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8" r:id="rId6"/>
    <p:sldId id="273" r:id="rId7"/>
    <p:sldId id="262" r:id="rId8"/>
    <p:sldId id="263" r:id="rId9"/>
    <p:sldId id="264" r:id="rId10"/>
    <p:sldId id="269" r:id="rId11"/>
    <p:sldId id="270" r:id="rId12"/>
    <p:sldId id="271" r:id="rId13"/>
    <p:sldId id="287" r:id="rId14"/>
    <p:sldId id="272" r:id="rId15"/>
    <p:sldId id="265" r:id="rId16"/>
    <p:sldId id="266" r:id="rId17"/>
    <p:sldId id="274" r:id="rId18"/>
    <p:sldId id="275" r:id="rId19"/>
    <p:sldId id="276" r:id="rId20"/>
    <p:sldId id="277" r:id="rId21"/>
    <p:sldId id="288" r:id="rId22"/>
    <p:sldId id="278" r:id="rId23"/>
    <p:sldId id="280" r:id="rId24"/>
    <p:sldId id="281" r:id="rId25"/>
    <p:sldId id="282" r:id="rId26"/>
    <p:sldId id="283" r:id="rId27"/>
    <p:sldId id="284" r:id="rId28"/>
    <p:sldId id="285" r:id="rId29"/>
    <p:sldId id="286" r:id="rId3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1" autoAdjust="0"/>
    <p:restoredTop sz="94709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1020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2D463-FF0C-4F60-AEAB-4AB31E85EEC3}" type="datetimeFigureOut">
              <a:rPr lang="ar-SA" smtClean="0"/>
              <a:pPr/>
              <a:t>03/07/1433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9FEE-5972-4D5E-B063-825D4539C32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2D463-FF0C-4F60-AEAB-4AB31E85EEC3}" type="datetimeFigureOut">
              <a:rPr lang="ar-SA" smtClean="0"/>
              <a:pPr/>
              <a:t>03/07/1433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9FEE-5972-4D5E-B063-825D4539C32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2D463-FF0C-4F60-AEAB-4AB31E85EEC3}" type="datetimeFigureOut">
              <a:rPr lang="ar-SA" smtClean="0"/>
              <a:pPr/>
              <a:t>03/07/1433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9FEE-5972-4D5E-B063-825D4539C32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2D463-FF0C-4F60-AEAB-4AB31E85EEC3}" type="datetimeFigureOut">
              <a:rPr lang="ar-SA" smtClean="0"/>
              <a:pPr/>
              <a:t>03/07/1433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9FEE-5972-4D5E-B063-825D4539C32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2D463-FF0C-4F60-AEAB-4AB31E85EEC3}" type="datetimeFigureOut">
              <a:rPr lang="ar-SA" smtClean="0"/>
              <a:pPr/>
              <a:t>03/07/1433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9FEE-5972-4D5E-B063-825D4539C32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2D463-FF0C-4F60-AEAB-4AB31E85EEC3}" type="datetimeFigureOut">
              <a:rPr lang="ar-SA" smtClean="0"/>
              <a:pPr/>
              <a:t>03/07/1433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9FEE-5972-4D5E-B063-825D4539C32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2D463-FF0C-4F60-AEAB-4AB31E85EEC3}" type="datetimeFigureOut">
              <a:rPr lang="ar-SA" smtClean="0"/>
              <a:pPr/>
              <a:t>03/07/1433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9FEE-5972-4D5E-B063-825D4539C32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2D463-FF0C-4F60-AEAB-4AB31E85EEC3}" type="datetimeFigureOut">
              <a:rPr lang="ar-SA" smtClean="0"/>
              <a:pPr/>
              <a:t>03/07/1433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9FEE-5972-4D5E-B063-825D4539C32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2D463-FF0C-4F60-AEAB-4AB31E85EEC3}" type="datetimeFigureOut">
              <a:rPr lang="ar-SA" smtClean="0"/>
              <a:pPr/>
              <a:t>03/07/1433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9FEE-5972-4D5E-B063-825D4539C32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2D463-FF0C-4F60-AEAB-4AB31E85EEC3}" type="datetimeFigureOut">
              <a:rPr lang="ar-SA" smtClean="0"/>
              <a:pPr/>
              <a:t>03/07/1433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9FEE-5972-4D5E-B063-825D4539C32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2D463-FF0C-4F60-AEAB-4AB31E85EEC3}" type="datetimeFigureOut">
              <a:rPr lang="ar-SA" smtClean="0"/>
              <a:pPr/>
              <a:t>03/07/1433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9FEE-5972-4D5E-B063-825D4539C32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1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2D463-FF0C-4F60-AEAB-4AB31E85EEC3}" type="datetimeFigureOut">
              <a:rPr lang="ar-SA" smtClean="0"/>
              <a:pPr/>
              <a:t>03/07/1433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F9FEE-5972-4D5E-B063-825D4539C322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"/>
            <a:ext cx="7772400" cy="1214422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Algerian" pitchFamily="82" charset="0"/>
              </a:rPr>
              <a:t>AL-ATAA CENTER</a:t>
            </a:r>
            <a:endParaRPr lang="ar-SA" b="1" dirty="0">
              <a:solidFill>
                <a:srgbClr val="FF0000"/>
              </a:solidFill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14488"/>
            <a:ext cx="6400800" cy="3924312"/>
          </a:xfrm>
        </p:spPr>
        <p:txBody>
          <a:bodyPr>
            <a:normAutofit/>
          </a:bodyPr>
          <a:lstStyle/>
          <a:p>
            <a:endParaRPr lang="ar-SA" dirty="0"/>
          </a:p>
        </p:txBody>
      </p:sp>
      <p:pic>
        <p:nvPicPr>
          <p:cNvPr id="4" name="صورة 2" descr="2f.jpg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1000108"/>
            <a:ext cx="8286808" cy="55007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صورة 2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endParaRPr lang="ar-S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2"/>
          <a:ext cx="9144000" cy="68580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857250">
                <a:tc>
                  <a:txBody>
                    <a:bodyPr/>
                    <a:lstStyle/>
                    <a:p>
                      <a:pPr algn="ctr" rtl="0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Number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</a:rPr>
                        <a:t> Of Piles</a:t>
                      </a:r>
                      <a:endParaRPr lang="ar-SA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Column</a:t>
                      </a:r>
                      <a:endParaRPr lang="ar-SA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pPr algn="ctr" rtl="0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ar-SA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C19</a:t>
                      </a:r>
                      <a:endParaRPr lang="ar-SA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pPr algn="ctr" rtl="0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ar-SA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C17</a:t>
                      </a:r>
                      <a:endParaRPr lang="ar-SA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pPr algn="ctr" rtl="0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ar-SA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C7</a:t>
                      </a:r>
                      <a:endParaRPr lang="ar-SA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pPr algn="ctr" rtl="0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ar-SA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C22</a:t>
                      </a:r>
                      <a:endParaRPr lang="ar-SA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pPr algn="ctr" rtl="0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ar-SA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C29</a:t>
                      </a:r>
                      <a:endParaRPr lang="ar-SA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pPr algn="ctr" rtl="0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ar-SA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C45</a:t>
                      </a:r>
                      <a:endParaRPr lang="ar-SA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pPr algn="ctr" rtl="0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ar-SA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C28</a:t>
                      </a:r>
                      <a:endParaRPr lang="ar-SA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0" y="-1"/>
          <a:ext cx="9144000" cy="68580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  <a:gridCol w="1524000"/>
                <a:gridCol w="1524000"/>
              </a:tblGrid>
              <a:tr h="24573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latin typeface="Times New Roman"/>
                          <a:ea typeface="Calibri"/>
                          <a:cs typeface="+mj-cs"/>
                        </a:rPr>
                        <a:t>Diameter of piles</a:t>
                      </a:r>
                      <a:endParaRPr lang="en-US" sz="2400" b="1" dirty="0" smtClean="0">
                        <a:latin typeface="+mn-lt"/>
                        <a:ea typeface="Calibri"/>
                        <a:cs typeface="+mj-cs"/>
                      </a:endParaRPr>
                    </a:p>
                    <a:p>
                      <a:pPr algn="ctr"/>
                      <a:r>
                        <a:rPr lang="en-US" sz="2400" b="1" dirty="0" smtClean="0">
                          <a:latin typeface="Times New Roman"/>
                          <a:ea typeface="Calibri"/>
                          <a:cs typeface="+mj-cs"/>
                        </a:rPr>
                        <a:t>(CM)</a:t>
                      </a:r>
                      <a:endParaRPr lang="ar-SA" sz="2400" b="1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latin typeface="Times New Roman"/>
                          <a:ea typeface="Calibri"/>
                          <a:cs typeface="+mj-cs"/>
                        </a:rPr>
                        <a:t>Length of piles</a:t>
                      </a:r>
                      <a:endParaRPr lang="en-US" sz="2400" b="1" dirty="0" smtClean="0">
                        <a:latin typeface="+mn-lt"/>
                        <a:ea typeface="Calibri"/>
                        <a:cs typeface="+mj-cs"/>
                      </a:endParaRPr>
                    </a:p>
                    <a:p>
                      <a:pPr algn="ctr"/>
                      <a:r>
                        <a:rPr lang="en-US" sz="2400" b="1" dirty="0" smtClean="0">
                          <a:latin typeface="Times New Roman"/>
                          <a:ea typeface="Calibri"/>
                          <a:cs typeface="+mj-cs"/>
                        </a:rPr>
                        <a:t>(M)</a:t>
                      </a:r>
                      <a:endParaRPr lang="ar-SA" sz="2400" b="1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Times New Roman"/>
                          <a:ea typeface="Calibri"/>
                          <a:cs typeface="+mj-cs"/>
                        </a:rPr>
                        <a:t>NO. of piles</a:t>
                      </a:r>
                      <a:endParaRPr lang="ar-SA" sz="2400" b="1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latin typeface="Times New Roman"/>
                          <a:ea typeface="Calibri"/>
                          <a:cs typeface="+mj-cs"/>
                        </a:rPr>
                        <a:t>Ultimate load</a:t>
                      </a:r>
                      <a:endParaRPr lang="en-US" sz="2400" b="1" dirty="0" smtClean="0">
                        <a:latin typeface="+mn-lt"/>
                        <a:ea typeface="Calibri"/>
                        <a:cs typeface="+mj-cs"/>
                      </a:endParaRPr>
                    </a:p>
                    <a:p>
                      <a:pPr algn="ctr"/>
                      <a:r>
                        <a:rPr lang="en-US" sz="2400" b="1" dirty="0" smtClean="0">
                          <a:latin typeface="Times New Roman"/>
                          <a:ea typeface="Calibri"/>
                          <a:cs typeface="+mj-cs"/>
                        </a:rPr>
                        <a:t>(KN)</a:t>
                      </a:r>
                      <a:endParaRPr lang="ar-SA" sz="2400" b="1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+mj-cs"/>
                        </a:rPr>
                        <a:t>Service load</a:t>
                      </a:r>
                      <a:endParaRPr lang="en-US" sz="2400" b="1" dirty="0">
                        <a:latin typeface="Calibri"/>
                        <a:ea typeface="Calibri"/>
                        <a:cs typeface="+mj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+mj-cs"/>
                        </a:rPr>
                        <a:t>(KN)</a:t>
                      </a:r>
                      <a:endParaRPr lang="en-US" sz="2400" b="1" dirty="0">
                        <a:latin typeface="Calibri"/>
                        <a:ea typeface="Calibri"/>
                        <a:cs typeface="+mj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latin typeface="Times New Roman"/>
                          <a:ea typeface="Calibri"/>
                          <a:cs typeface="+mj-cs"/>
                        </a:rPr>
                        <a:t>Column</a:t>
                      </a:r>
                      <a:endParaRPr lang="en-US" sz="2400" b="1" dirty="0" smtClean="0">
                        <a:latin typeface="+mn-lt"/>
                        <a:ea typeface="Calibri"/>
                        <a:cs typeface="+mj-cs"/>
                      </a:endParaRPr>
                    </a:p>
                    <a:p>
                      <a:pPr algn="ctr"/>
                      <a:r>
                        <a:rPr lang="en-US" sz="2400" b="1" dirty="0" smtClean="0">
                          <a:latin typeface="Times New Roman"/>
                          <a:ea typeface="Calibri"/>
                          <a:cs typeface="+mj-cs"/>
                        </a:rPr>
                        <a:t>name</a:t>
                      </a:r>
                      <a:endParaRPr lang="ar-SA" sz="2400" b="1" dirty="0">
                        <a:cs typeface="+mj-cs"/>
                      </a:endParaRPr>
                    </a:p>
                  </a:txBody>
                  <a:tcPr/>
                </a:tc>
              </a:tr>
              <a:tr h="2200326"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j-cs"/>
                        </a:rPr>
                        <a:t>80</a:t>
                      </a:r>
                      <a:endParaRPr lang="ar-SA" sz="2400" b="1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j-cs"/>
                        </a:rPr>
                        <a:t>23</a:t>
                      </a:r>
                      <a:endParaRPr lang="ar-SA" sz="2400" b="1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j-cs"/>
                        </a:rPr>
                        <a:t>8</a:t>
                      </a:r>
                      <a:endParaRPr lang="ar-SA" sz="2400" b="1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j-cs"/>
                        </a:rPr>
                        <a:t>13414</a:t>
                      </a:r>
                      <a:endParaRPr lang="ar-SA" sz="2400" b="1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j-cs"/>
                        </a:rPr>
                        <a:t>10178</a:t>
                      </a:r>
                      <a:endParaRPr lang="ar-SA" sz="2400" b="1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j-cs"/>
                        </a:rPr>
                        <a:t>C1+ C2</a:t>
                      </a:r>
                      <a:endParaRPr lang="ar-SA" sz="2400" b="1" dirty="0">
                        <a:cs typeface="+mj-cs"/>
                      </a:endParaRPr>
                    </a:p>
                  </a:txBody>
                  <a:tcPr/>
                </a:tc>
              </a:tr>
              <a:tr h="2200326"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 smtClean="0">
                          <a:cs typeface="+mj-cs"/>
                        </a:rPr>
                        <a:t>80</a:t>
                      </a:r>
                      <a:endParaRPr lang="ar-SA" sz="2400" b="1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 smtClean="0">
                          <a:cs typeface="+mj-cs"/>
                        </a:rPr>
                        <a:t>23</a:t>
                      </a:r>
                      <a:endParaRPr lang="ar-SA" sz="2400" b="1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 smtClean="0">
                          <a:cs typeface="+mj-cs"/>
                        </a:rPr>
                        <a:t>5</a:t>
                      </a:r>
                      <a:endParaRPr lang="ar-SA" sz="2400" b="1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j-cs"/>
                        </a:rPr>
                        <a:t>8317</a:t>
                      </a:r>
                      <a:endParaRPr lang="ar-SA" sz="2400" b="1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j-cs"/>
                        </a:rPr>
                        <a:t>6310</a:t>
                      </a:r>
                      <a:endParaRPr lang="ar-SA" sz="2400" b="1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j-cs"/>
                        </a:rPr>
                        <a:t>C45</a:t>
                      </a:r>
                      <a:endParaRPr lang="ar-SA" sz="2400" b="1" dirty="0">
                        <a:cs typeface="+mj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072494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lgerian" pitchFamily="82" charset="0"/>
              </a:rPr>
              <a:t>Design of reinforcement in the piles</a:t>
            </a:r>
            <a:r>
              <a:rPr lang="en-US" b="1" dirty="0" smtClean="0">
                <a:solidFill>
                  <a:srgbClr val="C00000"/>
                </a:solidFill>
              </a:rPr>
              <a:t>:</a:t>
            </a:r>
            <a:r>
              <a:rPr lang="en-US" dirty="0" smtClean="0"/>
              <a:t/>
            </a:r>
            <a:br>
              <a:rPr lang="en-US" dirty="0" smtClean="0"/>
            </a:b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829195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/>
              <a:t>As = </a:t>
            </a:r>
            <a:r>
              <a:rPr lang="en-US" dirty="0" err="1" smtClean="0"/>
              <a:t>ρ</a:t>
            </a:r>
            <a:r>
              <a:rPr lang="en-US" b="1" baseline="-25000" dirty="0" err="1" smtClean="0"/>
              <a:t>min</a:t>
            </a:r>
            <a:r>
              <a:rPr lang="en-US" dirty="0" smtClean="0"/>
              <a:t> * area = 0 .005 * (π \4) * (800)</a:t>
            </a:r>
            <a:r>
              <a:rPr lang="en-US" b="1" baseline="30000" dirty="0" smtClean="0"/>
              <a:t>2</a:t>
            </a:r>
          </a:p>
          <a:p>
            <a:pPr algn="l" rtl="0">
              <a:buNone/>
            </a:pPr>
            <a:r>
              <a:rPr lang="en-US" dirty="0" smtClean="0"/>
              <a:t>         = 2512 mm </a:t>
            </a:r>
            <a:r>
              <a:rPr lang="en-US" b="1" baseline="30000" dirty="0" smtClean="0"/>
              <a:t>2</a:t>
            </a:r>
            <a:endParaRPr lang="en-US" dirty="0" smtClean="0"/>
          </a:p>
          <a:p>
            <a:pPr algn="l" rtl="0"/>
            <a:r>
              <a:rPr lang="en-US" dirty="0" smtClean="0"/>
              <a:t>Ø18 = area = 255mm</a:t>
            </a:r>
          </a:p>
          <a:p>
            <a:pPr lvl="0" algn="l" rtl="0"/>
            <a:r>
              <a:rPr lang="en-US" dirty="0" smtClean="0"/>
              <a:t>Use 10 Ф 18 </a:t>
            </a:r>
          </a:p>
          <a:p>
            <a:pPr lvl="0" algn="l" rtl="0"/>
            <a:r>
              <a:rPr lang="en-US" dirty="0" smtClean="0"/>
              <a:t>Perimeter = 2 π D = 502.4 cm </a:t>
            </a:r>
          </a:p>
          <a:p>
            <a:pPr lvl="0" algn="l" rtl="0"/>
            <a:r>
              <a:rPr lang="en-US" dirty="0" smtClean="0"/>
              <a:t>Spacing = 502.4/10 = 50 cm.</a:t>
            </a:r>
          </a:p>
          <a:p>
            <a:pPr algn="l" rtl="0">
              <a:buNone/>
            </a:pPr>
            <a:r>
              <a:rPr lang="en-US" dirty="0" smtClean="0"/>
              <a:t>                 </a:t>
            </a:r>
          </a:p>
          <a:p>
            <a:pPr algn="l" rtl="0"/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lgerian" pitchFamily="82" charset="0"/>
              </a:rPr>
              <a:t>Pile reinforcement</a:t>
            </a:r>
            <a:r>
              <a:rPr lang="ar-SA" dirty="0" smtClean="0"/>
              <a:t/>
            </a:r>
            <a:br>
              <a:rPr lang="ar-SA" dirty="0" smtClean="0"/>
            </a:br>
            <a:endParaRPr lang="ar-SA" dirty="0"/>
          </a:p>
        </p:txBody>
      </p:sp>
      <p:pic>
        <p:nvPicPr>
          <p:cNvPr id="3" name="Content Placeholder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1500174"/>
            <a:ext cx="6675617" cy="4887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Algerian" pitchFamily="82" charset="0"/>
              </a:rPr>
              <a:t>Caps  Design </a:t>
            </a:r>
            <a:endParaRPr lang="ar-SA" dirty="0">
              <a:solidFill>
                <a:srgbClr val="C00000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800" b="1" dirty="0" smtClean="0"/>
              <a:t>An example of hand calculation we choose Cap (column 45):</a:t>
            </a:r>
          </a:p>
          <a:p>
            <a:pPr algn="l" rtl="0"/>
            <a:r>
              <a:rPr lang="en-US" sz="2600" dirty="0" smtClean="0"/>
              <a:t>Allowable load = 6310 KN </a:t>
            </a:r>
          </a:p>
          <a:p>
            <a:pPr algn="l" rtl="0"/>
            <a:r>
              <a:rPr lang="en-US" sz="2600" dirty="0" smtClean="0"/>
              <a:t>Ultimate load = 8317 KN</a:t>
            </a:r>
          </a:p>
          <a:p>
            <a:pPr algn="l" rtl="0"/>
            <a:r>
              <a:rPr lang="en-US" sz="2600" dirty="0" smtClean="0"/>
              <a:t>Assume d = 1150mm</a:t>
            </a:r>
          </a:p>
          <a:p>
            <a:pPr algn="l" rtl="0"/>
            <a:r>
              <a:rPr lang="en-US" sz="2600" dirty="0" smtClean="0"/>
              <a:t>Ф </a:t>
            </a:r>
            <a:r>
              <a:rPr lang="en-US" sz="2600" dirty="0" err="1" smtClean="0"/>
              <a:t>Vc</a:t>
            </a:r>
            <a:r>
              <a:rPr lang="en-US" sz="2600" dirty="0" smtClean="0"/>
              <a:t> = 0.75*(1/6)*((35)^0.5)*4000*1.150 =3400 KN</a:t>
            </a:r>
          </a:p>
          <a:p>
            <a:pPr algn="l" rtl="0"/>
            <a:r>
              <a:rPr lang="en-US" sz="2600" dirty="0" err="1" smtClean="0"/>
              <a:t>Ru</a:t>
            </a:r>
            <a:r>
              <a:rPr lang="en-US" sz="2600" dirty="0" smtClean="0"/>
              <a:t> = 8317/5 = 1663</a:t>
            </a:r>
            <a:r>
              <a:rPr lang="en-US" sz="2600" dirty="0" smtClean="0">
                <a:sym typeface="Wingdings"/>
              </a:rPr>
              <a:t></a:t>
            </a:r>
            <a:r>
              <a:rPr lang="en-US" sz="2600" dirty="0" smtClean="0"/>
              <a:t>  Vu = 2*1663 =3326 &lt; Ф </a:t>
            </a:r>
            <a:r>
              <a:rPr lang="en-US" sz="2600" dirty="0" err="1" smtClean="0"/>
              <a:t>Vc</a:t>
            </a:r>
            <a:r>
              <a:rPr lang="en-US" sz="2600" dirty="0" smtClean="0"/>
              <a:t> =</a:t>
            </a:r>
            <a:r>
              <a:rPr lang="en-US" sz="2600" dirty="0" smtClean="0">
                <a:sym typeface="Wingdings"/>
              </a:rPr>
              <a:t></a:t>
            </a:r>
            <a:r>
              <a:rPr lang="en-US" sz="2600" dirty="0" smtClean="0"/>
              <a:t> OK</a:t>
            </a:r>
          </a:p>
          <a:p>
            <a:pPr algn="l" rtl="0"/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54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AL-ATA'  CENTER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"12  s t o r </a:t>
            </a:r>
            <a:r>
              <a:rPr lang="en-US" dirty="0" err="1" smtClean="0"/>
              <a:t>i</a:t>
            </a:r>
            <a:r>
              <a:rPr lang="en-US" dirty="0" smtClean="0"/>
              <a:t> e s"  </a:t>
            </a:r>
            <a:br>
              <a:rPr lang="en-US" dirty="0" smtClean="0"/>
            </a:br>
            <a:r>
              <a:rPr lang="en-US" b="1" dirty="0" smtClean="0"/>
              <a:t>NEW BUILDING FOOTING DESIGN </a:t>
            </a:r>
            <a:r>
              <a:rPr lang="en-US" dirty="0" smtClean="0"/>
              <a:t/>
            </a:r>
            <a:br>
              <a:rPr lang="en-US" dirty="0" smtClean="0"/>
            </a:b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71744"/>
            <a:ext cx="7686700" cy="3554419"/>
          </a:xfrm>
        </p:spPr>
        <p:txBody>
          <a:bodyPr>
            <a:normAutofit lnSpcReduction="10000"/>
          </a:bodyPr>
          <a:lstStyle/>
          <a:p>
            <a:pPr algn="ctr" rtl="0">
              <a:buNone/>
            </a:pPr>
            <a:r>
              <a:rPr lang="en-US" b="1" u="sng" dirty="0" smtClean="0"/>
              <a:t>Prepared by</a:t>
            </a:r>
            <a:r>
              <a:rPr lang="en-US" b="1" dirty="0" smtClean="0"/>
              <a:t>:   </a:t>
            </a:r>
            <a:r>
              <a:rPr lang="ar-SA" b="1" dirty="0" smtClean="0"/>
              <a:t>                                             </a:t>
            </a:r>
            <a:endParaRPr lang="en-US" dirty="0" smtClean="0"/>
          </a:p>
          <a:p>
            <a:pPr algn="ctr" rtl="0">
              <a:buNone/>
            </a:pPr>
            <a:r>
              <a:rPr lang="en-US" b="1" i="1" dirty="0" smtClean="0"/>
              <a:t>      </a:t>
            </a:r>
            <a:r>
              <a:rPr lang="en-US" b="1" i="1" dirty="0" err="1" smtClean="0"/>
              <a:t>Mostafa</a:t>
            </a:r>
            <a:r>
              <a:rPr lang="en-US" b="1" i="1" dirty="0" smtClean="0"/>
              <a:t> </a:t>
            </a:r>
            <a:r>
              <a:rPr lang="en-US" b="1" i="1" dirty="0" err="1" smtClean="0"/>
              <a:t>Suboh</a:t>
            </a:r>
            <a:r>
              <a:rPr lang="en-US" b="1" i="1" dirty="0" smtClean="0"/>
              <a:t> </a:t>
            </a:r>
            <a:endParaRPr lang="en-US" dirty="0" smtClean="0"/>
          </a:p>
          <a:p>
            <a:pPr algn="ctr" rtl="0">
              <a:buNone/>
            </a:pPr>
            <a:r>
              <a:rPr lang="en-US" b="1" i="1" dirty="0" err="1" smtClean="0"/>
              <a:t>Wael</a:t>
            </a:r>
            <a:r>
              <a:rPr lang="en-US" b="1" i="1" dirty="0" smtClean="0"/>
              <a:t> </a:t>
            </a:r>
            <a:r>
              <a:rPr lang="en-US" b="1" i="1" dirty="0" err="1" smtClean="0"/>
              <a:t>Suboh</a:t>
            </a:r>
            <a:r>
              <a:rPr lang="en-US" b="1" i="1" dirty="0" smtClean="0"/>
              <a:t> </a:t>
            </a:r>
            <a:endParaRPr lang="en-US" dirty="0" smtClean="0"/>
          </a:p>
          <a:p>
            <a:pPr algn="ctr" rtl="0">
              <a:buNone/>
            </a:pPr>
            <a:r>
              <a:rPr lang="ar-EG" b="1" dirty="0" smtClean="0"/>
              <a:t> </a:t>
            </a:r>
            <a:endParaRPr lang="en-US" dirty="0" smtClean="0"/>
          </a:p>
          <a:p>
            <a:pPr algn="ctr" rtl="0">
              <a:buNone/>
            </a:pPr>
            <a:r>
              <a:rPr lang="en-US" b="1" dirty="0" smtClean="0"/>
              <a:t>    </a:t>
            </a:r>
            <a:r>
              <a:rPr lang="en-US" b="1" u="sng" dirty="0" smtClean="0"/>
              <a:t>Supervisor</a:t>
            </a:r>
            <a:r>
              <a:rPr lang="en-US" b="1" dirty="0" smtClean="0"/>
              <a:t> :         </a:t>
            </a:r>
            <a:r>
              <a:rPr lang="ar-SA" b="1" dirty="0" smtClean="0"/>
              <a:t>                                              </a:t>
            </a:r>
            <a:endParaRPr lang="en-US" dirty="0" smtClean="0"/>
          </a:p>
          <a:p>
            <a:pPr algn="l" rtl="0">
              <a:buNone/>
            </a:pPr>
            <a:r>
              <a:rPr lang="en-US" b="1" i="1" dirty="0" smtClean="0"/>
              <a:t>                              </a:t>
            </a:r>
            <a:r>
              <a:rPr lang="en-US" b="1" i="1" dirty="0" err="1" smtClean="0"/>
              <a:t>Dr.Sami</a:t>
            </a:r>
            <a:r>
              <a:rPr lang="en-US" b="1" i="1" dirty="0" smtClean="0"/>
              <a:t> </a:t>
            </a:r>
            <a:r>
              <a:rPr lang="en-US" b="1" i="1" dirty="0" err="1" smtClean="0"/>
              <a:t>Hijjawi</a:t>
            </a:r>
            <a:endParaRPr lang="en-US" b="1" i="1" dirty="0" smtClean="0"/>
          </a:p>
          <a:p>
            <a:pPr algn="l" rtl="0">
              <a:buNone/>
            </a:pPr>
            <a:r>
              <a:rPr lang="en-US" b="1" i="1" dirty="0" smtClean="0"/>
              <a:t> </a:t>
            </a:r>
            <a:r>
              <a:rPr lang="en-US" b="1" i="1" dirty="0" smtClean="0"/>
              <a:t>                            </a:t>
            </a:r>
            <a:r>
              <a:rPr lang="en-US" b="1" i="1" dirty="0" err="1" smtClean="0"/>
              <a:t>Dr.Mohammad</a:t>
            </a:r>
            <a:r>
              <a:rPr lang="en-US" b="1" i="1" dirty="0" smtClean="0"/>
              <a:t> </a:t>
            </a:r>
            <a:r>
              <a:rPr lang="en-US" b="1" i="1" dirty="0" err="1" smtClean="0"/>
              <a:t>Ghazzal</a:t>
            </a:r>
            <a:endParaRPr lang="en-US" dirty="0" smtClean="0"/>
          </a:p>
          <a:p>
            <a:pPr algn="l">
              <a:buNone/>
            </a:pPr>
            <a:endParaRPr lang="en-US" dirty="0" smtClean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929718" cy="6858000"/>
          </a:xfrm>
        </p:spPr>
        <p:txBody>
          <a:bodyPr>
            <a:normAutofit/>
          </a:bodyPr>
          <a:lstStyle/>
          <a:p>
            <a:pPr algn="l" rtl="0"/>
            <a:endParaRPr lang="en-US" b="1" dirty="0" smtClean="0"/>
          </a:p>
          <a:p>
            <a:pPr algn="l" rtl="0"/>
            <a:r>
              <a:rPr lang="en-US" b="1" u="sng" dirty="0" smtClean="0"/>
              <a:t>Check column punching:</a:t>
            </a:r>
          </a:p>
          <a:p>
            <a:pPr algn="l" rtl="0"/>
            <a:r>
              <a:rPr lang="en-US" sz="3000" dirty="0" smtClean="0"/>
              <a:t>Ф </a:t>
            </a:r>
            <a:r>
              <a:rPr lang="en-US" sz="3000" dirty="0" err="1" smtClean="0"/>
              <a:t>Vc</a:t>
            </a:r>
            <a:r>
              <a:rPr lang="en-US" sz="3000" dirty="0" smtClean="0"/>
              <a:t> = 0.75*(1/3)*((35)^0.5)*((2*1750)+(2*1550)*1.150 = 5613 KN</a:t>
            </a:r>
          </a:p>
          <a:p>
            <a:pPr algn="l" rtl="0"/>
            <a:r>
              <a:rPr lang="en-US" sz="3000" dirty="0" smtClean="0"/>
              <a:t>Vu = 6310 – 1663 = 4647 &lt; Ф </a:t>
            </a:r>
            <a:r>
              <a:rPr lang="en-US" sz="3000" dirty="0" err="1" smtClean="0"/>
              <a:t>Vc</a:t>
            </a:r>
            <a:r>
              <a:rPr lang="en-US" sz="3000" dirty="0" smtClean="0"/>
              <a:t> ==</a:t>
            </a:r>
            <a:r>
              <a:rPr lang="en-US" sz="3000" dirty="0" smtClean="0">
                <a:sym typeface="Wingdings"/>
              </a:rPr>
              <a:t></a:t>
            </a:r>
            <a:r>
              <a:rPr lang="en-US" sz="3000" dirty="0" smtClean="0"/>
              <a:t> OK</a:t>
            </a:r>
          </a:p>
          <a:p>
            <a:pPr algn="l" rtl="0"/>
            <a:r>
              <a:rPr lang="en-US" sz="3000" dirty="0" smtClean="0"/>
              <a:t>Vu =1663 KN &lt; Ф </a:t>
            </a:r>
            <a:r>
              <a:rPr lang="en-US" sz="3000" dirty="0" err="1" smtClean="0"/>
              <a:t>Vc</a:t>
            </a:r>
            <a:r>
              <a:rPr lang="en-US" sz="3000" dirty="0" smtClean="0"/>
              <a:t>   ===</a:t>
            </a:r>
            <a:r>
              <a:rPr lang="en-US" sz="3000" dirty="0" smtClean="0">
                <a:sym typeface="Wingdings"/>
              </a:rPr>
              <a:t></a:t>
            </a:r>
            <a:r>
              <a:rPr lang="en-US" sz="3000" dirty="0" smtClean="0"/>
              <a:t>  OK</a:t>
            </a:r>
          </a:p>
          <a:p>
            <a:pPr algn="l" rtl="0">
              <a:buNone/>
            </a:pPr>
            <a:endParaRPr lang="en-US" sz="3000" dirty="0" smtClean="0"/>
          </a:p>
          <a:p>
            <a:pPr algn="l" rtl="0"/>
            <a:r>
              <a:rPr lang="en-US" b="1" u="sng" dirty="0" smtClean="0"/>
              <a:t>Check pile punching</a:t>
            </a:r>
            <a:r>
              <a:rPr lang="en-US" b="1" dirty="0" smtClean="0"/>
              <a:t>:</a:t>
            </a:r>
          </a:p>
          <a:p>
            <a:pPr algn="l" rtl="0"/>
            <a:r>
              <a:rPr lang="en-US" sz="3000" dirty="0" smtClean="0"/>
              <a:t>Ф </a:t>
            </a:r>
            <a:r>
              <a:rPr lang="en-US" sz="3000" dirty="0" err="1" smtClean="0"/>
              <a:t>Vc</a:t>
            </a:r>
            <a:r>
              <a:rPr lang="en-US" sz="3000" dirty="0" smtClean="0"/>
              <a:t> = 0.75*(1/3)*((35) ^0.5)*1.150*(2*600+ (2*3.14/4)*(400+575))</a:t>
            </a:r>
          </a:p>
          <a:p>
            <a:pPr algn="l" rtl="0">
              <a:buNone/>
            </a:pPr>
            <a:r>
              <a:rPr lang="en-US" sz="3000" dirty="0" smtClean="0"/>
              <a:t>              = 4646 KN</a:t>
            </a:r>
          </a:p>
          <a:p>
            <a:pPr algn="l" rtl="0"/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Algerian" pitchFamily="82" charset="0"/>
              </a:rPr>
              <a:t>For cap </a:t>
            </a:r>
            <a:r>
              <a:rPr lang="en-US" b="1" dirty="0" smtClean="0">
                <a:solidFill>
                  <a:srgbClr val="C00000"/>
                </a:solidFill>
                <a:latin typeface="Algerian" pitchFamily="82" charset="0"/>
              </a:rPr>
              <a:t>(45) </a:t>
            </a:r>
            <a:r>
              <a:rPr lang="en-US" dirty="0" smtClean="0">
                <a:solidFill>
                  <a:srgbClr val="C00000"/>
                </a:solidFill>
              </a:rPr>
              <a:t>: </a:t>
            </a:r>
            <a:endParaRPr lang="ar-SA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1785926"/>
            <a:ext cx="7565599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Algerian" pitchFamily="82" charset="0"/>
              </a:rPr>
              <a:t>Results  From  SAP</a:t>
            </a:r>
            <a:endParaRPr lang="ar-SA" b="1" dirty="0">
              <a:solidFill>
                <a:srgbClr val="C00000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u="sng" dirty="0" smtClean="0"/>
              <a:t>For Cap(45) :</a:t>
            </a:r>
          </a:p>
          <a:p>
            <a:pPr algn="l" rtl="0">
              <a:buNone/>
            </a:pPr>
            <a:endParaRPr lang="en-US" dirty="0" smtClean="0"/>
          </a:p>
          <a:p>
            <a:pPr algn="l" rtl="0"/>
            <a:r>
              <a:rPr lang="en-US" dirty="0" smtClean="0"/>
              <a:t>V13 =   2700 KN</a:t>
            </a:r>
          </a:p>
          <a:p>
            <a:pPr algn="l" rtl="0"/>
            <a:r>
              <a:rPr lang="en-US" dirty="0" smtClean="0"/>
              <a:t>V23 =   2700 KN</a:t>
            </a:r>
          </a:p>
          <a:p>
            <a:pPr algn="l" rtl="0"/>
            <a:r>
              <a:rPr lang="en-US" dirty="0" smtClean="0"/>
              <a:t>M11 =  950 </a:t>
            </a:r>
            <a:r>
              <a:rPr lang="en-US" dirty="0" err="1" smtClean="0"/>
              <a:t>KN.m</a:t>
            </a:r>
            <a:r>
              <a:rPr lang="en-US" dirty="0" smtClean="0"/>
              <a:t>/m</a:t>
            </a:r>
          </a:p>
          <a:p>
            <a:pPr algn="l" rtl="0"/>
            <a:r>
              <a:rPr lang="en-US" dirty="0" smtClean="0"/>
              <a:t>M22 =  950 </a:t>
            </a:r>
            <a:r>
              <a:rPr lang="en-US" dirty="0" err="1" smtClean="0"/>
              <a:t>KN.m</a:t>
            </a:r>
            <a:r>
              <a:rPr lang="en-US" dirty="0" smtClean="0"/>
              <a:t>/m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lgerian" pitchFamily="82" charset="0"/>
              </a:rPr>
              <a:t>Reinforcement  for  cap (45)</a:t>
            </a:r>
            <a:endParaRPr lang="ar-SA" dirty="0">
              <a:solidFill>
                <a:srgbClr val="C00000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 smtClean="0"/>
              <a:t>The same in two directions :</a:t>
            </a:r>
          </a:p>
          <a:p>
            <a:pPr algn="l" rtl="0">
              <a:buNone/>
            </a:pPr>
            <a:endParaRPr lang="en-US" b="1" dirty="0" smtClean="0"/>
          </a:p>
          <a:p>
            <a:pPr algn="l" rtl="0"/>
            <a:r>
              <a:rPr lang="en-US" sz="2800" dirty="0" smtClean="0"/>
              <a:t>As(cal)       = 2420  mm</a:t>
            </a:r>
            <a:r>
              <a:rPr lang="en-US" sz="2800" b="1" baseline="30000" dirty="0" smtClean="0"/>
              <a:t>2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/>
          </a:p>
          <a:p>
            <a:pPr algn="l" rtl="0"/>
            <a:r>
              <a:rPr lang="en-US" sz="2800" dirty="0" smtClean="0"/>
              <a:t>As (min)    = 2160 mm</a:t>
            </a:r>
            <a:r>
              <a:rPr lang="en-US" sz="2800" b="1" baseline="30000" dirty="0" smtClean="0"/>
              <a:t>2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/>
          </a:p>
          <a:p>
            <a:pPr algn="l" rtl="0"/>
            <a:r>
              <a:rPr lang="en-US" sz="2800" dirty="0" smtClean="0"/>
              <a:t>As (used)  = 2420 mm</a:t>
            </a:r>
            <a:r>
              <a:rPr lang="en-US" sz="2800" b="1" baseline="30000" dirty="0" smtClean="0"/>
              <a:t>2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/>
          </a:p>
          <a:p>
            <a:pPr algn="l" rtl="0"/>
            <a:r>
              <a:rPr lang="en-US" sz="2800" dirty="0" err="1" smtClean="0"/>
              <a:t>Reinf</a:t>
            </a:r>
            <a:r>
              <a:rPr lang="en-US" sz="2800" dirty="0" smtClean="0"/>
              <a:t>.\m   = 10 Ф 18</a:t>
            </a:r>
            <a:endParaRPr lang="ar-S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C00000"/>
                </a:solidFill>
                <a:latin typeface="Algerian" pitchFamily="82" charset="0"/>
              </a:rPr>
              <a:t>Design  of  grade   beams:</a:t>
            </a:r>
            <a:endParaRPr lang="ar-SA" u="sng" dirty="0">
              <a:solidFill>
                <a:srgbClr val="C00000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l" rtl="0"/>
            <a:r>
              <a:rPr lang="en-US" dirty="0" smtClean="0"/>
              <a:t>As = </a:t>
            </a:r>
            <a:r>
              <a:rPr lang="en-US" dirty="0" err="1" smtClean="0"/>
              <a:t>ρbd</a:t>
            </a:r>
            <a:r>
              <a:rPr lang="en-US" dirty="0" smtClean="0"/>
              <a:t> = (0.0033)(400)(640) = 844.8 mm</a:t>
            </a:r>
            <a:r>
              <a:rPr lang="en-US" b="1" baseline="30000" dirty="0" smtClean="0"/>
              <a:t>2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ym typeface="Wingdings"/>
              </a:rPr>
              <a:t></a:t>
            </a:r>
            <a:r>
              <a:rPr lang="en-US" dirty="0" smtClean="0"/>
              <a:t> use 5Ø16 bottom steel.</a:t>
            </a:r>
            <a:br>
              <a:rPr lang="en-US" dirty="0" smtClean="0"/>
            </a:br>
            <a:r>
              <a:rPr lang="en-US" dirty="0" smtClean="0">
                <a:sym typeface="Wingdings"/>
              </a:rPr>
              <a:t></a:t>
            </a:r>
            <a:r>
              <a:rPr lang="en-US" dirty="0" smtClean="0"/>
              <a:t> Use 5Ø16 top steel.</a:t>
            </a:r>
            <a:br>
              <a:rPr lang="en-US" dirty="0" smtClean="0"/>
            </a:br>
            <a:r>
              <a:rPr lang="en-US" dirty="0" smtClean="0">
                <a:sym typeface="Wingdings"/>
              </a:rPr>
              <a:t></a:t>
            </a:r>
            <a:r>
              <a:rPr lang="en-US" dirty="0" smtClean="0"/>
              <a:t> Cover = 6cm.</a:t>
            </a:r>
          </a:p>
          <a:p>
            <a:pPr algn="l" rtl="0"/>
            <a:endParaRPr lang="ar-SA" dirty="0"/>
          </a:p>
        </p:txBody>
      </p:sp>
      <p:pic>
        <p:nvPicPr>
          <p:cNvPr id="4" name="صورة 1" descr="D:\Graduation Project Private\29-4-11\Beam.bmp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571612"/>
            <a:ext cx="4000528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40048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lgerian" pitchFamily="82" charset="0"/>
              </a:rPr>
              <a:t>The  alternative  between mat  and  pile</a:t>
            </a:r>
            <a:r>
              <a:rPr lang="en-US" b="1" dirty="0" smtClean="0"/>
              <a:t>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00438"/>
            <a:ext cx="8229600" cy="2625725"/>
          </a:xfrm>
        </p:spPr>
        <p:txBody>
          <a:bodyPr/>
          <a:lstStyle/>
          <a:p>
            <a:pPr algn="ctr" rtl="0">
              <a:buNone/>
            </a:pPr>
            <a:r>
              <a:rPr lang="en-US" sz="4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Time\cost trade off analysis</a:t>
            </a:r>
            <a:endParaRPr lang="en-US" sz="4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en-US" b="1" u="sng" dirty="0" smtClean="0"/>
              <a:t>Mat Foundation</a:t>
            </a:r>
            <a:endParaRPr lang="ar-S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-4" y="1142984"/>
          <a:ext cx="9144004" cy="5715017"/>
        </p:xfrm>
        <a:graphic>
          <a:graphicData uri="http://schemas.openxmlformats.org/drawingml/2006/table">
            <a:tbl>
              <a:tblPr rtl="1" firstRow="1" lastRow="1" lastCol="1" bandRow="1">
                <a:tableStyleId>{21E4AEA4-8DFA-4A89-87EB-49C32662AFE0}</a:tableStyleId>
              </a:tblPr>
              <a:tblGrid>
                <a:gridCol w="2286001"/>
                <a:gridCol w="2286001"/>
                <a:gridCol w="2286001"/>
                <a:gridCol w="2286001"/>
              </a:tblGrid>
              <a:tr h="97521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u="sng" kern="1200" dirty="0"/>
                        <a:t>time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u="sng" kern="1200" dirty="0"/>
                        <a:t>Cost</a:t>
                      </a:r>
                      <a:endParaRPr lang="en-US" sz="2400" b="1" dirty="0"/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/>
                        <a:t>(NIS)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/>
                        <a:t>90 cm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Mat depth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  <a:tr h="677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5days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 smtClean="0"/>
                        <a:t>175 000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50 ton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Steel weight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  <a:tr h="677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1 day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 smtClean="0"/>
                        <a:t>198 800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710 m3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concrete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  <a:tr h="677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/>
                        <a:t>8 days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 smtClean="0"/>
                        <a:t>33 000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1320 m3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excavation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  <a:tr h="677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1 days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 smtClean="0"/>
                        <a:t>8 325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30 cm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/>
                        <a:t>Rock-Fill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  <a:tr h="677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3days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 smtClean="0"/>
                        <a:t>32 400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90 cm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Base coarse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  <a:tr h="677115"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</a:pPr>
                      <a:endParaRPr lang="en-US" sz="2400" b="1">
                        <a:latin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 smtClean="0"/>
                        <a:t>15 000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15 worker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worker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  <a:tr h="677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/>
                        <a:t>18 days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/>
                        <a:t>463 000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</a:pPr>
                      <a:endParaRPr lang="en-US" sz="2400" b="1" dirty="0">
                        <a:latin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/>
                        <a:t>total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u="sng" dirty="0" smtClean="0"/>
              <a:t>Pile foundation:</a:t>
            </a:r>
            <a:r>
              <a:rPr lang="en-US" dirty="0" smtClean="0"/>
              <a:t/>
            </a:r>
            <a:br>
              <a:rPr lang="en-US" dirty="0" smtClean="0"/>
            </a:br>
            <a:endParaRPr lang="ar-SA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0" y="1000109"/>
          <a:ext cx="9144000" cy="5795819"/>
        </p:xfrm>
        <a:graphic>
          <a:graphicData uri="http://schemas.openxmlformats.org/drawingml/2006/table">
            <a:tbl>
              <a:tblPr rtl="1" firstRow="1" lastRow="1" lastCol="1" bandRow="1">
                <a:tableStyleId>{21E4AEA4-8DFA-4A89-87EB-49C32662AFE0}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107156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u="sng" kern="1200" dirty="0"/>
                        <a:t>time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u="sng" kern="1200"/>
                        <a:t>Cost</a:t>
                      </a:r>
                      <a:endParaRPr lang="en-US" sz="2400" b="1"/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u="sng" kern="1200"/>
                        <a:t>(NIS)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/>
                        <a:t>80cm* 23m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pile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  <a:tr h="754246"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2 days 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 smtClean="0"/>
                        <a:t>231 000 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66 ton 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steel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  <a:tr h="754246"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1day 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 smtClean="0"/>
                        <a:t>532 000 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1900 m3 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concrete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  <a:tr h="754246"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1 days 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 smtClean="0"/>
                        <a:t>10 800 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/>
                        <a:t>30 cm 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Base coarse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  <a:tr h="953020"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2 days 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133 116 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one 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Pile drilling machine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  <a:tr h="754246"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</a:pPr>
                      <a:endParaRPr lang="en-US" sz="2400" b="1">
                        <a:latin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3000 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5 workers 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/>
                        <a:t>worker</a:t>
                      </a:r>
                      <a:endParaRPr lang="en-US" sz="2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  <a:tr h="754246"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/>
                        <a:t>6 days 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/>
                        <a:t>910 000 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</a:pPr>
                      <a:endParaRPr lang="en-US" sz="2400" b="1" dirty="0">
                        <a:latin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/>
                        <a:t>total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 smtClean="0">
                <a:solidFill>
                  <a:srgbClr val="C00000"/>
                </a:solidFill>
                <a:latin typeface="Algerian" pitchFamily="82" charset="0"/>
              </a:rPr>
              <a:t>Under this formation we choose</a:t>
            </a:r>
            <a:endParaRPr lang="ar-SA" sz="3600" dirty="0">
              <a:solidFill>
                <a:srgbClr val="C00000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  <a:latin typeface="Algerian" pitchFamily="82" charset="0"/>
              </a:rPr>
              <a:t>*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  <a:latin typeface="Algerian" pitchFamily="82" charset="0"/>
              </a:rPr>
              <a:t>If we want to save time we use the </a:t>
            </a:r>
            <a:endParaRPr lang="ar-SA" b="1" dirty="0" smtClean="0">
              <a:solidFill>
                <a:srgbClr val="00B050"/>
              </a:solidFill>
              <a:latin typeface="Algerian" pitchFamily="82" charset="0"/>
            </a:endParaRPr>
          </a:p>
          <a:p>
            <a:pPr algn="l">
              <a:buNone/>
            </a:pPr>
            <a:r>
              <a:rPr lang="en-US" b="1" dirty="0" smtClean="0">
                <a:solidFill>
                  <a:srgbClr val="00B050"/>
                </a:solidFill>
                <a:latin typeface="Algerian" pitchFamily="82" charset="0"/>
              </a:rPr>
              <a:t>Nis)</a:t>
            </a:r>
            <a:r>
              <a:rPr lang="ar-SA" b="1" dirty="0" smtClean="0">
                <a:solidFill>
                  <a:srgbClr val="00B050"/>
                </a:solidFill>
                <a:latin typeface="Algerian" pitchFamily="82" charset="0"/>
              </a:rPr>
              <a:t> </a:t>
            </a:r>
            <a:r>
              <a:rPr lang="en-US" b="1" dirty="0" smtClean="0">
                <a:solidFill>
                  <a:srgbClr val="00B050"/>
                </a:solidFill>
                <a:latin typeface="Algerian" pitchFamily="82" charset="0"/>
              </a:rPr>
              <a:t>  910 000</a:t>
            </a:r>
            <a:r>
              <a:rPr lang="ar-SA" b="1" dirty="0" smtClean="0">
                <a:solidFill>
                  <a:srgbClr val="00B050"/>
                </a:solidFill>
                <a:latin typeface="Algerian" pitchFamily="82" charset="0"/>
              </a:rPr>
              <a:t>         </a:t>
            </a:r>
            <a:r>
              <a:rPr lang="en-US" b="1" dirty="0" smtClean="0">
                <a:solidFill>
                  <a:srgbClr val="00B050"/>
                </a:solidFill>
                <a:latin typeface="Algerian" pitchFamily="82" charset="0"/>
              </a:rPr>
              <a:t>6 days</a:t>
            </a:r>
            <a:r>
              <a:rPr lang="ar-SA" b="1" dirty="0" smtClean="0">
                <a:solidFill>
                  <a:srgbClr val="00B050"/>
                </a:solidFill>
                <a:latin typeface="Algerian" pitchFamily="82" charset="0"/>
              </a:rPr>
              <a:t> </a:t>
            </a:r>
            <a:r>
              <a:rPr lang="en-US" b="1" dirty="0" smtClean="0">
                <a:solidFill>
                  <a:srgbClr val="00B050"/>
                </a:solidFill>
                <a:latin typeface="Algerian" pitchFamily="82" charset="0"/>
              </a:rPr>
              <a:t>(</a:t>
            </a:r>
            <a:r>
              <a:rPr lang="ar-SA" b="1" dirty="0" smtClean="0">
                <a:solidFill>
                  <a:srgbClr val="00B050"/>
                </a:solidFill>
                <a:latin typeface="Algerian" pitchFamily="82" charset="0"/>
              </a:rPr>
              <a:t>  </a:t>
            </a:r>
            <a:r>
              <a:rPr lang="en-US" b="1" dirty="0" smtClean="0">
                <a:solidFill>
                  <a:srgbClr val="00B050"/>
                </a:solidFill>
                <a:latin typeface="Algerian" pitchFamily="82" charset="0"/>
              </a:rPr>
              <a:t> pile</a:t>
            </a:r>
          </a:p>
          <a:p>
            <a:pPr algn="l">
              <a:buNone/>
            </a:pPr>
            <a:endParaRPr lang="en-US" dirty="0" smtClean="0"/>
          </a:p>
          <a:p>
            <a:pPr algn="l">
              <a:buNone/>
            </a:pPr>
            <a:r>
              <a:rPr lang="en-US" b="1" dirty="0" smtClean="0">
                <a:solidFill>
                  <a:srgbClr val="7030A0"/>
                </a:solidFill>
                <a:latin typeface="Algerian" pitchFamily="82" charset="0"/>
              </a:rPr>
              <a:t>*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7030A0"/>
                </a:solidFill>
                <a:latin typeface="Algerian" pitchFamily="82" charset="0"/>
              </a:rPr>
              <a:t>If we want to save money use the 463 000 </a:t>
            </a:r>
            <a:r>
              <a:rPr lang="en-US" b="1" dirty="0" err="1" smtClean="0">
                <a:solidFill>
                  <a:srgbClr val="7030A0"/>
                </a:solidFill>
                <a:latin typeface="Algerian" pitchFamily="82" charset="0"/>
              </a:rPr>
              <a:t>nis</a:t>
            </a:r>
            <a:r>
              <a:rPr lang="en-US" b="1" dirty="0" smtClean="0">
                <a:solidFill>
                  <a:srgbClr val="7030A0"/>
                </a:solidFill>
                <a:latin typeface="Algerian" pitchFamily="82" charset="0"/>
              </a:rPr>
              <a:t>)</a:t>
            </a:r>
            <a:r>
              <a:rPr lang="ar-SA" b="1" dirty="0" smtClean="0">
                <a:solidFill>
                  <a:srgbClr val="7030A0"/>
                </a:solidFill>
                <a:latin typeface="Algerian" pitchFamily="82" charset="0"/>
              </a:rPr>
              <a:t>          </a:t>
            </a:r>
            <a:r>
              <a:rPr lang="en-US" b="1" dirty="0" smtClean="0">
                <a:solidFill>
                  <a:srgbClr val="7030A0"/>
                </a:solidFill>
                <a:latin typeface="Algerian" pitchFamily="82" charset="0"/>
              </a:rPr>
              <a:t>18 days</a:t>
            </a:r>
            <a:r>
              <a:rPr lang="ar-SA" b="1" dirty="0" smtClean="0">
                <a:solidFill>
                  <a:srgbClr val="7030A0"/>
                </a:solidFill>
                <a:latin typeface="Algerian" pitchFamily="82" charset="0"/>
              </a:rPr>
              <a:t> ) </a:t>
            </a:r>
            <a:r>
              <a:rPr lang="en-US" b="1" dirty="0" smtClean="0">
                <a:solidFill>
                  <a:srgbClr val="7030A0"/>
                </a:solidFill>
                <a:latin typeface="Algerian" pitchFamily="82" charset="0"/>
              </a:rPr>
              <a:t> mat</a:t>
            </a:r>
          </a:p>
          <a:p>
            <a:pPr algn="l">
              <a:buNone/>
            </a:pPr>
            <a:r>
              <a:rPr lang="en-US" dirty="0" smtClean="0"/>
              <a:t> </a:t>
            </a:r>
          </a:p>
          <a:p>
            <a:pPr algn="l">
              <a:buNone/>
            </a:pPr>
            <a:endParaRPr lang="ar-SA" dirty="0"/>
          </a:p>
        </p:txBody>
      </p:sp>
      <p:sp>
        <p:nvSpPr>
          <p:cNvPr id="4" name="Right Arrow 3"/>
          <p:cNvSpPr/>
          <p:nvPr/>
        </p:nvSpPr>
        <p:spPr>
          <a:xfrm>
            <a:off x="3643306" y="2857496"/>
            <a:ext cx="78581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C00000"/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3714744" y="4500570"/>
            <a:ext cx="78581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571744"/>
            <a:ext cx="8229600" cy="2757494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8800" dirty="0" smtClean="0">
                <a:solidFill>
                  <a:srgbClr val="FF0000"/>
                </a:solidFill>
                <a:latin typeface="Algerian" pitchFamily="82" charset="0"/>
              </a:rPr>
              <a:t>THANK   YOU ….</a:t>
            </a:r>
            <a:endParaRPr lang="ar-SA" sz="8800" dirty="0">
              <a:solidFill>
                <a:srgbClr val="FF0000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357166"/>
            <a:ext cx="7772400" cy="1470025"/>
          </a:xfrm>
        </p:spPr>
        <p:txBody>
          <a:bodyPr/>
          <a:lstStyle/>
          <a:p>
            <a:r>
              <a:rPr lang="ar-SA" b="1" dirty="0" smtClean="0">
                <a:solidFill>
                  <a:srgbClr val="C00000"/>
                </a:solidFill>
              </a:rPr>
              <a:t>: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u="sng" dirty="0" smtClean="0">
                <a:solidFill>
                  <a:srgbClr val="C00000"/>
                </a:solidFill>
                <a:latin typeface="Algerian" pitchFamily="82" charset="0"/>
              </a:rPr>
              <a:t>Site Description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0100" y="2000240"/>
            <a:ext cx="7429552" cy="4286280"/>
          </a:xfrm>
        </p:spPr>
        <p:txBody>
          <a:bodyPr>
            <a:normAutofit fontScale="92500"/>
          </a:bodyPr>
          <a:lstStyle/>
          <a:p>
            <a:pPr algn="just" rtl="0"/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Nablus is the largest commercial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city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Palestine .Because of this importance its full by large commercial building complexes. And "AL-ATTA'A" commercial building is one of those .Its located in the middle of Nablus in "AL BASATEEN" area which is a green and well-known as a high plasticity clay soil, the area of ​​the building is up to 800 square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meters.</a:t>
            </a:r>
            <a:endParaRPr lang="ar-SA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571480"/>
            <a:ext cx="7772400" cy="1470025"/>
          </a:xfrm>
        </p:spPr>
        <p:txBody>
          <a:bodyPr/>
          <a:lstStyle/>
          <a:p>
            <a:pPr rtl="0"/>
            <a:r>
              <a:rPr lang="ar-SA" b="1" u="sng" dirty="0" smtClean="0">
                <a:solidFill>
                  <a:srgbClr val="C00000"/>
                </a:solidFill>
                <a:latin typeface="Algerian" pitchFamily="82" charset="0"/>
              </a:rPr>
              <a:t>   </a:t>
            </a:r>
            <a:r>
              <a:rPr lang="en-US" b="1" u="sng" dirty="0" smtClean="0">
                <a:solidFill>
                  <a:srgbClr val="C00000"/>
                </a:solidFill>
                <a:latin typeface="Algerian" pitchFamily="82" charset="0"/>
              </a:rPr>
              <a:t>Soil Properties:</a:t>
            </a:r>
            <a:endParaRPr lang="ar-SA" b="1" u="sng" dirty="0">
              <a:solidFill>
                <a:srgbClr val="C00000"/>
              </a:solidFill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290" y="2214554"/>
            <a:ext cx="6400800" cy="4286280"/>
          </a:xfrm>
        </p:spPr>
        <p:txBody>
          <a:bodyPr/>
          <a:lstStyle/>
          <a:p>
            <a:pPr algn="l" rtl="0">
              <a:buFont typeface="Arial" pitchFamily="34" charset="0"/>
              <a:buChar char="•"/>
            </a:pPr>
            <a:endParaRPr lang="ar-S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2143116"/>
          <a:ext cx="9144000" cy="4714884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50800" dir="5400000" algn="ctr" rotWithShape="0">
                    <a:schemeClr val="accent1"/>
                  </a:outerShdw>
                </a:effectLst>
                <a:tableStyleId>{5C22544A-7EE6-4342-B048-85BDC9FD1C3A}</a:tableStyleId>
              </a:tblPr>
              <a:tblGrid>
                <a:gridCol w="4572000"/>
                <a:gridCol w="4572000"/>
              </a:tblGrid>
              <a:tr h="1151731">
                <a:tc>
                  <a:txBody>
                    <a:bodyPr/>
                    <a:lstStyle/>
                    <a:p>
                      <a:pPr algn="l" rtl="0"/>
                      <a:r>
                        <a:rPr lang="en-US" sz="3600" baseline="0" dirty="0" smtClean="0">
                          <a:solidFill>
                            <a:schemeClr val="tx1"/>
                          </a:solidFill>
                          <a:cs typeface="+mn-cs"/>
                        </a:rPr>
                        <a:t> </a:t>
                      </a:r>
                      <a:r>
                        <a:rPr lang="en-US" sz="3600" dirty="0" smtClean="0">
                          <a:solidFill>
                            <a:schemeClr val="tx1"/>
                          </a:solidFill>
                          <a:cs typeface="+mn-cs"/>
                        </a:rPr>
                        <a:t>45 </a:t>
                      </a:r>
                      <a:r>
                        <a:rPr lang="en-US" sz="3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KN/m</a:t>
                      </a:r>
                      <a:r>
                        <a:rPr lang="en-US" sz="36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ar-SA" sz="3600" dirty="0">
                        <a:solidFill>
                          <a:schemeClr val="tx1"/>
                        </a:solidFill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3600" dirty="0" smtClean="0">
                          <a:solidFill>
                            <a:schemeClr val="tx1"/>
                          </a:solidFill>
                          <a:cs typeface="+mn-cs"/>
                        </a:rPr>
                        <a:t>Cohesion</a:t>
                      </a:r>
                      <a:endParaRPr lang="ar-SA" sz="3600" dirty="0">
                        <a:solidFill>
                          <a:schemeClr val="tx1"/>
                        </a:solidFill>
                        <a:cs typeface="+mn-cs"/>
                      </a:endParaRPr>
                    </a:p>
                  </a:txBody>
                  <a:tcPr/>
                </a:tc>
              </a:tr>
              <a:tr h="1151731">
                <a:tc>
                  <a:txBody>
                    <a:bodyPr/>
                    <a:lstStyle/>
                    <a:p>
                      <a:pPr algn="l" rtl="0"/>
                      <a:r>
                        <a:rPr lang="en-US" sz="3600" dirty="0" smtClean="0">
                          <a:solidFill>
                            <a:schemeClr val="tx1"/>
                          </a:solidFill>
                          <a:cs typeface="+mn-cs"/>
                        </a:rPr>
                        <a:t>6 degree</a:t>
                      </a:r>
                      <a:endParaRPr lang="ar-SA" sz="3600" dirty="0">
                        <a:solidFill>
                          <a:schemeClr val="tx1"/>
                        </a:solidFill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3600" dirty="0" smtClean="0">
                          <a:solidFill>
                            <a:schemeClr val="tx1"/>
                          </a:solidFill>
                          <a:cs typeface="+mn-cs"/>
                        </a:rPr>
                        <a:t>Angle</a:t>
                      </a:r>
                      <a:r>
                        <a:rPr lang="en-US" sz="3600" baseline="0" dirty="0" smtClean="0">
                          <a:solidFill>
                            <a:schemeClr val="tx1"/>
                          </a:solidFill>
                          <a:cs typeface="+mn-cs"/>
                        </a:rPr>
                        <a:t> of friction </a:t>
                      </a:r>
                      <a:endParaRPr lang="ar-SA" sz="3600" dirty="0">
                        <a:solidFill>
                          <a:schemeClr val="tx1"/>
                        </a:solidFill>
                        <a:cs typeface="+mn-cs"/>
                      </a:endParaRPr>
                    </a:p>
                  </a:txBody>
                  <a:tcPr/>
                </a:tc>
              </a:tr>
              <a:tr h="1259691">
                <a:tc>
                  <a:txBody>
                    <a:bodyPr/>
                    <a:lstStyle/>
                    <a:p>
                      <a:pPr algn="l" rtl="0"/>
                      <a:r>
                        <a:rPr lang="en-US" sz="3600" dirty="0" smtClean="0">
                          <a:solidFill>
                            <a:schemeClr val="tx1"/>
                          </a:solidFill>
                          <a:cs typeface="+mn-cs"/>
                        </a:rPr>
                        <a:t>26 </a:t>
                      </a:r>
                      <a:endParaRPr lang="ar-SA" sz="3600" dirty="0">
                        <a:solidFill>
                          <a:schemeClr val="tx1"/>
                        </a:solidFill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3600" dirty="0" smtClean="0">
                          <a:solidFill>
                            <a:schemeClr val="tx1"/>
                          </a:solidFill>
                          <a:cs typeface="+mn-cs"/>
                        </a:rPr>
                        <a:t>Plasticity index “PI”</a:t>
                      </a:r>
                    </a:p>
                  </a:txBody>
                  <a:tcPr/>
                </a:tc>
              </a:tr>
              <a:tr h="1151731">
                <a:tc>
                  <a:txBody>
                    <a:bodyPr/>
                    <a:lstStyle/>
                    <a:p>
                      <a:pPr algn="l" rtl="0"/>
                      <a:r>
                        <a:rPr lang="en-US" sz="3600" dirty="0" smtClean="0">
                          <a:solidFill>
                            <a:schemeClr val="tx1"/>
                          </a:solidFill>
                          <a:cs typeface="+mn-cs"/>
                        </a:rPr>
                        <a:t>1.4 Kg/c</a:t>
                      </a:r>
                      <a:r>
                        <a:rPr lang="en-US" sz="3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en-US" sz="36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ar-SA" sz="3600" dirty="0">
                        <a:solidFill>
                          <a:schemeClr val="tx1"/>
                        </a:solidFill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3600" dirty="0" smtClean="0">
                          <a:solidFill>
                            <a:schemeClr val="tx1"/>
                          </a:solidFill>
                          <a:cs typeface="+mn-cs"/>
                        </a:rPr>
                        <a:t>Bearing</a:t>
                      </a:r>
                      <a:r>
                        <a:rPr lang="en-US" sz="3600" baseline="0" dirty="0" smtClean="0">
                          <a:solidFill>
                            <a:schemeClr val="tx1"/>
                          </a:solidFill>
                          <a:cs typeface="+mn-cs"/>
                        </a:rPr>
                        <a:t> Capacity</a:t>
                      </a:r>
                      <a:endParaRPr lang="ar-SA" sz="3600" dirty="0">
                        <a:solidFill>
                          <a:schemeClr val="tx1"/>
                        </a:solidFill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C00000"/>
                </a:solidFill>
                <a:latin typeface="Algerian" pitchFamily="82" charset="0"/>
              </a:rPr>
              <a:t>Information about Building</a:t>
            </a:r>
            <a:endParaRPr lang="ar-SA" b="1" u="sng" dirty="0">
              <a:solidFill>
                <a:srgbClr val="C00000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ar-SA" dirty="0" smtClean="0"/>
              <a:t> </a:t>
            </a:r>
            <a:r>
              <a:rPr lang="en-US" dirty="0" smtClean="0"/>
              <a:t>12 stories:</a:t>
            </a:r>
          </a:p>
          <a:p>
            <a:pPr marL="571500" indent="-571500" algn="l" rtl="0">
              <a:buFont typeface="+mj-lt"/>
              <a:buAutoNum type="romanLcPeriod"/>
            </a:pPr>
            <a:r>
              <a:rPr lang="en-US" dirty="0" smtClean="0"/>
              <a:t>Two as parking</a:t>
            </a:r>
          </a:p>
          <a:p>
            <a:pPr marL="571500" indent="-571500" algn="l" rtl="0">
              <a:buFont typeface="+mj-lt"/>
              <a:buAutoNum type="romanLcPeriod"/>
            </a:pPr>
            <a:r>
              <a:rPr lang="en-US" dirty="0" smtClean="0"/>
              <a:t>One as storage.</a:t>
            </a:r>
          </a:p>
          <a:p>
            <a:pPr marL="571500" indent="-571500" algn="l" rtl="0">
              <a:buFont typeface="+mj-lt"/>
              <a:buAutoNum type="romanLcPeriod"/>
            </a:pPr>
            <a:r>
              <a:rPr lang="en-US" dirty="0" smtClean="0"/>
              <a:t>Nine as Offices. </a:t>
            </a:r>
          </a:p>
          <a:p>
            <a:pPr algn="l" rtl="0"/>
            <a:r>
              <a:rPr lang="en-US" dirty="0" smtClean="0"/>
              <a:t>Area : 800 square meters.</a:t>
            </a:r>
          </a:p>
          <a:p>
            <a:pPr algn="l" rtl="0"/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Content Placeholder 5" descr="بدون عنوان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071594"/>
            <a:ext cx="9358346" cy="857256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7772400" cy="1470025"/>
          </a:xfrm>
        </p:spPr>
        <p:txBody>
          <a:bodyPr>
            <a:normAutofit/>
          </a:bodyPr>
          <a:lstStyle/>
          <a:p>
            <a:pPr algn="l" rtl="0"/>
            <a:r>
              <a:rPr lang="en-US" sz="3600" b="1" u="sng" dirty="0" smtClean="0">
                <a:solidFill>
                  <a:srgbClr val="C00000"/>
                </a:solidFill>
                <a:latin typeface="Algerian" pitchFamily="82" charset="0"/>
              </a:rPr>
              <a:t>Assumptions of Calculation :</a:t>
            </a:r>
            <a:endParaRPr lang="ar-SA" sz="3600" b="1" u="sng" dirty="0">
              <a:solidFill>
                <a:srgbClr val="C00000"/>
              </a:solidFill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414" y="2071678"/>
            <a:ext cx="6400800" cy="4000528"/>
          </a:xfrm>
        </p:spPr>
        <p:txBody>
          <a:bodyPr>
            <a:noAutofit/>
          </a:bodyPr>
          <a:lstStyle/>
          <a:p>
            <a:pPr lvl="0" algn="l" rtl="0"/>
            <a:r>
              <a:rPr lang="en-US" sz="3600" b="1" dirty="0">
                <a:solidFill>
                  <a:schemeClr val="tx1"/>
                </a:solidFill>
              </a:rPr>
              <a:t>Parking:</a:t>
            </a:r>
            <a:endParaRPr lang="en-US" sz="3600" dirty="0">
              <a:solidFill>
                <a:schemeClr val="tx1"/>
              </a:solidFill>
            </a:endParaRPr>
          </a:p>
          <a:p>
            <a:pPr algn="l" rtl="0"/>
            <a:r>
              <a:rPr lang="en-US" sz="3600" dirty="0" smtClean="0">
                <a:solidFill>
                  <a:schemeClr val="tx1"/>
                </a:solidFill>
              </a:rPr>
              <a:t>SID = </a:t>
            </a:r>
            <a:r>
              <a:rPr lang="en-US" sz="3600" dirty="0">
                <a:solidFill>
                  <a:schemeClr val="tx1"/>
                </a:solidFill>
              </a:rPr>
              <a:t>3 </a:t>
            </a:r>
            <a:r>
              <a:rPr lang="en-US" sz="3600" dirty="0" smtClean="0">
                <a:solidFill>
                  <a:schemeClr val="tx1"/>
                </a:solidFill>
              </a:rPr>
              <a:t>KN/m</a:t>
            </a:r>
            <a:r>
              <a:rPr lang="en-US" sz="3600" baseline="30000" dirty="0" smtClean="0">
                <a:solidFill>
                  <a:schemeClr val="tx1"/>
                </a:solidFill>
              </a:rPr>
              <a:t>2</a:t>
            </a:r>
            <a:r>
              <a:rPr lang="en-US" sz="3600" dirty="0" smtClean="0">
                <a:solidFill>
                  <a:schemeClr val="tx1"/>
                </a:solidFill>
              </a:rPr>
              <a:t>  , LL = 6 KN/m</a:t>
            </a:r>
            <a:r>
              <a:rPr lang="en-US" sz="3600" baseline="30000" dirty="0" smtClean="0">
                <a:solidFill>
                  <a:schemeClr val="tx1"/>
                </a:solidFill>
              </a:rPr>
              <a:t>2</a:t>
            </a:r>
          </a:p>
          <a:p>
            <a:pPr algn="l" rtl="0"/>
            <a:r>
              <a:rPr lang="en-US" sz="3600" b="1" dirty="0" smtClean="0">
                <a:solidFill>
                  <a:schemeClr val="tx1"/>
                </a:solidFill>
              </a:rPr>
              <a:t>Storage:</a:t>
            </a:r>
            <a:endParaRPr lang="en-US" sz="3600" dirty="0" smtClean="0">
              <a:solidFill>
                <a:schemeClr val="tx1"/>
              </a:solidFill>
            </a:endParaRPr>
          </a:p>
          <a:p>
            <a:pPr algn="l" rtl="0"/>
            <a:r>
              <a:rPr lang="en-US" sz="3600" dirty="0" smtClean="0">
                <a:solidFill>
                  <a:schemeClr val="tx1"/>
                </a:solidFill>
              </a:rPr>
              <a:t>SID = 3 KN/m</a:t>
            </a:r>
            <a:r>
              <a:rPr lang="en-US" sz="3600" baseline="30000" dirty="0" smtClean="0">
                <a:solidFill>
                  <a:schemeClr val="tx1"/>
                </a:solidFill>
              </a:rPr>
              <a:t>2</a:t>
            </a:r>
            <a:r>
              <a:rPr lang="en-US" sz="3600" dirty="0" smtClean="0">
                <a:solidFill>
                  <a:schemeClr val="tx1"/>
                </a:solidFill>
              </a:rPr>
              <a:t>  , LL = 8 KN/m</a:t>
            </a:r>
            <a:r>
              <a:rPr lang="en-US" sz="3600" baseline="30000" dirty="0" smtClean="0">
                <a:solidFill>
                  <a:schemeClr val="tx1"/>
                </a:solidFill>
              </a:rPr>
              <a:t>2</a:t>
            </a:r>
          </a:p>
          <a:p>
            <a:pPr algn="l" rtl="0"/>
            <a:r>
              <a:rPr lang="en-US" sz="3600" b="1" dirty="0">
                <a:solidFill>
                  <a:schemeClr val="tx1"/>
                </a:solidFill>
              </a:rPr>
              <a:t>Office</a:t>
            </a:r>
            <a:r>
              <a:rPr lang="en-US" sz="3600" b="1" dirty="0" smtClean="0">
                <a:solidFill>
                  <a:schemeClr val="tx1"/>
                </a:solidFill>
              </a:rPr>
              <a:t>:</a:t>
            </a:r>
            <a:endParaRPr lang="en-US" sz="3600" dirty="0" smtClean="0">
              <a:solidFill>
                <a:schemeClr val="tx1"/>
              </a:solidFill>
            </a:endParaRPr>
          </a:p>
          <a:p>
            <a:pPr algn="l" rtl="0"/>
            <a:r>
              <a:rPr lang="en-US" sz="3600" dirty="0" smtClean="0">
                <a:solidFill>
                  <a:schemeClr val="tx1"/>
                </a:solidFill>
              </a:rPr>
              <a:t>SID = 3 KN/m</a:t>
            </a:r>
            <a:r>
              <a:rPr lang="en-US" sz="3600" baseline="30000" dirty="0" smtClean="0">
                <a:solidFill>
                  <a:schemeClr val="tx1"/>
                </a:solidFill>
              </a:rPr>
              <a:t>2</a:t>
            </a:r>
            <a:r>
              <a:rPr lang="en-US" sz="3600" dirty="0" smtClean="0">
                <a:solidFill>
                  <a:schemeClr val="tx1"/>
                </a:solidFill>
              </a:rPr>
              <a:t>  , LL = 3.5 KN/m</a:t>
            </a:r>
            <a:r>
              <a:rPr lang="en-US" sz="3600" baseline="30000" dirty="0" smtClean="0">
                <a:solidFill>
                  <a:schemeClr val="tx1"/>
                </a:solidFill>
              </a:rPr>
              <a:t>2</a:t>
            </a:r>
          </a:p>
          <a:p>
            <a:pPr algn="l" rtl="0"/>
            <a:endParaRPr lang="en-US" sz="3600" baseline="30000" dirty="0" smtClean="0">
              <a:solidFill>
                <a:schemeClr val="tx1"/>
              </a:solidFill>
            </a:endParaRPr>
          </a:p>
          <a:p>
            <a:pPr algn="l" rtl="0"/>
            <a:endParaRPr lang="en-US" sz="3600" dirty="0">
              <a:solidFill>
                <a:schemeClr val="tx1"/>
              </a:solidFill>
            </a:endParaRPr>
          </a:p>
          <a:p>
            <a:pPr algn="l" rtl="0"/>
            <a:endParaRPr lang="ar-SA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142852"/>
            <a:ext cx="7772400" cy="1470025"/>
          </a:xfrm>
        </p:spPr>
        <p:txBody>
          <a:bodyPr/>
          <a:lstStyle/>
          <a:p>
            <a:pPr algn="l" rtl="0"/>
            <a:r>
              <a:rPr lang="en-US" b="1" u="sng" dirty="0" smtClean="0">
                <a:solidFill>
                  <a:srgbClr val="C00000"/>
                </a:solidFill>
                <a:latin typeface="Algerian" pitchFamily="82" charset="0"/>
              </a:rPr>
              <a:t>Columns Loads :</a:t>
            </a:r>
            <a:endParaRPr lang="ar-SA" b="1" u="sng" dirty="0">
              <a:solidFill>
                <a:srgbClr val="C00000"/>
              </a:solidFill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10" y="1714488"/>
            <a:ext cx="7129490" cy="3924312"/>
          </a:xfrm>
        </p:spPr>
        <p:txBody>
          <a:bodyPr/>
          <a:lstStyle/>
          <a:p>
            <a:pPr algn="l" rtl="0"/>
            <a:r>
              <a:rPr lang="en-US" sz="2000" b="1" dirty="0" smtClean="0">
                <a:solidFill>
                  <a:schemeClr val="tx1"/>
                </a:solidFill>
              </a:rPr>
              <a:t>By</a:t>
            </a:r>
            <a:r>
              <a:rPr lang="en-US" sz="2000" b="1" dirty="0" smtClean="0"/>
              <a:t> </a:t>
            </a:r>
            <a:r>
              <a:rPr lang="en-US" sz="2000" b="1" dirty="0" smtClean="0">
                <a:solidFill>
                  <a:schemeClr val="tx1"/>
                </a:solidFill>
              </a:rPr>
              <a:t>Tributary Area Method  </a:t>
            </a:r>
            <a:r>
              <a:rPr lang="en-US" sz="2400" b="1" dirty="0" smtClean="0">
                <a:solidFill>
                  <a:schemeClr val="tx1"/>
                </a:solidFill>
              </a:rPr>
              <a:t>:</a:t>
            </a:r>
            <a:endParaRPr lang="ar-SA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14349" y="2285992"/>
          <a:ext cx="7858179" cy="43577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619393"/>
                <a:gridCol w="2619393"/>
                <a:gridCol w="2619393"/>
              </a:tblGrid>
              <a:tr h="544715"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Ultimate load   KN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Allowable load KN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Column</a:t>
                      </a:r>
                      <a:endParaRPr lang="ar-SA" dirty="0"/>
                    </a:p>
                  </a:txBody>
                  <a:tcPr/>
                </a:tc>
              </a:tr>
              <a:tr h="544715"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1238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940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C19</a:t>
                      </a:r>
                    </a:p>
                  </a:txBody>
                  <a:tcPr/>
                </a:tc>
              </a:tr>
              <a:tr h="544715"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2720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2064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C17</a:t>
                      </a:r>
                      <a:endParaRPr lang="ar-SA" dirty="0"/>
                    </a:p>
                  </a:txBody>
                  <a:tcPr/>
                </a:tc>
              </a:tr>
              <a:tr h="544715"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4512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3423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C7</a:t>
                      </a:r>
                      <a:endParaRPr lang="ar-SA" dirty="0"/>
                    </a:p>
                  </a:txBody>
                  <a:tcPr/>
                </a:tc>
              </a:tr>
              <a:tr h="544715"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5629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4271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C22</a:t>
                      </a:r>
                      <a:endParaRPr lang="ar-SA" dirty="0"/>
                    </a:p>
                  </a:txBody>
                  <a:tcPr/>
                </a:tc>
              </a:tr>
              <a:tr h="544715"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7021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5327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C29</a:t>
                      </a:r>
                      <a:endParaRPr lang="ar-SA" dirty="0"/>
                    </a:p>
                  </a:txBody>
                  <a:tcPr/>
                </a:tc>
              </a:tr>
              <a:tr h="544715"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8317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6311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C45</a:t>
                      </a:r>
                      <a:endParaRPr lang="ar-SA" dirty="0"/>
                    </a:p>
                  </a:txBody>
                  <a:tcPr/>
                </a:tc>
              </a:tr>
              <a:tr h="544715"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9240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7011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C28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772400" cy="1470025"/>
          </a:xfrm>
        </p:spPr>
        <p:txBody>
          <a:bodyPr/>
          <a:lstStyle/>
          <a:p>
            <a:pPr algn="l" rtl="0"/>
            <a:r>
              <a:rPr lang="en-US" b="1" u="sng" dirty="0" smtClean="0">
                <a:solidFill>
                  <a:srgbClr val="C00000"/>
                </a:solidFill>
                <a:latin typeface="Algerian" pitchFamily="82" charset="0"/>
              </a:rPr>
              <a:t>Piles Foundation :</a:t>
            </a:r>
            <a:endParaRPr lang="ar-SA" b="1" u="sng" dirty="0">
              <a:solidFill>
                <a:srgbClr val="C00000"/>
              </a:solidFill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24" y="2000240"/>
            <a:ext cx="6843738" cy="3714776"/>
          </a:xfrm>
        </p:spPr>
        <p:txBody>
          <a:bodyPr>
            <a:normAutofit/>
          </a:bodyPr>
          <a:lstStyle/>
          <a:p>
            <a:pPr algn="l" rtl="0"/>
            <a:endParaRPr lang="en-US" sz="3600" dirty="0" smtClean="0">
              <a:solidFill>
                <a:schemeClr val="tx1"/>
              </a:solidFill>
            </a:endParaRPr>
          </a:p>
          <a:p>
            <a:pPr algn="l" rtl="0"/>
            <a:r>
              <a:rPr lang="en-US" sz="5400" b="1" dirty="0" smtClean="0">
                <a:solidFill>
                  <a:schemeClr val="tx1"/>
                </a:solidFill>
                <a:latin typeface="Agency FB" pitchFamily="34" charset="0"/>
                <a:cs typeface="Andalus" pitchFamily="2" charset="-78"/>
              </a:rPr>
              <a:t>Length       = 23 m          </a:t>
            </a:r>
          </a:p>
          <a:p>
            <a:pPr algn="l" rtl="0"/>
            <a:r>
              <a:rPr lang="en-US" sz="5400" b="1" dirty="0" smtClean="0">
                <a:solidFill>
                  <a:schemeClr val="tx1"/>
                </a:solidFill>
                <a:latin typeface="Agency FB" pitchFamily="34" charset="0"/>
                <a:cs typeface="Andalus" pitchFamily="2" charset="-78"/>
              </a:rPr>
              <a:t>Diameter  = 80 cm</a:t>
            </a:r>
          </a:p>
          <a:p>
            <a:pPr algn="l" rtl="0"/>
            <a:r>
              <a:rPr lang="en-US" sz="5400" b="1" dirty="0" smtClean="0">
                <a:solidFill>
                  <a:schemeClr val="tx1"/>
                </a:solidFill>
                <a:latin typeface="Agency FB" pitchFamily="34" charset="0"/>
                <a:cs typeface="Andalus" pitchFamily="2" charset="-78"/>
              </a:rPr>
              <a:t>Pile Load   = 1243 KN</a:t>
            </a:r>
            <a:endParaRPr lang="ar-SA" sz="5400" b="1" dirty="0">
              <a:solidFill>
                <a:schemeClr val="tx1"/>
              </a:solidFill>
              <a:latin typeface="Agency FB" pitchFamily="34" charset="0"/>
              <a:cs typeface="Andalus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404</TotalTime>
  <Words>669</Words>
  <Application>Microsoft Office PowerPoint</Application>
  <PresentationFormat>On-screen Show (4:3)</PresentationFormat>
  <Paragraphs>220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AL-ATAA CENTER</vt:lpstr>
      <vt:lpstr>AL-ATA'  CENTER "12  s t o r i e s"   NEW BUILDING FOOTING DESIGN  </vt:lpstr>
      <vt:lpstr>: Site Description </vt:lpstr>
      <vt:lpstr>   Soil Properties:</vt:lpstr>
      <vt:lpstr>Information about Building</vt:lpstr>
      <vt:lpstr>Slide 6</vt:lpstr>
      <vt:lpstr>Assumptions of Calculation :</vt:lpstr>
      <vt:lpstr>Columns Loads :</vt:lpstr>
      <vt:lpstr>Piles Foundation :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Design of reinforcement in the piles: </vt:lpstr>
      <vt:lpstr>Pile reinforcement </vt:lpstr>
      <vt:lpstr>Caps  Design </vt:lpstr>
      <vt:lpstr>Slide 20</vt:lpstr>
      <vt:lpstr>For cap (45) : </vt:lpstr>
      <vt:lpstr>Results  From  SAP</vt:lpstr>
      <vt:lpstr>Reinforcement  for  cap (45)</vt:lpstr>
      <vt:lpstr>Design  of  grade   beams:</vt:lpstr>
      <vt:lpstr>The  alternative  between mat  and  pile </vt:lpstr>
      <vt:lpstr>Mat Foundation</vt:lpstr>
      <vt:lpstr>Pile foundation: </vt:lpstr>
      <vt:lpstr>Under this formation we choose</vt:lpstr>
      <vt:lpstr>Slide 29</vt:lpstr>
    </vt:vector>
  </TitlesOfParts>
  <Company>city comp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Project</dc:title>
  <dc:creator>iyad</dc:creator>
  <cp:lastModifiedBy>ali</cp:lastModifiedBy>
  <cp:revision>43</cp:revision>
  <dcterms:created xsi:type="dcterms:W3CDTF">2012-01-05T16:02:32Z</dcterms:created>
  <dcterms:modified xsi:type="dcterms:W3CDTF">2012-05-23T13:32:11Z</dcterms:modified>
</cp:coreProperties>
</file>