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30"/>
  </p:notesMasterIdLst>
  <p:handoutMasterIdLst>
    <p:handoutMasterId r:id="rId31"/>
  </p:handoutMasterIdLst>
  <p:sldIdLst>
    <p:sldId id="270" r:id="rId3"/>
    <p:sldId id="271" r:id="rId4"/>
    <p:sldId id="272" r:id="rId5"/>
    <p:sldId id="296" r:id="rId6"/>
    <p:sldId id="273" r:id="rId7"/>
    <p:sldId id="274" r:id="rId8"/>
    <p:sldId id="275" r:id="rId9"/>
    <p:sldId id="278" r:id="rId10"/>
    <p:sldId id="279" r:id="rId11"/>
    <p:sldId id="297" r:id="rId12"/>
    <p:sldId id="298" r:id="rId13"/>
    <p:sldId id="300" r:id="rId14"/>
    <p:sldId id="299" r:id="rId15"/>
    <p:sldId id="301" r:id="rId16"/>
    <p:sldId id="313" r:id="rId17"/>
    <p:sldId id="302" r:id="rId18"/>
    <p:sldId id="281" r:id="rId19"/>
    <p:sldId id="303" r:id="rId20"/>
    <p:sldId id="305" r:id="rId21"/>
    <p:sldId id="306" r:id="rId22"/>
    <p:sldId id="304" r:id="rId23"/>
    <p:sldId id="309" r:id="rId24"/>
    <p:sldId id="307" r:id="rId25"/>
    <p:sldId id="310" r:id="rId26"/>
    <p:sldId id="312" r:id="rId27"/>
    <p:sldId id="314" r:id="rId28"/>
    <p:sldId id="31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-6"/>
      </p:cViewPr>
      <p:guideLst>
        <p:guide orient="horz" pos="2160"/>
        <p:guide pos="3840"/>
        <p:guide orient="horz" pos="39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C3787-D225-4F78-8E71-4DD8FC1EC8F1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B2D29-8AC0-4FB1-933D-AD24ECC43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4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E625E-096F-494B-B7CE-A49E276A3A39}" type="datetimeFigureOut">
              <a:rPr lang="en-US" smtClean="0"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C895-EB1C-4157-9E46-0DF3298BA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6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3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3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2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3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chemeClr val="bg2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FB4A4D-BEB3-42DE-8D0E-DB8F0B5DA3ED}" type="datetime1">
              <a:rPr lang="en-US" smtClean="0"/>
              <a:t>5/13/2015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 title="Product photo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/>
          <a:lstStyle>
            <a:lvl1pPr marL="68580" indent="0">
              <a:buNone/>
              <a:defRPr/>
            </a:lvl1pPr>
          </a:lstStyle>
          <a:p>
            <a:r>
              <a:rPr lang="en-US" dirty="0" smtClean="0"/>
              <a:t>Insert product photo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557D-1DB1-46C0-998A-94433545C341}" type="datetime1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610B-0B0E-4C6C-A7A6-0853CA34DDCA}" type="datetime1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144-8206-4C57-B7F2-12168FDC6C23}" type="datetime1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8FB8-1142-402E-8BCA-4DC30F103E56}" type="datetime1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CBAD-D360-40D3-A33A-B189CE27C2FB}" type="datetime1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1D-48A1-4899-AFFF-8ACC56D03BF3}" type="datetime1">
              <a:rPr lang="en-US" smtClean="0"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0513-7D68-4635-8489-06A9AFAAD13D}" type="datetime1">
              <a:rPr lang="en-US" smtClean="0"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6AC-4807-4E91-B671-F9B91617C7B3}" type="datetime1">
              <a:rPr lang="en-US" smtClean="0"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DBCC-10C7-4CB5-9734-C5542D870FBB}" type="datetime1">
              <a:rPr lang="en-US" smtClean="0"/>
              <a:t>5/13/2015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46AD-5C1D-4E35-A3CE-CF8952DE9936}" type="datetime1">
              <a:rPr lang="en-US" smtClean="0"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ED287B1-10B2-498E-AB88-8F08CA169E5C}" type="datetime1">
              <a:rPr lang="en-US" smtClean="0"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864" userDrawn="1">
          <p15:clr>
            <a:srgbClr val="F26B43"/>
          </p15:clr>
        </p15:guide>
        <p15:guide id="3" pos="6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MOHAMMAD\Desktop\DSC_7888-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94" y="2331076"/>
            <a:ext cx="4185634" cy="36833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0" y="231820"/>
            <a:ext cx="60015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Rehabilitation Project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Jenin Bypass Road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0962" y="3383098"/>
            <a:ext cx="4258614" cy="3004824"/>
          </a:xfrm>
        </p:spPr>
        <p:txBody>
          <a:bodyPr>
            <a:normAutofit/>
          </a:bodyPr>
          <a:lstStyle/>
          <a:p>
            <a:r>
              <a:rPr lang="en-US" b="1" dirty="0" smtClean="0"/>
              <a:t>Prepared </a:t>
            </a:r>
            <a:r>
              <a:rPr lang="en-US" b="1" dirty="0"/>
              <a:t>By:</a:t>
            </a:r>
            <a:endParaRPr lang="en-US" dirty="0"/>
          </a:p>
          <a:p>
            <a:r>
              <a:rPr lang="en-US" dirty="0" err="1" smtClean="0"/>
              <a:t>Saleem</a:t>
            </a:r>
            <a:r>
              <a:rPr lang="en-US" dirty="0" smtClean="0"/>
              <a:t> </a:t>
            </a:r>
            <a:r>
              <a:rPr lang="en-US" dirty="0"/>
              <a:t>F. </a:t>
            </a:r>
            <a:r>
              <a:rPr lang="en-US" dirty="0" err="1" smtClean="0"/>
              <a:t>Haidareyyeh</a:t>
            </a:r>
            <a:endParaRPr lang="en-US" dirty="0" smtClean="0"/>
          </a:p>
          <a:p>
            <a:r>
              <a:rPr lang="en-US" dirty="0"/>
              <a:t>Mohammad H. Abu Farha</a:t>
            </a:r>
          </a:p>
          <a:p>
            <a:r>
              <a:rPr lang="en-US" b="1" dirty="0" smtClean="0"/>
              <a:t>Supervisor</a:t>
            </a:r>
            <a:r>
              <a:rPr lang="en-US" b="1" dirty="0"/>
              <a:t>:</a:t>
            </a:r>
            <a:endParaRPr lang="en-US" dirty="0"/>
          </a:p>
          <a:p>
            <a:r>
              <a:rPr lang="en-US" dirty="0"/>
              <a:t>Dr. Khalid Al-</a:t>
            </a:r>
            <a:r>
              <a:rPr lang="en-US" dirty="0" err="1"/>
              <a:t>Sahili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9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future volume is coming from many sources: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Natural growth in number of vehicles (natural growth in population). 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Future development in the surrounding area and the drivers coming from alternative roads. </a:t>
            </a:r>
          </a:p>
          <a:p>
            <a:pPr marL="52578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Growth rate 5%.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Rate And Traffic Estimation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dirty="0" smtClean="0"/>
              <a:t>Existing Level of service 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Level of Service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539704"/>
              </p:ext>
            </p:extLst>
          </p:nvPr>
        </p:nvGraphicFramePr>
        <p:xfrm>
          <a:off x="4376000" y="3424281"/>
          <a:ext cx="3557385" cy="2139390"/>
        </p:xfrm>
        <a:graphic>
          <a:graphicData uri="http://schemas.openxmlformats.org/drawingml/2006/table">
            <a:tbl>
              <a:tblPr/>
              <a:tblGrid>
                <a:gridCol w="1185795"/>
                <a:gridCol w="1185795"/>
                <a:gridCol w="1185795"/>
              </a:tblGrid>
              <a:tr h="3565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56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0+000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5+300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6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5+300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8+100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6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8+100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11+800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56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11+800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14+130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88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dirty="0" smtClean="0"/>
              <a:t>Future Level of service 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Level of Service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00502"/>
              </p:ext>
            </p:extLst>
          </p:nvPr>
        </p:nvGraphicFramePr>
        <p:xfrm>
          <a:off x="4363121" y="3435659"/>
          <a:ext cx="3544506" cy="2396970"/>
        </p:xfrm>
        <a:graphic>
          <a:graphicData uri="http://schemas.openxmlformats.org/drawingml/2006/table">
            <a:tbl>
              <a:tblPr/>
              <a:tblGrid>
                <a:gridCol w="1181502"/>
                <a:gridCol w="1181502"/>
                <a:gridCol w="1181502"/>
              </a:tblGrid>
              <a:tr h="3994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99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 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0+000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5+300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9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5+300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8+100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9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8+100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11+800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9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11+800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14+130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Horizontal Alignment </a:t>
            </a:r>
          </a:p>
          <a:p>
            <a:pPr marL="1307592" lvl="3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 Minimum Radius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Geometric Design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667" y="3193961"/>
            <a:ext cx="5429432" cy="30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7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Vertical Alignment </a:t>
            </a:r>
          </a:p>
          <a:p>
            <a:pPr marL="1307592" lvl="3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Stopping and passing Sight Distance(Curve length).</a:t>
            </a:r>
          </a:p>
          <a:p>
            <a:pPr marL="1307592" lvl="3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Maximum Grade.</a:t>
            </a:r>
          </a:p>
          <a:p>
            <a:pPr marL="1307592" lvl="3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Minimum Cut and Fill.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Geometric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353" y="2782775"/>
            <a:ext cx="8352244" cy="25910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Geometric Design</a:t>
            </a:r>
          </a:p>
        </p:txBody>
      </p:sp>
    </p:spTree>
    <p:extLst>
      <p:ext uri="{BB962C8B-B14F-4D97-AF65-F5344CB8AC3E}">
        <p14:creationId xmlns:p14="http://schemas.microsoft.com/office/powerpoint/2010/main" val="188320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Intersection Design 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en-US" sz="1800" dirty="0" smtClean="0"/>
              <a:t>Four Main intersections:</a:t>
            </a:r>
          </a:p>
          <a:p>
            <a:pPr lvl="3" indent="-342900">
              <a:lnSpc>
                <a:spcPct val="160000"/>
              </a:lnSpc>
              <a:buFont typeface="+mj-lt"/>
              <a:buAutoNum type="arabicPeriod"/>
            </a:pPr>
            <a:r>
              <a:rPr lang="en-US" sz="1600" dirty="0" err="1"/>
              <a:t>Qabatiya-Az-Zababida</a:t>
            </a:r>
            <a:r>
              <a:rPr lang="en-US" sz="1600" dirty="0"/>
              <a:t> intersection.</a:t>
            </a:r>
          </a:p>
          <a:p>
            <a:pPr lvl="3" indent="-342900">
              <a:lnSpc>
                <a:spcPct val="160000"/>
              </a:lnSpc>
              <a:buFont typeface="+mj-lt"/>
              <a:buAutoNum type="arabicPeriod"/>
            </a:pPr>
            <a:r>
              <a:rPr lang="en-US" sz="1600" dirty="0"/>
              <a:t>Arab American University intersection.</a:t>
            </a:r>
          </a:p>
          <a:p>
            <a:pPr lvl="3" indent="-342900">
              <a:lnSpc>
                <a:spcPct val="160000"/>
              </a:lnSpc>
              <a:buFont typeface="+mj-lt"/>
              <a:buAutoNum type="arabicPeriod"/>
            </a:pPr>
            <a:r>
              <a:rPr lang="en-US" sz="1600" dirty="0"/>
              <a:t>Jenin – </a:t>
            </a:r>
            <a:r>
              <a:rPr lang="en-US" sz="1600" dirty="0" err="1"/>
              <a:t>Deir</a:t>
            </a:r>
            <a:r>
              <a:rPr lang="en-US" sz="1600" dirty="0"/>
              <a:t> Abu </a:t>
            </a:r>
            <a:r>
              <a:rPr lang="en-US" sz="1600" dirty="0" err="1"/>
              <a:t>Da’if</a:t>
            </a:r>
            <a:r>
              <a:rPr lang="en-US" sz="1600" dirty="0"/>
              <a:t>  intersection.</a:t>
            </a:r>
          </a:p>
          <a:p>
            <a:pPr lvl="3" indent="-342900">
              <a:lnSpc>
                <a:spcPct val="160000"/>
              </a:lnSpc>
              <a:buFont typeface="+mj-lt"/>
              <a:buAutoNum type="arabicPeriod"/>
            </a:pPr>
            <a:r>
              <a:rPr lang="en-US" sz="1600" dirty="0"/>
              <a:t>Jenin – Al-</a:t>
            </a:r>
            <a:r>
              <a:rPr lang="en-US" sz="1600" dirty="0" err="1"/>
              <a:t>Jalama</a:t>
            </a:r>
            <a:r>
              <a:rPr lang="en-US" sz="1600" dirty="0"/>
              <a:t> intersection.</a:t>
            </a:r>
          </a:p>
          <a:p>
            <a:pPr marL="850392" lvl="3" indent="0">
              <a:lnSpc>
                <a:spcPct val="150000"/>
              </a:lnSpc>
              <a:buNone/>
            </a:pPr>
            <a:endParaRPr lang="en-US" dirty="0" smtClean="0"/>
          </a:p>
          <a:p>
            <a:pPr marL="850392" lvl="3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Geometric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7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miditech1\Desktop\التقاطعات.PN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980" y="559694"/>
            <a:ext cx="4681373" cy="504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718668" y="5769735"/>
            <a:ext cx="354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6324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 intersections along the road</a:t>
            </a:r>
          </a:p>
        </p:txBody>
      </p:sp>
    </p:spTree>
    <p:extLst>
      <p:ext uri="{BB962C8B-B14F-4D97-AF65-F5344CB8AC3E}">
        <p14:creationId xmlns:p14="http://schemas.microsoft.com/office/powerpoint/2010/main" val="28511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7180" lvl="1" indent="0">
              <a:lnSpc>
                <a:spcPct val="160000"/>
              </a:lnSpc>
              <a:buNone/>
            </a:pPr>
            <a:endParaRPr lang="en-US" sz="1600" dirty="0" smtClean="0"/>
          </a:p>
          <a:p>
            <a:pPr marL="582930" lvl="1" indent="-285750">
              <a:lnSpc>
                <a:spcPct val="160000"/>
              </a:lnSpc>
            </a:pPr>
            <a:r>
              <a:rPr lang="en-US" sz="1600" dirty="0" smtClean="0"/>
              <a:t>Three of four intersection was designed as roundabout intersection because of the conflict in determining  the right of way.</a:t>
            </a:r>
          </a:p>
          <a:p>
            <a:pPr marL="582930" lvl="1" indent="-285750">
              <a:lnSpc>
                <a:spcPct val="160000"/>
              </a:lnSpc>
            </a:pPr>
            <a:endParaRPr lang="en-US" sz="1600" dirty="0" smtClean="0"/>
          </a:p>
          <a:p>
            <a:pPr marL="582930" lvl="1" indent="-285750">
              <a:lnSpc>
                <a:spcPct val="160000"/>
              </a:lnSpc>
            </a:pPr>
            <a:r>
              <a:rPr lang="en-US" sz="1600" dirty="0" smtClean="0"/>
              <a:t>Turning radiuses was designed based on the design vehicle and the angle of intersection. </a:t>
            </a:r>
            <a:endParaRPr lang="en-US" sz="1600" dirty="0"/>
          </a:p>
          <a:p>
            <a:pPr marL="850392" lvl="3" indent="0">
              <a:lnSpc>
                <a:spcPct val="150000"/>
              </a:lnSpc>
              <a:buNone/>
            </a:pPr>
            <a:endParaRPr lang="en-US" sz="1600" dirty="0" smtClean="0"/>
          </a:p>
          <a:p>
            <a:pPr marL="850392" lvl="3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Geometric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51" y="850552"/>
            <a:ext cx="7697274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Location and background.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Significance and objectives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Data </a:t>
            </a:r>
            <a:r>
              <a:rPr lang="en-US" dirty="0">
                <a:solidFill>
                  <a:schemeClr val="tx1"/>
                </a:solidFill>
              </a:rPr>
              <a:t>collection and </a:t>
            </a:r>
            <a:r>
              <a:rPr lang="en-US" dirty="0" smtClean="0">
                <a:solidFill>
                  <a:schemeClr val="tx1"/>
                </a:solidFill>
              </a:rPr>
              <a:t>analysis.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Geometric and pavement design .</a:t>
            </a:r>
            <a:endParaRPr lang="en-US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indent="-342900">
              <a:lnSpc>
                <a:spcPct val="160000"/>
              </a:lnSpc>
            </a:pPr>
            <a:r>
              <a:rPr lang="en-US" sz="2400" dirty="0" smtClean="0">
                <a:solidFill>
                  <a:srgbClr val="4E3B30"/>
                </a:solidFill>
              </a:rPr>
              <a:t>Cross Section Design</a:t>
            </a:r>
          </a:p>
          <a:p>
            <a:pPr marL="297180" lvl="1" indent="0">
              <a:lnSpc>
                <a:spcPct val="160000"/>
              </a:lnSpc>
              <a:buNone/>
            </a:pPr>
            <a:endParaRPr lang="en-US" sz="1600" dirty="0" smtClean="0"/>
          </a:p>
          <a:p>
            <a:pPr marL="582930" lvl="1" indent="-285750">
              <a:lnSpc>
                <a:spcPct val="160000"/>
              </a:lnSpc>
            </a:pPr>
            <a:r>
              <a:rPr lang="en-US" sz="1600" dirty="0" smtClean="0"/>
              <a:t>Multi Lane Highway(5+300 – 11+800).</a:t>
            </a:r>
          </a:p>
          <a:p>
            <a:pPr marL="582930" lvl="1" indent="-285750">
              <a:lnSpc>
                <a:spcPct val="160000"/>
              </a:lnSpc>
            </a:pPr>
            <a:r>
              <a:rPr lang="en-US" sz="1600" dirty="0" smtClean="0"/>
              <a:t>Two Lane Highway(0+000 – 5+300)/(11+800 – 14+130).</a:t>
            </a:r>
          </a:p>
          <a:p>
            <a:pPr marL="297180" lvl="1" indent="0">
              <a:lnSpc>
                <a:spcPct val="160000"/>
              </a:lnSpc>
              <a:buNone/>
            </a:pPr>
            <a:r>
              <a:rPr lang="en-US" sz="1600" dirty="0" smtClean="0"/>
              <a:t> </a:t>
            </a:r>
            <a:endParaRPr lang="en-US" sz="1600" dirty="0"/>
          </a:p>
          <a:p>
            <a:pPr marL="850392" lvl="3" indent="0">
              <a:lnSpc>
                <a:spcPct val="150000"/>
              </a:lnSpc>
              <a:buNone/>
            </a:pPr>
            <a:endParaRPr lang="en-US" sz="1600" dirty="0" smtClean="0"/>
          </a:p>
          <a:p>
            <a:pPr marL="850392" lvl="3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Geometric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5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>
                <a:solidFill>
                  <a:srgbClr val="4E3B30"/>
                </a:solidFill>
              </a:rPr>
              <a:t>The cross section elements are designed based on AASHTO recommendation to be as follow</a:t>
            </a:r>
            <a:r>
              <a:rPr lang="en-US" sz="1600" dirty="0" smtClean="0">
                <a:solidFill>
                  <a:srgbClr val="4E3B30"/>
                </a:solidFill>
              </a:rPr>
              <a:t>:</a:t>
            </a:r>
            <a:endParaRPr lang="ar-SA" sz="1600" dirty="0" smtClean="0">
              <a:solidFill>
                <a:srgbClr val="4E3B30"/>
              </a:solidFill>
            </a:endParaRPr>
          </a:p>
          <a:p>
            <a:pPr marL="834390" lvl="1" indent="-51435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en-US" sz="1900" dirty="0"/>
              <a:t>Lanes : 3.6 m </a:t>
            </a:r>
          </a:p>
          <a:p>
            <a:pPr marL="834390" lvl="1" indent="-51435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en-US" sz="1900" dirty="0"/>
              <a:t>Shoulder: </a:t>
            </a:r>
            <a:r>
              <a:rPr lang="ar-SA" sz="1900" dirty="0" smtClean="0"/>
              <a:t>2.5</a:t>
            </a:r>
            <a:r>
              <a:rPr lang="en-US" sz="1900" dirty="0" smtClean="0"/>
              <a:t> </a:t>
            </a:r>
            <a:r>
              <a:rPr lang="en-US" sz="1900" dirty="0"/>
              <a:t>m </a:t>
            </a:r>
            <a:endParaRPr lang="en-US" sz="1900" dirty="0" smtClean="0"/>
          </a:p>
          <a:p>
            <a:pPr marL="834390" lvl="1" indent="-51435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en-US" sz="1900" dirty="0" smtClean="0"/>
              <a:t>Inside Shoulder 0.6 m</a:t>
            </a:r>
            <a:endParaRPr lang="en-US" sz="1900" dirty="0"/>
          </a:p>
          <a:p>
            <a:pPr marL="834390" lvl="1" indent="-51435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en-US" sz="1900" dirty="0"/>
              <a:t>Median: </a:t>
            </a:r>
            <a:r>
              <a:rPr lang="en-US" sz="1900" dirty="0" smtClean="0"/>
              <a:t>3 m</a:t>
            </a:r>
            <a:endParaRPr lang="en-US" sz="1900" dirty="0"/>
          </a:p>
          <a:p>
            <a:pPr marL="834390" lvl="1" indent="-51435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en-US" sz="1900" dirty="0"/>
              <a:t>Cross slopes: 2</a:t>
            </a:r>
            <a:r>
              <a:rPr lang="en-US" sz="1900" dirty="0" smtClean="0"/>
              <a:t>%.</a:t>
            </a:r>
            <a:endParaRPr lang="en-US" sz="1900" dirty="0"/>
          </a:p>
          <a:p>
            <a:pPr marL="834390" lvl="1" indent="-51435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en-US" sz="1900" dirty="0"/>
              <a:t>Side </a:t>
            </a:r>
            <a:r>
              <a:rPr lang="en-US" sz="1900" dirty="0" smtClean="0"/>
              <a:t>slopes.</a:t>
            </a:r>
            <a:endParaRPr lang="en-US" sz="1900" dirty="0"/>
          </a:p>
          <a:p>
            <a:r>
              <a:rPr lang="en-US" sz="1600" dirty="0">
                <a:solidFill>
                  <a:srgbClr val="4E3B30"/>
                </a:solidFill>
              </a:rPr>
              <a:t>Cross Section </a:t>
            </a:r>
            <a:r>
              <a:rPr lang="en-US" sz="1600" dirty="0">
                <a:solidFill>
                  <a:srgbClr val="4E3B30"/>
                </a:solidFill>
              </a:rPr>
              <a:t>Details</a:t>
            </a:r>
            <a:endParaRPr lang="ar-SA" sz="1600" dirty="0">
              <a:solidFill>
                <a:srgbClr val="4E3B30"/>
              </a:solidFill>
            </a:endParaRPr>
          </a:p>
          <a:p>
            <a:pPr marL="834390" lvl="1" indent="-51435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en-US" sz="1900" dirty="0"/>
              <a:t>Guard rail</a:t>
            </a:r>
          </a:p>
          <a:p>
            <a:pPr marL="834390" lvl="1" indent="-51435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en-US" sz="1900" dirty="0" smtClean="0"/>
              <a:t>Ditches</a:t>
            </a:r>
            <a:endParaRPr lang="en-US" sz="1900" dirty="0"/>
          </a:p>
          <a:p>
            <a:pPr marL="834390" lvl="1" indent="-514350">
              <a:lnSpc>
                <a:spcPct val="120000"/>
              </a:lnSpc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en-US" sz="1900" dirty="0"/>
              <a:t>Retaining walls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Geometric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1095" y="712812"/>
            <a:ext cx="9366325" cy="1143000"/>
          </a:xfrm>
        </p:spPr>
        <p:txBody>
          <a:bodyPr/>
          <a:lstStyle/>
          <a:p>
            <a:pPr algn="ctr"/>
            <a:r>
              <a:rPr lang="en-US" dirty="0"/>
              <a:t>Geometric Design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95" y="2203541"/>
            <a:ext cx="9127794" cy="4105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93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Based on soil test.</a:t>
            </a:r>
          </a:p>
          <a:p>
            <a:pPr>
              <a:lnSpc>
                <a:spcPct val="200000"/>
              </a:lnSpc>
            </a:pPr>
            <a:r>
              <a:rPr lang="en-US" dirty="0"/>
              <a:t>Estimated</a:t>
            </a:r>
            <a:r>
              <a:rPr lang="en-US" dirty="0"/>
              <a:t> future traffic </a:t>
            </a:r>
            <a:r>
              <a:rPr lang="en-US" dirty="0" smtClean="0"/>
              <a:t>volume and vehicles classification.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Four sections.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Pavement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2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3" y="1924855"/>
            <a:ext cx="4677833" cy="350837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73" y="1940413"/>
            <a:ext cx="4677833" cy="3508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3335" y="4694567"/>
            <a:ext cx="3799268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0+000 – 5+300</a:t>
            </a:r>
          </a:p>
          <a:p>
            <a:r>
              <a:rPr lang="en-US" dirty="0" smtClean="0"/>
              <a:t>Asphalt layer 7 cm</a:t>
            </a:r>
          </a:p>
          <a:p>
            <a:r>
              <a:rPr lang="en-US" dirty="0"/>
              <a:t>Base coarse 20 </a:t>
            </a:r>
            <a:r>
              <a:rPr lang="en-US" dirty="0" smtClean="0"/>
              <a:t>cm</a:t>
            </a:r>
          </a:p>
          <a:p>
            <a:r>
              <a:rPr lang="en-US" dirty="0" smtClean="0"/>
              <a:t>Sub base layer No Need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54405" y="4694565"/>
            <a:ext cx="3799268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/>
              <a:t>11+800 – 14+130</a:t>
            </a:r>
          </a:p>
          <a:p>
            <a:r>
              <a:rPr lang="en-US" dirty="0" smtClean="0"/>
              <a:t>Asphalt layer 7 cm</a:t>
            </a:r>
          </a:p>
          <a:p>
            <a:r>
              <a:rPr lang="en-US" dirty="0"/>
              <a:t>Base coarse </a:t>
            </a:r>
            <a:r>
              <a:rPr lang="en-US" dirty="0" smtClean="0"/>
              <a:t>30 cm</a:t>
            </a:r>
          </a:p>
          <a:p>
            <a:r>
              <a:rPr lang="en-US" dirty="0" smtClean="0"/>
              <a:t>Sub base layer No Need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Pavement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3" y="1924855"/>
            <a:ext cx="4677833" cy="350837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973" y="1884581"/>
            <a:ext cx="4677833" cy="3508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3335" y="4556068"/>
            <a:ext cx="3799268" cy="17543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5+300 – 8+100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Asphalt layer 7 cm</a:t>
            </a:r>
          </a:p>
          <a:p>
            <a:r>
              <a:rPr lang="en-US" dirty="0">
                <a:solidFill>
                  <a:prstClr val="black"/>
                </a:solidFill>
              </a:rPr>
              <a:t>Base coarse 20 </a:t>
            </a:r>
            <a:r>
              <a:rPr lang="en-US" dirty="0" smtClean="0">
                <a:solidFill>
                  <a:prstClr val="black"/>
                </a:solidFill>
              </a:rPr>
              <a:t>cm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Sub base layer No </a:t>
            </a:r>
            <a:r>
              <a:rPr lang="en-US" dirty="0" smtClean="0">
                <a:solidFill>
                  <a:prstClr val="black"/>
                </a:solidFill>
              </a:rPr>
              <a:t>Need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Selected Fill Materials (CBR&gt;20)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1526" y="4556068"/>
            <a:ext cx="3799268" cy="20313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8+100 </a:t>
            </a:r>
            <a:r>
              <a:rPr lang="en-US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11+800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Asphalt layer 7 cm</a:t>
            </a:r>
          </a:p>
          <a:p>
            <a:r>
              <a:rPr lang="en-US" dirty="0">
                <a:solidFill>
                  <a:prstClr val="black"/>
                </a:solidFill>
              </a:rPr>
              <a:t>Base coarse </a:t>
            </a:r>
            <a:r>
              <a:rPr lang="en-US" dirty="0" smtClean="0">
                <a:solidFill>
                  <a:prstClr val="black"/>
                </a:solidFill>
              </a:rPr>
              <a:t>30 cm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Sub base layer No </a:t>
            </a:r>
            <a:r>
              <a:rPr lang="en-US" dirty="0" smtClean="0">
                <a:solidFill>
                  <a:prstClr val="black"/>
                </a:solidFill>
              </a:rPr>
              <a:t>Need</a:t>
            </a:r>
          </a:p>
          <a:p>
            <a:r>
              <a:rPr lang="en-US" dirty="0">
                <a:solidFill>
                  <a:prstClr val="black"/>
                </a:solidFill>
              </a:rPr>
              <a:t>Selected Fill Materials (CBR&gt;20)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Pavement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Serves many villages in the surrounding area.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8000 student coming from the occupied lands to AAUJ. 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The planned for industrial area.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Recreational and tourist centers.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Export crops from the local farms to the occupied lands.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105511">
            <a:off x="2318196" y="2374907"/>
            <a:ext cx="69159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chemeClr val="accent3"/>
                </a:solidFill>
                <a:effectLst>
                  <a:reflection blurRad="6350" stA="55000" endA="50" endPos="85000" dir="5400000" sy="-100000" algn="bl" rotWithShape="0"/>
                </a:effectLst>
              </a:rPr>
              <a:t>Thank you</a:t>
            </a:r>
            <a:endParaRPr lang="en-US" sz="9600" b="1" dirty="0">
              <a:ln/>
              <a:solidFill>
                <a:schemeClr val="accent3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204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The road is located in the east of Jenin city (North of West Bank) with a length of approx. 14 km.</a:t>
            </a:r>
          </a:p>
          <a:p>
            <a:pPr>
              <a:lnSpc>
                <a:spcPct val="150000"/>
              </a:lnSpc>
            </a:pPr>
            <a:r>
              <a:rPr lang="en-US" dirty="0"/>
              <a:t>The road connects </a:t>
            </a:r>
            <a:r>
              <a:rPr lang="en-US" dirty="0" err="1"/>
              <a:t>Az</a:t>
            </a:r>
            <a:r>
              <a:rPr lang="en-US" dirty="0"/>
              <a:t>-Zababida village to Al-Nazareth Street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Location and </a:t>
            </a:r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fbcdn-sphotos-h-a.akamaihd.net/hphotos-ak-xpf1/v/t34.0-12/10833599_594849500618975_1791951338_n.jpg?oh=f5818754133af61a68076d6be52fd425&amp;oe=5484E7FD&amp;__gda__=1417988589_92b6beb68462eb164191eaf14d4c82a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688" y="373487"/>
            <a:ext cx="4584878" cy="6040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57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improve the access of population in the surrounding villages to social services.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Economic </a:t>
            </a:r>
            <a:r>
              <a:rPr lang="en-US" dirty="0"/>
              <a:t>integration between the </a:t>
            </a:r>
            <a:r>
              <a:rPr lang="en-US" dirty="0" smtClean="0"/>
              <a:t>cities around the road.</a:t>
            </a:r>
          </a:p>
          <a:p>
            <a:pPr lvl="0">
              <a:lnSpc>
                <a:spcPct val="150000"/>
              </a:lnSpc>
            </a:pPr>
            <a:r>
              <a:rPr lang="en-US" dirty="0"/>
              <a:t>Travel </a:t>
            </a:r>
            <a:r>
              <a:rPr lang="en-US" dirty="0" smtClean="0"/>
              <a:t>time.</a:t>
            </a:r>
          </a:p>
          <a:p>
            <a:pPr lvl="0">
              <a:lnSpc>
                <a:spcPct val="150000"/>
              </a:lnSpc>
            </a:pPr>
            <a:r>
              <a:rPr lang="en-US" dirty="0" smtClean="0"/>
              <a:t>Congestion in alternative routs may be reduced.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Significance of the </a:t>
            </a:r>
            <a:r>
              <a:rPr lang="en-US" dirty="0" smtClean="0"/>
              <a:t>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Assessment and evaluation of the existing conditions of the road.</a:t>
            </a:r>
          </a:p>
          <a:p>
            <a:pPr marL="6858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New design of the road and a comparison between the existing road and the new design.</a:t>
            </a:r>
          </a:p>
          <a:p>
            <a:pPr marL="68580" lv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Inventory study.</a:t>
            </a:r>
          </a:p>
          <a:p>
            <a:pPr lvl="0"/>
            <a:r>
              <a:rPr lang="en-US" dirty="0" smtClean="0"/>
              <a:t>Traffic volume study.</a:t>
            </a:r>
          </a:p>
          <a:p>
            <a:pPr lvl="0"/>
            <a:r>
              <a:rPr lang="en-US" dirty="0" smtClean="0"/>
              <a:t>Soil study.</a:t>
            </a:r>
          </a:p>
          <a:p>
            <a:pPr lvl="0"/>
            <a:r>
              <a:rPr lang="en-US" dirty="0" smtClean="0"/>
              <a:t>Geometric evaluation.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and analysis </a:t>
            </a:r>
          </a:p>
        </p:txBody>
      </p:sp>
    </p:spTree>
    <p:extLst>
      <p:ext uri="{BB962C8B-B14F-4D97-AF65-F5344CB8AC3E}">
        <p14:creationId xmlns:p14="http://schemas.microsoft.com/office/powerpoint/2010/main" val="8266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:\المشرووع\صور الطريق\100_286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6804" y="880124"/>
            <a:ext cx="7206594" cy="443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378633" y="5310457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rgbClr val="6324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Potholes and loose surface.</a:t>
            </a:r>
            <a:endParaRPr lang="en-US" b="1" dirty="0">
              <a:solidFill>
                <a:srgbClr val="63242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1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80471" y="5310457"/>
            <a:ext cx="3422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rgbClr val="6324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Sharp curve without </a:t>
            </a:r>
            <a:r>
              <a:rPr lang="en-US" b="1" dirty="0" smtClean="0">
                <a:solidFill>
                  <a:srgbClr val="63242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guardrails</a:t>
            </a:r>
            <a:endParaRPr lang="en-US" b="1" dirty="0">
              <a:solidFill>
                <a:srgbClr val="63242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F:\المشرووع\صور الطريق\100_285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0397" y="921337"/>
            <a:ext cx="7159752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93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duct overview presentati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oduct overview presentation" id="{6ACF8B74-772D-4D90-B191-4261B820ED3A}" vid="{C96F654D-C5F0-4A1D-9AEE-172CC6481E1A}"/>
    </a:ext>
  </a:extLst>
</a:theme>
</file>

<file path=ppt/theme/theme2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AE9961A-FBB7-489A-81A4-8F8F99419F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product overview presentation</Template>
  <TotalTime>1054</TotalTime>
  <Words>583</Words>
  <Application>Microsoft Office PowerPoint</Application>
  <PresentationFormat>Widescreen</PresentationFormat>
  <Paragraphs>151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Tahoma</vt:lpstr>
      <vt:lpstr>Times New Roman</vt:lpstr>
      <vt:lpstr>Wingdings</vt:lpstr>
      <vt:lpstr>Wingdings 2</vt:lpstr>
      <vt:lpstr>Product overview presentation</vt:lpstr>
      <vt:lpstr>PowerPoint Presentation</vt:lpstr>
      <vt:lpstr>Outline</vt:lpstr>
      <vt:lpstr>Location and background</vt:lpstr>
      <vt:lpstr>PowerPoint Presentation</vt:lpstr>
      <vt:lpstr>Significance of the project</vt:lpstr>
      <vt:lpstr>Objectives</vt:lpstr>
      <vt:lpstr>Data collection and analysis </vt:lpstr>
      <vt:lpstr>PowerPoint Presentation</vt:lpstr>
      <vt:lpstr>PowerPoint Presentation</vt:lpstr>
      <vt:lpstr>Growth Rate And Traffic Estimation </vt:lpstr>
      <vt:lpstr>Level of Service</vt:lpstr>
      <vt:lpstr>Level of Service</vt:lpstr>
      <vt:lpstr>Geometric Design</vt:lpstr>
      <vt:lpstr>Geometric Design</vt:lpstr>
      <vt:lpstr>Geometric Design</vt:lpstr>
      <vt:lpstr>Geometric Design</vt:lpstr>
      <vt:lpstr>PowerPoint Presentation</vt:lpstr>
      <vt:lpstr>Geometric Design</vt:lpstr>
      <vt:lpstr>PowerPoint Presentation</vt:lpstr>
      <vt:lpstr>Geometric Design</vt:lpstr>
      <vt:lpstr>Geometric Design</vt:lpstr>
      <vt:lpstr>Geometric Design</vt:lpstr>
      <vt:lpstr>Pavement Design</vt:lpstr>
      <vt:lpstr>Pavement Design</vt:lpstr>
      <vt:lpstr>Pavement Design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</dc:creator>
  <cp:keywords/>
  <cp:lastModifiedBy>mohammad abufarha</cp:lastModifiedBy>
  <cp:revision>74</cp:revision>
  <dcterms:created xsi:type="dcterms:W3CDTF">2014-12-23T14:21:10Z</dcterms:created>
  <dcterms:modified xsi:type="dcterms:W3CDTF">2015-05-12T23:17:20Z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TC034605439991</vt:lpwstr>
  </property>
</Properties>
</file>