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77" r:id="rId2"/>
    <p:sldId id="278" r:id="rId3"/>
    <p:sldId id="279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54" r:id="rId15"/>
    <p:sldId id="343" r:id="rId16"/>
    <p:sldId id="344" r:id="rId17"/>
    <p:sldId id="345" r:id="rId18"/>
    <p:sldId id="346" r:id="rId19"/>
    <p:sldId id="347" r:id="rId20"/>
    <p:sldId id="349" r:id="rId21"/>
    <p:sldId id="356" r:id="rId22"/>
    <p:sldId id="360" r:id="rId23"/>
    <p:sldId id="357" r:id="rId24"/>
    <p:sldId id="358" r:id="rId25"/>
    <p:sldId id="361" r:id="rId26"/>
    <p:sldId id="362" r:id="rId27"/>
    <p:sldId id="364" r:id="rId28"/>
    <p:sldId id="365" r:id="rId29"/>
    <p:sldId id="367" r:id="rId30"/>
    <p:sldId id="366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403" r:id="rId44"/>
    <p:sldId id="380" r:id="rId45"/>
    <p:sldId id="381" r:id="rId46"/>
    <p:sldId id="382" r:id="rId47"/>
    <p:sldId id="383" r:id="rId48"/>
    <p:sldId id="384" r:id="rId49"/>
    <p:sldId id="385" r:id="rId50"/>
    <p:sldId id="387" r:id="rId51"/>
    <p:sldId id="386" r:id="rId52"/>
    <p:sldId id="388" r:id="rId53"/>
    <p:sldId id="389" r:id="rId54"/>
    <p:sldId id="391" r:id="rId55"/>
    <p:sldId id="392" r:id="rId56"/>
    <p:sldId id="394" r:id="rId57"/>
    <p:sldId id="395" r:id="rId58"/>
    <p:sldId id="397" r:id="rId59"/>
    <p:sldId id="404" r:id="rId60"/>
    <p:sldId id="398" r:id="rId61"/>
    <p:sldId id="399" r:id="rId62"/>
    <p:sldId id="40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94660"/>
  </p:normalViewPr>
  <p:slideViewPr>
    <p:cSldViewPr snapToGrid="0">
      <p:cViewPr>
        <p:scale>
          <a:sx n="70" d="100"/>
          <a:sy n="70" d="100"/>
        </p:scale>
        <p:origin x="-7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008DB-876E-402A-931F-16B6A7EC4F86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3BAC574-2A7E-4448-9875-906467F8A7D7}">
      <dgm:prSet phldrT="[نص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b="1" dirty="0" smtClean="0">
              <a:latin typeface="Bell MT" pitchFamily="18" charset="0"/>
              <a:cs typeface="+mj-cs"/>
            </a:rPr>
            <a:t>Loads  </a:t>
          </a:r>
          <a:endParaRPr lang="ar-SA" sz="2400" b="1" dirty="0">
            <a:latin typeface="Bell MT" pitchFamily="18" charset="0"/>
            <a:cs typeface="+mj-cs"/>
          </a:endParaRPr>
        </a:p>
      </dgm:t>
    </dgm:pt>
    <dgm:pt modelId="{EBF46C2C-18BF-42ED-8309-A6F7839E8C58}" type="parTrans" cxnId="{D8AF0D07-82C1-4124-849D-1B85A5CF1B6A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DBB44258-EFAA-4D65-A6B6-B6EBBC48EE25}" type="sibTrans" cxnId="{D8AF0D07-82C1-4124-849D-1B85A5CF1B6A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9073D96C-8950-4A78-9B94-CB05CAC82B0F}">
      <dgm:prSet phldrT="[نص]" custT="1"/>
      <dgm:spPr/>
      <dgm:t>
        <a:bodyPr/>
        <a:lstStyle/>
        <a:p>
          <a:pPr rtl="1"/>
          <a:r>
            <a:rPr lang="en-US" sz="1800" b="1" dirty="0" smtClean="0">
              <a:latin typeface="Bell MT" pitchFamily="18" charset="0"/>
            </a:rPr>
            <a:t>Gravity </a:t>
          </a:r>
          <a:endParaRPr lang="ar-SA" sz="1800" b="1" dirty="0">
            <a:latin typeface="Bell MT" pitchFamily="18" charset="0"/>
          </a:endParaRPr>
        </a:p>
      </dgm:t>
    </dgm:pt>
    <dgm:pt modelId="{FDE76BC4-B5AD-484A-9561-61F838F51F39}" type="parTrans" cxnId="{A0B47CB5-6234-4F06-87AD-348C9FC0E577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2E45827C-06FF-437E-BB36-5C45D276ADF3}" type="sibTrans" cxnId="{A0B47CB5-6234-4F06-87AD-348C9FC0E577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41FC23D1-9AD1-4833-A3B0-724D63F123E7}">
      <dgm:prSet phldrT="[نص]" custT="1"/>
      <dgm:spPr/>
      <dgm:t>
        <a:bodyPr/>
        <a:lstStyle/>
        <a:p>
          <a:pPr rtl="1"/>
          <a:r>
            <a:rPr lang="en-US" sz="1800" b="1" dirty="0" smtClean="0">
              <a:latin typeface="Bell MT" pitchFamily="18" charset="0"/>
            </a:rPr>
            <a:t>Lateral </a:t>
          </a:r>
          <a:endParaRPr lang="ar-SA" sz="1800" b="1" dirty="0">
            <a:latin typeface="Bell MT" pitchFamily="18" charset="0"/>
          </a:endParaRPr>
        </a:p>
      </dgm:t>
    </dgm:pt>
    <dgm:pt modelId="{8B24236A-3CC5-434C-8002-B0047C76E2E9}" type="parTrans" cxnId="{283A3F5D-14D1-4CA7-AB04-66BA0435E969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0EDF92EB-62D8-4AD1-9096-6DA3B8BDAA77}" type="sibTrans" cxnId="{283A3F5D-14D1-4CA7-AB04-66BA0435E969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47A08EAC-9888-45AD-9D9C-125EC79258D5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1800" b="1" dirty="0" smtClean="0">
              <a:latin typeface="Bell MT" pitchFamily="18" charset="0"/>
            </a:rPr>
            <a:t>Seismic </a:t>
          </a:r>
          <a:endParaRPr lang="ar-SA" sz="1800" b="1" dirty="0">
            <a:latin typeface="Bell MT" pitchFamily="18" charset="0"/>
          </a:endParaRPr>
        </a:p>
      </dgm:t>
    </dgm:pt>
    <dgm:pt modelId="{180B15B4-A5D2-49E2-825D-704E59A20880}" type="parTrans" cxnId="{E473D3EC-9617-4869-A490-C23D86F3E41F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42FA71B6-E070-43E6-B4D9-C03E7554AA61}" type="sibTrans" cxnId="{E473D3EC-9617-4869-A490-C23D86F3E41F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F716DBBC-DAC4-499E-AF3A-80607CCC027E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1800" b="1" dirty="0" smtClean="0">
              <a:latin typeface="Bell MT" pitchFamily="18" charset="0"/>
            </a:rPr>
            <a:t>Dead </a:t>
          </a:r>
          <a:endParaRPr lang="ar-SA" sz="1800" b="1" dirty="0">
            <a:latin typeface="Bell MT" pitchFamily="18" charset="0"/>
          </a:endParaRPr>
        </a:p>
      </dgm:t>
    </dgm:pt>
    <dgm:pt modelId="{5F60A778-7BDE-4E60-9440-3C9847A252F5}" type="parTrans" cxnId="{7C3FD723-9DAC-4D0D-8A88-7214902108BA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ABDA06EB-898F-4B25-B071-50CE16A7E3F2}" type="sibTrans" cxnId="{7C3FD723-9DAC-4D0D-8A88-7214902108BA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5A6D9F4B-C083-4B0B-AFE3-01F09949987E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ar-SA" sz="1800" dirty="0" smtClean="0">
              <a:latin typeface="Bell MT" pitchFamily="18" charset="0"/>
            </a:rPr>
            <a:t> </a:t>
          </a:r>
          <a:r>
            <a:rPr lang="en-US" sz="1800" b="1" dirty="0" smtClean="0">
              <a:latin typeface="Bell MT" pitchFamily="18" charset="0"/>
            </a:rPr>
            <a:t>live</a:t>
          </a:r>
          <a:endParaRPr lang="ar-SA" sz="1800" b="1" dirty="0">
            <a:latin typeface="Bell MT" pitchFamily="18" charset="0"/>
          </a:endParaRPr>
        </a:p>
      </dgm:t>
    </dgm:pt>
    <dgm:pt modelId="{7A8C2F14-188E-47D4-849C-9577D5870121}" type="parTrans" cxnId="{8FC38E88-974F-49D5-9813-77949045F9B4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0E119ECC-7686-4AF5-976E-3BE1391267F5}" type="sibTrans" cxnId="{8FC38E88-974F-49D5-9813-77949045F9B4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A8F4B2A2-3080-4AA6-A9DE-25C828CF301E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1800" b="1" dirty="0" smtClean="0">
              <a:latin typeface="Bell MT" pitchFamily="18" charset="0"/>
            </a:rPr>
            <a:t>Superimposed </a:t>
          </a:r>
          <a:endParaRPr lang="ar-SA" sz="1800" b="1" dirty="0">
            <a:latin typeface="Bell MT" pitchFamily="18" charset="0"/>
          </a:endParaRPr>
        </a:p>
      </dgm:t>
    </dgm:pt>
    <dgm:pt modelId="{3052DDBA-8272-445D-AFBB-F3053666DB86}" type="parTrans" cxnId="{EE672565-1C37-4780-9BE0-4EF78C8ED989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3DC9A0D2-1BFF-4D51-994A-79C7666805E8}" type="sibTrans" cxnId="{EE672565-1C37-4780-9BE0-4EF78C8ED989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7539650D-053E-4627-AA1B-85660529AFFF}" type="pres">
      <dgm:prSet presAssocID="{674008DB-876E-402A-931F-16B6A7EC4F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8E1C484-F510-4C7B-8ADA-715412BA0C5B}" type="pres">
      <dgm:prSet presAssocID="{73BAC574-2A7E-4448-9875-906467F8A7D7}" presName="root1" presStyleCnt="0"/>
      <dgm:spPr/>
    </dgm:pt>
    <dgm:pt modelId="{010A660A-0F66-4FF4-AF45-C18037C97AA3}" type="pres">
      <dgm:prSet presAssocID="{73BAC574-2A7E-4448-9875-906467F8A7D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8EB078F-2D4C-4942-BCBD-ACDDAC1A0F35}" type="pres">
      <dgm:prSet presAssocID="{73BAC574-2A7E-4448-9875-906467F8A7D7}" presName="level2hierChild" presStyleCnt="0"/>
      <dgm:spPr/>
    </dgm:pt>
    <dgm:pt modelId="{E97E974F-928C-4B7A-A658-17B25C7D3E7E}" type="pres">
      <dgm:prSet presAssocID="{FDE76BC4-B5AD-484A-9561-61F838F51F39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9C2ABF83-3ADA-409D-847D-E5FC9E9E7D7C}" type="pres">
      <dgm:prSet presAssocID="{FDE76BC4-B5AD-484A-9561-61F838F51F39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A7AA2FC-4563-496C-9383-98E87C924FCD}" type="pres">
      <dgm:prSet presAssocID="{9073D96C-8950-4A78-9B94-CB05CAC82B0F}" presName="root2" presStyleCnt="0"/>
      <dgm:spPr/>
    </dgm:pt>
    <dgm:pt modelId="{6FD33B15-1AB3-4023-90CD-74811B2E4357}" type="pres">
      <dgm:prSet presAssocID="{9073D96C-8950-4A78-9B94-CB05CAC82B0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B890E98-BFB5-4069-BEA6-CE363B120825}" type="pres">
      <dgm:prSet presAssocID="{9073D96C-8950-4A78-9B94-CB05CAC82B0F}" presName="level3hierChild" presStyleCnt="0"/>
      <dgm:spPr/>
    </dgm:pt>
    <dgm:pt modelId="{8B1712C9-E9C2-42D0-AE4B-BFAD084CF0BD}" type="pres">
      <dgm:prSet presAssocID="{5F60A778-7BDE-4E60-9440-3C9847A252F5}" presName="conn2-1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DF8DFD44-08AF-4EE3-B903-1BCC40F27F2B}" type="pres">
      <dgm:prSet presAssocID="{5F60A778-7BDE-4E60-9440-3C9847A252F5}" presName="connTx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8B724E15-C018-4A6C-9108-6570FB41450A}" type="pres">
      <dgm:prSet presAssocID="{F716DBBC-DAC4-499E-AF3A-80607CCC027E}" presName="root2" presStyleCnt="0"/>
      <dgm:spPr/>
    </dgm:pt>
    <dgm:pt modelId="{C38F958D-DB7E-4AFD-9BF7-7D19811611DD}" type="pres">
      <dgm:prSet presAssocID="{F716DBBC-DAC4-499E-AF3A-80607CCC027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57E6135-809C-4EE6-8349-E4000F42CFB2}" type="pres">
      <dgm:prSet presAssocID="{F716DBBC-DAC4-499E-AF3A-80607CCC027E}" presName="level3hierChild" presStyleCnt="0"/>
      <dgm:spPr/>
    </dgm:pt>
    <dgm:pt modelId="{068D3AB4-E0EA-47F0-8289-C2BE8CD1987A}" type="pres">
      <dgm:prSet presAssocID="{7A8C2F14-188E-47D4-849C-9577D5870121}" presName="conn2-1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917218FE-5F0A-4267-A634-21DC2E43F783}" type="pres">
      <dgm:prSet presAssocID="{7A8C2F14-188E-47D4-849C-9577D5870121}" presName="connTx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22DD445A-8622-4BCF-AF63-B75860A55F3A}" type="pres">
      <dgm:prSet presAssocID="{5A6D9F4B-C083-4B0B-AFE3-01F09949987E}" presName="root2" presStyleCnt="0"/>
      <dgm:spPr/>
    </dgm:pt>
    <dgm:pt modelId="{3671E44C-FBE9-48B7-90E7-B1AA12FB882A}" type="pres">
      <dgm:prSet presAssocID="{5A6D9F4B-C083-4B0B-AFE3-01F09949987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3201206-0554-43F5-8B99-EC181053402D}" type="pres">
      <dgm:prSet presAssocID="{5A6D9F4B-C083-4B0B-AFE3-01F09949987E}" presName="level3hierChild" presStyleCnt="0"/>
      <dgm:spPr/>
    </dgm:pt>
    <dgm:pt modelId="{00CF88FD-6A13-47E1-9EF4-5F2049414FEF}" type="pres">
      <dgm:prSet presAssocID="{3052DDBA-8272-445D-AFBB-F3053666DB86}" presName="conn2-1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A1012C83-6162-4DEC-8B90-9CA8D80D02F8}" type="pres">
      <dgm:prSet presAssocID="{3052DDBA-8272-445D-AFBB-F3053666DB86}" presName="connTx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C20AC527-5B0B-4255-91C7-BC852D61B213}" type="pres">
      <dgm:prSet presAssocID="{A8F4B2A2-3080-4AA6-A9DE-25C828CF301E}" presName="root2" presStyleCnt="0"/>
      <dgm:spPr/>
    </dgm:pt>
    <dgm:pt modelId="{C590209F-A0B3-4880-9BF1-BBD86125DBB6}" type="pres">
      <dgm:prSet presAssocID="{A8F4B2A2-3080-4AA6-A9DE-25C828CF301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32F216B-F1B4-4AC0-831F-08E3A4272EFA}" type="pres">
      <dgm:prSet presAssocID="{A8F4B2A2-3080-4AA6-A9DE-25C828CF301E}" presName="level3hierChild" presStyleCnt="0"/>
      <dgm:spPr/>
    </dgm:pt>
    <dgm:pt modelId="{D4ACCBE2-1381-4240-8BBB-E8A78ECB7041}" type="pres">
      <dgm:prSet presAssocID="{8B24236A-3CC5-434C-8002-B0047C76E2E9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2C11D31-E7CF-4249-A31E-BBA200F1B711}" type="pres">
      <dgm:prSet presAssocID="{8B24236A-3CC5-434C-8002-B0047C76E2E9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DD195A3-C9F8-4531-9169-51ECF3CD57E4}" type="pres">
      <dgm:prSet presAssocID="{41FC23D1-9AD1-4833-A3B0-724D63F123E7}" presName="root2" presStyleCnt="0"/>
      <dgm:spPr/>
    </dgm:pt>
    <dgm:pt modelId="{2DDE8A53-993F-40FB-BDEA-A06437CB44B8}" type="pres">
      <dgm:prSet presAssocID="{41FC23D1-9AD1-4833-A3B0-724D63F123E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A43B85A-FEEA-49A6-807D-6F2DB1786DF5}" type="pres">
      <dgm:prSet presAssocID="{41FC23D1-9AD1-4833-A3B0-724D63F123E7}" presName="level3hierChild" presStyleCnt="0"/>
      <dgm:spPr/>
    </dgm:pt>
    <dgm:pt modelId="{57C68A77-55F4-4533-B1CA-327A33EBA21B}" type="pres">
      <dgm:prSet presAssocID="{180B15B4-A5D2-49E2-825D-704E59A20880}" presName="conn2-1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DCF30E3C-872F-4C4D-9040-5242D06D06B1}" type="pres">
      <dgm:prSet presAssocID="{180B15B4-A5D2-49E2-825D-704E59A20880}" presName="connTx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0E7AE12F-E935-4283-8406-9D22BB76AFA1}" type="pres">
      <dgm:prSet presAssocID="{47A08EAC-9888-45AD-9D9C-125EC79258D5}" presName="root2" presStyleCnt="0"/>
      <dgm:spPr/>
    </dgm:pt>
    <dgm:pt modelId="{2C1AA71C-8F24-4D6D-B54C-4EF4E4CBBC35}" type="pres">
      <dgm:prSet presAssocID="{47A08EAC-9888-45AD-9D9C-125EC79258D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83C0F35-5BC2-44B4-879E-05131A342CBD}" type="pres">
      <dgm:prSet presAssocID="{47A08EAC-9888-45AD-9D9C-125EC79258D5}" presName="level3hierChild" presStyleCnt="0"/>
      <dgm:spPr/>
    </dgm:pt>
  </dgm:ptLst>
  <dgm:cxnLst>
    <dgm:cxn modelId="{00FDAFCC-0DAE-4638-B27A-7DCF25AB5FC5}" type="presOf" srcId="{8B24236A-3CC5-434C-8002-B0047C76E2E9}" destId="{D4ACCBE2-1381-4240-8BBB-E8A78ECB7041}" srcOrd="0" destOrd="0" presId="urn:microsoft.com/office/officeart/2008/layout/HorizontalMultiLevelHierarchy"/>
    <dgm:cxn modelId="{D8AF0D07-82C1-4124-849D-1B85A5CF1B6A}" srcId="{674008DB-876E-402A-931F-16B6A7EC4F86}" destId="{73BAC574-2A7E-4448-9875-906467F8A7D7}" srcOrd="0" destOrd="0" parTransId="{EBF46C2C-18BF-42ED-8309-A6F7839E8C58}" sibTransId="{DBB44258-EFAA-4D65-A6B6-B6EBBC48EE25}"/>
    <dgm:cxn modelId="{7C3FD723-9DAC-4D0D-8A88-7214902108BA}" srcId="{9073D96C-8950-4A78-9B94-CB05CAC82B0F}" destId="{F716DBBC-DAC4-499E-AF3A-80607CCC027E}" srcOrd="0" destOrd="0" parTransId="{5F60A778-7BDE-4E60-9440-3C9847A252F5}" sibTransId="{ABDA06EB-898F-4B25-B071-50CE16A7E3F2}"/>
    <dgm:cxn modelId="{66CA9C11-26A4-4B7D-81EA-1BA7E7CD2597}" type="presOf" srcId="{5A6D9F4B-C083-4B0B-AFE3-01F09949987E}" destId="{3671E44C-FBE9-48B7-90E7-B1AA12FB882A}" srcOrd="0" destOrd="0" presId="urn:microsoft.com/office/officeart/2008/layout/HorizontalMultiLevelHierarchy"/>
    <dgm:cxn modelId="{CE22DC34-299B-4835-9068-A550A61E7D7A}" type="presOf" srcId="{41FC23D1-9AD1-4833-A3B0-724D63F123E7}" destId="{2DDE8A53-993F-40FB-BDEA-A06437CB44B8}" srcOrd="0" destOrd="0" presId="urn:microsoft.com/office/officeart/2008/layout/HorizontalMultiLevelHierarchy"/>
    <dgm:cxn modelId="{5ECE9E4A-B712-43BE-837E-A9CC48E795CF}" type="presOf" srcId="{8B24236A-3CC5-434C-8002-B0047C76E2E9}" destId="{D2C11D31-E7CF-4249-A31E-BBA200F1B711}" srcOrd="1" destOrd="0" presId="urn:microsoft.com/office/officeart/2008/layout/HorizontalMultiLevelHierarchy"/>
    <dgm:cxn modelId="{C2865ABD-391A-4604-B937-F18A4BAC9561}" type="presOf" srcId="{3052DDBA-8272-445D-AFBB-F3053666DB86}" destId="{00CF88FD-6A13-47E1-9EF4-5F2049414FEF}" srcOrd="0" destOrd="0" presId="urn:microsoft.com/office/officeart/2008/layout/HorizontalMultiLevelHierarchy"/>
    <dgm:cxn modelId="{54E8CAF1-252C-439C-AFFF-CABF11B5F1B0}" type="presOf" srcId="{7A8C2F14-188E-47D4-849C-9577D5870121}" destId="{917218FE-5F0A-4267-A634-21DC2E43F783}" srcOrd="1" destOrd="0" presId="urn:microsoft.com/office/officeart/2008/layout/HorizontalMultiLevelHierarchy"/>
    <dgm:cxn modelId="{8FC38E88-974F-49D5-9813-77949045F9B4}" srcId="{9073D96C-8950-4A78-9B94-CB05CAC82B0F}" destId="{5A6D9F4B-C083-4B0B-AFE3-01F09949987E}" srcOrd="1" destOrd="0" parTransId="{7A8C2F14-188E-47D4-849C-9577D5870121}" sibTransId="{0E119ECC-7686-4AF5-976E-3BE1391267F5}"/>
    <dgm:cxn modelId="{A0B47CB5-6234-4F06-87AD-348C9FC0E577}" srcId="{73BAC574-2A7E-4448-9875-906467F8A7D7}" destId="{9073D96C-8950-4A78-9B94-CB05CAC82B0F}" srcOrd="0" destOrd="0" parTransId="{FDE76BC4-B5AD-484A-9561-61F838F51F39}" sibTransId="{2E45827C-06FF-437E-BB36-5C45D276ADF3}"/>
    <dgm:cxn modelId="{E473D3EC-9617-4869-A490-C23D86F3E41F}" srcId="{41FC23D1-9AD1-4833-A3B0-724D63F123E7}" destId="{47A08EAC-9888-45AD-9D9C-125EC79258D5}" srcOrd="0" destOrd="0" parTransId="{180B15B4-A5D2-49E2-825D-704E59A20880}" sibTransId="{42FA71B6-E070-43E6-B4D9-C03E7554AA61}"/>
    <dgm:cxn modelId="{6397CA5A-0795-42FE-80B4-CCD3C038F47D}" type="presOf" srcId="{674008DB-876E-402A-931F-16B6A7EC4F86}" destId="{7539650D-053E-4627-AA1B-85660529AFFF}" srcOrd="0" destOrd="0" presId="urn:microsoft.com/office/officeart/2008/layout/HorizontalMultiLevelHierarchy"/>
    <dgm:cxn modelId="{901EC44B-F08F-4479-95DF-07CE38CD4590}" type="presOf" srcId="{5F60A778-7BDE-4E60-9440-3C9847A252F5}" destId="{8B1712C9-E9C2-42D0-AE4B-BFAD084CF0BD}" srcOrd="0" destOrd="0" presId="urn:microsoft.com/office/officeart/2008/layout/HorizontalMultiLevelHierarchy"/>
    <dgm:cxn modelId="{574C7CD6-9452-4FCE-A73F-93B96C4B7146}" type="presOf" srcId="{3052DDBA-8272-445D-AFBB-F3053666DB86}" destId="{A1012C83-6162-4DEC-8B90-9CA8D80D02F8}" srcOrd="1" destOrd="0" presId="urn:microsoft.com/office/officeart/2008/layout/HorizontalMultiLevelHierarchy"/>
    <dgm:cxn modelId="{3A168F93-A985-4DDD-8B80-F8ED401A5686}" type="presOf" srcId="{FDE76BC4-B5AD-484A-9561-61F838F51F39}" destId="{E97E974F-928C-4B7A-A658-17B25C7D3E7E}" srcOrd="0" destOrd="0" presId="urn:microsoft.com/office/officeart/2008/layout/HorizontalMultiLevelHierarchy"/>
    <dgm:cxn modelId="{2E5C948E-7938-477A-B0F3-FFF78D52DBFA}" type="presOf" srcId="{73BAC574-2A7E-4448-9875-906467F8A7D7}" destId="{010A660A-0F66-4FF4-AF45-C18037C97AA3}" srcOrd="0" destOrd="0" presId="urn:microsoft.com/office/officeart/2008/layout/HorizontalMultiLevelHierarchy"/>
    <dgm:cxn modelId="{8E1FC890-54C5-43AC-BDA7-173E83D34ABA}" type="presOf" srcId="{5F60A778-7BDE-4E60-9440-3C9847A252F5}" destId="{DF8DFD44-08AF-4EE3-B903-1BCC40F27F2B}" srcOrd="1" destOrd="0" presId="urn:microsoft.com/office/officeart/2008/layout/HorizontalMultiLevelHierarchy"/>
    <dgm:cxn modelId="{FE4444B0-4DFF-455A-AF29-B56BD1AE31C5}" type="presOf" srcId="{A8F4B2A2-3080-4AA6-A9DE-25C828CF301E}" destId="{C590209F-A0B3-4880-9BF1-BBD86125DBB6}" srcOrd="0" destOrd="0" presId="urn:microsoft.com/office/officeart/2008/layout/HorizontalMultiLevelHierarchy"/>
    <dgm:cxn modelId="{EE672565-1C37-4780-9BE0-4EF78C8ED989}" srcId="{9073D96C-8950-4A78-9B94-CB05CAC82B0F}" destId="{A8F4B2A2-3080-4AA6-A9DE-25C828CF301E}" srcOrd="2" destOrd="0" parTransId="{3052DDBA-8272-445D-AFBB-F3053666DB86}" sibTransId="{3DC9A0D2-1BFF-4D51-994A-79C7666805E8}"/>
    <dgm:cxn modelId="{304ED4D6-1192-4E82-93DB-1666C25553AF}" type="presOf" srcId="{9073D96C-8950-4A78-9B94-CB05CAC82B0F}" destId="{6FD33B15-1AB3-4023-90CD-74811B2E4357}" srcOrd="0" destOrd="0" presId="urn:microsoft.com/office/officeart/2008/layout/HorizontalMultiLevelHierarchy"/>
    <dgm:cxn modelId="{F8DCBBA2-AC7E-42CE-9731-9563621FFC8D}" type="presOf" srcId="{180B15B4-A5D2-49E2-825D-704E59A20880}" destId="{57C68A77-55F4-4533-B1CA-327A33EBA21B}" srcOrd="0" destOrd="0" presId="urn:microsoft.com/office/officeart/2008/layout/HorizontalMultiLevelHierarchy"/>
    <dgm:cxn modelId="{FA761D63-3BFE-4873-B8CB-21D11AFCC3CE}" type="presOf" srcId="{180B15B4-A5D2-49E2-825D-704E59A20880}" destId="{DCF30E3C-872F-4C4D-9040-5242D06D06B1}" srcOrd="1" destOrd="0" presId="urn:microsoft.com/office/officeart/2008/layout/HorizontalMultiLevelHierarchy"/>
    <dgm:cxn modelId="{06442AB3-7399-403B-9F9A-6B4E58B7A6C0}" type="presOf" srcId="{47A08EAC-9888-45AD-9D9C-125EC79258D5}" destId="{2C1AA71C-8F24-4D6D-B54C-4EF4E4CBBC35}" srcOrd="0" destOrd="0" presId="urn:microsoft.com/office/officeart/2008/layout/HorizontalMultiLevelHierarchy"/>
    <dgm:cxn modelId="{283A3F5D-14D1-4CA7-AB04-66BA0435E969}" srcId="{73BAC574-2A7E-4448-9875-906467F8A7D7}" destId="{41FC23D1-9AD1-4833-A3B0-724D63F123E7}" srcOrd="1" destOrd="0" parTransId="{8B24236A-3CC5-434C-8002-B0047C76E2E9}" sibTransId="{0EDF92EB-62D8-4AD1-9096-6DA3B8BDAA77}"/>
    <dgm:cxn modelId="{721484AE-F271-4057-8BE0-07CAE86B4242}" type="presOf" srcId="{7A8C2F14-188E-47D4-849C-9577D5870121}" destId="{068D3AB4-E0EA-47F0-8289-C2BE8CD1987A}" srcOrd="0" destOrd="0" presId="urn:microsoft.com/office/officeart/2008/layout/HorizontalMultiLevelHierarchy"/>
    <dgm:cxn modelId="{0B074B98-3277-462B-8F66-152D0E6DD9C9}" type="presOf" srcId="{FDE76BC4-B5AD-484A-9561-61F838F51F39}" destId="{9C2ABF83-3ADA-409D-847D-E5FC9E9E7D7C}" srcOrd="1" destOrd="0" presId="urn:microsoft.com/office/officeart/2008/layout/HorizontalMultiLevelHierarchy"/>
    <dgm:cxn modelId="{7D30C1EB-17EC-4467-861B-8D85BF0D0F86}" type="presOf" srcId="{F716DBBC-DAC4-499E-AF3A-80607CCC027E}" destId="{C38F958D-DB7E-4AFD-9BF7-7D19811611DD}" srcOrd="0" destOrd="0" presId="urn:microsoft.com/office/officeart/2008/layout/HorizontalMultiLevelHierarchy"/>
    <dgm:cxn modelId="{76DE7B0A-4F7D-4442-AABE-2C28E0F20B4E}" type="presParOf" srcId="{7539650D-053E-4627-AA1B-85660529AFFF}" destId="{D8E1C484-F510-4C7B-8ADA-715412BA0C5B}" srcOrd="0" destOrd="0" presId="urn:microsoft.com/office/officeart/2008/layout/HorizontalMultiLevelHierarchy"/>
    <dgm:cxn modelId="{4BFD5C49-02F0-4CE6-A18E-F5595EF53353}" type="presParOf" srcId="{D8E1C484-F510-4C7B-8ADA-715412BA0C5B}" destId="{010A660A-0F66-4FF4-AF45-C18037C97AA3}" srcOrd="0" destOrd="0" presId="urn:microsoft.com/office/officeart/2008/layout/HorizontalMultiLevelHierarchy"/>
    <dgm:cxn modelId="{E365C64F-4B3D-40A4-AC81-7B59303CDBE2}" type="presParOf" srcId="{D8E1C484-F510-4C7B-8ADA-715412BA0C5B}" destId="{88EB078F-2D4C-4942-BCBD-ACDDAC1A0F35}" srcOrd="1" destOrd="0" presId="urn:microsoft.com/office/officeart/2008/layout/HorizontalMultiLevelHierarchy"/>
    <dgm:cxn modelId="{A97E0889-879B-447E-80EE-B2DB203A6E6F}" type="presParOf" srcId="{88EB078F-2D4C-4942-BCBD-ACDDAC1A0F35}" destId="{E97E974F-928C-4B7A-A658-17B25C7D3E7E}" srcOrd="0" destOrd="0" presId="urn:microsoft.com/office/officeart/2008/layout/HorizontalMultiLevelHierarchy"/>
    <dgm:cxn modelId="{905D36E3-B73A-4030-AA9D-2596E88327D7}" type="presParOf" srcId="{E97E974F-928C-4B7A-A658-17B25C7D3E7E}" destId="{9C2ABF83-3ADA-409D-847D-E5FC9E9E7D7C}" srcOrd="0" destOrd="0" presId="urn:microsoft.com/office/officeart/2008/layout/HorizontalMultiLevelHierarchy"/>
    <dgm:cxn modelId="{271A40A8-4CEC-40AE-AE16-AB7E9B748D2A}" type="presParOf" srcId="{88EB078F-2D4C-4942-BCBD-ACDDAC1A0F35}" destId="{5A7AA2FC-4563-496C-9383-98E87C924FCD}" srcOrd="1" destOrd="0" presId="urn:microsoft.com/office/officeart/2008/layout/HorizontalMultiLevelHierarchy"/>
    <dgm:cxn modelId="{F9C46979-5043-4931-8314-7258813C4657}" type="presParOf" srcId="{5A7AA2FC-4563-496C-9383-98E87C924FCD}" destId="{6FD33B15-1AB3-4023-90CD-74811B2E4357}" srcOrd="0" destOrd="0" presId="urn:microsoft.com/office/officeart/2008/layout/HorizontalMultiLevelHierarchy"/>
    <dgm:cxn modelId="{24BB55B8-1E83-46A9-9C33-DB322266B04A}" type="presParOf" srcId="{5A7AA2FC-4563-496C-9383-98E87C924FCD}" destId="{FB890E98-BFB5-4069-BEA6-CE363B120825}" srcOrd="1" destOrd="0" presId="urn:microsoft.com/office/officeart/2008/layout/HorizontalMultiLevelHierarchy"/>
    <dgm:cxn modelId="{E78EAD9D-256B-4FA8-9D8D-A79A25A48AA5}" type="presParOf" srcId="{FB890E98-BFB5-4069-BEA6-CE363B120825}" destId="{8B1712C9-E9C2-42D0-AE4B-BFAD084CF0BD}" srcOrd="0" destOrd="0" presId="urn:microsoft.com/office/officeart/2008/layout/HorizontalMultiLevelHierarchy"/>
    <dgm:cxn modelId="{48D93B7B-B255-4BD9-A874-6193F8F4576B}" type="presParOf" srcId="{8B1712C9-E9C2-42D0-AE4B-BFAD084CF0BD}" destId="{DF8DFD44-08AF-4EE3-B903-1BCC40F27F2B}" srcOrd="0" destOrd="0" presId="urn:microsoft.com/office/officeart/2008/layout/HorizontalMultiLevelHierarchy"/>
    <dgm:cxn modelId="{0B9B3AB9-D639-4CA2-B6BD-65A05FEE09AE}" type="presParOf" srcId="{FB890E98-BFB5-4069-BEA6-CE363B120825}" destId="{8B724E15-C018-4A6C-9108-6570FB41450A}" srcOrd="1" destOrd="0" presId="urn:microsoft.com/office/officeart/2008/layout/HorizontalMultiLevelHierarchy"/>
    <dgm:cxn modelId="{D7333B35-F972-4338-AD6F-17C7EE45218B}" type="presParOf" srcId="{8B724E15-C018-4A6C-9108-6570FB41450A}" destId="{C38F958D-DB7E-4AFD-9BF7-7D19811611DD}" srcOrd="0" destOrd="0" presId="urn:microsoft.com/office/officeart/2008/layout/HorizontalMultiLevelHierarchy"/>
    <dgm:cxn modelId="{C83EF040-440E-4FDE-A559-371D65584455}" type="presParOf" srcId="{8B724E15-C018-4A6C-9108-6570FB41450A}" destId="{C57E6135-809C-4EE6-8349-E4000F42CFB2}" srcOrd="1" destOrd="0" presId="urn:microsoft.com/office/officeart/2008/layout/HorizontalMultiLevelHierarchy"/>
    <dgm:cxn modelId="{32CBCB66-9F07-4D5D-893E-A5E4D6D1E19B}" type="presParOf" srcId="{FB890E98-BFB5-4069-BEA6-CE363B120825}" destId="{068D3AB4-E0EA-47F0-8289-C2BE8CD1987A}" srcOrd="2" destOrd="0" presId="urn:microsoft.com/office/officeart/2008/layout/HorizontalMultiLevelHierarchy"/>
    <dgm:cxn modelId="{DE7271FE-546C-4047-B3D7-6CBA33A204D4}" type="presParOf" srcId="{068D3AB4-E0EA-47F0-8289-C2BE8CD1987A}" destId="{917218FE-5F0A-4267-A634-21DC2E43F783}" srcOrd="0" destOrd="0" presId="urn:microsoft.com/office/officeart/2008/layout/HorizontalMultiLevelHierarchy"/>
    <dgm:cxn modelId="{CA10A615-C660-4D2B-90A6-E38A1472846C}" type="presParOf" srcId="{FB890E98-BFB5-4069-BEA6-CE363B120825}" destId="{22DD445A-8622-4BCF-AF63-B75860A55F3A}" srcOrd="3" destOrd="0" presId="urn:microsoft.com/office/officeart/2008/layout/HorizontalMultiLevelHierarchy"/>
    <dgm:cxn modelId="{B4DF4DF1-93BF-4A87-A159-B226A2351ECB}" type="presParOf" srcId="{22DD445A-8622-4BCF-AF63-B75860A55F3A}" destId="{3671E44C-FBE9-48B7-90E7-B1AA12FB882A}" srcOrd="0" destOrd="0" presId="urn:microsoft.com/office/officeart/2008/layout/HorizontalMultiLevelHierarchy"/>
    <dgm:cxn modelId="{F840E9A2-2B5E-43EC-8629-474A9F2FE888}" type="presParOf" srcId="{22DD445A-8622-4BCF-AF63-B75860A55F3A}" destId="{53201206-0554-43F5-8B99-EC181053402D}" srcOrd="1" destOrd="0" presId="urn:microsoft.com/office/officeart/2008/layout/HorizontalMultiLevelHierarchy"/>
    <dgm:cxn modelId="{69DEE4E3-92CE-48D6-AED4-D46343AD40DC}" type="presParOf" srcId="{FB890E98-BFB5-4069-BEA6-CE363B120825}" destId="{00CF88FD-6A13-47E1-9EF4-5F2049414FEF}" srcOrd="4" destOrd="0" presId="urn:microsoft.com/office/officeart/2008/layout/HorizontalMultiLevelHierarchy"/>
    <dgm:cxn modelId="{2169AA91-F7FC-4ED6-AD28-86D164B780BA}" type="presParOf" srcId="{00CF88FD-6A13-47E1-9EF4-5F2049414FEF}" destId="{A1012C83-6162-4DEC-8B90-9CA8D80D02F8}" srcOrd="0" destOrd="0" presId="urn:microsoft.com/office/officeart/2008/layout/HorizontalMultiLevelHierarchy"/>
    <dgm:cxn modelId="{5603BA74-17BD-4183-A559-1F317E2B5852}" type="presParOf" srcId="{FB890E98-BFB5-4069-BEA6-CE363B120825}" destId="{C20AC527-5B0B-4255-91C7-BC852D61B213}" srcOrd="5" destOrd="0" presId="urn:microsoft.com/office/officeart/2008/layout/HorizontalMultiLevelHierarchy"/>
    <dgm:cxn modelId="{412794EA-669C-4525-A543-77D1673E4959}" type="presParOf" srcId="{C20AC527-5B0B-4255-91C7-BC852D61B213}" destId="{C590209F-A0B3-4880-9BF1-BBD86125DBB6}" srcOrd="0" destOrd="0" presId="urn:microsoft.com/office/officeart/2008/layout/HorizontalMultiLevelHierarchy"/>
    <dgm:cxn modelId="{B683D863-9AE1-4D2C-AECB-458B0645DD00}" type="presParOf" srcId="{C20AC527-5B0B-4255-91C7-BC852D61B213}" destId="{F32F216B-F1B4-4AC0-831F-08E3A4272EFA}" srcOrd="1" destOrd="0" presId="urn:microsoft.com/office/officeart/2008/layout/HorizontalMultiLevelHierarchy"/>
    <dgm:cxn modelId="{D8E58E35-8B33-42FB-99DD-085B4FF9ED6D}" type="presParOf" srcId="{88EB078F-2D4C-4942-BCBD-ACDDAC1A0F35}" destId="{D4ACCBE2-1381-4240-8BBB-E8A78ECB7041}" srcOrd="2" destOrd="0" presId="urn:microsoft.com/office/officeart/2008/layout/HorizontalMultiLevelHierarchy"/>
    <dgm:cxn modelId="{932E9417-A4A8-4E49-A486-72D0E6D7B45D}" type="presParOf" srcId="{D4ACCBE2-1381-4240-8BBB-E8A78ECB7041}" destId="{D2C11D31-E7CF-4249-A31E-BBA200F1B711}" srcOrd="0" destOrd="0" presId="urn:microsoft.com/office/officeart/2008/layout/HorizontalMultiLevelHierarchy"/>
    <dgm:cxn modelId="{4F118AFF-C254-4568-8D95-32A7D7344F84}" type="presParOf" srcId="{88EB078F-2D4C-4942-BCBD-ACDDAC1A0F35}" destId="{4DD195A3-C9F8-4531-9169-51ECF3CD57E4}" srcOrd="3" destOrd="0" presId="urn:microsoft.com/office/officeart/2008/layout/HorizontalMultiLevelHierarchy"/>
    <dgm:cxn modelId="{76CCE2C7-C6C5-458A-BE9C-9A6E5481D3A5}" type="presParOf" srcId="{4DD195A3-C9F8-4531-9169-51ECF3CD57E4}" destId="{2DDE8A53-993F-40FB-BDEA-A06437CB44B8}" srcOrd="0" destOrd="0" presId="urn:microsoft.com/office/officeart/2008/layout/HorizontalMultiLevelHierarchy"/>
    <dgm:cxn modelId="{205F392B-F7DD-49EF-A697-DA0F224B7C7B}" type="presParOf" srcId="{4DD195A3-C9F8-4531-9169-51ECF3CD57E4}" destId="{7A43B85A-FEEA-49A6-807D-6F2DB1786DF5}" srcOrd="1" destOrd="0" presId="urn:microsoft.com/office/officeart/2008/layout/HorizontalMultiLevelHierarchy"/>
    <dgm:cxn modelId="{9DE256F4-7D57-41B6-AA1B-4011DFD4764D}" type="presParOf" srcId="{7A43B85A-FEEA-49A6-807D-6F2DB1786DF5}" destId="{57C68A77-55F4-4533-B1CA-327A33EBA21B}" srcOrd="0" destOrd="0" presId="urn:microsoft.com/office/officeart/2008/layout/HorizontalMultiLevelHierarchy"/>
    <dgm:cxn modelId="{7FF3198D-17FD-404C-A6C2-EBB957B7D566}" type="presParOf" srcId="{57C68A77-55F4-4533-B1CA-327A33EBA21B}" destId="{DCF30E3C-872F-4C4D-9040-5242D06D06B1}" srcOrd="0" destOrd="0" presId="urn:microsoft.com/office/officeart/2008/layout/HorizontalMultiLevelHierarchy"/>
    <dgm:cxn modelId="{D9D15C62-09C1-4341-BBDE-D27221D7D5C3}" type="presParOf" srcId="{7A43B85A-FEEA-49A6-807D-6F2DB1786DF5}" destId="{0E7AE12F-E935-4283-8406-9D22BB76AFA1}" srcOrd="1" destOrd="0" presId="urn:microsoft.com/office/officeart/2008/layout/HorizontalMultiLevelHierarchy"/>
    <dgm:cxn modelId="{17AEE00E-2168-4A11-838E-201130D00EE0}" type="presParOf" srcId="{0E7AE12F-E935-4283-8406-9D22BB76AFA1}" destId="{2C1AA71C-8F24-4D6D-B54C-4EF4E4CBBC35}" srcOrd="0" destOrd="0" presId="urn:microsoft.com/office/officeart/2008/layout/HorizontalMultiLevelHierarchy"/>
    <dgm:cxn modelId="{6AEA2138-9B4A-452C-A450-E91DD1AA6A9D}" type="presParOf" srcId="{0E7AE12F-E935-4283-8406-9D22BB76AFA1}" destId="{D83C0F35-5BC2-44B4-879E-05131A342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22B64-F732-4209-9F18-1A74CC314A87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3C62B5C-2667-4A5B-9F29-2A865FB7F7EB}">
      <dgm:prSet phldrT="[نص]"/>
      <dgm:spPr/>
      <dgm:t>
        <a:bodyPr/>
        <a:lstStyle/>
        <a:p>
          <a:pPr rtl="0"/>
          <a:r>
            <a:rPr lang="en-US" dirty="0" smtClean="0"/>
            <a:t>Rebar percentage </a:t>
          </a:r>
          <a:endParaRPr lang="ar-SA" dirty="0"/>
        </a:p>
      </dgm:t>
    </dgm:pt>
    <dgm:pt modelId="{3C3FFCFC-24DF-4D7B-A9A5-B82126D9CC6F}" type="parTrans" cxnId="{6497C3B4-A4E8-4AD4-951C-9BCEB4012C55}">
      <dgm:prSet/>
      <dgm:spPr/>
      <dgm:t>
        <a:bodyPr/>
        <a:lstStyle/>
        <a:p>
          <a:pPr rtl="1"/>
          <a:endParaRPr lang="ar-SA"/>
        </a:p>
      </dgm:t>
    </dgm:pt>
    <dgm:pt modelId="{C2BC3AC6-347E-47C7-BA35-43FA16DDDE95}" type="sibTrans" cxnId="{6497C3B4-A4E8-4AD4-951C-9BCEB4012C55}">
      <dgm:prSet/>
      <dgm:spPr/>
      <dgm:t>
        <a:bodyPr/>
        <a:lstStyle/>
        <a:p>
          <a:pPr rtl="1"/>
          <a:endParaRPr lang="ar-SA"/>
        </a:p>
      </dgm:t>
    </dgm:pt>
    <dgm:pt modelId="{69A50462-F849-4113-A6E9-7D4A72C4D14C}">
      <dgm:prSet phldrT="[نص]"/>
      <dgm:spPr/>
      <dgm:t>
        <a:bodyPr/>
        <a:lstStyle/>
        <a:p>
          <a:pPr rtl="1"/>
          <a:r>
            <a:rPr lang="en-US" dirty="0" smtClean="0"/>
            <a:t>All is okay</a:t>
          </a:r>
          <a:endParaRPr lang="ar-SA" dirty="0"/>
        </a:p>
      </dgm:t>
    </dgm:pt>
    <dgm:pt modelId="{54502122-3CAB-47E5-A0F9-9307AA9ED12A}" type="parTrans" cxnId="{67F7F05D-FB8B-4E2F-986E-59418E159248}">
      <dgm:prSet/>
      <dgm:spPr/>
      <dgm:t>
        <a:bodyPr/>
        <a:lstStyle/>
        <a:p>
          <a:pPr rtl="1"/>
          <a:endParaRPr lang="ar-SA"/>
        </a:p>
      </dgm:t>
    </dgm:pt>
    <dgm:pt modelId="{CB842736-53D1-4827-B719-2F84579A8926}" type="sibTrans" cxnId="{67F7F05D-FB8B-4E2F-986E-59418E159248}">
      <dgm:prSet/>
      <dgm:spPr/>
      <dgm:t>
        <a:bodyPr/>
        <a:lstStyle/>
        <a:p>
          <a:pPr rtl="1"/>
          <a:endParaRPr lang="ar-SA"/>
        </a:p>
      </dgm:t>
    </dgm:pt>
    <dgm:pt modelId="{5217E7C3-6378-4353-838C-59CC0AAD9536}">
      <dgm:prSet phldrT="[نص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ar-SA" dirty="0">
              <a:solidFill>
                <a:schemeClr val="tx1"/>
              </a:solidFill>
            </a:rPr>
            <a:t> </a:t>
          </a:r>
        </a:p>
      </dgm:t>
    </dgm:pt>
    <dgm:pt modelId="{F05530EB-BDB4-489E-A460-C3E3311AF1E4}" type="sibTrans" cxnId="{A9149DE5-0581-494C-87BA-EFCAA86CD14F}">
      <dgm:prSet/>
      <dgm:spPr/>
      <dgm:t>
        <a:bodyPr/>
        <a:lstStyle/>
        <a:p>
          <a:pPr rtl="1"/>
          <a:endParaRPr lang="ar-SA"/>
        </a:p>
      </dgm:t>
    </dgm:pt>
    <dgm:pt modelId="{1C4AB0EF-54C2-45CC-A992-16496521E296}" type="parTrans" cxnId="{A9149DE5-0581-494C-87BA-EFCAA86CD14F}">
      <dgm:prSet/>
      <dgm:spPr/>
      <dgm:t>
        <a:bodyPr/>
        <a:lstStyle/>
        <a:p>
          <a:pPr rtl="1"/>
          <a:endParaRPr lang="ar-SA"/>
        </a:p>
      </dgm:t>
    </dgm:pt>
    <dgm:pt modelId="{84859F59-3CB9-486E-B3D7-1A9137D533D8}" type="pres">
      <dgm:prSet presAssocID="{6F422B64-F732-4209-9F18-1A74CC314A8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3F1DE54F-CBB5-470B-B2D1-763E2A546D50}" type="pres">
      <dgm:prSet presAssocID="{13C62B5C-2667-4A5B-9F29-2A865FB7F7EB}" presName="Accent1" presStyleCnt="0"/>
      <dgm:spPr/>
    </dgm:pt>
    <dgm:pt modelId="{BCF06044-6086-480A-8ED1-1C263D769586}" type="pres">
      <dgm:prSet presAssocID="{13C62B5C-2667-4A5B-9F29-2A865FB7F7EB}" presName="Accent" presStyleLbl="node1" presStyleIdx="0" presStyleCnt="3" custAng="14692802" custLinFactNeighborX="-12811" custLinFactNeighborY="-12339"/>
      <dgm:spPr/>
    </dgm:pt>
    <dgm:pt modelId="{CA10F46E-849B-4D94-AF46-162EFDC74582}" type="pres">
      <dgm:prSet presAssocID="{13C62B5C-2667-4A5B-9F29-2A865FB7F7EB}" presName="Parent1" presStyleLbl="revTx" presStyleIdx="0" presStyleCnt="3" custLinFactNeighborX="-23338" custLinFactNeighborY="-372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B29101-A23D-4E53-946C-DE9948AEA885}" type="pres">
      <dgm:prSet presAssocID="{5217E7C3-6378-4353-838C-59CC0AAD9536}" presName="Accent2" presStyleCnt="0"/>
      <dgm:spPr/>
    </dgm:pt>
    <dgm:pt modelId="{672BF683-E0AE-48C5-BDF9-D24E4DB206BF}" type="pres">
      <dgm:prSet presAssocID="{5217E7C3-6378-4353-838C-59CC0AAD9536}" presName="Accent" presStyleLbl="node1" presStyleIdx="1" presStyleCnt="3" custAng="9622836" custLinFactNeighborX="54656" custLinFactNeighborY="-12934"/>
      <dgm:spPr>
        <a:solidFill>
          <a:srgbClr val="CC0066"/>
        </a:solidFill>
      </dgm:spPr>
      <dgm:t>
        <a:bodyPr/>
        <a:lstStyle/>
        <a:p>
          <a:pPr rtl="1"/>
          <a:endParaRPr lang="ar-SA"/>
        </a:p>
      </dgm:t>
    </dgm:pt>
    <dgm:pt modelId="{47CD6F11-49FE-4191-8CC9-0F671EEAF715}" type="pres">
      <dgm:prSet presAssocID="{5217E7C3-6378-4353-838C-59CC0AAD9536}" presName="Parent2" presStyleLbl="revTx" presStyleIdx="1" presStyleCnt="3" custScaleX="196619" custLinFactNeighborX="25084" custLinFactNeighborY="-30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036352-41EF-42A2-8E5D-4A923663A5A8}" type="pres">
      <dgm:prSet presAssocID="{69A50462-F849-4113-A6E9-7D4A72C4D14C}" presName="Accent3" presStyleCnt="0"/>
      <dgm:spPr/>
    </dgm:pt>
    <dgm:pt modelId="{1D46AE41-83D8-4EB3-93AA-1D4AD32D1ECD}" type="pres">
      <dgm:prSet presAssocID="{69A50462-F849-4113-A6E9-7D4A72C4D14C}" presName="Accent" presStyleLbl="node1" presStyleIdx="2" presStyleCnt="3" custAng="7345971" custLinFactNeighborX="-17546" custLinFactNeighborY="-8335"/>
      <dgm:spPr/>
    </dgm:pt>
    <dgm:pt modelId="{7687D588-63EE-4A65-BFC1-55D996665BA7}" type="pres">
      <dgm:prSet presAssocID="{69A50462-F849-4113-A6E9-7D4A72C4D14C}" presName="Parent3" presStyleLbl="revTx" presStyleIdx="2" presStyleCnt="3" custLinFactNeighborX="-29799" custLinFactNeighborY="-285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42331DB-9A4A-4091-82C4-AB93A0AF779E}" type="presOf" srcId="{5217E7C3-6378-4353-838C-59CC0AAD9536}" destId="{47CD6F11-49FE-4191-8CC9-0F671EEAF715}" srcOrd="0" destOrd="0" presId="urn:microsoft.com/office/officeart/2009/layout/CircleArrowProcess"/>
    <dgm:cxn modelId="{F60AA9DD-7E05-482A-8F59-337E796A50B7}" type="presOf" srcId="{13C62B5C-2667-4A5B-9F29-2A865FB7F7EB}" destId="{CA10F46E-849B-4D94-AF46-162EFDC74582}" srcOrd="0" destOrd="0" presId="urn:microsoft.com/office/officeart/2009/layout/CircleArrowProcess"/>
    <dgm:cxn modelId="{A9149DE5-0581-494C-87BA-EFCAA86CD14F}" srcId="{6F422B64-F732-4209-9F18-1A74CC314A87}" destId="{5217E7C3-6378-4353-838C-59CC0AAD9536}" srcOrd="1" destOrd="0" parTransId="{1C4AB0EF-54C2-45CC-A992-16496521E296}" sibTransId="{F05530EB-BDB4-489E-A460-C3E3311AF1E4}"/>
    <dgm:cxn modelId="{6497C3B4-A4E8-4AD4-951C-9BCEB4012C55}" srcId="{6F422B64-F732-4209-9F18-1A74CC314A87}" destId="{13C62B5C-2667-4A5B-9F29-2A865FB7F7EB}" srcOrd="0" destOrd="0" parTransId="{3C3FFCFC-24DF-4D7B-A9A5-B82126D9CC6F}" sibTransId="{C2BC3AC6-347E-47C7-BA35-43FA16DDDE95}"/>
    <dgm:cxn modelId="{787AE19D-497C-4507-A1CE-445A4D4AD278}" type="presOf" srcId="{6F422B64-F732-4209-9F18-1A74CC314A87}" destId="{84859F59-3CB9-486E-B3D7-1A9137D533D8}" srcOrd="0" destOrd="0" presId="urn:microsoft.com/office/officeart/2009/layout/CircleArrowProcess"/>
    <dgm:cxn modelId="{7EFA1FD1-5E57-4199-8A59-5CC5EE2274D3}" type="presOf" srcId="{69A50462-F849-4113-A6E9-7D4A72C4D14C}" destId="{7687D588-63EE-4A65-BFC1-55D996665BA7}" srcOrd="0" destOrd="0" presId="urn:microsoft.com/office/officeart/2009/layout/CircleArrowProcess"/>
    <dgm:cxn modelId="{67F7F05D-FB8B-4E2F-986E-59418E159248}" srcId="{6F422B64-F732-4209-9F18-1A74CC314A87}" destId="{69A50462-F849-4113-A6E9-7D4A72C4D14C}" srcOrd="2" destOrd="0" parTransId="{54502122-3CAB-47E5-A0F9-9307AA9ED12A}" sibTransId="{CB842736-53D1-4827-B719-2F84579A8926}"/>
    <dgm:cxn modelId="{3717BA48-FC08-43B8-AC25-DCECA5A1ACC9}" type="presParOf" srcId="{84859F59-3CB9-486E-B3D7-1A9137D533D8}" destId="{3F1DE54F-CBB5-470B-B2D1-763E2A546D50}" srcOrd="0" destOrd="0" presId="urn:microsoft.com/office/officeart/2009/layout/CircleArrowProcess"/>
    <dgm:cxn modelId="{C7993862-CAD3-4F9F-865D-A1322B95D324}" type="presParOf" srcId="{3F1DE54F-CBB5-470B-B2D1-763E2A546D50}" destId="{BCF06044-6086-480A-8ED1-1C263D769586}" srcOrd="0" destOrd="0" presId="urn:microsoft.com/office/officeart/2009/layout/CircleArrowProcess"/>
    <dgm:cxn modelId="{F8CDF7A5-A145-477E-B43F-B5AFA3A99329}" type="presParOf" srcId="{84859F59-3CB9-486E-B3D7-1A9137D533D8}" destId="{CA10F46E-849B-4D94-AF46-162EFDC74582}" srcOrd="1" destOrd="0" presId="urn:microsoft.com/office/officeart/2009/layout/CircleArrowProcess"/>
    <dgm:cxn modelId="{8088EB56-586C-46DA-AC66-24729DFB1682}" type="presParOf" srcId="{84859F59-3CB9-486E-B3D7-1A9137D533D8}" destId="{BDB29101-A23D-4E53-946C-DE9948AEA885}" srcOrd="2" destOrd="0" presId="urn:microsoft.com/office/officeart/2009/layout/CircleArrowProcess"/>
    <dgm:cxn modelId="{45D7B68D-2C83-4381-B01A-A9FA08054CFA}" type="presParOf" srcId="{BDB29101-A23D-4E53-946C-DE9948AEA885}" destId="{672BF683-E0AE-48C5-BDF9-D24E4DB206BF}" srcOrd="0" destOrd="0" presId="urn:microsoft.com/office/officeart/2009/layout/CircleArrowProcess"/>
    <dgm:cxn modelId="{6D139C01-A096-4439-AA27-1AB4B2F8E021}" type="presParOf" srcId="{84859F59-3CB9-486E-B3D7-1A9137D533D8}" destId="{47CD6F11-49FE-4191-8CC9-0F671EEAF715}" srcOrd="3" destOrd="0" presId="urn:microsoft.com/office/officeart/2009/layout/CircleArrowProcess"/>
    <dgm:cxn modelId="{F877CC61-5B14-43A2-AA33-DD43F6F7BC58}" type="presParOf" srcId="{84859F59-3CB9-486E-B3D7-1A9137D533D8}" destId="{E9036352-41EF-42A2-8E5D-4A923663A5A8}" srcOrd="4" destOrd="0" presId="urn:microsoft.com/office/officeart/2009/layout/CircleArrowProcess"/>
    <dgm:cxn modelId="{E21B7A4A-4603-47BE-849D-0D06DAAAF26F}" type="presParOf" srcId="{E9036352-41EF-42A2-8E5D-4A923663A5A8}" destId="{1D46AE41-83D8-4EB3-93AA-1D4AD32D1ECD}" srcOrd="0" destOrd="0" presId="urn:microsoft.com/office/officeart/2009/layout/CircleArrowProcess"/>
    <dgm:cxn modelId="{7CA43A76-ACEC-457F-8150-0FA602DE7A4A}" type="presParOf" srcId="{84859F59-3CB9-486E-B3D7-1A9137D533D8}" destId="{7687D588-63EE-4A65-BFC1-55D996665BA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E701F-DCE2-4D45-B24D-F6DFD1624A49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85B6502-0A03-4BA0-8242-CF87BB7B53E5}">
      <dgm:prSet phldrT="[نص]"/>
      <dgm:spPr/>
      <dgm:t>
        <a:bodyPr/>
        <a:lstStyle/>
        <a:p>
          <a:pPr rtl="0"/>
          <a:r>
            <a:rPr lang="en-US" dirty="0" smtClean="0">
              <a:cs typeface="+mj-cs"/>
            </a:rPr>
            <a:t>Shear &amp; torsion</a:t>
          </a:r>
          <a:endParaRPr lang="ar-SA" dirty="0">
            <a:cs typeface="+mj-cs"/>
          </a:endParaRPr>
        </a:p>
      </dgm:t>
    </dgm:pt>
    <dgm:pt modelId="{768AB9CC-254A-4BC5-B81F-552D7BB15BAD}" type="parTrans" cxnId="{4A5E3BF4-3F0C-408B-BE84-AA161B78EA22}">
      <dgm:prSet/>
      <dgm:spPr/>
      <dgm:t>
        <a:bodyPr/>
        <a:lstStyle/>
        <a:p>
          <a:pPr rtl="1"/>
          <a:endParaRPr lang="ar-SA"/>
        </a:p>
      </dgm:t>
    </dgm:pt>
    <dgm:pt modelId="{6654B099-A602-4896-B363-E094A302D877}" type="sibTrans" cxnId="{4A5E3BF4-3F0C-408B-BE84-AA161B78EA22}">
      <dgm:prSet/>
      <dgm:spPr/>
      <dgm:t>
        <a:bodyPr/>
        <a:lstStyle/>
        <a:p>
          <a:pPr rtl="1"/>
          <a:endParaRPr lang="ar-SA"/>
        </a:p>
      </dgm:t>
    </dgm:pt>
    <dgm:pt modelId="{D10FDE55-014D-4D93-AA8A-EB2D64AA06B6}">
      <dgm:prSet phldrT="[نص]"/>
      <dgm:spPr/>
      <dgm:t>
        <a:bodyPr/>
        <a:lstStyle/>
        <a:p>
          <a:pPr rtl="1"/>
          <a:r>
            <a:rPr lang="en-US" dirty="0" smtClean="0"/>
            <a:t>No red elements</a:t>
          </a:r>
          <a:endParaRPr lang="ar-SA" dirty="0"/>
        </a:p>
      </dgm:t>
    </dgm:pt>
    <dgm:pt modelId="{3C0E044A-2047-4CA2-AD07-D1CF3135D439}" type="parTrans" cxnId="{A8DC2547-54F8-4E04-8F5F-0D780F006393}">
      <dgm:prSet/>
      <dgm:spPr/>
      <dgm:t>
        <a:bodyPr/>
        <a:lstStyle/>
        <a:p>
          <a:pPr rtl="1"/>
          <a:endParaRPr lang="ar-SA"/>
        </a:p>
      </dgm:t>
    </dgm:pt>
    <dgm:pt modelId="{3A9F43FE-5F32-409B-B7AA-DBE48236867A}" type="sibTrans" cxnId="{A8DC2547-54F8-4E04-8F5F-0D780F006393}">
      <dgm:prSet/>
      <dgm:spPr/>
      <dgm:t>
        <a:bodyPr/>
        <a:lstStyle/>
        <a:p>
          <a:pPr rtl="1"/>
          <a:endParaRPr lang="ar-SA"/>
        </a:p>
      </dgm:t>
    </dgm:pt>
    <dgm:pt modelId="{76CEB7AB-F2DA-412E-AB96-34FA9063E0DE}">
      <dgm:prSet phldrT="[نص]"/>
      <dgm:spPr/>
      <dgm:t>
        <a:bodyPr/>
        <a:lstStyle/>
        <a:p>
          <a:pPr rtl="1"/>
          <a:r>
            <a:rPr lang="en-US" dirty="0" smtClean="0"/>
            <a:t>No problems</a:t>
          </a:r>
          <a:endParaRPr lang="ar-SA" dirty="0"/>
        </a:p>
      </dgm:t>
    </dgm:pt>
    <dgm:pt modelId="{580A97B7-B570-4F20-93FD-F8A949B4991B}" type="parTrans" cxnId="{DAAC2FC7-917F-4B6D-BFF4-B25FEF04B8E6}">
      <dgm:prSet/>
      <dgm:spPr/>
      <dgm:t>
        <a:bodyPr/>
        <a:lstStyle/>
        <a:p>
          <a:pPr rtl="1"/>
          <a:endParaRPr lang="ar-SA"/>
        </a:p>
      </dgm:t>
    </dgm:pt>
    <dgm:pt modelId="{F671B1DA-2A36-433B-99A9-7D06B3F331AC}" type="sibTrans" cxnId="{DAAC2FC7-917F-4B6D-BFF4-B25FEF04B8E6}">
      <dgm:prSet/>
      <dgm:spPr/>
      <dgm:t>
        <a:bodyPr/>
        <a:lstStyle/>
        <a:p>
          <a:pPr rtl="1"/>
          <a:endParaRPr lang="ar-SA"/>
        </a:p>
      </dgm:t>
    </dgm:pt>
    <dgm:pt modelId="{E084D62D-462E-440C-9E25-5A15E8212E23}" type="pres">
      <dgm:prSet presAssocID="{A33E701F-DCE2-4D45-B24D-F6DFD1624A4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548432CC-BB85-4E1D-9256-5C0DBAC7D1AA}" type="pres">
      <dgm:prSet presAssocID="{E85B6502-0A03-4BA0-8242-CF87BB7B53E5}" presName="Accent1" presStyleCnt="0"/>
      <dgm:spPr/>
    </dgm:pt>
    <dgm:pt modelId="{53D27F2E-2736-4D45-9A7B-B141D38A213E}" type="pres">
      <dgm:prSet presAssocID="{E85B6502-0A03-4BA0-8242-CF87BB7B53E5}" presName="Accent" presStyleLbl="node1" presStyleIdx="0" presStyleCnt="3" custAng="21180270" custLinFactNeighborX="516" custLinFactNeighborY="3681"/>
      <dgm:spPr/>
    </dgm:pt>
    <dgm:pt modelId="{D2EDE63D-F8D9-44EB-AE50-2631B11A833D}" type="pres">
      <dgm:prSet presAssocID="{E85B6502-0A03-4BA0-8242-CF87BB7B53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12BEF0-B913-4CA9-85F3-539CAC331ED6}" type="pres">
      <dgm:prSet presAssocID="{D10FDE55-014D-4D93-AA8A-EB2D64AA06B6}" presName="Accent2" presStyleCnt="0"/>
      <dgm:spPr/>
    </dgm:pt>
    <dgm:pt modelId="{1A28949C-EE5D-4FBD-9AFB-DB11AD890A3E}" type="pres">
      <dgm:prSet presAssocID="{D10FDE55-014D-4D93-AA8A-EB2D64AA06B6}" presName="Accent" presStyleLbl="node1" presStyleIdx="1" presStyleCnt="3" custAng="21361329" custLinFactNeighborX="-3584" custLinFactNeighborY="1433"/>
      <dgm:spPr>
        <a:solidFill>
          <a:srgbClr val="CC0066"/>
        </a:solidFill>
        <a:ln>
          <a:solidFill>
            <a:srgbClr val="CC0066"/>
          </a:solidFill>
        </a:ln>
      </dgm:spPr>
      <dgm:t>
        <a:bodyPr/>
        <a:lstStyle/>
        <a:p>
          <a:pPr rtl="1"/>
          <a:endParaRPr lang="ar-SA"/>
        </a:p>
      </dgm:t>
    </dgm:pt>
    <dgm:pt modelId="{54D5A121-03EE-4E66-A959-B9140B73A67E}" type="pres">
      <dgm:prSet presAssocID="{D10FDE55-014D-4D93-AA8A-EB2D64AA06B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D1EDC7-57FD-40AF-A255-C72A35A1CA0A}" type="pres">
      <dgm:prSet presAssocID="{76CEB7AB-F2DA-412E-AB96-34FA9063E0DE}" presName="Accent3" presStyleCnt="0"/>
      <dgm:spPr/>
    </dgm:pt>
    <dgm:pt modelId="{340DAD72-56FF-475B-BE26-2450716B9054}" type="pres">
      <dgm:prSet presAssocID="{76CEB7AB-F2DA-412E-AB96-34FA9063E0DE}" presName="Accent" presStyleLbl="node1" presStyleIdx="2" presStyleCnt="3" custAng="21348722"/>
      <dgm:spPr/>
    </dgm:pt>
    <dgm:pt modelId="{639C7CC6-52ED-43F3-9BA8-DFA3683FA57A}" type="pres">
      <dgm:prSet presAssocID="{76CEB7AB-F2DA-412E-AB96-34FA9063E0D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84E45E8-628D-4CA2-B4DE-94C914F57411}" type="presOf" srcId="{76CEB7AB-F2DA-412E-AB96-34FA9063E0DE}" destId="{639C7CC6-52ED-43F3-9BA8-DFA3683FA57A}" srcOrd="0" destOrd="0" presId="urn:microsoft.com/office/officeart/2009/layout/CircleArrowProcess"/>
    <dgm:cxn modelId="{DAAC2FC7-917F-4B6D-BFF4-B25FEF04B8E6}" srcId="{A33E701F-DCE2-4D45-B24D-F6DFD1624A49}" destId="{76CEB7AB-F2DA-412E-AB96-34FA9063E0DE}" srcOrd="2" destOrd="0" parTransId="{580A97B7-B570-4F20-93FD-F8A949B4991B}" sibTransId="{F671B1DA-2A36-433B-99A9-7D06B3F331AC}"/>
    <dgm:cxn modelId="{A8DC2547-54F8-4E04-8F5F-0D780F006393}" srcId="{A33E701F-DCE2-4D45-B24D-F6DFD1624A49}" destId="{D10FDE55-014D-4D93-AA8A-EB2D64AA06B6}" srcOrd="1" destOrd="0" parTransId="{3C0E044A-2047-4CA2-AD07-D1CF3135D439}" sibTransId="{3A9F43FE-5F32-409B-B7AA-DBE48236867A}"/>
    <dgm:cxn modelId="{786B3AAD-85F5-4B41-8AF2-86F6E753127D}" type="presOf" srcId="{D10FDE55-014D-4D93-AA8A-EB2D64AA06B6}" destId="{54D5A121-03EE-4E66-A959-B9140B73A67E}" srcOrd="0" destOrd="0" presId="urn:microsoft.com/office/officeart/2009/layout/CircleArrowProcess"/>
    <dgm:cxn modelId="{85E2C22D-4C2F-4815-A599-30919D2FEE7B}" type="presOf" srcId="{A33E701F-DCE2-4D45-B24D-F6DFD1624A49}" destId="{E084D62D-462E-440C-9E25-5A15E8212E23}" srcOrd="0" destOrd="0" presId="urn:microsoft.com/office/officeart/2009/layout/CircleArrowProcess"/>
    <dgm:cxn modelId="{92B35B3B-BCC8-44DA-993C-B88001F7E511}" type="presOf" srcId="{E85B6502-0A03-4BA0-8242-CF87BB7B53E5}" destId="{D2EDE63D-F8D9-44EB-AE50-2631B11A833D}" srcOrd="0" destOrd="0" presId="urn:microsoft.com/office/officeart/2009/layout/CircleArrowProcess"/>
    <dgm:cxn modelId="{4A5E3BF4-3F0C-408B-BE84-AA161B78EA22}" srcId="{A33E701F-DCE2-4D45-B24D-F6DFD1624A49}" destId="{E85B6502-0A03-4BA0-8242-CF87BB7B53E5}" srcOrd="0" destOrd="0" parTransId="{768AB9CC-254A-4BC5-B81F-552D7BB15BAD}" sibTransId="{6654B099-A602-4896-B363-E094A302D877}"/>
    <dgm:cxn modelId="{1179A421-D402-4866-86B9-B185089FC333}" type="presParOf" srcId="{E084D62D-462E-440C-9E25-5A15E8212E23}" destId="{548432CC-BB85-4E1D-9256-5C0DBAC7D1AA}" srcOrd="0" destOrd="0" presId="urn:microsoft.com/office/officeart/2009/layout/CircleArrowProcess"/>
    <dgm:cxn modelId="{B2B5EE94-FC70-4615-A7F2-4C0C6C619258}" type="presParOf" srcId="{548432CC-BB85-4E1D-9256-5C0DBAC7D1AA}" destId="{53D27F2E-2736-4D45-9A7B-B141D38A213E}" srcOrd="0" destOrd="0" presId="urn:microsoft.com/office/officeart/2009/layout/CircleArrowProcess"/>
    <dgm:cxn modelId="{E8725C79-FB7A-4B30-B409-811C9B4FE46D}" type="presParOf" srcId="{E084D62D-462E-440C-9E25-5A15E8212E23}" destId="{D2EDE63D-F8D9-44EB-AE50-2631B11A833D}" srcOrd="1" destOrd="0" presId="urn:microsoft.com/office/officeart/2009/layout/CircleArrowProcess"/>
    <dgm:cxn modelId="{5CBE5794-AFDF-4028-9D6E-911961BA4544}" type="presParOf" srcId="{E084D62D-462E-440C-9E25-5A15E8212E23}" destId="{6312BEF0-B913-4CA9-85F3-539CAC331ED6}" srcOrd="2" destOrd="0" presId="urn:microsoft.com/office/officeart/2009/layout/CircleArrowProcess"/>
    <dgm:cxn modelId="{BCB89AEB-88E7-4D59-B492-DFC38670D033}" type="presParOf" srcId="{6312BEF0-B913-4CA9-85F3-539CAC331ED6}" destId="{1A28949C-EE5D-4FBD-9AFB-DB11AD890A3E}" srcOrd="0" destOrd="0" presId="urn:microsoft.com/office/officeart/2009/layout/CircleArrowProcess"/>
    <dgm:cxn modelId="{EF0F5F82-2AA9-4276-AB43-47FABE36AF1E}" type="presParOf" srcId="{E084D62D-462E-440C-9E25-5A15E8212E23}" destId="{54D5A121-03EE-4E66-A959-B9140B73A67E}" srcOrd="3" destOrd="0" presId="urn:microsoft.com/office/officeart/2009/layout/CircleArrowProcess"/>
    <dgm:cxn modelId="{1803EB9B-9254-454A-BEB4-EA2E10FB4ADB}" type="presParOf" srcId="{E084D62D-462E-440C-9E25-5A15E8212E23}" destId="{98D1EDC7-57FD-40AF-A255-C72A35A1CA0A}" srcOrd="4" destOrd="0" presId="urn:microsoft.com/office/officeart/2009/layout/CircleArrowProcess"/>
    <dgm:cxn modelId="{6DC41154-9058-4F45-B864-3A7888990BDD}" type="presParOf" srcId="{98D1EDC7-57FD-40AF-A255-C72A35A1CA0A}" destId="{340DAD72-56FF-475B-BE26-2450716B9054}" srcOrd="0" destOrd="0" presId="urn:microsoft.com/office/officeart/2009/layout/CircleArrowProcess"/>
    <dgm:cxn modelId="{6E7E952A-ABFF-404A-9B79-9CF05E29C4D9}" type="presParOf" srcId="{E084D62D-462E-440C-9E25-5A15E8212E23}" destId="{639C7CC6-52ED-43F3-9BA8-DFA3683FA5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C68A77-55F4-4533-B1CA-327A33EBA21B}">
      <dsp:nvSpPr>
        <dsp:cNvPr id="0" name=""/>
        <dsp:cNvSpPr/>
      </dsp:nvSpPr>
      <dsp:spPr>
        <a:xfrm>
          <a:off x="4606653" y="4351860"/>
          <a:ext cx="6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1646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97185" y="4382288"/>
        <a:ext cx="30582" cy="30582"/>
      </dsp:txXfrm>
    </dsp:sp>
    <dsp:sp modelId="{D4ACCBE2-1381-4240-8BBB-E8A78ECB7041}">
      <dsp:nvSpPr>
        <dsp:cNvPr id="0" name=""/>
        <dsp:cNvSpPr/>
      </dsp:nvSpPr>
      <dsp:spPr>
        <a:xfrm>
          <a:off x="936776" y="3232095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823" y="0"/>
              </a:lnTo>
              <a:lnTo>
                <a:pt x="305823" y="1165484"/>
              </a:lnTo>
              <a:lnTo>
                <a:pt x="611646" y="11654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1209693" y="3781932"/>
        <a:ext cx="65811" cy="65811"/>
      </dsp:txXfrm>
    </dsp:sp>
    <dsp:sp modelId="{00CF88FD-6A13-47E1-9EF4-5F2049414FEF}">
      <dsp:nvSpPr>
        <dsp:cNvPr id="0" name=""/>
        <dsp:cNvSpPr/>
      </dsp:nvSpPr>
      <dsp:spPr>
        <a:xfrm>
          <a:off x="4606653" y="2066611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823" y="0"/>
              </a:lnTo>
              <a:lnTo>
                <a:pt x="305823" y="1165484"/>
              </a:lnTo>
              <a:lnTo>
                <a:pt x="611646" y="11654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79571" y="2616447"/>
        <a:ext cx="65811" cy="65811"/>
      </dsp:txXfrm>
    </dsp:sp>
    <dsp:sp modelId="{068D3AB4-E0EA-47F0-8289-C2BE8CD1987A}">
      <dsp:nvSpPr>
        <dsp:cNvPr id="0" name=""/>
        <dsp:cNvSpPr/>
      </dsp:nvSpPr>
      <dsp:spPr>
        <a:xfrm>
          <a:off x="4606653" y="2020891"/>
          <a:ext cx="6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1646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97185" y="2051319"/>
        <a:ext cx="30582" cy="30582"/>
      </dsp:txXfrm>
    </dsp:sp>
    <dsp:sp modelId="{8B1712C9-E9C2-42D0-AE4B-BFAD084CF0BD}">
      <dsp:nvSpPr>
        <dsp:cNvPr id="0" name=""/>
        <dsp:cNvSpPr/>
      </dsp:nvSpPr>
      <dsp:spPr>
        <a:xfrm>
          <a:off x="4606653" y="901126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1165484"/>
              </a:moveTo>
              <a:lnTo>
                <a:pt x="305823" y="1165484"/>
              </a:lnTo>
              <a:lnTo>
                <a:pt x="305823" y="0"/>
              </a:lnTo>
              <a:lnTo>
                <a:pt x="611646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79571" y="1450963"/>
        <a:ext cx="65811" cy="65811"/>
      </dsp:txXfrm>
    </dsp:sp>
    <dsp:sp modelId="{E97E974F-928C-4B7A-A658-17B25C7D3E7E}">
      <dsp:nvSpPr>
        <dsp:cNvPr id="0" name=""/>
        <dsp:cNvSpPr/>
      </dsp:nvSpPr>
      <dsp:spPr>
        <a:xfrm>
          <a:off x="936776" y="2066611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1165484"/>
              </a:moveTo>
              <a:lnTo>
                <a:pt x="305823" y="1165484"/>
              </a:lnTo>
              <a:lnTo>
                <a:pt x="305823" y="0"/>
              </a:lnTo>
              <a:lnTo>
                <a:pt x="61164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1209693" y="2616447"/>
        <a:ext cx="65811" cy="65811"/>
      </dsp:txXfrm>
    </dsp:sp>
    <dsp:sp modelId="{010A660A-0F66-4FF4-AF45-C18037C97AA3}">
      <dsp:nvSpPr>
        <dsp:cNvPr id="0" name=""/>
        <dsp:cNvSpPr/>
      </dsp:nvSpPr>
      <dsp:spPr>
        <a:xfrm rot="16200000">
          <a:off x="-1983068" y="2765901"/>
          <a:ext cx="4907303" cy="93238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Bell MT" pitchFamily="18" charset="0"/>
              <a:cs typeface="+mj-cs"/>
            </a:rPr>
            <a:t>Loads  </a:t>
          </a:r>
          <a:endParaRPr lang="ar-SA" sz="2400" b="1" kern="1200" dirty="0">
            <a:latin typeface="Bell MT" pitchFamily="18" charset="0"/>
            <a:cs typeface="+mj-cs"/>
          </a:endParaRPr>
        </a:p>
      </dsp:txBody>
      <dsp:txXfrm rot="16200000">
        <a:off x="-1983068" y="2765901"/>
        <a:ext cx="4907303" cy="932387"/>
      </dsp:txXfrm>
    </dsp:sp>
    <dsp:sp modelId="{6FD33B15-1AB3-4023-90CD-74811B2E4357}">
      <dsp:nvSpPr>
        <dsp:cNvPr id="0" name=""/>
        <dsp:cNvSpPr/>
      </dsp:nvSpPr>
      <dsp:spPr>
        <a:xfrm>
          <a:off x="1548422" y="1600417"/>
          <a:ext cx="3058231" cy="932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Gravity </a:t>
          </a:r>
          <a:endParaRPr lang="ar-SA" sz="1800" b="1" kern="1200" dirty="0">
            <a:latin typeface="Bell MT" pitchFamily="18" charset="0"/>
          </a:endParaRPr>
        </a:p>
      </dsp:txBody>
      <dsp:txXfrm>
        <a:off x="1548422" y="1600417"/>
        <a:ext cx="3058231" cy="932387"/>
      </dsp:txXfrm>
    </dsp:sp>
    <dsp:sp modelId="{C38F958D-DB7E-4AFD-9BF7-7D19811611DD}">
      <dsp:nvSpPr>
        <dsp:cNvPr id="0" name=""/>
        <dsp:cNvSpPr/>
      </dsp:nvSpPr>
      <dsp:spPr>
        <a:xfrm>
          <a:off x="5218300" y="434932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Dead 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434932"/>
        <a:ext cx="3058231" cy="932387"/>
      </dsp:txXfrm>
    </dsp:sp>
    <dsp:sp modelId="{3671E44C-FBE9-48B7-90E7-B1AA12FB882A}">
      <dsp:nvSpPr>
        <dsp:cNvPr id="0" name=""/>
        <dsp:cNvSpPr/>
      </dsp:nvSpPr>
      <dsp:spPr>
        <a:xfrm>
          <a:off x="5218300" y="1600417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Bell MT" pitchFamily="18" charset="0"/>
            </a:rPr>
            <a:t> </a:t>
          </a:r>
          <a:r>
            <a:rPr lang="en-US" sz="1800" b="1" kern="1200" dirty="0" smtClean="0">
              <a:latin typeface="Bell MT" pitchFamily="18" charset="0"/>
            </a:rPr>
            <a:t>live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1600417"/>
        <a:ext cx="3058231" cy="932387"/>
      </dsp:txXfrm>
    </dsp:sp>
    <dsp:sp modelId="{C590209F-A0B3-4880-9BF1-BBD86125DBB6}">
      <dsp:nvSpPr>
        <dsp:cNvPr id="0" name=""/>
        <dsp:cNvSpPr/>
      </dsp:nvSpPr>
      <dsp:spPr>
        <a:xfrm>
          <a:off x="5218300" y="2765901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Superimposed 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2765901"/>
        <a:ext cx="3058231" cy="932387"/>
      </dsp:txXfrm>
    </dsp:sp>
    <dsp:sp modelId="{2DDE8A53-993F-40FB-BDEA-A06437CB44B8}">
      <dsp:nvSpPr>
        <dsp:cNvPr id="0" name=""/>
        <dsp:cNvSpPr/>
      </dsp:nvSpPr>
      <dsp:spPr>
        <a:xfrm>
          <a:off x="1548422" y="3931386"/>
          <a:ext cx="3058231" cy="932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Lateral </a:t>
          </a:r>
          <a:endParaRPr lang="ar-SA" sz="1800" b="1" kern="1200" dirty="0">
            <a:latin typeface="Bell MT" pitchFamily="18" charset="0"/>
          </a:endParaRPr>
        </a:p>
      </dsp:txBody>
      <dsp:txXfrm>
        <a:off x="1548422" y="3931386"/>
        <a:ext cx="3058231" cy="932387"/>
      </dsp:txXfrm>
    </dsp:sp>
    <dsp:sp modelId="{2C1AA71C-8F24-4D6D-B54C-4EF4E4CBBC35}">
      <dsp:nvSpPr>
        <dsp:cNvPr id="0" name=""/>
        <dsp:cNvSpPr/>
      </dsp:nvSpPr>
      <dsp:spPr>
        <a:xfrm>
          <a:off x="5218300" y="3931386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Seismic 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3931386"/>
        <a:ext cx="3058231" cy="9323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F06044-6086-480A-8ED1-1C263D769586}">
      <dsp:nvSpPr>
        <dsp:cNvPr id="0" name=""/>
        <dsp:cNvSpPr/>
      </dsp:nvSpPr>
      <dsp:spPr>
        <a:xfrm rot="14692802">
          <a:off x="2004712" y="-228569"/>
          <a:ext cx="1852133" cy="18524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10F46E-849B-4D94-AF46-162EFDC74582}">
      <dsp:nvSpPr>
        <dsp:cNvPr id="0" name=""/>
        <dsp:cNvSpPr/>
      </dsp:nvSpPr>
      <dsp:spPr>
        <a:xfrm>
          <a:off x="2411178" y="477265"/>
          <a:ext cx="1029195" cy="5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Rebar percentage </a:t>
          </a:r>
          <a:endParaRPr lang="ar-SA" sz="1500" kern="1200" dirty="0"/>
        </a:p>
      </dsp:txBody>
      <dsp:txXfrm>
        <a:off x="2411178" y="477265"/>
        <a:ext cx="1029195" cy="514474"/>
      </dsp:txXfrm>
    </dsp:sp>
    <dsp:sp modelId="{672BF683-E0AE-48C5-BDF9-D24E4DB206BF}">
      <dsp:nvSpPr>
        <dsp:cNvPr id="0" name=""/>
        <dsp:cNvSpPr/>
      </dsp:nvSpPr>
      <dsp:spPr>
        <a:xfrm rot="9622836">
          <a:off x="2739868" y="824758"/>
          <a:ext cx="1852133" cy="185241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C006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D6F11-49FE-4191-8CC9-0F671EEAF715}">
      <dsp:nvSpPr>
        <dsp:cNvPr id="0" name=""/>
        <dsp:cNvSpPr/>
      </dsp:nvSpPr>
      <dsp:spPr>
        <a:xfrm>
          <a:off x="1899999" y="1584809"/>
          <a:ext cx="2023593" cy="514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dirty="0">
              <a:solidFill>
                <a:schemeClr val="tx1"/>
              </a:solidFill>
            </a:rPr>
            <a:t> </a:t>
          </a:r>
        </a:p>
      </dsp:txBody>
      <dsp:txXfrm>
        <a:off x="1899999" y="1584809"/>
        <a:ext cx="2023593" cy="514474"/>
      </dsp:txXfrm>
    </dsp:sp>
    <dsp:sp modelId="{1D46AE41-83D8-4EB3-93AA-1D4AD32D1ECD}">
      <dsp:nvSpPr>
        <dsp:cNvPr id="0" name=""/>
        <dsp:cNvSpPr/>
      </dsp:nvSpPr>
      <dsp:spPr>
        <a:xfrm rot="7345971">
          <a:off x="2094608" y="2123382"/>
          <a:ext cx="1591269" cy="15919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7D588-63EE-4A65-BFC1-55D996665BA7}">
      <dsp:nvSpPr>
        <dsp:cNvPr id="0" name=""/>
        <dsp:cNvSpPr/>
      </dsp:nvSpPr>
      <dsp:spPr>
        <a:xfrm>
          <a:off x="2347117" y="2664294"/>
          <a:ext cx="1029195" cy="5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 is okay</a:t>
          </a:r>
          <a:endParaRPr lang="ar-SA" sz="1500" kern="1200" dirty="0"/>
        </a:p>
      </dsp:txBody>
      <dsp:txXfrm>
        <a:off x="2347117" y="2664294"/>
        <a:ext cx="1029195" cy="5144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27F2E-2736-4D45-9A7B-B141D38A213E}">
      <dsp:nvSpPr>
        <dsp:cNvPr id="0" name=""/>
        <dsp:cNvSpPr/>
      </dsp:nvSpPr>
      <dsp:spPr>
        <a:xfrm rot="21180270">
          <a:off x="2310023" y="72015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DE63D-F8D9-44EB-AE50-2631B11A833D}">
      <dsp:nvSpPr>
        <dsp:cNvPr id="0" name=""/>
        <dsp:cNvSpPr/>
      </dsp:nvSpPr>
      <dsp:spPr>
        <a:xfrm>
          <a:off x="2732294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cs typeface="+mj-cs"/>
            </a:rPr>
            <a:t>Shear &amp; torsion</a:t>
          </a:r>
          <a:endParaRPr lang="ar-SA" sz="1900" kern="1200" dirty="0">
            <a:cs typeface="+mj-cs"/>
          </a:endParaRPr>
        </a:p>
      </dsp:txBody>
      <dsp:txXfrm>
        <a:off x="2732294" y="706323"/>
        <a:ext cx="1086973" cy="543356"/>
      </dsp:txXfrm>
    </dsp:sp>
    <dsp:sp modelId="{1A28949C-EE5D-4FBD-9AFB-DB11AD890A3E}">
      <dsp:nvSpPr>
        <dsp:cNvPr id="0" name=""/>
        <dsp:cNvSpPr/>
      </dsp:nvSpPr>
      <dsp:spPr>
        <a:xfrm rot="21361329">
          <a:off x="1686519" y="1152137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C0066"/>
        </a:solidFill>
        <a:ln>
          <a:solidFill>
            <a:srgbClr val="CC0066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5A121-03EE-4E66-A959-B9140B73A67E}">
      <dsp:nvSpPr>
        <dsp:cNvPr id="0" name=""/>
        <dsp:cNvSpPr/>
      </dsp:nvSpPr>
      <dsp:spPr>
        <a:xfrm>
          <a:off x="2191195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red elements</a:t>
          </a:r>
          <a:endParaRPr lang="ar-SA" sz="1900" kern="1200" dirty="0"/>
        </a:p>
      </dsp:txBody>
      <dsp:txXfrm>
        <a:off x="2191195" y="1836927"/>
        <a:ext cx="1086973" cy="543356"/>
      </dsp:txXfrm>
    </dsp:sp>
    <dsp:sp modelId="{340DAD72-56FF-475B-BE26-2450716B9054}">
      <dsp:nvSpPr>
        <dsp:cNvPr id="0" name=""/>
        <dsp:cNvSpPr/>
      </dsp:nvSpPr>
      <dsp:spPr>
        <a:xfrm rot="21348722">
          <a:off x="2439153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C7CC6-52ED-43F3-9BA8-DFA3683FA57A}">
      <dsp:nvSpPr>
        <dsp:cNvPr id="0" name=""/>
        <dsp:cNvSpPr/>
      </dsp:nvSpPr>
      <dsp:spPr>
        <a:xfrm>
          <a:off x="2734866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problems</a:t>
          </a:r>
          <a:endParaRPr lang="ar-SA" sz="1900" kern="1200" dirty="0"/>
        </a:p>
      </dsp:txBody>
      <dsp:txXfrm>
        <a:off x="2734866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159AB-9FB0-457F-AEAA-AF3CAE16745B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08DD-BC93-421D-BF82-7DC088689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77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5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59B4-3665-4ADE-8103-312B1A34B968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4007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59B4-3665-4ADE-8103-312B1A34B968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1457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08DD-BC93-421D-BF82-7DC088689EC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600A-637C-4F95-A452-C686B2714554}" type="slidenum">
              <a:rPr lang="ar-SA" smtClean="0"/>
              <a:pPr/>
              <a:t>37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9489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600A-637C-4F95-A452-C686B2714554}" type="slidenum">
              <a:rPr lang="ar-SA" smtClean="0"/>
              <a:pPr/>
              <a:t>54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769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CF33-EE5C-40FE-ABB2-B4C241AF176E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63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5FC-F888-49CD-8F0D-E20C2D533D9A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5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C0F6-7F14-43E6-AF11-61F257A4AD9B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41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4D6-28F3-4306-B941-E36522451C1B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48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D24-5524-4E22-8162-12EEBFDDEE8E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45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1EB-A6EE-4A7D-9177-7CE425175D6A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05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F14F-4BD1-42A4-8678-D20828B8D60B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53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0505-A562-46C0-81CE-61C53D4657BA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12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6614-B7DC-4E49-853B-B1BBC10E93DA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51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97-49C1-4180-AA72-E49AB2A1BD3C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20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7440-CC20-4A48-90D8-A7483E34538B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17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9564-885C-4A11-A1DA-47DB864C244F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34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DEAD-87F6-4F85-9982-4786821E9B0F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62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5A7F-6CE9-4E70-86D3-2E266282F2CF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68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8144-3125-4EC8-B47F-9DBADFF9EB6E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38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FBF2-4FA2-4F6A-B366-8FAC763F19A2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9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8D42-605C-40AC-A244-9F65CD08CE0D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1934B1-4050-480D-A6D3-A61B6405B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92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081" y="1401033"/>
            <a:ext cx="8825658" cy="3329581"/>
          </a:xfrm>
        </p:spPr>
        <p:txBody>
          <a:bodyPr/>
          <a:lstStyle/>
          <a:p>
            <a:pPr algn="ctr"/>
            <a:r>
              <a:rPr lang="en-US" sz="5400" dirty="0"/>
              <a:t>Graduation Project  </a:t>
            </a:r>
            <a:r>
              <a:rPr lang="en-US" sz="5400" dirty="0" smtClean="0"/>
              <a:t>2</a:t>
            </a:r>
            <a:r>
              <a:rPr lang="ar-SA" sz="5400" dirty="0" smtClean="0"/>
              <a:t/>
            </a:r>
            <a:br>
              <a:rPr lang="ar-SA" sz="5400" dirty="0" smtClean="0"/>
            </a:br>
            <a:r>
              <a:rPr lang="en-US" sz="4000" dirty="0" smtClean="0"/>
              <a:t>Structural Analysis And Design</a:t>
            </a:r>
            <a:br>
              <a:rPr lang="en-US" sz="4000" dirty="0" smtClean="0"/>
            </a:br>
            <a:r>
              <a:rPr lang="en-US" sz="4000" dirty="0" smtClean="0"/>
              <a:t> of Al-</a:t>
            </a:r>
            <a:r>
              <a:rPr lang="en-US" sz="4000" dirty="0" err="1" smtClean="0"/>
              <a:t>Masri</a:t>
            </a:r>
            <a:r>
              <a:rPr lang="en-US" sz="4000" dirty="0" smtClean="0"/>
              <a:t> 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 Box 94"/>
          <p:cNvSpPr txBox="1"/>
          <p:nvPr/>
        </p:nvSpPr>
        <p:spPr>
          <a:xfrm>
            <a:off x="-656645" y="-41320"/>
            <a:ext cx="5245847" cy="24300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ar-SA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SA" sz="2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SA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An-Najah National University</a:t>
            </a:r>
            <a:endParaRPr lang="en-US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Faculty of Engineering</a:t>
            </a:r>
            <a:endParaRPr lang="en-US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Civil Engineering Department</a:t>
            </a:r>
            <a:endParaRPr lang="en-US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Picture 8" descr="http://zajel.najah.edu/login2/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096" y="315956"/>
            <a:ext cx="1150363" cy="11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93"/>
          <p:cNvSpPr txBox="1"/>
          <p:nvPr/>
        </p:nvSpPr>
        <p:spPr>
          <a:xfrm>
            <a:off x="4816975" y="4741948"/>
            <a:ext cx="5074023" cy="17646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/>
              <a:t>By: </a:t>
            </a:r>
          </a:p>
          <a:p>
            <a:endParaRPr lang="en-US" sz="2000" dirty="0" smtClean="0"/>
          </a:p>
          <a:p>
            <a:r>
              <a:rPr lang="en-US" sz="2000" dirty="0" smtClean="0"/>
              <a:t>Ala Fayez Aqel                         11107076   </a:t>
            </a:r>
          </a:p>
          <a:p>
            <a:r>
              <a:rPr lang="en-US" sz="2000" dirty="0" err="1" smtClean="0"/>
              <a:t>Basheer</a:t>
            </a:r>
            <a:r>
              <a:rPr lang="en-US" sz="2000" dirty="0" smtClean="0"/>
              <a:t> </a:t>
            </a:r>
            <a:r>
              <a:rPr lang="en-US" sz="2000" dirty="0" err="1" smtClean="0"/>
              <a:t>Awni</a:t>
            </a:r>
            <a:r>
              <a:rPr lang="en-US" sz="2000" dirty="0" smtClean="0"/>
              <a:t> </a:t>
            </a:r>
            <a:r>
              <a:rPr lang="en-US" sz="2000" dirty="0" err="1" smtClean="0"/>
              <a:t>Abo</a:t>
            </a:r>
            <a:r>
              <a:rPr lang="en-US" sz="2000" dirty="0" smtClean="0"/>
              <a:t> Yaqoub         10927409</a:t>
            </a:r>
          </a:p>
          <a:p>
            <a:r>
              <a:rPr lang="en-US" sz="2000" dirty="0" smtClean="0"/>
              <a:t>Mohammad </a:t>
            </a:r>
            <a:r>
              <a:rPr lang="en-US" sz="2000" dirty="0" err="1" smtClean="0"/>
              <a:t>Ameen</a:t>
            </a:r>
            <a:r>
              <a:rPr lang="en-US" sz="2000" dirty="0" smtClean="0"/>
              <a:t> </a:t>
            </a:r>
            <a:r>
              <a:rPr lang="en-US" sz="2000" dirty="0" err="1" smtClean="0"/>
              <a:t>Zyoud</a:t>
            </a:r>
            <a:r>
              <a:rPr lang="en-US" sz="2000" dirty="0" smtClean="0"/>
              <a:t>         11213937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8937" y="4929159"/>
            <a:ext cx="3510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dirty="0" smtClean="0"/>
              <a:t>Dr. Mohammad Samaaneh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804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36" y="1487606"/>
            <a:ext cx="10552989" cy="38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54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1652" y="1838789"/>
            <a:ext cx="40806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Shear resisting </a:t>
            </a:r>
          </a:p>
          <a:p>
            <a:r>
              <a:rPr lang="en-US" sz="3200" dirty="0" smtClean="0"/>
              <a:t>system </a:t>
            </a:r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531" y="333375"/>
            <a:ext cx="7915702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0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46975" y="436915"/>
            <a:ext cx="4699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Response spectrum </a:t>
            </a:r>
            <a:endParaRPr lang="ar-SA" sz="2800" b="1" dirty="0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05307" y="1124744"/>
            <a:ext cx="1141068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lvl="1" indent="-457200"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a typeface="+mj-ea"/>
                <a:cs typeface="+mj-cs"/>
              </a:rPr>
              <a:t>A </a:t>
            </a:r>
            <a:r>
              <a:rPr lang="en-US" sz="2800" dirty="0">
                <a:ea typeface="+mj-ea"/>
                <a:cs typeface="+mj-cs"/>
              </a:rPr>
              <a:t>response spectrum is a plot of the maximum response amplitude (displacement, velocity, or acceleration) versus the modal period</a:t>
            </a:r>
            <a:endParaRPr lang="ar-SA" sz="2800" dirty="0"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صورة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719" y="2709994"/>
            <a:ext cx="7258928" cy="41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81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Seismic design factors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</a:br>
            <a:endParaRPr lang="ar-SA" sz="2800" b="1" dirty="0">
              <a:solidFill>
                <a:schemeClr val="tx2">
                  <a:lumMod val="75000"/>
                </a:schemeClr>
              </a:solidFill>
              <a:latin typeface="Bell MT" pitchFamily="18" charset="0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12" y="2606410"/>
            <a:ext cx="5688632" cy="295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847528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</a:rPr>
              <a:t>R= Modification factor </a:t>
            </a:r>
          </a:p>
          <a:p>
            <a:pPr algn="l" rtl="0"/>
            <a:r>
              <a:rPr lang="en-US" sz="2800" dirty="0">
                <a:latin typeface="+mn-lt"/>
              </a:rPr>
              <a:t>Cd= Deflection Amplification Factor </a:t>
            </a:r>
          </a:p>
        </p:txBody>
      </p:sp>
    </p:spTree>
    <p:extLst>
      <p:ext uri="{BB962C8B-B14F-4D97-AF65-F5344CB8AC3E}">
        <p14:creationId xmlns="" xmlns:p14="http://schemas.microsoft.com/office/powerpoint/2010/main" val="25599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9789" y="900752"/>
            <a:ext cx="8596668" cy="39987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seismic zone is 2B   →Z=0.2</a:t>
            </a:r>
            <a:br>
              <a:rPr lang="en-US" dirty="0" smtClean="0"/>
            </a:br>
            <a:r>
              <a:rPr lang="en-US" dirty="0" smtClean="0"/>
              <a:t>Site Soil Classification is S</a:t>
            </a:r>
            <a:r>
              <a:rPr lang="en-US" baseline="-25000" dirty="0" smtClean="0"/>
              <a:t>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Ca=0.2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Cv</a:t>
            </a:r>
            <a:r>
              <a:rPr lang="en-US" b="1" dirty="0" smtClean="0"/>
              <a:t>=0.2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I= 1.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𝑅 = 5.5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994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45958" y="331787"/>
            <a:ext cx="5609230" cy="6287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/>
          </p:nvPr>
        </p:nvGraphicFramePr>
        <p:xfrm>
          <a:off x="812331" y="372142"/>
          <a:ext cx="8577329" cy="20878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158705"/>
                <a:gridCol w="4418624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>
                          <a:effectLst/>
                        </a:rPr>
                        <a:t>Code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>
                          <a:effectLst/>
                        </a:rPr>
                        <a:t>Value of base </a:t>
                      </a:r>
                      <a:r>
                        <a:rPr lang="en-US" sz="2400" dirty="0" smtClean="0">
                          <a:effectLst/>
                        </a:rPr>
                        <a:t>shear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(Hand Calc.)(kN)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>
                          <a:effectLst/>
                        </a:rPr>
                        <a:t>UBC-97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2440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32514" y="3125338"/>
            <a:ext cx="756086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  = (0.2*1*59715.02) / (5.5*0.89) = 2439.83 KN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= 5428.64    KN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99" y="2776324"/>
            <a:ext cx="1504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70" y="3953871"/>
            <a:ext cx="1809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842" y="4900683"/>
            <a:ext cx="2162459" cy="6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297" y="5467848"/>
            <a:ext cx="3294157" cy="59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75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3600" b="1" dirty="0">
                <a:latin typeface="Bell MT" pitchFamily="18" charset="0"/>
                <a:ea typeface="+mj-ea"/>
                <a:cs typeface="+mj-cs"/>
              </a:rPr>
              <a:t>Load </a:t>
            </a:r>
            <a:r>
              <a:rPr lang="en-US" sz="3600" b="1" dirty="0" smtClean="0">
                <a:latin typeface="Bell MT" pitchFamily="18" charset="0"/>
                <a:ea typeface="+mj-ea"/>
                <a:cs typeface="+mj-cs"/>
              </a:rPr>
              <a:t>combinations</a:t>
            </a:r>
            <a:endParaRPr lang="ar-SA" sz="3600" b="1" dirty="0"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6518" y="1262131"/>
            <a:ext cx="87878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U = 1.4D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+ 1.6L + 0.5(</a:t>
            </a:r>
            <a:r>
              <a:rPr lang="en-US" sz="2400" dirty="0" err="1"/>
              <a:t>Lr</a:t>
            </a:r>
            <a:r>
              <a:rPr lang="en-US" sz="2400" dirty="0"/>
              <a:t> or S or R)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+ 1.6(</a:t>
            </a:r>
            <a:r>
              <a:rPr lang="en-US" sz="2400" dirty="0" err="1"/>
              <a:t>Lr</a:t>
            </a:r>
            <a:r>
              <a:rPr lang="en-US" sz="2400" dirty="0"/>
              <a:t> or S or R) + (1.0L or 0.5W)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+ 1.0W + 1.0L + 0.5(</a:t>
            </a:r>
            <a:r>
              <a:rPr lang="en-US" sz="2400" dirty="0" err="1"/>
              <a:t>Lr</a:t>
            </a:r>
            <a:r>
              <a:rPr lang="en-US" sz="2400" dirty="0"/>
              <a:t> or S or R)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+ 1.0E + 1.0L + 0.2S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0.9D + 1.0W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0.9D + 1.0E </a:t>
            </a:r>
            <a:endParaRPr lang="ar-S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0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08118" y="0"/>
            <a:ext cx="11397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DIMENSIONAL STRUCTURAL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ANALYSIS</a:t>
            </a:r>
            <a:endParaRPr lang="ar-SA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صورة 4" descr="C:\Users\dr111\Desktop\pic project\extru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582" y="1173707"/>
            <a:ext cx="7096836" cy="54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28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2800" b="1" dirty="0">
                <a:latin typeface="Bell MT" pitchFamily="18" charset="0"/>
                <a:ea typeface="+mj-ea"/>
                <a:cs typeface="+mj-cs"/>
              </a:rPr>
              <a:t>Modifiers for each element</a:t>
            </a:r>
            <a:endParaRPr lang="ar-SA" sz="2800" b="1" dirty="0">
              <a:latin typeface="Bell MT" pitchFamily="18" charset="0"/>
              <a:ea typeface="+mj-ea"/>
              <a:cs typeface="+mj-cs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/>
          </p:nvPr>
        </p:nvGraphicFramePr>
        <p:xfrm>
          <a:off x="3071664" y="1772818"/>
          <a:ext cx="6408712" cy="2649892"/>
        </p:xfrm>
        <a:graphic>
          <a:graphicData uri="http://schemas.openxmlformats.org/drawingml/2006/table">
            <a:tbl>
              <a:tblPr rtl="1" firstRow="1" firstCol="1" lastRow="1" lastCol="1" bandRow="1">
                <a:tableStyleId>{FABFCF23-3B69-468F-B69F-88F6DE6A72F2}</a:tableStyleId>
              </a:tblPr>
              <a:tblGrid>
                <a:gridCol w="3204356"/>
                <a:gridCol w="3204356"/>
              </a:tblGrid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Modifier</a:t>
                      </a:r>
                      <a:endParaRPr lang="ar-S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Element </a:t>
                      </a:r>
                      <a:endParaRPr lang="ar-S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0.7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Column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0.35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Beam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0.7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Shear wall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5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صورة 3" descr="C:\Users\dr111\Desktop\pic project\respon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581" y="477672"/>
            <a:ext cx="8748215" cy="638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38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400" dirty="0" smtClean="0"/>
              <a:t>Introduction.</a:t>
            </a:r>
          </a:p>
          <a:p>
            <a:r>
              <a:rPr lang="en-US" sz="5400" dirty="0" smtClean="0"/>
              <a:t>Gravity and Lateral loads.</a:t>
            </a:r>
          </a:p>
          <a:p>
            <a:r>
              <a:rPr lang="en-US" sz="5400" dirty="0" smtClean="0"/>
              <a:t>3D modeling using SAP.</a:t>
            </a:r>
          </a:p>
          <a:p>
            <a:r>
              <a:rPr lang="en-US" sz="5400" dirty="0" smtClean="0"/>
              <a:t>Design of Slab.</a:t>
            </a:r>
          </a:p>
          <a:p>
            <a:r>
              <a:rPr lang="en-US" sz="5400" dirty="0" smtClean="0"/>
              <a:t>Design of Beams.</a:t>
            </a:r>
          </a:p>
          <a:p>
            <a:r>
              <a:rPr lang="en-US" sz="5400" dirty="0" smtClean="0"/>
              <a:t>Design of Columns and Shear walls.</a:t>
            </a:r>
          </a:p>
          <a:p>
            <a:r>
              <a:rPr lang="en-US" sz="5400" dirty="0" smtClean="0"/>
              <a:t>Design of Footings and Ground Beams.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943872" y="494811"/>
            <a:ext cx="2232248" cy="2088232"/>
          </a:xfrm>
          <a:prstGeom prst="ellipse">
            <a:avLst/>
          </a:prstGeom>
          <a:noFill/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رسم تخطيطي 2"/>
          <p:cNvGraphicFramePr/>
          <p:nvPr>
            <p:extLst/>
          </p:nvPr>
        </p:nvGraphicFramePr>
        <p:xfrm>
          <a:off x="5951984" y="2204864"/>
          <a:ext cx="573596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رسم تخطيطي 3"/>
          <p:cNvGraphicFramePr/>
          <p:nvPr>
            <p:extLst/>
          </p:nvPr>
        </p:nvGraphicFramePr>
        <p:xfrm>
          <a:off x="-168696" y="1772816"/>
          <a:ext cx="60126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5285584" y="1048662"/>
            <a:ext cx="15488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Bell MT" pitchFamily="18" charset="0"/>
              </a:rPr>
              <a:t>Strength check </a:t>
            </a:r>
            <a:endParaRPr lang="ar-SA" sz="2800" b="1" dirty="0">
              <a:latin typeface="Bell MT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86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Graphic spid="4" grpId="0">
        <p:bldSub>
          <a:bldDgm/>
        </p:bldSub>
      </p:bldGraphic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334180" y="186547"/>
            <a:ext cx="8229600" cy="564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CA" sz="2800" b="1" i="1" dirty="0">
                <a:latin typeface="Bell MT" pitchFamily="18" charset="0"/>
                <a:ea typeface="+mj-ea"/>
                <a:cs typeface="+mj-cs"/>
              </a:rPr>
              <a:t>Compatibility of structural model</a:t>
            </a:r>
            <a:r>
              <a:rPr lang="en-US" sz="2800" b="1" dirty="0">
                <a:latin typeface="Bell MT" pitchFamily="18" charset="0"/>
                <a:ea typeface="+mj-ea"/>
                <a:cs typeface="+mj-cs"/>
              </a:rPr>
              <a:t/>
            </a:r>
            <a:br>
              <a:rPr lang="en-US" sz="2800" b="1" dirty="0">
                <a:latin typeface="Bell MT" pitchFamily="18" charset="0"/>
                <a:ea typeface="+mj-ea"/>
                <a:cs typeface="+mj-cs"/>
              </a:rPr>
            </a:br>
            <a:endParaRPr lang="ar-SA" sz="2800" b="1" dirty="0"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96" y="887103"/>
            <a:ext cx="8898340" cy="569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76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05051" y="226298"/>
            <a:ext cx="486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ell MT" pitchFamily="18" charset="0"/>
              </a:rPr>
              <a:t>Lateral loads check</a:t>
            </a:r>
            <a:endParaRPr lang="ar-SA" sz="2800" b="1" dirty="0">
              <a:latin typeface="Bell MT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27363" y="843369"/>
            <a:ext cx="2436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Bell MT" pitchFamily="18" charset="0"/>
              </a:rPr>
              <a:t>Seismic load, </a:t>
            </a:r>
            <a:r>
              <a:rPr lang="en-US" b="1" dirty="0" smtClean="0">
                <a:latin typeface="Bell MT" pitchFamily="18" charset="0"/>
              </a:rPr>
              <a:t>UBC</a:t>
            </a:r>
            <a:endParaRPr lang="ar-SA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صورة 8"/>
          <p:cNvPicPr/>
          <p:nvPr/>
        </p:nvPicPr>
        <p:blipFill>
          <a:blip r:embed="rId2" cstate="print"/>
          <a:srcRect t="28242"/>
          <a:stretch>
            <a:fillRect/>
          </a:stretch>
        </p:blipFill>
        <p:spPr bwMode="auto">
          <a:xfrm>
            <a:off x="1473959" y="1528550"/>
            <a:ext cx="7110484" cy="15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095" y="3691862"/>
            <a:ext cx="7667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1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615734" y="32100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2800" b="1" dirty="0">
                <a:latin typeface="Bell MT" pitchFamily="18" charset="0"/>
                <a:ea typeface="+mj-ea"/>
                <a:cs typeface="+mj-cs"/>
              </a:rPr>
              <a:t>Equilibrium</a:t>
            </a:r>
            <a:endParaRPr lang="ar-SA" sz="2800" dirty="0"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4162794"/>
              </p:ext>
            </p:extLst>
          </p:nvPr>
        </p:nvGraphicFramePr>
        <p:xfrm>
          <a:off x="1343140" y="361500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 results KN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SAP results KN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29626.39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28316.95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8458.37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8458.37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11277.829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11277.829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14009.33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14009.33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804" y="1033746"/>
            <a:ext cx="8331674" cy="17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30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3773" y="295729"/>
            <a:ext cx="9676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ell MT" pitchFamily="18" charset="0"/>
                <a:cs typeface="+mj-cs"/>
              </a:rPr>
              <a:t>Stress Strain relationship </a:t>
            </a:r>
            <a:r>
              <a:rPr lang="en-US" sz="2800" b="1" dirty="0" smtClean="0">
                <a:latin typeface="Bell MT" pitchFamily="18" charset="0"/>
                <a:cs typeface="+mj-cs"/>
              </a:rPr>
              <a:t>(</a:t>
            </a:r>
            <a:r>
              <a:rPr lang="en-US" sz="2800" b="1" dirty="0">
                <a:latin typeface="Bell MT" pitchFamily="18" charset="0"/>
                <a:cs typeface="+mj-cs"/>
              </a:rPr>
              <a:t>internal equilibrium</a:t>
            </a:r>
            <a:r>
              <a:rPr lang="en-US" sz="2800" b="1" dirty="0" smtClean="0">
                <a:latin typeface="Bell MT" pitchFamily="18" charset="0"/>
                <a:cs typeface="+mj-cs"/>
              </a:rPr>
              <a:t>)</a:t>
            </a:r>
          </a:p>
          <a:p>
            <a:r>
              <a:rPr lang="en-US" sz="2800" b="1" dirty="0" smtClean="0">
                <a:latin typeface="Bell MT" pitchFamily="18" charset="0"/>
                <a:cs typeface="+mj-cs"/>
              </a:rPr>
              <a:t>Using live load </a:t>
            </a:r>
            <a:endParaRPr lang="ar-SA" sz="2800" b="1" dirty="0">
              <a:latin typeface="Bell MT" pitchFamily="18" charset="0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343" y="959253"/>
            <a:ext cx="6255224" cy="47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90" y="2388358"/>
            <a:ext cx="4421874" cy="25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54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14898" y="218365"/>
            <a:ext cx="610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ell MT" pitchFamily="18" charset="0"/>
              </a:rPr>
              <a:t>Period and modal participation </a:t>
            </a:r>
            <a:r>
              <a:rPr lang="en-US" sz="2800" b="1" dirty="0" smtClean="0">
                <a:latin typeface="Bell MT" pitchFamily="18" charset="0"/>
              </a:rPr>
              <a:t>ratio </a:t>
            </a:r>
            <a:endParaRPr lang="en-US" sz="2800" b="1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341" y="764274"/>
            <a:ext cx="5943600" cy="60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204716" y="1323832"/>
            <a:ext cx="427174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T= Ct (</a:t>
            </a:r>
            <a:r>
              <a:rPr lang="en-US" dirty="0" err="1" smtClean="0"/>
              <a:t>Hn</a:t>
            </a:r>
            <a:r>
              <a:rPr lang="en-US" dirty="0" smtClean="0"/>
              <a:t>)</a:t>
            </a:r>
            <a:r>
              <a:rPr lang="en-US" baseline="30000" dirty="0" smtClean="0"/>
              <a:t>3/4</a:t>
            </a:r>
            <a:r>
              <a:rPr lang="en-US" dirty="0" smtClean="0"/>
              <a:t>  </a:t>
            </a:r>
          </a:p>
          <a:p>
            <a:r>
              <a:rPr lang="en-US" dirty="0" smtClean="0"/>
              <a:t> </a:t>
            </a:r>
          </a:p>
          <a:p>
            <a:r>
              <a:rPr lang="en-US" dirty="0" err="1" smtClean="0"/>
              <a:t>Hn</a:t>
            </a:r>
            <a:r>
              <a:rPr lang="en-US" dirty="0" smtClean="0"/>
              <a:t> is the height of structure in meters =  9 floor  *  3.12m = 28.08 m</a:t>
            </a:r>
          </a:p>
          <a:p>
            <a:r>
              <a:rPr lang="en-US" dirty="0" smtClean="0"/>
              <a:t>Ct is a constant = 0.0731</a:t>
            </a:r>
          </a:p>
          <a:p>
            <a:endParaRPr lang="en-US" dirty="0" smtClean="0"/>
          </a:p>
          <a:p>
            <a:r>
              <a:rPr lang="en-US" dirty="0" smtClean="0"/>
              <a:t>Then T= 0.89 seconds.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0383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146" y="354843"/>
            <a:ext cx="8011236" cy="619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395785" y="1842447"/>
            <a:ext cx="3684895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 type of modes is Eigen Vectors.</a:t>
            </a:r>
          </a:p>
          <a:p>
            <a:endParaRPr lang="en-US" dirty="0" smtClean="0"/>
          </a:p>
          <a:p>
            <a:r>
              <a:rPr lang="en-US" dirty="0" smtClean="0"/>
              <a:t> For our structure case, Eigen Vectors analysis needs more than 150 modes to reach 90% of participating mass ratios.</a:t>
            </a:r>
          </a:p>
          <a:p>
            <a:endParaRPr lang="en-US" dirty="0" smtClean="0"/>
          </a:p>
          <a:p>
            <a:r>
              <a:rPr lang="en-US" dirty="0" smtClean="0"/>
              <a:t> However, 189 modes are needed when using Eigen Vectors method.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798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1262" y="520539"/>
            <a:ext cx="9589477" cy="457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SLAB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6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صورة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615" y="562897"/>
            <a:ext cx="6865749" cy="597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586854" y="968991"/>
            <a:ext cx="2784143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Shear on slab :</a:t>
            </a:r>
          </a:p>
          <a:p>
            <a:endParaRPr lang="en-US" dirty="0" smtClean="0"/>
          </a:p>
          <a:p>
            <a:r>
              <a:rPr lang="en-US" dirty="0" smtClean="0"/>
              <a:t>фVc = 23 KN</a:t>
            </a:r>
          </a:p>
          <a:p>
            <a:endParaRPr lang="en-US" dirty="0" smtClean="0"/>
          </a:p>
          <a:p>
            <a:r>
              <a:rPr lang="en-US" dirty="0" smtClean="0"/>
              <a:t> Max Vu = 58.23 KN /m</a:t>
            </a:r>
          </a:p>
          <a:p>
            <a:r>
              <a:rPr lang="en-US" dirty="0" smtClean="0"/>
              <a:t>             = 8.43 KN</a:t>
            </a:r>
          </a:p>
          <a:p>
            <a:endParaRPr lang="en-US" dirty="0" smtClean="0"/>
          </a:p>
          <a:p>
            <a:r>
              <a:rPr lang="en-US" dirty="0" smtClean="0"/>
              <a:t>23 &gt; 8.43 KN  so </a:t>
            </a:r>
          </a:p>
          <a:p>
            <a:r>
              <a:rPr lang="en-US" dirty="0" smtClean="0"/>
              <a:t>Shear is OK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16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17" y="1060003"/>
            <a:ext cx="885920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Maximum moment in the</a:t>
            </a:r>
          </a:p>
          <a:p>
            <a:pPr marL="285750" indent="-285750"/>
            <a:r>
              <a:rPr lang="en-US" sz="2800" dirty="0" smtClean="0"/>
              <a:t> slab is 25.93 </a:t>
            </a:r>
            <a:r>
              <a:rPr lang="en-US" sz="2800" dirty="0" err="1" smtClean="0"/>
              <a:t>KN.m</a:t>
            </a:r>
            <a:r>
              <a:rPr lang="en-US" sz="2800" dirty="0" smtClean="0"/>
              <a:t>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sz="2800" dirty="0"/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899" y="327547"/>
            <a:ext cx="7137779" cy="612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3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659943" y="238451"/>
            <a:ext cx="8825658" cy="3329581"/>
          </a:xfrm>
        </p:spPr>
        <p:txBody>
          <a:bodyPr/>
          <a:lstStyle/>
          <a:p>
            <a:pPr defTabSz="914400" rtl="1">
              <a:defRPr/>
            </a:pPr>
            <a:r>
              <a:rPr lang="en-US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ar-SA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0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72955" y="859809"/>
            <a:ext cx="427175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/>
              <a:t> </a:t>
            </a:r>
            <a:r>
              <a:rPr lang="en-US" dirty="0" smtClean="0"/>
              <a:t>Steel Reinforcement :</a:t>
            </a:r>
          </a:p>
          <a:p>
            <a:endParaRPr lang="en-US" dirty="0" smtClean="0"/>
          </a:p>
          <a:p>
            <a:r>
              <a:rPr lang="en-US" dirty="0" smtClean="0"/>
              <a:t>For positive moments:</a:t>
            </a:r>
          </a:p>
          <a:p>
            <a:r>
              <a:rPr lang="en-US" dirty="0" smtClean="0"/>
              <a:t> use </a:t>
            </a:r>
            <a:r>
              <a:rPr lang="en-US" b="1" dirty="0" smtClean="0"/>
              <a:t> (2ф12)</a:t>
            </a:r>
          </a:p>
          <a:p>
            <a:endParaRPr lang="en-US" b="1" dirty="0" smtClean="0"/>
          </a:p>
          <a:p>
            <a:r>
              <a:rPr lang="en-US" b="1" dirty="0" smtClean="0"/>
              <a:t>For </a:t>
            </a:r>
            <a:r>
              <a:rPr lang="en-US" dirty="0" smtClean="0"/>
              <a:t>negative moments:</a:t>
            </a:r>
          </a:p>
          <a:p>
            <a:r>
              <a:rPr lang="en-US" dirty="0" smtClean="0"/>
              <a:t>use </a:t>
            </a:r>
            <a:r>
              <a:rPr lang="en-US" b="1" dirty="0" smtClean="0"/>
              <a:t> (2ф12)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279" y="613864"/>
            <a:ext cx="7324725" cy="58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24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3924" y="480198"/>
            <a:ext cx="9589477" cy="457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BEAMS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92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310" y="655093"/>
            <a:ext cx="9089409" cy="547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80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1" descr="C:\Users\RaFaT-El-3qeed\AppData\Local\Microsoft\Windows\INetCache\Content.Word\spacing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58603" y="2347415"/>
            <a:ext cx="7128681" cy="342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821" y="2517514"/>
            <a:ext cx="2453824" cy="204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573204" y="805217"/>
            <a:ext cx="52680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ACI318-11 code requirements :</a:t>
            </a:r>
          </a:p>
          <a:p>
            <a:endParaRPr lang="en-US" dirty="0" smtClean="0"/>
          </a:p>
          <a:p>
            <a:r>
              <a:rPr lang="en-US" dirty="0" smtClean="0"/>
              <a:t>The first hoop shell be located not more than 50mm from the face of supporting member .   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3236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03572" y="523220"/>
          <a:ext cx="9648969" cy="61468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16323"/>
                <a:gridCol w="3216323"/>
                <a:gridCol w="3216323"/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</a:t>
                      </a:r>
                      <a:r>
                        <a:rPr lang="en-US" sz="1800" baseline="0" dirty="0" smtClean="0"/>
                        <a:t> shear and flexure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For</a:t>
                      </a:r>
                      <a:r>
                        <a:rPr lang="en-US" sz="2000" baseline="0" dirty="0" smtClean="0"/>
                        <a:t>  Torsion</a:t>
                      </a:r>
                      <a:endParaRPr lang="ar-SA" sz="2000" dirty="0"/>
                    </a:p>
                  </a:txBody>
                  <a:tcPr anchor="ctr"/>
                </a:tc>
              </a:tr>
              <a:tr h="651892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65421" r="-200758" b="-78504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0">
                      <a:blip r:embed="rId2"/>
                      <a:stretch>
                        <a:fillRect l="-100189" t="-65421" r="-100758" b="-78504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0">
                      <a:blip r:embed="rId2"/>
                      <a:stretch>
                        <a:fillRect l="-200189" t="-65421" r="-758" b="-785047"/>
                      </a:stretch>
                    </a:blip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156637" r="-200758" b="-643363"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0">
                      <a:blip r:embed="rId2"/>
                      <a:stretch>
                        <a:fillRect l="-100189" t="-102312" r="-100758" b="-385549"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= ρbd</a:t>
                      </a:r>
                      <a:endParaRPr lang="ar-SA" sz="28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483333" r="-200758" b="-1111667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360825" r="-200758" b="-587629"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0">
                      <a:blip r:embed="rId2"/>
                      <a:stretch>
                        <a:fillRect l="-100189" t="-198864" r="-100758" b="-278977"/>
                      </a:stretch>
                    </a:blipFill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0">
                      <a:blip r:embed="rId2"/>
                      <a:stretch>
                        <a:fillRect l="-200189" t="-52632" r="-758" b="-301"/>
                      </a:stretch>
                    </a:blipFill>
                  </a:tcPr>
                </a:tc>
              </a:tr>
              <a:tr h="482727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565823" r="-200758" b="-621519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54380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424194" r="-200758" b="-2959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0">
                      <a:blip r:embed="rId2"/>
                      <a:stretch>
                        <a:fillRect l="-100189" t="-424194" r="-100758" b="-295968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</a:tr>
              <a:tr h="829882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477941" r="-200758" b="-1698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0">
                      <a:blip r:embed="rId2"/>
                      <a:stretch>
                        <a:fillRect l="-100189" t="-477941" r="-100758" b="-169853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894207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534694" r="-200758" b="-571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0">
                      <a:blip r:embed="rId2"/>
                      <a:stretch>
                        <a:fillRect l="-100189" t="-534694" r="-100758" b="-57143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497658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>
                    <a:blipFill rotWithShape="0">
                      <a:blip r:embed="rId2"/>
                      <a:stretch>
                        <a:fillRect l="-189" t="-1137805" r="-200758" b="-243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251" y="0"/>
            <a:ext cx="2729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Equations:</a:t>
            </a:r>
            <a:endParaRPr lang="ar-SA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21726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300" y="764276"/>
            <a:ext cx="8079474" cy="488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70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24" y="187893"/>
            <a:ext cx="10515600" cy="4351338"/>
          </a:xfrm>
        </p:spPr>
        <p:txBody>
          <a:bodyPr/>
          <a:lstStyle/>
          <a:p>
            <a:pPr algn="l" rtl="0"/>
            <a:r>
              <a:rPr lang="en-US" b="1" u="sng" dirty="0" smtClean="0"/>
              <a:t>Beams  section</a:t>
            </a:r>
            <a:endParaRPr lang="ar-SA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68314"/>
            <a:ext cx="8175008" cy="31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2" y="4010025"/>
            <a:ext cx="750626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00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67411" y="480198"/>
            <a:ext cx="9589477" cy="457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COLUMNS AND SHEAR WALLS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36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56" y="395785"/>
            <a:ext cx="10072047" cy="61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00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7028"/>
            <a:ext cx="10515600" cy="5971348"/>
          </a:xfrm>
        </p:spPr>
        <p:txBody>
          <a:bodyPr>
            <a:normAutofit/>
          </a:bodyPr>
          <a:lstStyle/>
          <a:p>
            <a:pPr algn="l" rtl="0"/>
            <a:r>
              <a:rPr lang="en-US" sz="2400" b="1" u="sng" dirty="0" smtClean="0"/>
              <a:t>All columns in the project:</a:t>
            </a:r>
          </a:p>
          <a:p>
            <a:pPr marL="0" indent="0" algn="l" rtl="0">
              <a:buNone/>
            </a:pPr>
            <a:r>
              <a:rPr lang="en-US" sz="2400" dirty="0" smtClean="0"/>
              <a:t> 	 (60x30cm), 29 columns.</a:t>
            </a:r>
          </a:p>
          <a:p>
            <a:pPr marL="0" indent="0" algn="l" rtl="0">
              <a:buNone/>
            </a:pPr>
            <a:r>
              <a:rPr lang="en-US" sz="2400" dirty="0" smtClean="0"/>
              <a:t>	</a:t>
            </a:r>
          </a:p>
          <a:p>
            <a:pPr algn="l" rtl="0"/>
            <a:r>
              <a:rPr lang="en-US" sz="2400" b="1" u="sng" dirty="0" smtClean="0"/>
              <a:t>Design methodology:-</a:t>
            </a:r>
            <a:endParaRPr lang="ar-SA" sz="2400" b="1" u="sng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The design based on taking the critical edge, intermediate, and corner columns of C28,C8 and C6.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Drawing </a:t>
            </a:r>
            <a:r>
              <a:rPr lang="en-US" sz="2400" dirty="0"/>
              <a:t>the interaction diagram for </a:t>
            </a:r>
            <a:r>
              <a:rPr lang="en-US" sz="2400" dirty="0" smtClean="0"/>
              <a:t>C28,C8 </a:t>
            </a:r>
            <a:r>
              <a:rPr lang="en-US" sz="2400" dirty="0"/>
              <a:t>and </a:t>
            </a:r>
            <a:r>
              <a:rPr lang="en-US" sz="2400" dirty="0" smtClean="0"/>
              <a:t>C6.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Using SAP to get the axial force and moments on each column.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Choosing the proper steel ratio.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Determining the spacing between hoops.</a:t>
            </a:r>
          </a:p>
          <a:p>
            <a:pPr algn="l" rtl="0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60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287888" y="561560"/>
            <a:ext cx="8872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Al-</a:t>
            </a:r>
            <a:r>
              <a:rPr lang="en-US" sz="4000" dirty="0" err="1" smtClean="0"/>
              <a:t>Masri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 Building </a:t>
            </a:r>
            <a:endParaRPr lang="ar-SA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9589" y="1970468"/>
            <a:ext cx="5434884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Location : Nablus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 Floors.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Floor area : 7 floors -  370  m²</a:t>
            </a:r>
          </a:p>
          <a:p>
            <a:r>
              <a:rPr lang="en-US" sz="2400" dirty="0" smtClean="0"/>
              <a:t>                     2 floors  – 265 m²</a:t>
            </a:r>
            <a:endParaRPr lang="en-US" sz="2400" dirty="0"/>
          </a:p>
          <a:p>
            <a:pPr marL="285750" indent="-285750"/>
            <a:r>
              <a:rPr lang="en-US" sz="2400" dirty="0" smtClean="0"/>
              <a:t>.Two street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</p:txBody>
      </p:sp>
      <p:pic>
        <p:nvPicPr>
          <p:cNvPr id="8" name="صورة 7" descr="C:\Users\dr111\Desktop\فصل ثاني 2015-2016\safi\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71" y="1197657"/>
            <a:ext cx="5848350" cy="52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06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صورة 1" descr="D:\Graduation_project II\design Pictures\ACI colum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5" y="982638"/>
            <a:ext cx="3648758" cy="5359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/>
          <p:cNvSpPr txBox="1"/>
          <p:nvPr/>
        </p:nvSpPr>
        <p:spPr>
          <a:xfrm>
            <a:off x="245660" y="682387"/>
            <a:ext cx="6332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2"/>
            <a:r>
              <a:rPr lang="en-CA" b="1" dirty="0" smtClean="0"/>
              <a:t>ACI318-11 Code requirements for steel reinforcement :</a:t>
            </a:r>
            <a:endParaRPr lang="en-US" b="1" dirty="0" smtClean="0"/>
          </a:p>
          <a:p>
            <a:endParaRPr lang="ar-SA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88" y="1596789"/>
            <a:ext cx="5199797" cy="39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69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 t="2036" b="4072"/>
          <a:stretch>
            <a:fillRect/>
          </a:stretch>
        </p:blipFill>
        <p:spPr bwMode="auto">
          <a:xfrm>
            <a:off x="1310184" y="354843"/>
            <a:ext cx="8884693" cy="599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00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460310" y="341196"/>
          <a:ext cx="6974006" cy="6223376"/>
        </p:xfrm>
        <a:graphic>
          <a:graphicData uri="http://schemas.openxmlformats.org/drawingml/2006/table">
            <a:tbl>
              <a:tblPr rtl="1"/>
              <a:tblGrid>
                <a:gridCol w="1213463"/>
                <a:gridCol w="3936526"/>
                <a:gridCol w="1824017"/>
              </a:tblGrid>
              <a:tr h="20210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Axial Force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(kN)</a:t>
                      </a:r>
                      <a:endParaRPr lang="en-US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Dimensions(cm*cm)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Column ID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>
                      <a:noFill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419.49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484.30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1626.62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C3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1643.02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C4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1823.16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C5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1279.17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C6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1325.29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C7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1426.97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C8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1060.63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C9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1440.59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969.91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C11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1004.40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C12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767.08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C13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1169.14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C14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1479.04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C15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882.79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C16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800.24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C17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1018.88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C18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1054.36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C19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1155.11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1092.92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C21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1493.43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C22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1455.76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C23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400.69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C24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488.66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C25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1670.1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C26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1551.13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C27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1583.64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C28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1277.70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600*300</a:t>
                      </a:r>
                      <a:endParaRPr lang="en-US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C29</a:t>
                      </a:r>
                      <a:endParaRPr lang="en-US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50" marR="633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67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95951"/>
            <a:ext cx="8596668" cy="5204347"/>
          </a:xfrm>
        </p:spPr>
        <p:txBody>
          <a:bodyPr>
            <a:noAutofit/>
          </a:bodyPr>
          <a:lstStyle/>
          <a:p>
            <a:r>
              <a:rPr lang="en-US" sz="1800" dirty="0" smtClean="0"/>
              <a:t>Ψ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 = 20</a:t>
            </a:r>
            <a:br>
              <a:rPr lang="en-US" sz="1800" dirty="0" smtClean="0"/>
            </a:br>
            <a:r>
              <a:rPr lang="en-US" sz="1800" dirty="0" smtClean="0"/>
              <a:t>ΨB = 0.94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r= 0.3h = 0.3*0.6 = 0.18</a:t>
            </a:r>
            <a:br>
              <a:rPr lang="en-US" sz="1800" dirty="0" smtClean="0"/>
            </a:br>
            <a:r>
              <a:rPr lang="en-US" sz="1800" dirty="0" smtClean="0"/>
              <a:t>Lu = 3.12 m </a:t>
            </a:r>
            <a:br>
              <a:rPr lang="en-US" sz="1800" dirty="0" smtClean="0"/>
            </a:br>
            <a:r>
              <a:rPr lang="en-US" sz="1800" dirty="0" smtClean="0"/>
              <a:t>k = 0.86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br>
              <a:rPr lang="en-US" sz="1800" dirty="0" smtClean="0"/>
            </a:br>
            <a:r>
              <a:rPr lang="en-US" sz="1800" dirty="0" smtClean="0"/>
              <a:t>Calculate slenderness ratio </a:t>
            </a:r>
            <a:br>
              <a:rPr lang="en-US" sz="1800" dirty="0" smtClean="0"/>
            </a:br>
            <a:r>
              <a:rPr lang="en-US" sz="1800" dirty="0" smtClean="0"/>
              <a:t>  KLu/r  =  (0.86*3.12)/0.18 = 14.90 &lt;  22</a:t>
            </a:r>
            <a:br>
              <a:rPr lang="en-US" sz="1800" dirty="0" smtClean="0"/>
            </a:br>
            <a:endParaRPr lang="ar-SA" sz="1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565" y="559558"/>
            <a:ext cx="5324475" cy="560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6067" y="5708046"/>
            <a:ext cx="989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distribution of (M,P) point for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 columns on C28,C8and C6 interaction diagram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3081" y="2893035"/>
            <a:ext cx="428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c3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155" y="1426546"/>
            <a:ext cx="5029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805" y="2200701"/>
            <a:ext cx="590834" cy="4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10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72366" y="563801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Using a rebar percentage equal 1% for all columns is suitable ,economical and very safe.</a:t>
            </a:r>
          </a:p>
          <a:p>
            <a:pPr>
              <a:buNone/>
            </a:pPr>
            <a:r>
              <a:rPr lang="en-US" dirty="0" smtClean="0"/>
              <a:t>The longitudinal steel for all columns :</a:t>
            </a:r>
          </a:p>
          <a:p>
            <a:pPr>
              <a:buNone/>
            </a:pPr>
            <a:r>
              <a:rPr lang="en-US" sz="2000" dirty="0" smtClean="0"/>
              <a:t>       (8 Ø 18)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20" y="2074816"/>
            <a:ext cx="4286250" cy="137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3" y="3586304"/>
            <a:ext cx="4210050" cy="10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251" y="4958901"/>
            <a:ext cx="4305300" cy="159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4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824" y="1351128"/>
            <a:ext cx="5408139" cy="354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2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260" y="511293"/>
            <a:ext cx="6526163" cy="50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05218"/>
            <a:ext cx="3612534" cy="47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58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9" y="128789"/>
            <a:ext cx="10515600" cy="5571656"/>
          </a:xfrm>
        </p:spPr>
        <p:txBody>
          <a:bodyPr/>
          <a:lstStyle/>
          <a:p>
            <a:pPr algn="l" rtl="0"/>
            <a:r>
              <a:rPr lang="en-US" sz="2800" b="1" u="sng" dirty="0" smtClean="0"/>
              <a:t>Design of shear wall : </a:t>
            </a:r>
          </a:p>
          <a:p>
            <a:pPr algn="l" rtl="0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67" y="770530"/>
            <a:ext cx="179837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929" y="896629"/>
            <a:ext cx="7028596" cy="51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01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218941"/>
            <a:ext cx="11346287" cy="6194739"/>
          </a:xfrm>
        </p:spPr>
        <p:txBody>
          <a:bodyPr>
            <a:normAutofit/>
          </a:bodyPr>
          <a:lstStyle/>
          <a:p>
            <a:pPr algn="l" rtl="0"/>
            <a:r>
              <a:rPr lang="en-CA" sz="2400" b="1" u="sng" dirty="0" smtClean="0"/>
              <a:t>Minimum </a:t>
            </a:r>
            <a:r>
              <a:rPr lang="en-CA" sz="2400" b="1" u="sng" dirty="0"/>
              <a:t>reinforcement in shear walls according to ACI318-11</a:t>
            </a:r>
            <a:endParaRPr lang="en-US" sz="2400" b="1" u="sng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/>
              <a:t>Minimum ratio of vertical reinforcement area </a:t>
            </a:r>
            <a:r>
              <a:rPr lang="en-US" sz="2400" dirty="0" err="1" smtClean="0"/>
              <a:t>area</a:t>
            </a:r>
            <a:r>
              <a:rPr lang="en-US" sz="2400" dirty="0"/>
              <a:t>, ρ, shall be: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sz="2400" dirty="0"/>
              <a:t>0.0012 for deformed bars not larger than 16mm in diameter with </a:t>
            </a:r>
            <a:r>
              <a:rPr lang="en-US" sz="2400" dirty="0" err="1"/>
              <a:t>F</a:t>
            </a:r>
            <a:r>
              <a:rPr lang="en-US" sz="2400" baseline="-25000" dirty="0" err="1"/>
              <a:t>y</a:t>
            </a:r>
            <a:r>
              <a:rPr lang="en-US" sz="2400" dirty="0"/>
              <a:t> not less than 420 </a:t>
            </a:r>
            <a:r>
              <a:rPr lang="en-US" sz="2400" dirty="0" smtClean="0"/>
              <a:t>MPa.</a:t>
            </a:r>
          </a:p>
          <a:p>
            <a:pPr marL="0" indent="0" algn="l" rtl="0">
              <a:buNone/>
            </a:pPr>
            <a:r>
              <a:rPr lang="en-US" sz="2400" dirty="0"/>
              <a:t> </a:t>
            </a:r>
          </a:p>
          <a:p>
            <a:pPr lvl="0" algn="l" rtl="0">
              <a:buFont typeface="Wingdings" panose="05000000000000000000" pitchFamily="2" charset="2"/>
              <a:buChar char="Ø"/>
            </a:pPr>
            <a:r>
              <a:rPr lang="en-US" sz="2400" dirty="0"/>
              <a:t>Minimum ratio of horizontal reinforcement </a:t>
            </a:r>
            <a:r>
              <a:rPr lang="en-US" sz="2400" dirty="0" smtClean="0"/>
              <a:t>area, </a:t>
            </a:r>
            <a:r>
              <a:rPr lang="en-US" sz="2400" dirty="0"/>
              <a:t>ρ, shall be: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sz="2400" dirty="0"/>
              <a:t>0.002 for deformed bars not larger than 16mm in diameter with </a:t>
            </a:r>
            <a:r>
              <a:rPr lang="en-US" sz="2400" dirty="0" err="1"/>
              <a:t>F</a:t>
            </a:r>
            <a:r>
              <a:rPr lang="en-US" sz="2400" baseline="-25000" dirty="0" err="1"/>
              <a:t>y</a:t>
            </a:r>
            <a:r>
              <a:rPr lang="en-US" sz="2400" dirty="0"/>
              <a:t> not less than 420 </a:t>
            </a:r>
            <a:r>
              <a:rPr lang="en-US" sz="2400" dirty="0" smtClean="0"/>
              <a:t>MPa.</a:t>
            </a:r>
          </a:p>
          <a:p>
            <a:pPr marL="0" indent="0" algn="l" rtl="0">
              <a:buNone/>
            </a:pPr>
            <a:endParaRPr lang="en-US" sz="2400" dirty="0"/>
          </a:p>
          <a:p>
            <a:pPr lvl="0" algn="l" rtl="0"/>
            <a:r>
              <a:rPr lang="en-US" sz="2400" dirty="0"/>
              <a:t>Vertical and horizontal reinforcement shall not be spaced farther apart than three times the wall thickness, nor farther apart than 450 mm.</a:t>
            </a:r>
          </a:p>
          <a:p>
            <a:pPr algn="l" rtl="0"/>
            <a:endParaRPr lang="ar-S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34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915" y="5399314"/>
            <a:ext cx="633833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Floors consists:</a:t>
            </a:r>
          </a:p>
          <a:p>
            <a:endParaRPr lang="en-US" sz="2800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Two </a:t>
            </a:r>
            <a:r>
              <a:rPr lang="en-US" sz="2400" dirty="0"/>
              <a:t>Residential </a:t>
            </a:r>
            <a:r>
              <a:rPr lang="en-US" sz="2400" dirty="0" smtClean="0"/>
              <a:t>Apartments in each floor</a:t>
            </a:r>
            <a:r>
              <a:rPr lang="ar-SY" sz="2400" dirty="0" err="1" smtClean="0"/>
              <a:t>.</a:t>
            </a:r>
            <a:endParaRPr lang="en-US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629" y="-1"/>
            <a:ext cx="10058399" cy="52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01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23" y="750627"/>
            <a:ext cx="7336240" cy="483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41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49" y="641444"/>
            <a:ext cx="7491626" cy="519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15" y="409434"/>
            <a:ext cx="8338782" cy="37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91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52" y="478098"/>
            <a:ext cx="8525586" cy="110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845" y="1665027"/>
            <a:ext cx="7397086" cy="45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74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047" y="827316"/>
            <a:ext cx="9589477" cy="23564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FOOTING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18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/>
          <a:lstStyle/>
          <a:p>
            <a:pPr algn="l" rtl="0"/>
            <a:r>
              <a:rPr lang="en-US" dirty="0" smtClean="0"/>
              <a:t>Soil type : Rock.</a:t>
            </a:r>
          </a:p>
          <a:p>
            <a:pPr algn="l" rtl="0"/>
            <a:r>
              <a:rPr lang="en-US" dirty="0" smtClean="0"/>
              <a:t>Allowable Bearing Capacity: 300 </a:t>
            </a:r>
            <a:r>
              <a:rPr lang="en-US" dirty="0" err="1" smtClean="0"/>
              <a:t>kN</a:t>
            </a:r>
            <a:r>
              <a:rPr lang="en-US" dirty="0" smtClean="0"/>
              <a:t>/m²</a:t>
            </a:r>
          </a:p>
          <a:p>
            <a:pPr algn="l" rtl="0"/>
            <a:r>
              <a:rPr lang="en-US" dirty="0" smtClean="0"/>
              <a:t>  Grouping of footings are shown in table below:</a:t>
            </a:r>
            <a:endParaRPr lang="ar-S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655093" y="2224586"/>
          <a:ext cx="9611252" cy="3671248"/>
        </p:xfrm>
        <a:graphic>
          <a:graphicData uri="http://schemas.openxmlformats.org/drawingml/2006/table">
            <a:tbl>
              <a:tblPr/>
              <a:tblGrid>
                <a:gridCol w="1324378"/>
                <a:gridCol w="2096135"/>
                <a:gridCol w="1752880"/>
                <a:gridCol w="4437859"/>
              </a:tblGrid>
              <a:tr h="987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Groups ID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Capacity in service load (KN)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Dimensions (m)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Group column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8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Group 1 (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F1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850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1.70x1.70*0.60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C5,C6,C16,C29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09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Group 2 (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F2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2.30x2.30*0.60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C2,C3,C11,C12,C17,C19,C21,C22,C26,C27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Group 3 (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F3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1800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2.50x2.50*0.60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C1,C4,C18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58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Group 4 (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F4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2200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2.70x2.70*0.60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C7,C8,C10,C13,C14,C15,C20,C23,C24,C25,C28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109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47" y="309350"/>
            <a:ext cx="8596668" cy="79611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Design of Footing F4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07" y="1020410"/>
            <a:ext cx="10515600" cy="59002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Maximum load on F5 comes from C7.</a:t>
            </a:r>
          </a:p>
          <a:p>
            <a:pPr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7190286"/>
              </p:ext>
            </p:extLst>
          </p:nvPr>
        </p:nvGraphicFramePr>
        <p:xfrm>
          <a:off x="908793" y="1627235"/>
          <a:ext cx="9381618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33621"/>
                <a:gridCol w="1223477"/>
                <a:gridCol w="1997500"/>
                <a:gridCol w="1718809"/>
                <a:gridCol w="1073463"/>
                <a:gridCol w="1534748"/>
              </a:tblGrid>
              <a:tr h="8581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Envelop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Ultimate load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Service load(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)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Footing</a:t>
                      </a:r>
                      <a:r>
                        <a:rPr lang="en-US" baseline="0" dirty="0" smtClean="0"/>
                        <a:t> Dim.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Dim.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Footing ID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Column ID</a:t>
                      </a:r>
                      <a:endParaRPr lang="ar-SA" dirty="0"/>
                    </a:p>
                  </a:txBody>
                  <a:tcPr anchor="ctr"/>
                </a:tc>
              </a:tr>
              <a:tr h="8134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2348.21 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2064.77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2.70 *2.70 *0.6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0.6x0.3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F4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C7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64025" y="4135272"/>
            <a:ext cx="782016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Check punching for column: </a:t>
            </a:r>
          </a:p>
          <a:p>
            <a:r>
              <a:rPr lang="en-US" dirty="0" smtClean="0"/>
              <a:t>ɸV</a:t>
            </a:r>
            <a:r>
              <a:rPr lang="en-US" baseline="-25000" dirty="0" smtClean="0"/>
              <a:t>cp</a:t>
            </a:r>
            <a:r>
              <a:rPr lang="en-US" dirty="0" smtClean="0"/>
              <a:t> = 1027 KN.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up</a:t>
            </a:r>
            <a:r>
              <a:rPr lang="en-US" dirty="0" smtClean="0"/>
              <a:t> = 758 KN &lt; V</a:t>
            </a:r>
            <a:r>
              <a:rPr lang="en-US" baseline="-25000" dirty="0" smtClean="0"/>
              <a:t>cp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punching is OK.</a:t>
            </a:r>
          </a:p>
          <a:p>
            <a:endParaRPr lang="en-US" dirty="0" smtClean="0"/>
          </a:p>
          <a:p>
            <a:r>
              <a:rPr lang="en-US" dirty="0" smtClean="0"/>
              <a:t>Wide Beam shear check: </a:t>
            </a:r>
          </a:p>
          <a:p>
            <a:r>
              <a:rPr lang="en-US" dirty="0" smtClean="0"/>
              <a:t>ɸVc = 324 KN.</a:t>
            </a:r>
          </a:p>
          <a:p>
            <a:r>
              <a:rPr lang="en-US" dirty="0" smtClean="0"/>
              <a:t>Vu = 332.12 (0.56) = 186 KN  &lt;  Vc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wide beam shear OK.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8217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82137" y="477672"/>
            <a:ext cx="7410734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Longitudinal:</a:t>
            </a:r>
          </a:p>
          <a:p>
            <a:endParaRPr lang="en-US" dirty="0" smtClean="0"/>
          </a:p>
          <a:p>
            <a:r>
              <a:rPr lang="en-US" dirty="0" smtClean="0"/>
              <a:t>Mu = 239.13 KN.m</a:t>
            </a:r>
          </a:p>
          <a:p>
            <a:r>
              <a:rPr lang="en-US" dirty="0" smtClean="0"/>
              <a:t> </a:t>
            </a:r>
            <a:r>
              <a:rPr lang="el-GR" dirty="0" smtClean="0"/>
              <a:t>ρ</a:t>
            </a:r>
            <a:r>
              <a:rPr lang="en-US" dirty="0" smtClean="0"/>
              <a:t>= 0.00269</a:t>
            </a:r>
          </a:p>
          <a:p>
            <a:r>
              <a:rPr lang="en-US" dirty="0" smtClean="0"/>
              <a:t>As = 1318.1 mm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s,min</a:t>
            </a:r>
            <a:r>
              <a:rPr lang="en-US" dirty="0" smtClean="0"/>
              <a:t>= 0.0018*1000*600 = 1080 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/>
              <a:t>use A</a:t>
            </a:r>
            <a:r>
              <a:rPr lang="en-US" baseline="-25000" dirty="0" smtClean="0"/>
              <a:t>S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7 </a:t>
            </a:r>
            <a:r>
              <a:rPr lang="en-US" dirty="0" smtClean="0">
                <a:latin typeface="Arial"/>
                <a:cs typeface="Arial"/>
              </a:rPr>
              <a:t>ɸ</a:t>
            </a:r>
            <a:r>
              <a:rPr lang="en-US" dirty="0" smtClean="0"/>
              <a:t>18 </a:t>
            </a:r>
          </a:p>
          <a:p>
            <a:endParaRPr lang="en-US" dirty="0" smtClean="0"/>
          </a:p>
          <a:p>
            <a:r>
              <a:rPr lang="en-US" dirty="0" smtClean="0"/>
              <a:t>For Transverse Reinforcement:</a:t>
            </a:r>
          </a:p>
          <a:p>
            <a:endParaRPr lang="en-US" dirty="0" smtClean="0"/>
          </a:p>
          <a:p>
            <a:r>
              <a:rPr lang="en-US" dirty="0" smtClean="0"/>
              <a:t>Mu = 120 KN.m </a:t>
            </a:r>
          </a:p>
          <a:p>
            <a:r>
              <a:rPr lang="el-GR" dirty="0" smtClean="0"/>
              <a:t>ρ</a:t>
            </a:r>
            <a:r>
              <a:rPr lang="en-US" dirty="0" smtClean="0"/>
              <a:t> =  0.00133</a:t>
            </a:r>
          </a:p>
          <a:p>
            <a:r>
              <a:rPr lang="en-US" dirty="0" smtClean="0"/>
              <a:t>As  = 651.7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s,min</a:t>
            </a:r>
            <a:r>
              <a:rPr lang="en-US" dirty="0" smtClean="0"/>
              <a:t> = 0.0018*1000*600= 1080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use A</a:t>
            </a:r>
            <a:r>
              <a:rPr lang="en-US" baseline="-25000" dirty="0" smtClean="0"/>
              <a:t>s,min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/>
              <a:t>6</a:t>
            </a:r>
            <a:r>
              <a:rPr lang="en-US" dirty="0" smtClean="0">
                <a:latin typeface="Arial"/>
                <a:cs typeface="Arial"/>
              </a:rPr>
              <a:t>ɸ</a:t>
            </a:r>
            <a:r>
              <a:rPr lang="en-US" dirty="0" smtClean="0"/>
              <a:t>18 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359" y="1394190"/>
            <a:ext cx="10562380" cy="23564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GROUND BEAMS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45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34B1-4050-480D-A6D3-A61B6405B2F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299" y="736980"/>
            <a:ext cx="7970292" cy="533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800" b="1" dirty="0">
                <a:latin typeface="Bell MT" pitchFamily="18" charset="0"/>
                <a:ea typeface="+mj-ea"/>
              </a:rPr>
              <a:t>Codes</a:t>
            </a:r>
            <a:endParaRPr lang="ar-SA" sz="4800" b="1" dirty="0">
              <a:latin typeface="Bell MT" pitchFamily="18" charset="0"/>
              <a:ea typeface="+mj-ea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489397" y="1200956"/>
            <a:ext cx="9721403" cy="48392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ACI 318-11 (American Concrete Institute)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 defTabSz="914400">
              <a:spcBef>
                <a:spcPct val="20000"/>
              </a:spcBef>
              <a:defRPr/>
            </a:pPr>
            <a:endParaRPr lang="en-US" sz="2400" dirty="0"/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UBC-97 (Uniform Building Code)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 defTabSz="914400">
              <a:spcBef>
                <a:spcPct val="20000"/>
              </a:spcBef>
              <a:defRPr/>
            </a:pPr>
            <a:endParaRPr lang="en-US" sz="2400" dirty="0"/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ASCE-2010 (American Society of Civil Engineers).</a:t>
            </a:r>
          </a:p>
          <a:p>
            <a:pPr defTabSz="914400">
              <a:spcBef>
                <a:spcPct val="20000"/>
              </a:spcBef>
              <a:defRPr/>
            </a:pPr>
            <a:endParaRPr lang="en-US" sz="2400" dirty="0"/>
          </a:p>
          <a:p>
            <a:pPr marL="342900" indent="-342900" defTabSz="914400">
              <a:spcBef>
                <a:spcPct val="20000"/>
              </a:spcBef>
              <a:defRPr/>
            </a:pPr>
            <a:endParaRPr lang="ar-S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79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035" y="499256"/>
            <a:ext cx="10800008" cy="6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 rtl="0"/>
            <a:r>
              <a:rPr lang="en-US" sz="2600" dirty="0" smtClean="0"/>
              <a:t>Ground beams: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2600" dirty="0" smtClean="0"/>
              <a:t>	- GB : (500/300).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2600" dirty="0" smtClean="0"/>
              <a:t>	</a:t>
            </a:r>
          </a:p>
          <a:p>
            <a:pPr algn="l" rtl="0"/>
            <a:r>
              <a:rPr lang="en-US" sz="2600" dirty="0" smtClean="0"/>
              <a:t>Design philosophy:</a:t>
            </a:r>
          </a:p>
          <a:p>
            <a:pPr marL="0" indent="0" algn="l" rtl="0">
              <a:buFont typeface="Wingdings 3" charset="2"/>
              <a:buNone/>
            </a:pPr>
            <a:r>
              <a:rPr lang="en-US" sz="2600" dirty="0" smtClean="0"/>
              <a:t>By applying a 2 mm displacement at a joint under a footing that have the tallest ground beam.</a:t>
            </a:r>
          </a:p>
          <a:p>
            <a:pPr marL="0" indent="0" algn="l" rtl="0">
              <a:buFont typeface="Wingdings 3" charset="2"/>
              <a:buNone/>
            </a:pPr>
            <a:endParaRPr lang="en-US" sz="2600" dirty="0" smtClean="0"/>
          </a:p>
          <a:p>
            <a:pPr marL="0" indent="0" algn="l" rtl="0">
              <a:buFont typeface="Wingdings 3" charset="2"/>
              <a:buNone/>
            </a:pPr>
            <a:r>
              <a:rPr lang="en-US" sz="2600" dirty="0" smtClean="0"/>
              <a:t>Then, determine the area of steel by using a half of steel ratio resulting from the moment.</a:t>
            </a:r>
          </a:p>
          <a:p>
            <a:pPr marL="0" indent="0" algn="l" rtl="0">
              <a:buFont typeface="Wingdings 3" charset="2"/>
              <a:buNone/>
            </a:pPr>
            <a:endParaRPr lang="en-US" sz="2400" dirty="0" smtClean="0"/>
          </a:p>
          <a:p>
            <a:pPr marL="0" indent="0" algn="l" rtl="0">
              <a:buFont typeface="Wingdings 3" charset="2"/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675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58483" y="483855"/>
          <a:ext cx="9545826" cy="101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0971"/>
                <a:gridCol w="1590971"/>
                <a:gridCol w="1590971"/>
                <a:gridCol w="1590971"/>
                <a:gridCol w="1590971"/>
                <a:gridCol w="1590971"/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Transverse</a:t>
                      </a:r>
                      <a:r>
                        <a:rPr lang="en-US" baseline="0" dirty="0" smtClean="0"/>
                        <a:t> steel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steel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Top steel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Vu</a:t>
                      </a:r>
                    </a:p>
                    <a:p>
                      <a:pPr algn="ctr" rtl="1"/>
                      <a:r>
                        <a:rPr lang="en-US" dirty="0" smtClean="0"/>
                        <a:t>(kN)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Mu</a:t>
                      </a:r>
                    </a:p>
                    <a:p>
                      <a:pPr algn="ctr" rtl="1"/>
                      <a:r>
                        <a:rPr lang="en-US" dirty="0" smtClean="0"/>
                        <a:t> (kN.m)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GB</a:t>
                      </a:r>
                      <a:r>
                        <a:rPr lang="en-US" baseline="0" dirty="0" smtClean="0"/>
                        <a:t> ID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+mn-cs"/>
                        </a:rPr>
                        <a:t>1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ɸ8 / 100mm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ɸ1</a:t>
                      </a:r>
                      <a:r>
                        <a:rPr lang="en-US" dirty="0" smtClean="0">
                          <a:latin typeface="+mn-lt"/>
                          <a:cs typeface="+mn-cs"/>
                        </a:rPr>
                        <a:t>4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ɸ1</a:t>
                      </a:r>
                      <a:r>
                        <a:rPr lang="en-US" dirty="0">
                          <a:latin typeface="+mn-lt"/>
                          <a:cs typeface="+mn-cs"/>
                        </a:rPr>
                        <a:t>4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13.31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8.11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GB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746" y="2264532"/>
            <a:ext cx="5145205" cy="39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4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Content Placeholder 5" descr="thank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8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8" y="111524"/>
            <a:ext cx="9404723" cy="1400530"/>
          </a:xfrm>
        </p:spPr>
        <p:txBody>
          <a:bodyPr/>
          <a:lstStyle/>
          <a:p>
            <a:r>
              <a:rPr lang="en-US" dirty="0" smtClean="0"/>
              <a:t>Preliminary </a:t>
            </a:r>
            <a:r>
              <a:rPr lang="en-US" dirty="0"/>
              <a:t>Design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sz="2000" dirty="0" smtClean="0"/>
              <a:t>The </a:t>
            </a:r>
            <a:r>
              <a:rPr lang="en-US" sz="2000" dirty="0"/>
              <a:t>choice of the system for slab in the </a:t>
            </a:r>
            <a:r>
              <a:rPr lang="en-US" sz="2000" dirty="0" smtClean="0"/>
              <a:t> building </a:t>
            </a:r>
            <a:r>
              <a:rPr lang="en-US" sz="2000" dirty="0"/>
              <a:t>is very important to resist the internal forces and stability.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8244355"/>
              </p:ext>
            </p:extLst>
          </p:nvPr>
        </p:nvGraphicFramePr>
        <p:xfrm>
          <a:off x="259308" y="1828799"/>
          <a:ext cx="7996007" cy="343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820"/>
                <a:gridCol w="3634596"/>
                <a:gridCol w="2298591"/>
              </a:tblGrid>
              <a:tr h="7674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Comparison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 Slab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Ribbed Slab 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Heavier than</a:t>
                      </a:r>
                      <a:r>
                        <a:rPr lang="en-US" baseline="0" dirty="0" smtClean="0"/>
                        <a:t> ribbed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 of steel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</a:t>
                      </a:r>
                      <a:endParaRPr lang="ar-SY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Bigger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Smaller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framework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Approximately</a:t>
                      </a:r>
                      <a:r>
                        <a:rPr lang="en-US" baseline="0" dirty="0" smtClean="0"/>
                        <a:t> the same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Bigger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16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493949" y="1844823"/>
            <a:ext cx="8858591" cy="24696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GRAVITY &amp; LATERAL</a:t>
            </a:r>
          </a:p>
          <a:p>
            <a:pPr algn="ctr" defTabSz="914400" rtl="1">
              <a:spcBef>
                <a:spcPct val="0"/>
              </a:spcBef>
              <a:defRPr/>
            </a:pPr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LOADS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/>
          </p:nvPr>
        </p:nvGraphicFramePr>
        <p:xfrm>
          <a:off x="1813872" y="321557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00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2387</TotalTime>
  <Words>1016</Words>
  <Application>Microsoft Office PowerPoint</Application>
  <PresentationFormat>مخصص</PresentationFormat>
  <Paragraphs>470</Paragraphs>
  <Slides>62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3" baseType="lpstr">
      <vt:lpstr>Facet</vt:lpstr>
      <vt:lpstr>Graduation Project  2 Structural Analysis And Design  of Al-Masri  Building</vt:lpstr>
      <vt:lpstr>Outline</vt:lpstr>
      <vt:lpstr>INTRODUCTION</vt:lpstr>
      <vt:lpstr>الشريحة 4</vt:lpstr>
      <vt:lpstr>الشريحة 5</vt:lpstr>
      <vt:lpstr>الشريحة 6</vt:lpstr>
      <vt:lpstr>Preliminary Design  The choice of the system for slab in the  building is very important to resist the internal forces and stability.</vt:lpstr>
      <vt:lpstr>الشريحة 8</vt:lpstr>
      <vt:lpstr>الشريحة 9</vt:lpstr>
      <vt:lpstr>الشريحة 10</vt:lpstr>
      <vt:lpstr>الشريحة 11</vt:lpstr>
      <vt:lpstr>الشريحة 12</vt:lpstr>
      <vt:lpstr>Seismic design factors  </vt:lpstr>
      <vt:lpstr>seismic zone is 2B   →Z=0.2 Site Soil Classification is SB   Ca=0.2  Cv=0.2  I= 1. 𝑅 = 5.5  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ΨA = 20 ΨB = 0.94  r= 0.3h = 0.3*0.6 = 0.18 Lu = 3.12 m  k = 0.86   Calculate slenderness ratio    KLu/r  =  (0.86*3.12)/0.18 = 14.90 &lt;  22 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DESIGN OF FOOTING</vt:lpstr>
      <vt:lpstr>الشريحة 55</vt:lpstr>
      <vt:lpstr>Design of Footing F4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Sorda Building </dc:title>
  <dc:creator>alaa anabsi</dc:creator>
  <cp:lastModifiedBy>dr111</cp:lastModifiedBy>
  <cp:revision>70</cp:revision>
  <dcterms:created xsi:type="dcterms:W3CDTF">2015-05-13T12:07:30Z</dcterms:created>
  <dcterms:modified xsi:type="dcterms:W3CDTF">2016-05-18T09:38:26Z</dcterms:modified>
</cp:coreProperties>
</file>