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6" r:id="rId10"/>
    <p:sldId id="264" r:id="rId11"/>
    <p:sldId id="265" r:id="rId12"/>
    <p:sldId id="267" r:id="rId13"/>
    <p:sldId id="268" r:id="rId14"/>
    <p:sldId id="271" r:id="rId15"/>
    <p:sldId id="269" r:id="rId16"/>
    <p:sldId id="270"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68AEF73-A178-4442-A210-061590C30C65}" type="datetimeFigureOut">
              <a:rPr lang="en-US" smtClean="0"/>
              <a:t>1/4/2012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0B80B91-B7F3-4CC2-B1A1-CDC9E16E1CA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8AEF73-A178-4442-A210-061590C30C65}" type="datetimeFigureOut">
              <a:rPr lang="en-US" smtClean="0"/>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80B91-B7F3-4CC2-B1A1-CDC9E16E1C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8AEF73-A178-4442-A210-061590C30C65}" type="datetimeFigureOut">
              <a:rPr lang="en-US" smtClean="0"/>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80B91-B7F3-4CC2-B1A1-CDC9E16E1C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68AEF73-A178-4442-A210-061590C30C65}" type="datetimeFigureOut">
              <a:rPr lang="en-US" smtClean="0"/>
              <a:t>1/4/2012</a:t>
            </a:fld>
            <a:endParaRPr lang="en-US"/>
          </a:p>
        </p:txBody>
      </p:sp>
      <p:sp>
        <p:nvSpPr>
          <p:cNvPr id="9" name="Slide Number Placeholder 8"/>
          <p:cNvSpPr>
            <a:spLocks noGrp="1"/>
          </p:cNvSpPr>
          <p:nvPr>
            <p:ph type="sldNum" sz="quarter" idx="15"/>
          </p:nvPr>
        </p:nvSpPr>
        <p:spPr/>
        <p:txBody>
          <a:bodyPr rtlCol="0"/>
          <a:lstStyle/>
          <a:p>
            <a:fld id="{90B80B91-B7F3-4CC2-B1A1-CDC9E16E1CA8}"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68AEF73-A178-4442-A210-061590C30C65}" type="datetimeFigureOut">
              <a:rPr lang="en-US" smtClean="0"/>
              <a:t>1/4/2012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0B80B91-B7F3-4CC2-B1A1-CDC9E16E1CA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68AEF73-A178-4442-A210-061590C30C65}" type="datetimeFigureOut">
              <a:rPr lang="en-US" smtClean="0"/>
              <a:t>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80B91-B7F3-4CC2-B1A1-CDC9E16E1CA8}"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68AEF73-A178-4442-A210-061590C30C65}" type="datetimeFigureOut">
              <a:rPr lang="en-US" smtClean="0"/>
              <a:t>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80B91-B7F3-4CC2-B1A1-CDC9E16E1CA8}"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68AEF73-A178-4442-A210-061590C30C65}" type="datetimeFigureOut">
              <a:rPr lang="en-US" smtClean="0"/>
              <a:t>1/4/2012</a:t>
            </a:fld>
            <a:endParaRPr lang="en-US"/>
          </a:p>
        </p:txBody>
      </p:sp>
      <p:sp>
        <p:nvSpPr>
          <p:cNvPr id="7" name="Slide Number Placeholder 6"/>
          <p:cNvSpPr>
            <a:spLocks noGrp="1"/>
          </p:cNvSpPr>
          <p:nvPr>
            <p:ph type="sldNum" sz="quarter" idx="11"/>
          </p:nvPr>
        </p:nvSpPr>
        <p:spPr/>
        <p:txBody>
          <a:bodyPr rtlCol="0"/>
          <a:lstStyle/>
          <a:p>
            <a:fld id="{90B80B91-B7F3-4CC2-B1A1-CDC9E16E1CA8}"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AEF73-A178-4442-A210-061590C30C65}" type="datetimeFigureOut">
              <a:rPr lang="en-US" smtClean="0"/>
              <a:t>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80B91-B7F3-4CC2-B1A1-CDC9E16E1C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68AEF73-A178-4442-A210-061590C30C65}" type="datetimeFigureOut">
              <a:rPr lang="en-US" smtClean="0"/>
              <a:t>1/4/2012</a:t>
            </a:fld>
            <a:endParaRPr lang="en-US"/>
          </a:p>
        </p:txBody>
      </p:sp>
      <p:sp>
        <p:nvSpPr>
          <p:cNvPr id="22" name="Slide Number Placeholder 21"/>
          <p:cNvSpPr>
            <a:spLocks noGrp="1"/>
          </p:cNvSpPr>
          <p:nvPr>
            <p:ph type="sldNum" sz="quarter" idx="15"/>
          </p:nvPr>
        </p:nvSpPr>
        <p:spPr/>
        <p:txBody>
          <a:bodyPr rtlCol="0"/>
          <a:lstStyle/>
          <a:p>
            <a:fld id="{90B80B91-B7F3-4CC2-B1A1-CDC9E16E1CA8}"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68AEF73-A178-4442-A210-061590C30C65}" type="datetimeFigureOut">
              <a:rPr lang="en-US" smtClean="0"/>
              <a:t>1/4/2012</a:t>
            </a:fld>
            <a:endParaRPr lang="en-US"/>
          </a:p>
        </p:txBody>
      </p:sp>
      <p:sp>
        <p:nvSpPr>
          <p:cNvPr id="18" name="Slide Number Placeholder 17"/>
          <p:cNvSpPr>
            <a:spLocks noGrp="1"/>
          </p:cNvSpPr>
          <p:nvPr>
            <p:ph type="sldNum" sz="quarter" idx="11"/>
          </p:nvPr>
        </p:nvSpPr>
        <p:spPr/>
        <p:txBody>
          <a:bodyPr rtlCol="0"/>
          <a:lstStyle/>
          <a:p>
            <a:fld id="{90B80B91-B7F3-4CC2-B1A1-CDC9E16E1CA8}"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68AEF73-A178-4442-A210-061590C30C65}" type="datetimeFigureOut">
              <a:rPr lang="en-US" smtClean="0"/>
              <a:t>1/4/2012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0B80B91-B7F3-4CC2-B1A1-CDC9E16E1C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667000"/>
            <a:ext cx="6172200" cy="1894362"/>
          </a:xfrm>
        </p:spPr>
        <p:txBody>
          <a:bodyPr>
            <a:normAutofit fontScale="90000"/>
          </a:bodyPr>
          <a:lstStyle/>
          <a:p>
            <a:pPr algn="ctr"/>
            <a:r>
              <a:rPr lang="en-US" sz="2000" dirty="0" smtClean="0">
                <a:solidFill>
                  <a:schemeClr val="tx1"/>
                </a:solidFill>
                <a:latin typeface="Times New Roman" pitchFamily="18" charset="0"/>
                <a:cs typeface="Times New Roman" pitchFamily="18" charset="0"/>
              </a:rPr>
              <a:t>An-</a:t>
            </a:r>
            <a:r>
              <a:rPr lang="en-US" sz="2000" dirty="0" err="1" smtClean="0">
                <a:solidFill>
                  <a:schemeClr val="tx1"/>
                </a:solidFill>
                <a:latin typeface="Times New Roman" pitchFamily="18" charset="0"/>
                <a:cs typeface="Times New Roman" pitchFamily="18" charset="0"/>
              </a:rPr>
              <a:t>Najah</a:t>
            </a:r>
            <a:r>
              <a:rPr lang="en-US" sz="2000" dirty="0" smtClean="0">
                <a:solidFill>
                  <a:schemeClr val="tx1"/>
                </a:solidFill>
                <a:latin typeface="Times New Roman" pitchFamily="18" charset="0"/>
                <a:cs typeface="Times New Roman" pitchFamily="18" charset="0"/>
              </a:rPr>
              <a:t> National University</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Faculty of Engineering</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Civil Engineering Department</a:t>
            </a:r>
            <a:br>
              <a:rPr lang="en-US" sz="2000" dirty="0" smtClean="0">
                <a:solidFill>
                  <a:schemeClr val="tx1"/>
                </a:solidFill>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200" dirty="0" smtClean="0">
                <a:solidFill>
                  <a:schemeClr val="tx1"/>
                </a:solidFill>
                <a:latin typeface="Times New Roman" pitchFamily="18" charset="0"/>
                <a:cs typeface="Times New Roman" pitchFamily="18" charset="0"/>
              </a:rPr>
              <a:t>Design of Wastewater Collection System for Asira Ash-Shamaliya</a:t>
            </a:r>
            <a:endParaRPr lang="en-US" sz="2200" dirty="0">
              <a:latin typeface="Times New Roman" pitchFamily="18" charset="0"/>
              <a:cs typeface="Times New Roman" pitchFamily="18" charset="0"/>
            </a:endParaRPr>
          </a:p>
        </p:txBody>
      </p:sp>
      <p:sp>
        <p:nvSpPr>
          <p:cNvPr id="3" name="Subtitle 2"/>
          <p:cNvSpPr>
            <a:spLocks noGrp="1"/>
          </p:cNvSpPr>
          <p:nvPr>
            <p:ph type="subTitle" idx="1"/>
          </p:nvPr>
        </p:nvSpPr>
        <p:spPr>
          <a:xfrm>
            <a:off x="1524000" y="4800600"/>
            <a:ext cx="6172200" cy="1905000"/>
          </a:xfrm>
        </p:spPr>
        <p:txBody>
          <a:bodyPr>
            <a:normAutofit fontScale="92500" lnSpcReduction="10000"/>
          </a:bodyPr>
          <a:lstStyle/>
          <a:p>
            <a:pPr algn="ctr"/>
            <a:r>
              <a:rPr lang="en-US" dirty="0" err="1" smtClean="0">
                <a:solidFill>
                  <a:schemeClr val="tx1"/>
                </a:solidFill>
              </a:rPr>
              <a:t>Malik</a:t>
            </a:r>
            <a:r>
              <a:rPr lang="en-US" dirty="0" smtClean="0">
                <a:solidFill>
                  <a:schemeClr val="tx1"/>
                </a:solidFill>
              </a:rPr>
              <a:t> </a:t>
            </a:r>
            <a:r>
              <a:rPr lang="en-US" dirty="0" err="1" smtClean="0">
                <a:solidFill>
                  <a:schemeClr val="tx1"/>
                </a:solidFill>
              </a:rPr>
              <a:t>Abboushi</a:t>
            </a:r>
            <a:endParaRPr lang="en-US" dirty="0" smtClean="0">
              <a:solidFill>
                <a:schemeClr val="tx1"/>
              </a:solidFill>
            </a:endParaRPr>
          </a:p>
          <a:p>
            <a:pPr algn="ctr"/>
            <a:r>
              <a:rPr lang="en-US" dirty="0" smtClean="0">
                <a:solidFill>
                  <a:schemeClr val="tx1"/>
                </a:solidFill>
              </a:rPr>
              <a:t>Abdulla Hajj Mohammad</a:t>
            </a:r>
          </a:p>
          <a:p>
            <a:pPr algn="ctr"/>
            <a:r>
              <a:rPr lang="en-US" dirty="0" err="1" smtClean="0">
                <a:solidFill>
                  <a:schemeClr val="tx1"/>
                </a:solidFill>
              </a:rPr>
              <a:t>Fadi</a:t>
            </a:r>
            <a:r>
              <a:rPr lang="en-US" dirty="0" smtClean="0">
                <a:solidFill>
                  <a:schemeClr val="tx1"/>
                </a:solidFill>
              </a:rPr>
              <a:t> </a:t>
            </a:r>
            <a:r>
              <a:rPr lang="en-US" dirty="0" err="1" smtClean="0">
                <a:solidFill>
                  <a:schemeClr val="tx1"/>
                </a:solidFill>
              </a:rPr>
              <a:t>Hamaydeh</a:t>
            </a: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Under direction of</a:t>
            </a:r>
          </a:p>
          <a:p>
            <a:pPr algn="ctr"/>
            <a:r>
              <a:rPr lang="en-US" dirty="0" smtClean="0">
                <a:solidFill>
                  <a:schemeClr val="tx1"/>
                </a:solidFill>
              </a:rPr>
              <a:t>Dr. </a:t>
            </a:r>
            <a:r>
              <a:rPr lang="en-US" dirty="0" err="1" smtClean="0">
                <a:solidFill>
                  <a:schemeClr val="tx1"/>
                </a:solidFill>
              </a:rPr>
              <a:t>Sameer</a:t>
            </a:r>
            <a:r>
              <a:rPr lang="en-US" dirty="0" smtClean="0">
                <a:solidFill>
                  <a:schemeClr val="tx1"/>
                </a:solidFill>
              </a:rPr>
              <a:t> </a:t>
            </a:r>
            <a:r>
              <a:rPr lang="en-US" dirty="0" err="1" smtClean="0">
                <a:solidFill>
                  <a:schemeClr val="tx1"/>
                </a:solidFill>
              </a:rPr>
              <a:t>Shadeed</a:t>
            </a:r>
            <a:endParaRPr lang="en-US" dirty="0">
              <a:solidFill>
                <a:schemeClr val="tx1"/>
              </a:solidFill>
            </a:endParaRPr>
          </a:p>
        </p:txBody>
      </p:sp>
      <p:pic>
        <p:nvPicPr>
          <p:cNvPr id="10" name="Picture 9" descr="608px-Basmala.svg (1).png"/>
          <p:cNvPicPr>
            <a:picLocks noChangeAspect="1"/>
          </p:cNvPicPr>
          <p:nvPr/>
        </p:nvPicPr>
        <p:blipFill>
          <a:blip r:embed="rId2" cstate="print"/>
          <a:stretch>
            <a:fillRect/>
          </a:stretch>
        </p:blipFill>
        <p:spPr>
          <a:xfrm>
            <a:off x="2895600" y="0"/>
            <a:ext cx="3875500" cy="785794"/>
          </a:xfrm>
          <a:prstGeom prst="rect">
            <a:avLst/>
          </a:prstGeom>
          <a:noFill/>
          <a:ln>
            <a:noFill/>
          </a:ln>
        </p:spPr>
      </p:pic>
      <p:pic>
        <p:nvPicPr>
          <p:cNvPr id="14" name="Picture 13" descr="usp1.jpg"/>
          <p:cNvPicPr>
            <a:picLocks noChangeAspect="1"/>
          </p:cNvPicPr>
          <p:nvPr/>
        </p:nvPicPr>
        <p:blipFill>
          <a:blip r:embed="rId3" cstate="print"/>
          <a:stretch>
            <a:fillRect/>
          </a:stretch>
        </p:blipFill>
        <p:spPr>
          <a:xfrm>
            <a:off x="3505200" y="685801"/>
            <a:ext cx="2286275" cy="19049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tx1"/>
                </a:solidFill>
                <a:latin typeface="Times New Roman" pitchFamily="18" charset="0"/>
                <a:cs typeface="Times New Roman" pitchFamily="18" charset="0"/>
              </a:rPr>
              <a:t>System</a:t>
            </a:r>
            <a:r>
              <a:rPr lang="en-US" dirty="0" smtClean="0">
                <a:solidFill>
                  <a:schemeClr val="tx1"/>
                </a:solidFill>
                <a:latin typeface="Times New Roman" pitchFamily="18" charset="0"/>
                <a:cs typeface="Times New Roman" pitchFamily="18" charset="0"/>
              </a:rPr>
              <a:t> </a:t>
            </a:r>
            <a:r>
              <a:rPr lang="en-US" sz="4800" dirty="0" smtClean="0">
                <a:solidFill>
                  <a:schemeClr val="tx1"/>
                </a:solidFill>
                <a:latin typeface="Times New Roman" pitchFamily="18" charset="0"/>
                <a:cs typeface="Times New Roman" pitchFamily="18" charset="0"/>
              </a:rPr>
              <a:t>Layout</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just">
              <a:buNone/>
            </a:pPr>
            <a:r>
              <a:rPr lang="en-US" dirty="0" smtClean="0">
                <a:latin typeface="Times New Roman" pitchFamily="18" charset="0"/>
                <a:cs typeface="Times New Roman" pitchFamily="18" charset="0"/>
              </a:rPr>
              <a:t>The layout of the collection system should include </a:t>
            </a:r>
            <a:r>
              <a:rPr lang="en-US" dirty="0" smtClean="0"/>
              <a:t>a plan of the area to be served, </a:t>
            </a:r>
            <a:r>
              <a:rPr lang="en-US" dirty="0" smtClean="0"/>
              <a:t>show </a:t>
            </a:r>
            <a:r>
              <a:rPr lang="en-US" dirty="0" smtClean="0"/>
              <a:t>roads, </a:t>
            </a:r>
            <a:r>
              <a:rPr lang="en-US" dirty="0" smtClean="0"/>
              <a:t>buildings and topography.</a:t>
            </a:r>
          </a:p>
          <a:p>
            <a:pPr algn="just">
              <a:buNone/>
            </a:pPr>
            <a:r>
              <a:rPr lang="en-US" dirty="0" smtClean="0"/>
              <a:t>Main sewers are located to pass through the lowest point in the drainage area and to extend through the entire area to the drainage divide, land slopes should be toward the main sewer, collecting sewers are connected to the main sewer, and should be located in all streets within the area to provide service throughout the drainage basin</a:t>
            </a:r>
            <a:r>
              <a:rPr lang="en-US" dirty="0" smtClean="0"/>
              <a:t>.</a:t>
            </a:r>
          </a:p>
          <a:p>
            <a:pPr algn="just">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tx1"/>
                </a:solidFill>
                <a:latin typeface="Times New Roman" pitchFamily="18" charset="0"/>
                <a:cs typeface="Times New Roman" pitchFamily="18" charset="0"/>
              </a:rPr>
              <a:t>SewerCAD</a:t>
            </a:r>
            <a:r>
              <a:rPr lang="en-US" dirty="0" smtClean="0">
                <a:solidFill>
                  <a:schemeClr val="tx1"/>
                </a:solidFill>
                <a:latin typeface="Times New Roman" pitchFamily="18" charset="0"/>
                <a:cs typeface="Times New Roman" pitchFamily="18" charset="0"/>
              </a:rPr>
              <a:t> </a:t>
            </a:r>
            <a:r>
              <a:rPr lang="en-US" sz="4800" dirty="0" smtClean="0">
                <a:solidFill>
                  <a:schemeClr val="tx1"/>
                </a:solidFill>
                <a:latin typeface="Times New Roman" pitchFamily="18" charset="0"/>
                <a:cs typeface="Times New Roman" pitchFamily="18" charset="0"/>
              </a:rPr>
              <a:t>Model</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just">
              <a:buNone/>
            </a:pPr>
            <a:r>
              <a:rPr lang="en-US" dirty="0" smtClean="0">
                <a:latin typeface="Times New Roman" pitchFamily="18" charset="0"/>
                <a:cs typeface="Times New Roman" pitchFamily="18" charset="0"/>
              </a:rPr>
              <a:t>SewerCAD was used to draw the network taking in consideration the limitations and specifications; like maximum length.</a:t>
            </a:r>
          </a:p>
          <a:p>
            <a:pPr algn="just">
              <a:buNone/>
            </a:pPr>
            <a:r>
              <a:rPr lang="en-US" dirty="0" smtClean="0">
                <a:latin typeface="Times New Roman" pitchFamily="18" charset="0"/>
                <a:cs typeface="Times New Roman" pitchFamily="18" charset="0"/>
              </a:rPr>
              <a:t>Manholes locations were chosen </a:t>
            </a:r>
            <a:r>
              <a:rPr lang="en-US" dirty="0" smtClean="0">
                <a:latin typeface="Times New Roman" pitchFamily="18" charset="0"/>
                <a:cs typeface="Times New Roman" pitchFamily="18" charset="0"/>
              </a:rPr>
              <a:t>at changes in direction, slope, pipe size or at intersections of collection sewers</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From SewerCAD, pipes lengths and manholes elevations were determined; to be used in the network design.</a:t>
            </a:r>
          </a:p>
          <a:p>
            <a:pPr algn="just">
              <a:buNone/>
            </a:pPr>
            <a:r>
              <a:rPr lang="en-US" dirty="0" smtClean="0">
                <a:latin typeface="Times New Roman" pitchFamily="18" charset="0"/>
                <a:cs typeface="Times New Roman" pitchFamily="18" charset="0"/>
              </a:rPr>
              <a:t>Two outlets were made due to the rough topography of the village.</a:t>
            </a:r>
          </a:p>
          <a:p>
            <a:pPr algn="just">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tx1"/>
                </a:solidFill>
                <a:latin typeface="Times New Roman" pitchFamily="18" charset="0"/>
                <a:cs typeface="Times New Roman" pitchFamily="18" charset="0"/>
              </a:rPr>
              <a:t>SewerCAD</a:t>
            </a:r>
            <a:r>
              <a:rPr lang="en-US" dirty="0" smtClean="0">
                <a:solidFill>
                  <a:schemeClr val="tx1"/>
                </a:solidFill>
                <a:latin typeface="Times New Roman" pitchFamily="18" charset="0"/>
                <a:cs typeface="Times New Roman" pitchFamily="18" charset="0"/>
              </a:rPr>
              <a:t> </a:t>
            </a:r>
            <a:r>
              <a:rPr lang="en-US" sz="4800" dirty="0" smtClean="0">
                <a:solidFill>
                  <a:schemeClr val="tx1"/>
                </a:solidFill>
                <a:latin typeface="Times New Roman" pitchFamily="18" charset="0"/>
                <a:cs typeface="Times New Roman" pitchFamily="18" charset="0"/>
              </a:rPr>
              <a:t>Model</a:t>
            </a:r>
            <a:endParaRPr lang="en-US" dirty="0"/>
          </a:p>
        </p:txBody>
      </p:sp>
      <p:pic>
        <p:nvPicPr>
          <p:cNvPr id="4" name="Content Placeholder 3" descr="untitledffyy.bmp"/>
          <p:cNvPicPr>
            <a:picLocks noGrp="1"/>
          </p:cNvPicPr>
          <p:nvPr>
            <p:ph sz="quarter" idx="1"/>
          </p:nvPr>
        </p:nvPicPr>
        <p:blipFill>
          <a:blip r:embed="rId2" cstate="print"/>
          <a:stretch>
            <a:fillRect/>
          </a:stretch>
        </p:blipFill>
        <p:spPr>
          <a:xfrm>
            <a:off x="762000" y="1447800"/>
            <a:ext cx="7391400" cy="4876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tx1"/>
                </a:solidFill>
                <a:latin typeface="Times New Roman" pitchFamily="18" charset="0"/>
                <a:cs typeface="Times New Roman" pitchFamily="18" charset="0"/>
              </a:rPr>
              <a:t>Design</a:t>
            </a:r>
            <a:r>
              <a:rPr lang="en-US" dirty="0" smtClean="0">
                <a:solidFill>
                  <a:schemeClr val="tx1"/>
                </a:solidFill>
                <a:latin typeface="Times New Roman" pitchFamily="18" charset="0"/>
                <a:cs typeface="Times New Roman" pitchFamily="18" charset="0"/>
              </a:rPr>
              <a:t> </a:t>
            </a:r>
            <a:r>
              <a:rPr lang="en-US" sz="4800" dirty="0" smtClean="0">
                <a:solidFill>
                  <a:schemeClr val="tx1"/>
                </a:solidFill>
                <a:latin typeface="Times New Roman" pitchFamily="18" charset="0"/>
                <a:cs typeface="Times New Roman" pitchFamily="18" charset="0"/>
              </a:rPr>
              <a:t>Criteria</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2133600"/>
            <a:ext cx="7467600" cy="3200400"/>
          </a:xfrm>
        </p:spPr>
        <p:txBody>
          <a:bodyPr>
            <a:normAutofit lnSpcReduction="10000"/>
          </a:bodyPr>
          <a:lstStyle/>
          <a:p>
            <a:pPr algn="just">
              <a:buNone/>
            </a:pPr>
            <a:r>
              <a:rPr lang="en-US" dirty="0" smtClean="0">
                <a:latin typeface="Times New Roman" pitchFamily="18" charset="0"/>
                <a:cs typeface="Times New Roman" pitchFamily="18" charset="0"/>
              </a:rPr>
              <a:t>The system is designed as open channel, no pumps are used, steady and uniform flow is assumed.</a:t>
            </a:r>
          </a:p>
          <a:p>
            <a:pPr algn="just">
              <a:buNone/>
            </a:pPr>
            <a:r>
              <a:rPr lang="en-US" dirty="0" smtClean="0">
                <a:latin typeface="Times New Roman" pitchFamily="18" charset="0"/>
                <a:cs typeface="Times New Roman" pitchFamily="18" charset="0"/>
              </a:rPr>
              <a:t>Manning’s equation was used to calculate the velocity in the pipes.</a:t>
            </a:r>
          </a:p>
          <a:p>
            <a:pPr algn="just">
              <a:buNone/>
            </a:pPr>
            <a:r>
              <a:rPr lang="en-US" dirty="0" smtClean="0">
                <a:latin typeface="Times New Roman" pitchFamily="18" charset="0"/>
                <a:cs typeface="Times New Roman" pitchFamily="18" charset="0"/>
              </a:rPr>
              <a:t>The velocity was limited between 0.5 m/s and 3 m/s and the slope between 0.005 m/m and 0.1 m/m.</a:t>
            </a:r>
          </a:p>
          <a:p>
            <a:pPr algn="just">
              <a:buNone/>
            </a:pPr>
            <a:r>
              <a:rPr lang="en-US" dirty="0" smtClean="0">
                <a:latin typeface="Times New Roman" pitchFamily="18" charset="0"/>
                <a:cs typeface="Times New Roman" pitchFamily="18" charset="0"/>
              </a:rPr>
              <a:t>Water consumption was taken to be 120 l/</a:t>
            </a:r>
            <a:r>
              <a:rPr lang="en-US" dirty="0" err="1" smtClean="0">
                <a:latin typeface="Times New Roman" pitchFamily="18" charset="0"/>
                <a:cs typeface="Times New Roman" pitchFamily="18" charset="0"/>
              </a:rPr>
              <a:t>cd</a:t>
            </a:r>
            <a:r>
              <a:rPr lang="en-US" dirty="0" smtClean="0">
                <a:latin typeface="Times New Roman" pitchFamily="18" charset="0"/>
                <a:cs typeface="Times New Roman" pitchFamily="18" charset="0"/>
              </a:rPr>
              <a:t> and 80% as back flow.</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tx1"/>
                </a:solidFill>
                <a:latin typeface="Times New Roman" pitchFamily="18" charset="0"/>
                <a:cs typeface="Times New Roman" pitchFamily="18" charset="0"/>
              </a:rPr>
              <a:t>A Line Profile</a:t>
            </a:r>
            <a:endParaRPr lang="en-US" sz="4800" dirty="0">
              <a:solidFill>
                <a:schemeClr val="tx1"/>
              </a:solidFill>
              <a:latin typeface="Times New Roman" pitchFamily="18" charset="0"/>
              <a:cs typeface="Times New Roman" pitchFamily="18" charset="0"/>
            </a:endParaRPr>
          </a:p>
        </p:txBody>
      </p:sp>
      <p:pic>
        <p:nvPicPr>
          <p:cNvPr id="3" name="Picture 2" descr="untitleddddd.bmp"/>
          <p:cNvPicPr/>
          <p:nvPr/>
        </p:nvPicPr>
        <p:blipFill>
          <a:blip r:embed="rId2" cstate="print"/>
          <a:stretch>
            <a:fillRect/>
          </a:stretch>
        </p:blipFill>
        <p:spPr>
          <a:xfrm>
            <a:off x="609600" y="1981200"/>
            <a:ext cx="7543800" cy="3733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tx1"/>
                </a:solidFill>
                <a:latin typeface="Times New Roman" pitchFamily="18" charset="0"/>
                <a:cs typeface="Times New Roman" pitchFamily="18" charset="0"/>
              </a:rPr>
              <a:t>System</a:t>
            </a:r>
            <a:r>
              <a:rPr lang="en-US" dirty="0" smtClean="0">
                <a:solidFill>
                  <a:schemeClr val="tx1"/>
                </a:solidFill>
                <a:latin typeface="Times New Roman" pitchFamily="18" charset="0"/>
                <a:cs typeface="Times New Roman" pitchFamily="18" charset="0"/>
              </a:rPr>
              <a:t> </a:t>
            </a:r>
            <a:r>
              <a:rPr lang="en-US" sz="4800" dirty="0" smtClean="0">
                <a:solidFill>
                  <a:schemeClr val="tx1"/>
                </a:solidFill>
                <a:latin typeface="Times New Roman" pitchFamily="18" charset="0"/>
                <a:cs typeface="Times New Roman" pitchFamily="18" charset="0"/>
              </a:rPr>
              <a:t>Design</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just">
              <a:buNone/>
            </a:pPr>
            <a:r>
              <a:rPr lang="en-US" dirty="0" smtClean="0">
                <a:latin typeface="Times New Roman" pitchFamily="18" charset="0"/>
                <a:cs typeface="Times New Roman" pitchFamily="18" charset="0"/>
              </a:rPr>
              <a:t>To find the flow on each manhole village was divided into areas, and by knowing the population density, the number of people served by each manhole was found</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Thus, the flow was found.</a:t>
            </a:r>
          </a:p>
          <a:p>
            <a:pPr algn="just">
              <a:buNone/>
            </a:pPr>
            <a:r>
              <a:rPr lang="en-US" dirty="0" smtClean="0">
                <a:latin typeface="Times New Roman" pitchFamily="18" charset="0"/>
                <a:cs typeface="Times New Roman" pitchFamily="18" charset="0"/>
              </a:rPr>
              <a:t>The flows, lengths of pipes and manhole elevations were </a:t>
            </a:r>
            <a:r>
              <a:rPr lang="en-US" dirty="0" smtClean="0"/>
              <a:t>incorporated </a:t>
            </a:r>
            <a:r>
              <a:rPr lang="en-US" dirty="0" smtClean="0"/>
              <a:t>to an Excel sheet.</a:t>
            </a:r>
          </a:p>
          <a:p>
            <a:pPr algn="just">
              <a:buNone/>
            </a:pPr>
            <a:r>
              <a:rPr lang="en-US" dirty="0" smtClean="0">
                <a:latin typeface="Times New Roman" pitchFamily="18" charset="0"/>
                <a:cs typeface="Times New Roman" pitchFamily="18" charset="0"/>
              </a:rPr>
              <a:t>The minimum diameters were found by Excel throughout selecting slopes and velocities that are between the limits.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tx1"/>
                </a:solidFill>
                <a:latin typeface="Times New Roman" pitchFamily="18" charset="0"/>
                <a:cs typeface="Times New Roman" pitchFamily="18" charset="0"/>
              </a:rPr>
              <a:t>Excel</a:t>
            </a:r>
            <a:r>
              <a:rPr lang="en-US" dirty="0" smtClean="0">
                <a:solidFill>
                  <a:schemeClr val="tx1"/>
                </a:solidFill>
                <a:latin typeface="Times New Roman" pitchFamily="18" charset="0"/>
                <a:cs typeface="Times New Roman" pitchFamily="18" charset="0"/>
              </a:rPr>
              <a:t> </a:t>
            </a:r>
            <a:r>
              <a:rPr lang="en-US" sz="4800" dirty="0" smtClean="0">
                <a:solidFill>
                  <a:schemeClr val="tx1"/>
                </a:solidFill>
                <a:latin typeface="Times New Roman" pitchFamily="18" charset="0"/>
                <a:cs typeface="Times New Roman" pitchFamily="18" charset="0"/>
              </a:rPr>
              <a:t>Sheet</a:t>
            </a:r>
            <a:endParaRPr lang="en-US" dirty="0">
              <a:solidFill>
                <a:schemeClr val="tx1"/>
              </a:solidFill>
              <a:latin typeface="Times New Roman" pitchFamily="18" charset="0"/>
              <a:cs typeface="Times New Roman" pitchFamily="18" charset="0"/>
            </a:endParaRPr>
          </a:p>
        </p:txBody>
      </p:sp>
      <p:pic>
        <p:nvPicPr>
          <p:cNvPr id="4" name="Content Placeholder 3" descr="untitleddddddd.bmp"/>
          <p:cNvPicPr>
            <a:picLocks noGrp="1"/>
          </p:cNvPicPr>
          <p:nvPr>
            <p:ph sz="quarter" idx="1"/>
          </p:nvPr>
        </p:nvPicPr>
        <p:blipFill>
          <a:blip r:embed="rId2" cstate="print"/>
          <a:stretch>
            <a:fillRect/>
          </a:stretch>
        </p:blipFill>
        <p:spPr>
          <a:xfrm>
            <a:off x="533400" y="1447800"/>
            <a:ext cx="7543800" cy="5181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tx1"/>
                </a:solidFill>
                <a:latin typeface="Times New Roman" pitchFamily="18" charset="0"/>
                <a:cs typeface="Times New Roman" pitchFamily="18" charset="0"/>
              </a:rPr>
              <a:t>Conclusions</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2667000"/>
            <a:ext cx="7467600" cy="2362200"/>
          </a:xfrm>
        </p:spPr>
        <p:txBody>
          <a:bodyPr/>
          <a:lstStyle/>
          <a:p>
            <a:pPr>
              <a:buNone/>
            </a:pPr>
            <a:r>
              <a:rPr lang="en-US" dirty="0" smtClean="0">
                <a:latin typeface="Times New Roman" pitchFamily="18" charset="0"/>
                <a:cs typeface="Times New Roman" pitchFamily="18" charset="0"/>
              </a:rPr>
              <a:t>The network is to be construct of nearly 900 manhole linking between 8 or 10 inches pipes.</a:t>
            </a:r>
          </a:p>
          <a:p>
            <a:pPr>
              <a:buNone/>
            </a:pPr>
            <a:r>
              <a:rPr lang="en-US" dirty="0" smtClean="0">
                <a:latin typeface="Times New Roman" pitchFamily="18" charset="0"/>
                <a:cs typeface="Times New Roman" pitchFamily="18" charset="0"/>
              </a:rPr>
              <a:t>Two outlets to the network were used.</a:t>
            </a:r>
          </a:p>
          <a:p>
            <a:pPr>
              <a:buNone/>
            </a:pPr>
            <a:r>
              <a:rPr lang="en-US" dirty="0" smtClean="0">
                <a:latin typeface="Times New Roman" pitchFamily="18" charset="0"/>
                <a:cs typeface="Times New Roman" pitchFamily="18" charset="0"/>
              </a:rPr>
              <a:t>Deep manholes were used wherever necessary.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tx1"/>
                </a:solidFill>
                <a:latin typeface="Times New Roman" pitchFamily="18" charset="0"/>
                <a:cs typeface="Times New Roman" pitchFamily="18" charset="0"/>
              </a:rPr>
              <a:t>Recommendations</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2362200"/>
            <a:ext cx="7467600" cy="2743200"/>
          </a:xfrm>
        </p:spPr>
        <p:txBody>
          <a:bodyPr/>
          <a:lstStyle/>
          <a:p>
            <a:pPr algn="just">
              <a:buNone/>
            </a:pPr>
            <a:r>
              <a:rPr lang="en-US" dirty="0" smtClean="0">
                <a:latin typeface="Times New Roman" pitchFamily="18" charset="0"/>
                <a:cs typeface="Times New Roman" pitchFamily="18" charset="0"/>
              </a:rPr>
              <a:t>Its highly recommended to construct a wastewater collection system in </a:t>
            </a:r>
            <a:r>
              <a:rPr lang="en-US" dirty="0" smtClean="0">
                <a:latin typeface="Times New Roman" pitchFamily="18" charset="0"/>
                <a:cs typeface="Times New Roman" pitchFamily="18" charset="0"/>
              </a:rPr>
              <a:t>Asira </a:t>
            </a:r>
            <a:r>
              <a:rPr lang="en-US" dirty="0" smtClean="0">
                <a:latin typeface="Times New Roman" pitchFamily="18" charset="0"/>
                <a:cs typeface="Times New Roman" pitchFamily="18" charset="0"/>
              </a:rPr>
              <a:t>Ash-Shamaliya, since it lacks to such system.</a:t>
            </a:r>
          </a:p>
          <a:p>
            <a:pPr algn="just">
              <a:buNone/>
            </a:pPr>
            <a:r>
              <a:rPr lang="en-US" dirty="0" smtClean="0">
                <a:latin typeface="Times New Roman" pitchFamily="18" charset="0"/>
                <a:cs typeface="Times New Roman" pitchFamily="18" charset="0"/>
              </a:rPr>
              <a:t>Public awareness campaigns should be carried out to aware the residents of </a:t>
            </a:r>
            <a:r>
              <a:rPr lang="en-US" dirty="0" smtClean="0">
                <a:latin typeface="Times New Roman" pitchFamily="18" charset="0"/>
                <a:cs typeface="Times New Roman" pitchFamily="18" charset="0"/>
              </a:rPr>
              <a:t>Asira </a:t>
            </a:r>
            <a:r>
              <a:rPr lang="en-US" dirty="0" smtClean="0">
                <a:latin typeface="Times New Roman" pitchFamily="18" charset="0"/>
                <a:cs typeface="Times New Roman" pitchFamily="18" charset="0"/>
              </a:rPr>
              <a:t>Ash-Shamaliya of the hazards of the cesspits on the people and the environment.    </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524000"/>
            <a:ext cx="7467600" cy="1143000"/>
          </a:xfrm>
        </p:spPr>
        <p:txBody>
          <a:bodyPr>
            <a:normAutofit/>
          </a:bodyPr>
          <a:lstStyle/>
          <a:p>
            <a:pPr algn="ctr"/>
            <a:r>
              <a:rPr lang="en-US" sz="6600" dirty="0" smtClean="0">
                <a:solidFill>
                  <a:schemeClr val="accent2">
                    <a:lumMod val="75000"/>
                  </a:schemeClr>
                </a:solidFill>
                <a:latin typeface="Adobe Garamond Pro" pitchFamily="18" charset="0"/>
                <a:cs typeface="Times New Roman" pitchFamily="18" charset="0"/>
              </a:rPr>
              <a:t>And that’s it</a:t>
            </a:r>
            <a:endParaRPr lang="en-US" sz="6600" dirty="0">
              <a:solidFill>
                <a:schemeClr val="accent2">
                  <a:lumMod val="75000"/>
                </a:schemeClr>
              </a:solidFill>
              <a:latin typeface="Adobe Garamond Pro" pitchFamily="18" charset="0"/>
              <a:cs typeface="Times New Roman" pitchFamily="18" charset="0"/>
            </a:endParaRPr>
          </a:p>
        </p:txBody>
      </p:sp>
      <p:pic>
        <p:nvPicPr>
          <p:cNvPr id="6" name="Content Placeholder 3" descr="2008_03_24_thank_you.jpg"/>
          <p:cNvPicPr>
            <a:picLocks noChangeAspect="1"/>
          </p:cNvPicPr>
          <p:nvPr/>
        </p:nvPicPr>
        <p:blipFill>
          <a:blip r:embed="rId2" cstate="print"/>
          <a:stretch>
            <a:fillRect/>
          </a:stretch>
        </p:blipFill>
        <p:spPr>
          <a:xfrm>
            <a:off x="2438400" y="2971800"/>
            <a:ext cx="3476625" cy="2476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tx1"/>
                </a:solidFill>
                <a:latin typeface="Times New Roman" pitchFamily="18" charset="0"/>
                <a:cs typeface="Times New Roman" pitchFamily="18" charset="0"/>
              </a:rPr>
              <a:t>Introduction</a:t>
            </a:r>
            <a:endParaRPr lang="en-US" sz="48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685800" y="1524000"/>
            <a:ext cx="7467600" cy="4873752"/>
          </a:xfrm>
        </p:spPr>
        <p:txBody>
          <a:bodyPr/>
          <a:lstStyle/>
          <a:p>
            <a:pPr algn="just">
              <a:buNone/>
            </a:pPr>
            <a:r>
              <a:rPr lang="en-US" dirty="0" smtClean="0"/>
              <a:t>Water is the most important thing in our life. </a:t>
            </a:r>
            <a:r>
              <a:rPr lang="en-US" dirty="0" smtClean="0"/>
              <a:t>And </a:t>
            </a:r>
            <a:r>
              <a:rPr lang="en-US" dirty="0" smtClean="0"/>
              <a:t>the disposal of </a:t>
            </a:r>
            <a:r>
              <a:rPr lang="en-US" dirty="0" smtClean="0"/>
              <a:t>wastewater is very important also.</a:t>
            </a:r>
          </a:p>
          <a:p>
            <a:pPr algn="just">
              <a:buNone/>
            </a:pPr>
            <a:endParaRPr lang="en-US" dirty="0" smtClean="0"/>
          </a:p>
          <a:p>
            <a:pPr algn="just">
              <a:buNone/>
            </a:pPr>
            <a:r>
              <a:rPr lang="en-US" dirty="0" smtClean="0"/>
              <a:t>In </a:t>
            </a:r>
            <a:r>
              <a:rPr lang="en-US" dirty="0" smtClean="0"/>
              <a:t>Palestine, </a:t>
            </a:r>
            <a:r>
              <a:rPr lang="en-US" dirty="0" smtClean="0"/>
              <a:t>the sewerage problems facing the communities are serious and have a significant impact on the </a:t>
            </a:r>
            <a:r>
              <a:rPr lang="en-US" dirty="0" smtClean="0"/>
              <a:t>environment.</a:t>
            </a:r>
          </a:p>
          <a:p>
            <a:pPr algn="just">
              <a:buNone/>
            </a:pPr>
            <a:endParaRPr lang="en-US" dirty="0" smtClean="0"/>
          </a:p>
          <a:p>
            <a:pPr algn="just">
              <a:buNone/>
            </a:pPr>
            <a:r>
              <a:rPr lang="en-US" dirty="0" smtClean="0"/>
              <a:t>This project aims to design a </a:t>
            </a:r>
            <a:r>
              <a:rPr lang="en-US" dirty="0" smtClean="0"/>
              <a:t>wastewater collection system for Asira Ash-Shamaliya.</a:t>
            </a: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tx1"/>
                </a:solidFill>
                <a:latin typeface="Times New Roman" pitchFamily="18" charset="0"/>
                <a:cs typeface="Times New Roman" pitchFamily="18" charset="0"/>
              </a:rPr>
              <a:t>Objectives</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2286000"/>
            <a:ext cx="7543800" cy="3048000"/>
          </a:xfrm>
        </p:spPr>
        <p:txBody>
          <a:bodyPr>
            <a:normAutofit/>
          </a:bodyPr>
          <a:lstStyle/>
          <a:p>
            <a:pPr lvl="0"/>
            <a:r>
              <a:rPr lang="en-US" sz="2800" dirty="0" smtClean="0"/>
              <a:t>Determine the amount of wastewater generated in Asira Ash- Shamaliya</a:t>
            </a:r>
            <a:r>
              <a:rPr lang="en-US" sz="2800" dirty="0" smtClean="0"/>
              <a:t>.</a:t>
            </a:r>
          </a:p>
          <a:p>
            <a:pPr lvl="0">
              <a:buNone/>
            </a:pPr>
            <a:endParaRPr lang="en-US" sz="2800" dirty="0" smtClean="0"/>
          </a:p>
          <a:p>
            <a:pPr lvl="0"/>
            <a:r>
              <a:rPr lang="en-US" sz="2800" dirty="0" smtClean="0"/>
              <a:t>Design of WWCS</a:t>
            </a:r>
            <a:r>
              <a:rPr lang="en-US" sz="2800" dirty="0" smtClean="0"/>
              <a:t>.</a:t>
            </a:r>
          </a:p>
          <a:p>
            <a:pPr lvl="0">
              <a:buNone/>
            </a:pPr>
            <a:endParaRPr lang="en-US" sz="2800" dirty="0" smtClean="0"/>
          </a:p>
          <a:p>
            <a:pPr lvl="0"/>
            <a:r>
              <a:rPr lang="en-US" sz="2800" dirty="0" smtClean="0"/>
              <a:t>Laying out the designed WWCS.</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tx1"/>
                </a:solidFill>
                <a:latin typeface="Times New Roman" pitchFamily="18" charset="0"/>
                <a:cs typeface="Times New Roman" pitchFamily="18" charset="0"/>
              </a:rPr>
              <a:t>Study</a:t>
            </a:r>
            <a:r>
              <a:rPr lang="en-US" sz="5400" dirty="0" smtClean="0">
                <a:solidFill>
                  <a:schemeClr val="tx1"/>
                </a:solidFill>
                <a:latin typeface="Times New Roman" pitchFamily="18" charset="0"/>
                <a:cs typeface="Times New Roman" pitchFamily="18" charset="0"/>
              </a:rPr>
              <a:t> </a:t>
            </a:r>
            <a:r>
              <a:rPr lang="en-US" sz="4800" dirty="0" smtClean="0">
                <a:solidFill>
                  <a:schemeClr val="tx1"/>
                </a:solidFill>
                <a:latin typeface="Times New Roman" pitchFamily="18" charset="0"/>
                <a:cs typeface="Times New Roman" pitchFamily="18" charset="0"/>
              </a:rPr>
              <a:t>Area</a:t>
            </a:r>
            <a:endParaRPr lang="en-US" sz="54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just">
              <a:buNone/>
            </a:pPr>
            <a:r>
              <a:rPr lang="en-US" dirty="0" smtClean="0">
                <a:latin typeface="Times New Roman" pitchFamily="18" charset="0"/>
                <a:cs typeface="Times New Roman" pitchFamily="18" charset="0"/>
              </a:rPr>
              <a:t>Asira </a:t>
            </a:r>
            <a:r>
              <a:rPr lang="en-US" dirty="0" smtClean="0">
                <a:latin typeface="Times New Roman" pitchFamily="18" charset="0"/>
                <a:cs typeface="Times New Roman" pitchFamily="18" charset="0"/>
              </a:rPr>
              <a:t>Ash-Shamaliya </a:t>
            </a:r>
            <a:r>
              <a:rPr lang="en-US" dirty="0" smtClean="0">
                <a:latin typeface="Times New Roman" pitchFamily="18" charset="0"/>
                <a:cs typeface="Times New Roman" pitchFamily="18" charset="0"/>
              </a:rPr>
              <a:t>is a Palestinian village from west bank villages </a:t>
            </a:r>
            <a:r>
              <a:rPr lang="en-US" dirty="0" smtClean="0">
                <a:latin typeface="Times New Roman" pitchFamily="18" charset="0"/>
                <a:cs typeface="Times New Roman" pitchFamily="18" charset="0"/>
              </a:rPr>
              <a:t>that follow Nablus </a:t>
            </a:r>
            <a:r>
              <a:rPr lang="en-US" dirty="0" smtClean="0">
                <a:latin typeface="Times New Roman" pitchFamily="18" charset="0"/>
                <a:cs typeface="Times New Roman" pitchFamily="18" charset="0"/>
              </a:rPr>
              <a:t>city</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is located to the North </a:t>
            </a:r>
            <a:r>
              <a:rPr lang="en-US" dirty="0" smtClean="0">
                <a:latin typeface="Times New Roman" pitchFamily="18" charset="0"/>
                <a:cs typeface="Times New Roman" pitchFamily="18" charset="0"/>
              </a:rPr>
              <a:t>of </a:t>
            </a:r>
            <a:r>
              <a:rPr lang="en-US" dirty="0" smtClean="0">
                <a:latin typeface="Times New Roman" pitchFamily="18" charset="0"/>
                <a:cs typeface="Times New Roman" pitchFamily="18" charset="0"/>
              </a:rPr>
              <a:t>the Nablus city</a:t>
            </a:r>
            <a:r>
              <a:rPr lang="en-US" dirty="0" smtClean="0">
                <a:latin typeface="Times New Roman" pitchFamily="18" charset="0"/>
                <a:cs typeface="Times New Roman" pitchFamily="18" charset="0"/>
              </a:rPr>
              <a:t>, and is </a:t>
            </a:r>
            <a:r>
              <a:rPr lang="en-US" dirty="0" smtClean="0">
                <a:latin typeface="Times New Roman" pitchFamily="18" charset="0"/>
                <a:cs typeface="Times New Roman" pitchFamily="18" charset="0"/>
              </a:rPr>
              <a:t>about 6 km </a:t>
            </a:r>
            <a:r>
              <a:rPr lang="en-US" dirty="0" smtClean="0">
                <a:latin typeface="Times New Roman" pitchFamily="18" charset="0"/>
                <a:cs typeface="Times New Roman" pitchFamily="18" charset="0"/>
              </a:rPr>
              <a:t>away. </a:t>
            </a:r>
            <a:r>
              <a:rPr lang="en-US"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t is considered </a:t>
            </a:r>
            <a:r>
              <a:rPr lang="en-US" dirty="0" smtClean="0">
                <a:latin typeface="Times New Roman" pitchFamily="18" charset="0"/>
                <a:cs typeface="Times New Roman" pitchFamily="18" charset="0"/>
              </a:rPr>
              <a:t>as a mountainous area with an elevation of 648 meters above the sea level</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There is no </a:t>
            </a:r>
            <a:r>
              <a:rPr lang="en-US" dirty="0" smtClean="0">
                <a:latin typeface="Times New Roman" pitchFamily="18" charset="0"/>
                <a:cs typeface="Times New Roman" pitchFamily="18" charset="0"/>
              </a:rPr>
              <a:t>wastewater collection system </a:t>
            </a:r>
            <a:r>
              <a:rPr lang="en-US" dirty="0" smtClean="0">
                <a:latin typeface="Times New Roman" pitchFamily="18" charset="0"/>
                <a:cs typeface="Times New Roman" pitchFamily="18" charset="0"/>
              </a:rPr>
              <a:t>in Asira </a:t>
            </a:r>
            <a:r>
              <a:rPr lang="en-US" dirty="0" smtClean="0">
                <a:latin typeface="Times New Roman" pitchFamily="18" charset="0"/>
                <a:cs typeface="Times New Roman" pitchFamily="18" charset="0"/>
              </a:rPr>
              <a:t>Ash-Shamaliya, so wastewater </a:t>
            </a:r>
            <a:r>
              <a:rPr lang="en-US" dirty="0" smtClean="0">
                <a:latin typeface="Times New Roman" pitchFamily="18" charset="0"/>
                <a:cs typeface="Times New Roman" pitchFamily="18" charset="0"/>
              </a:rPr>
              <a:t>is drained using cesspits located near or under houses. </a:t>
            </a:r>
            <a:r>
              <a:rPr lang="en-US" dirty="0" smtClean="0">
                <a:latin typeface="Times New Roman" pitchFamily="18" charset="0"/>
                <a:cs typeface="Times New Roman" pitchFamily="18" charset="0"/>
              </a:rPr>
              <a:t>This leads to many environmental crises, like soil and groundwater pollution.  </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457200" y="533400"/>
            <a:ext cx="8077200" cy="6019800"/>
          </a:xfrm>
          <a:prstGeom prst="rect">
            <a:avLst/>
          </a:prstGeom>
          <a:noFill/>
          <a:ln w="6350" cmpd="sng">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tx1"/>
                </a:solidFill>
                <a:latin typeface="Times New Roman" pitchFamily="18" charset="0"/>
                <a:cs typeface="Times New Roman" pitchFamily="18" charset="0"/>
              </a:rPr>
              <a:t>Population</a:t>
            </a:r>
            <a:endParaRPr lang="en-US" sz="4400" dirty="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457200" y="1600200"/>
          <a:ext cx="7772400" cy="4038602"/>
        </p:xfrm>
        <a:graphic>
          <a:graphicData uri="http://schemas.openxmlformats.org/drawingml/2006/table">
            <a:tbl>
              <a:tblPr firstRow="1" bandRow="1">
                <a:tableStyleId>{073A0DAA-6AF3-43AB-8588-CEC1D06C72B9}</a:tableStyleId>
              </a:tblPr>
              <a:tblGrid>
                <a:gridCol w="3886200"/>
                <a:gridCol w="3886200"/>
              </a:tblGrid>
              <a:tr h="403106">
                <a:tc>
                  <a:txBody>
                    <a:bodyPr/>
                    <a:lstStyle/>
                    <a:p>
                      <a:pPr marL="0" marR="0" algn="ctr" rtl="0">
                        <a:lnSpc>
                          <a:spcPct val="150000"/>
                        </a:lnSpc>
                        <a:spcBef>
                          <a:spcPts val="0"/>
                        </a:spcBef>
                        <a:spcAft>
                          <a:spcPts val="1000"/>
                        </a:spcAft>
                      </a:pPr>
                      <a:r>
                        <a:rPr lang="en-US" sz="1800" dirty="0"/>
                        <a:t>Year</a:t>
                      </a:r>
                      <a:endParaRPr lang="en-US" sz="1800" dirty="0">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800" dirty="0"/>
                        <a:t>Population </a:t>
                      </a:r>
                      <a:endParaRPr lang="en-US" sz="1800" dirty="0">
                        <a:latin typeface="Calibri"/>
                        <a:ea typeface="Calibri"/>
                        <a:cs typeface="Arial"/>
                      </a:endParaRPr>
                    </a:p>
                  </a:txBody>
                  <a:tcPr marL="68580" marR="68580" marT="0" marB="0"/>
                </a:tc>
              </a:tr>
              <a:tr h="403944">
                <a:tc>
                  <a:txBody>
                    <a:bodyPr/>
                    <a:lstStyle/>
                    <a:p>
                      <a:pPr marL="0" marR="0" algn="ctr" rtl="0">
                        <a:lnSpc>
                          <a:spcPct val="150000"/>
                        </a:lnSpc>
                        <a:spcBef>
                          <a:spcPts val="0"/>
                        </a:spcBef>
                        <a:spcAft>
                          <a:spcPts val="1000"/>
                        </a:spcAft>
                      </a:pPr>
                      <a:r>
                        <a:rPr lang="en-US" sz="1800" dirty="0" smtClean="0"/>
                        <a:t>1931</a:t>
                      </a:r>
                      <a:endParaRPr lang="en-US" sz="1800" dirty="0">
                        <a:latin typeface="Calibri"/>
                        <a:ea typeface="Calibri"/>
                        <a:cs typeface="Arial"/>
                      </a:endParaRPr>
                    </a:p>
                  </a:txBody>
                  <a:tcPr marL="68580" marR="68580" marT="0" marB="0"/>
                </a:tc>
                <a:tc>
                  <a:txBody>
                    <a:bodyPr/>
                    <a:lstStyle/>
                    <a:p>
                      <a:pPr marL="0" marR="0" algn="ctr" rtl="1">
                        <a:lnSpc>
                          <a:spcPct val="150000"/>
                        </a:lnSpc>
                        <a:spcBef>
                          <a:spcPts val="0"/>
                        </a:spcBef>
                        <a:spcAft>
                          <a:spcPts val="1000"/>
                        </a:spcAft>
                      </a:pPr>
                      <a:r>
                        <a:rPr lang="ar-SA" sz="1800" dirty="0"/>
                        <a:t>1542</a:t>
                      </a:r>
                      <a:endParaRPr lang="en-US" sz="1800" dirty="0">
                        <a:latin typeface="Calibri"/>
                        <a:ea typeface="Calibri"/>
                        <a:cs typeface="Arial"/>
                      </a:endParaRPr>
                    </a:p>
                  </a:txBody>
                  <a:tcPr marL="68580" marR="68580" marT="0" marB="0"/>
                </a:tc>
              </a:tr>
              <a:tr h="403944">
                <a:tc>
                  <a:txBody>
                    <a:bodyPr/>
                    <a:lstStyle/>
                    <a:p>
                      <a:pPr marL="0" marR="0" algn="ctr" rtl="0">
                        <a:lnSpc>
                          <a:spcPct val="150000"/>
                        </a:lnSpc>
                        <a:spcBef>
                          <a:spcPts val="0"/>
                        </a:spcBef>
                        <a:spcAft>
                          <a:spcPts val="1000"/>
                        </a:spcAft>
                      </a:pPr>
                      <a:r>
                        <a:rPr lang="en-US" sz="1800" dirty="0"/>
                        <a:t>1945</a:t>
                      </a:r>
                      <a:endParaRPr lang="en-US" sz="1800" dirty="0">
                        <a:latin typeface="Calibri"/>
                        <a:ea typeface="Calibri"/>
                        <a:cs typeface="Arial"/>
                      </a:endParaRPr>
                    </a:p>
                  </a:txBody>
                  <a:tcPr marL="68580" marR="68580" marT="0" marB="0"/>
                </a:tc>
                <a:tc>
                  <a:txBody>
                    <a:bodyPr/>
                    <a:lstStyle/>
                    <a:p>
                      <a:pPr marL="0" marR="0" algn="ctr" rtl="1">
                        <a:lnSpc>
                          <a:spcPct val="150000"/>
                        </a:lnSpc>
                        <a:spcBef>
                          <a:spcPts val="0"/>
                        </a:spcBef>
                        <a:spcAft>
                          <a:spcPts val="1000"/>
                        </a:spcAft>
                      </a:pPr>
                      <a:r>
                        <a:rPr lang="ar-SA" sz="1800" dirty="0"/>
                        <a:t>2060</a:t>
                      </a:r>
                      <a:endParaRPr lang="en-US" sz="1800" dirty="0">
                        <a:latin typeface="Calibri"/>
                        <a:ea typeface="Calibri"/>
                        <a:cs typeface="Arial"/>
                      </a:endParaRPr>
                    </a:p>
                  </a:txBody>
                  <a:tcPr marL="68580" marR="68580" marT="0" marB="0"/>
                </a:tc>
              </a:tr>
              <a:tr h="403944">
                <a:tc>
                  <a:txBody>
                    <a:bodyPr/>
                    <a:lstStyle/>
                    <a:p>
                      <a:pPr marL="0" marR="0" algn="ctr" rtl="0">
                        <a:lnSpc>
                          <a:spcPct val="150000"/>
                        </a:lnSpc>
                        <a:spcBef>
                          <a:spcPts val="0"/>
                        </a:spcBef>
                        <a:spcAft>
                          <a:spcPts val="1000"/>
                        </a:spcAft>
                      </a:pPr>
                      <a:r>
                        <a:rPr lang="en-US" sz="1800" dirty="0"/>
                        <a:t>1961</a:t>
                      </a:r>
                      <a:endParaRPr lang="en-US" sz="1800" dirty="0">
                        <a:latin typeface="Calibri"/>
                        <a:ea typeface="Calibri"/>
                        <a:cs typeface="Arial"/>
                      </a:endParaRPr>
                    </a:p>
                  </a:txBody>
                  <a:tcPr marL="68580" marR="68580" marT="0" marB="0"/>
                </a:tc>
                <a:tc>
                  <a:txBody>
                    <a:bodyPr/>
                    <a:lstStyle/>
                    <a:p>
                      <a:pPr marL="0" marR="0" algn="ctr" rtl="1">
                        <a:lnSpc>
                          <a:spcPct val="150000"/>
                        </a:lnSpc>
                        <a:spcBef>
                          <a:spcPts val="0"/>
                        </a:spcBef>
                        <a:spcAft>
                          <a:spcPts val="1000"/>
                        </a:spcAft>
                      </a:pPr>
                      <a:r>
                        <a:rPr lang="ar-SA" sz="1800" dirty="0"/>
                        <a:t>3232</a:t>
                      </a:r>
                      <a:endParaRPr lang="en-US" sz="1800" dirty="0">
                        <a:latin typeface="Calibri"/>
                        <a:ea typeface="Calibri"/>
                        <a:cs typeface="Arial"/>
                      </a:endParaRPr>
                    </a:p>
                  </a:txBody>
                  <a:tcPr marL="68580" marR="68580" marT="0" marB="0"/>
                </a:tc>
              </a:tr>
              <a:tr h="403944">
                <a:tc>
                  <a:txBody>
                    <a:bodyPr/>
                    <a:lstStyle/>
                    <a:p>
                      <a:pPr marL="0" marR="0" algn="ctr" rtl="0">
                        <a:lnSpc>
                          <a:spcPct val="150000"/>
                        </a:lnSpc>
                        <a:spcBef>
                          <a:spcPts val="0"/>
                        </a:spcBef>
                        <a:spcAft>
                          <a:spcPts val="1000"/>
                        </a:spcAft>
                      </a:pPr>
                      <a:r>
                        <a:rPr lang="en-US" sz="1800" dirty="0"/>
                        <a:t>1967</a:t>
                      </a:r>
                      <a:endParaRPr lang="en-US" sz="1800" dirty="0">
                        <a:latin typeface="Calibri"/>
                        <a:ea typeface="Calibri"/>
                        <a:cs typeface="Arial"/>
                      </a:endParaRPr>
                    </a:p>
                  </a:txBody>
                  <a:tcPr marL="68580" marR="68580" marT="0" marB="0"/>
                </a:tc>
                <a:tc>
                  <a:txBody>
                    <a:bodyPr/>
                    <a:lstStyle/>
                    <a:p>
                      <a:pPr marL="0" marR="0" algn="ctr" rtl="1">
                        <a:lnSpc>
                          <a:spcPct val="150000"/>
                        </a:lnSpc>
                        <a:spcBef>
                          <a:spcPts val="0"/>
                        </a:spcBef>
                        <a:spcAft>
                          <a:spcPts val="1000"/>
                        </a:spcAft>
                      </a:pPr>
                      <a:r>
                        <a:rPr lang="ar-SA" sz="1800" dirty="0"/>
                        <a:t>3217</a:t>
                      </a:r>
                      <a:endParaRPr lang="en-US" sz="1800" dirty="0">
                        <a:latin typeface="Calibri"/>
                        <a:ea typeface="Calibri"/>
                        <a:cs typeface="Arial"/>
                      </a:endParaRPr>
                    </a:p>
                  </a:txBody>
                  <a:tcPr marL="68580" marR="68580" marT="0" marB="0"/>
                </a:tc>
              </a:tr>
              <a:tr h="403944">
                <a:tc>
                  <a:txBody>
                    <a:bodyPr/>
                    <a:lstStyle/>
                    <a:p>
                      <a:pPr marL="0" marR="0" algn="ctr" rtl="0">
                        <a:lnSpc>
                          <a:spcPct val="150000"/>
                        </a:lnSpc>
                        <a:spcBef>
                          <a:spcPts val="0"/>
                        </a:spcBef>
                        <a:spcAft>
                          <a:spcPts val="1000"/>
                        </a:spcAft>
                      </a:pPr>
                      <a:r>
                        <a:rPr lang="en-US" sz="1800" dirty="0"/>
                        <a:t>1975</a:t>
                      </a:r>
                      <a:endParaRPr lang="en-US" sz="1800" dirty="0">
                        <a:latin typeface="Calibri"/>
                        <a:ea typeface="Calibri"/>
                        <a:cs typeface="Arial"/>
                      </a:endParaRPr>
                    </a:p>
                  </a:txBody>
                  <a:tcPr marL="68580" marR="68580" marT="0" marB="0"/>
                </a:tc>
                <a:tc>
                  <a:txBody>
                    <a:bodyPr/>
                    <a:lstStyle/>
                    <a:p>
                      <a:pPr marL="0" marR="0" algn="ctr" rtl="1">
                        <a:lnSpc>
                          <a:spcPct val="150000"/>
                        </a:lnSpc>
                        <a:spcBef>
                          <a:spcPts val="0"/>
                        </a:spcBef>
                        <a:spcAft>
                          <a:spcPts val="1000"/>
                        </a:spcAft>
                      </a:pPr>
                      <a:r>
                        <a:rPr lang="ar-SA" sz="1800" dirty="0"/>
                        <a:t>3620</a:t>
                      </a:r>
                      <a:endParaRPr lang="en-US" sz="1800" dirty="0">
                        <a:latin typeface="Calibri"/>
                        <a:ea typeface="Calibri"/>
                        <a:cs typeface="Arial"/>
                      </a:endParaRPr>
                    </a:p>
                  </a:txBody>
                  <a:tcPr marL="68580" marR="68580" marT="0" marB="0"/>
                </a:tc>
              </a:tr>
              <a:tr h="403944">
                <a:tc>
                  <a:txBody>
                    <a:bodyPr/>
                    <a:lstStyle/>
                    <a:p>
                      <a:pPr marL="0" marR="0" algn="ctr" rtl="0">
                        <a:lnSpc>
                          <a:spcPct val="150000"/>
                        </a:lnSpc>
                        <a:spcBef>
                          <a:spcPts val="0"/>
                        </a:spcBef>
                        <a:spcAft>
                          <a:spcPts val="1000"/>
                        </a:spcAft>
                      </a:pPr>
                      <a:r>
                        <a:rPr lang="en-US" sz="1800" dirty="0"/>
                        <a:t>1987</a:t>
                      </a:r>
                      <a:endParaRPr lang="en-US" sz="1800" dirty="0">
                        <a:latin typeface="Calibri"/>
                        <a:ea typeface="Calibri"/>
                        <a:cs typeface="Arial"/>
                      </a:endParaRPr>
                    </a:p>
                  </a:txBody>
                  <a:tcPr marL="68580" marR="68580" marT="0" marB="0"/>
                </a:tc>
                <a:tc>
                  <a:txBody>
                    <a:bodyPr/>
                    <a:lstStyle/>
                    <a:p>
                      <a:pPr marL="0" marR="0" algn="ctr" rtl="1">
                        <a:lnSpc>
                          <a:spcPct val="150000"/>
                        </a:lnSpc>
                        <a:spcBef>
                          <a:spcPts val="0"/>
                        </a:spcBef>
                        <a:spcAft>
                          <a:spcPts val="1000"/>
                        </a:spcAft>
                      </a:pPr>
                      <a:r>
                        <a:rPr lang="ar-SA" sz="1800" dirty="0"/>
                        <a:t>4586</a:t>
                      </a:r>
                      <a:endParaRPr lang="en-US" sz="1800" dirty="0">
                        <a:latin typeface="Calibri"/>
                        <a:ea typeface="Calibri"/>
                        <a:cs typeface="Arial"/>
                      </a:endParaRPr>
                    </a:p>
                  </a:txBody>
                  <a:tcPr marL="68580" marR="68580" marT="0" marB="0"/>
                </a:tc>
              </a:tr>
              <a:tr h="403944">
                <a:tc>
                  <a:txBody>
                    <a:bodyPr/>
                    <a:lstStyle/>
                    <a:p>
                      <a:pPr marL="0" marR="0" algn="ctr" rtl="0">
                        <a:lnSpc>
                          <a:spcPct val="150000"/>
                        </a:lnSpc>
                        <a:spcBef>
                          <a:spcPts val="0"/>
                        </a:spcBef>
                        <a:spcAft>
                          <a:spcPts val="1000"/>
                        </a:spcAft>
                      </a:pPr>
                      <a:r>
                        <a:rPr lang="en-US" sz="1800" dirty="0"/>
                        <a:t>1992</a:t>
                      </a:r>
                      <a:endParaRPr lang="en-US" sz="1800" dirty="0">
                        <a:latin typeface="Calibri"/>
                        <a:ea typeface="Calibri"/>
                        <a:cs typeface="Arial"/>
                      </a:endParaRPr>
                    </a:p>
                  </a:txBody>
                  <a:tcPr marL="68580" marR="68580" marT="0" marB="0"/>
                </a:tc>
                <a:tc>
                  <a:txBody>
                    <a:bodyPr/>
                    <a:lstStyle/>
                    <a:p>
                      <a:pPr marL="0" marR="0" algn="ctr" rtl="1">
                        <a:lnSpc>
                          <a:spcPct val="150000"/>
                        </a:lnSpc>
                        <a:spcBef>
                          <a:spcPts val="0"/>
                        </a:spcBef>
                        <a:spcAft>
                          <a:spcPts val="1000"/>
                        </a:spcAft>
                      </a:pPr>
                      <a:r>
                        <a:rPr lang="ar-SA" sz="1800" dirty="0"/>
                        <a:t>5090</a:t>
                      </a:r>
                      <a:endParaRPr lang="en-US" sz="1800" dirty="0">
                        <a:latin typeface="Calibri"/>
                        <a:ea typeface="Calibri"/>
                        <a:cs typeface="Arial"/>
                      </a:endParaRPr>
                    </a:p>
                  </a:txBody>
                  <a:tcPr marL="68580" marR="68580" marT="0" marB="0"/>
                </a:tc>
              </a:tr>
              <a:tr h="403944">
                <a:tc>
                  <a:txBody>
                    <a:bodyPr/>
                    <a:lstStyle/>
                    <a:p>
                      <a:pPr marL="0" marR="0" algn="ctr" rtl="0">
                        <a:lnSpc>
                          <a:spcPct val="150000"/>
                        </a:lnSpc>
                        <a:spcBef>
                          <a:spcPts val="0"/>
                        </a:spcBef>
                        <a:spcAft>
                          <a:spcPts val="1000"/>
                        </a:spcAft>
                      </a:pPr>
                      <a:r>
                        <a:rPr lang="en-US" sz="1800" dirty="0"/>
                        <a:t>1997</a:t>
                      </a:r>
                      <a:endParaRPr lang="en-US" sz="1800" dirty="0">
                        <a:latin typeface="Calibri"/>
                        <a:ea typeface="Calibri"/>
                        <a:cs typeface="Arial"/>
                      </a:endParaRPr>
                    </a:p>
                  </a:txBody>
                  <a:tcPr marL="68580" marR="68580" marT="0" marB="0"/>
                </a:tc>
                <a:tc>
                  <a:txBody>
                    <a:bodyPr/>
                    <a:lstStyle/>
                    <a:p>
                      <a:pPr marL="0" marR="0" algn="ctr" rtl="1">
                        <a:lnSpc>
                          <a:spcPct val="150000"/>
                        </a:lnSpc>
                        <a:spcBef>
                          <a:spcPts val="0"/>
                        </a:spcBef>
                        <a:spcAft>
                          <a:spcPts val="1000"/>
                        </a:spcAft>
                      </a:pPr>
                      <a:r>
                        <a:rPr lang="ar-SA" sz="1800" dirty="0"/>
                        <a:t>5724</a:t>
                      </a:r>
                      <a:endParaRPr lang="en-US" sz="1800" dirty="0">
                        <a:latin typeface="Calibri"/>
                        <a:ea typeface="Calibri"/>
                        <a:cs typeface="Arial"/>
                      </a:endParaRPr>
                    </a:p>
                  </a:txBody>
                  <a:tcPr marL="68580" marR="68580" marT="0" marB="0"/>
                </a:tc>
              </a:tr>
              <a:tr h="403944">
                <a:tc>
                  <a:txBody>
                    <a:bodyPr/>
                    <a:lstStyle/>
                    <a:p>
                      <a:pPr marL="0" marR="0" algn="ctr" rtl="0">
                        <a:lnSpc>
                          <a:spcPct val="150000"/>
                        </a:lnSpc>
                        <a:spcBef>
                          <a:spcPts val="0"/>
                        </a:spcBef>
                        <a:spcAft>
                          <a:spcPts val="1000"/>
                        </a:spcAft>
                      </a:pPr>
                      <a:r>
                        <a:rPr lang="en-US" sz="1800" dirty="0"/>
                        <a:t>2000</a:t>
                      </a:r>
                      <a:endParaRPr lang="en-US" sz="1800" dirty="0">
                        <a:latin typeface="Calibri"/>
                        <a:ea typeface="Calibri"/>
                        <a:cs typeface="Arial"/>
                      </a:endParaRPr>
                    </a:p>
                  </a:txBody>
                  <a:tcPr marL="68580" marR="68580" marT="0" marB="0"/>
                </a:tc>
                <a:tc>
                  <a:txBody>
                    <a:bodyPr/>
                    <a:lstStyle/>
                    <a:p>
                      <a:pPr marL="0" marR="0" algn="ctr" rtl="1">
                        <a:lnSpc>
                          <a:spcPct val="150000"/>
                        </a:lnSpc>
                        <a:spcBef>
                          <a:spcPts val="0"/>
                        </a:spcBef>
                        <a:spcAft>
                          <a:spcPts val="1000"/>
                        </a:spcAft>
                      </a:pPr>
                      <a:r>
                        <a:rPr lang="ar-SA" sz="1800" dirty="0"/>
                        <a:t>6421</a:t>
                      </a:r>
                      <a:endParaRPr lang="en-US" sz="18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buNone/>
            </a:pPr>
            <a:r>
              <a:rPr lang="en-US" dirty="0" smtClean="0">
                <a:latin typeface="Times New Roman" pitchFamily="18" charset="0"/>
                <a:cs typeface="Times New Roman" pitchFamily="18" charset="0"/>
              </a:rPr>
              <a:t>The design period is 25 years, so to predict the population after the design period the following equation was used: </a:t>
            </a:r>
          </a:p>
          <a:p>
            <a:pPr algn="ctr">
              <a:buNone/>
            </a:pPr>
            <a:r>
              <a:rPr lang="en-US" dirty="0" smtClean="0"/>
              <a:t>P</a:t>
            </a:r>
            <a:r>
              <a:rPr lang="en-US" baseline="-25000" dirty="0" smtClean="0"/>
              <a:t>F</a:t>
            </a:r>
            <a:r>
              <a:rPr lang="en-US" dirty="0" smtClean="0"/>
              <a:t>= P</a:t>
            </a:r>
            <a:r>
              <a:rPr lang="en-US" baseline="-25000" dirty="0" smtClean="0"/>
              <a:t>o</a:t>
            </a:r>
            <a:r>
              <a:rPr lang="en-US" dirty="0" smtClean="0"/>
              <a:t> (</a:t>
            </a:r>
            <a:r>
              <a:rPr lang="en-US" dirty="0" smtClean="0"/>
              <a:t>1+i)</a:t>
            </a:r>
            <a:r>
              <a:rPr lang="en-US" baseline="30000" dirty="0" smtClean="0"/>
              <a:t>n</a:t>
            </a:r>
            <a:endParaRPr lang="en-US" dirty="0" smtClean="0"/>
          </a:p>
          <a:p>
            <a:pPr algn="just">
              <a:buNone/>
            </a:pPr>
            <a:r>
              <a:rPr lang="en-US" dirty="0" smtClean="0">
                <a:latin typeface="Times New Roman" pitchFamily="18" charset="0"/>
                <a:cs typeface="Times New Roman" pitchFamily="18" charset="0"/>
              </a:rPr>
              <a:t>with growth rate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3.5%</a:t>
            </a:r>
          </a:p>
          <a:p>
            <a:pPr algn="just">
              <a:buNone/>
            </a:pPr>
            <a:r>
              <a:rPr lang="en-US" dirty="0" smtClean="0">
                <a:latin typeface="Times New Roman" pitchFamily="18" charset="0"/>
                <a:cs typeface="Times New Roman" pitchFamily="18" charset="0"/>
              </a:rPr>
              <a:t>This gives a population of 21784 persons in 2036.</a:t>
            </a: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tx1"/>
                </a:solidFill>
                <a:latin typeface="Times New Roman" pitchFamily="18" charset="0"/>
                <a:cs typeface="Times New Roman" pitchFamily="18" charset="0"/>
              </a:rPr>
              <a:t>Methodology</a:t>
            </a:r>
            <a:endParaRPr lang="en-US" dirty="0">
              <a:solidFill>
                <a:schemeClr val="tx1"/>
              </a:solidFill>
              <a:latin typeface="Times New Roman" pitchFamily="18" charset="0"/>
              <a:cs typeface="Times New Roman" pitchFamily="18" charset="0"/>
            </a:endParaRPr>
          </a:p>
        </p:txBody>
      </p:sp>
      <p:pic>
        <p:nvPicPr>
          <p:cNvPr id="4" name="Content Placeholder 3" descr="untitledrrr.bmp"/>
          <p:cNvPicPr>
            <a:picLocks noGrp="1"/>
          </p:cNvPicPr>
          <p:nvPr>
            <p:ph sz="quarter" idx="1"/>
          </p:nvPr>
        </p:nvPicPr>
        <p:blipFill>
          <a:blip r:embed="rId2" cstate="print"/>
          <a:stretch>
            <a:fillRect/>
          </a:stretch>
        </p:blipFill>
        <p:spPr>
          <a:xfrm>
            <a:off x="457200" y="1600200"/>
            <a:ext cx="7696200" cy="4876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tx1"/>
                </a:solidFill>
                <a:latin typeface="Times New Roman" pitchFamily="18" charset="0"/>
                <a:cs typeface="Times New Roman" pitchFamily="18" charset="0"/>
              </a:rPr>
              <a:t>Data</a:t>
            </a:r>
            <a:r>
              <a:rPr lang="en-US" dirty="0" smtClean="0">
                <a:solidFill>
                  <a:schemeClr val="tx1"/>
                </a:solidFill>
                <a:latin typeface="Times New Roman" pitchFamily="18" charset="0"/>
                <a:cs typeface="Times New Roman" pitchFamily="18" charset="0"/>
              </a:rPr>
              <a:t> </a:t>
            </a:r>
            <a:r>
              <a:rPr lang="en-US" sz="4800" dirty="0" smtClean="0">
                <a:solidFill>
                  <a:schemeClr val="tx1"/>
                </a:solidFill>
                <a:latin typeface="Times New Roman" pitchFamily="18" charset="0"/>
                <a:cs typeface="Times New Roman" pitchFamily="18" charset="0"/>
              </a:rPr>
              <a:t>Collecting</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2667000"/>
            <a:ext cx="7467600" cy="2743200"/>
          </a:xfrm>
        </p:spPr>
        <p:txBody>
          <a:bodyPr/>
          <a:lstStyle/>
          <a:p>
            <a:pPr algn="just">
              <a:buNone/>
            </a:pPr>
            <a:r>
              <a:rPr lang="en-US" dirty="0" smtClean="0"/>
              <a:t>From </a:t>
            </a:r>
            <a:r>
              <a:rPr lang="en-US" dirty="0" smtClean="0">
                <a:latin typeface="Times New Roman" pitchFamily="18" charset="0"/>
                <a:cs typeface="Times New Roman" pitchFamily="18" charset="0"/>
              </a:rPr>
              <a:t>Asira </a:t>
            </a:r>
            <a:r>
              <a:rPr lang="en-US" dirty="0" smtClean="0">
                <a:latin typeface="Times New Roman" pitchFamily="18" charset="0"/>
                <a:cs typeface="Times New Roman" pitchFamily="18" charset="0"/>
              </a:rPr>
              <a:t>Ash-Shamaliya </a:t>
            </a:r>
            <a:r>
              <a:rPr lang="en-US" dirty="0" smtClean="0">
                <a:latin typeface="Times New Roman" pitchFamily="18" charset="0"/>
                <a:cs typeface="Times New Roman" pitchFamily="18" charset="0"/>
              </a:rPr>
              <a:t>municipality a map of the village, which includes roads, buildings and contours, was brought.</a:t>
            </a:r>
          </a:p>
          <a:p>
            <a:pPr algn="just">
              <a:buNone/>
            </a:pPr>
            <a:r>
              <a:rPr lang="en-US" dirty="0" smtClean="0">
                <a:latin typeface="Times New Roman" pitchFamily="18" charset="0"/>
                <a:cs typeface="Times New Roman" pitchFamily="18" charset="0"/>
              </a:rPr>
              <a:t>From the Palestinian Water Authority specifications and limitation were brought to be considered in the design.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204</TotalTime>
  <Words>685</Words>
  <Application>Microsoft Office PowerPoint</Application>
  <PresentationFormat>On-screen Show (4:3)</PresentationFormat>
  <Paragraphs>82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An-Najah National University Faculty of Engineering Civil Engineering Department  Design of Wastewater Collection System for Asira Ash-Shamaliya</vt:lpstr>
      <vt:lpstr>Introduction</vt:lpstr>
      <vt:lpstr>Objectives</vt:lpstr>
      <vt:lpstr>Study Area</vt:lpstr>
      <vt:lpstr>Slide 5</vt:lpstr>
      <vt:lpstr>Population</vt:lpstr>
      <vt:lpstr>Slide 7</vt:lpstr>
      <vt:lpstr>Methodology</vt:lpstr>
      <vt:lpstr>Data Collecting</vt:lpstr>
      <vt:lpstr>System Layout</vt:lpstr>
      <vt:lpstr>SewerCAD Model</vt:lpstr>
      <vt:lpstr>SewerCAD Model</vt:lpstr>
      <vt:lpstr>Design Criteria</vt:lpstr>
      <vt:lpstr>A Line Profile</vt:lpstr>
      <vt:lpstr>System Design</vt:lpstr>
      <vt:lpstr>Excel Sheet</vt:lpstr>
      <vt:lpstr>Conclusions</vt:lpstr>
      <vt:lpstr>Recommendations</vt:lpstr>
      <vt:lpstr>And that’s it</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23</cp:revision>
  <dcterms:created xsi:type="dcterms:W3CDTF">2012-01-04T18:07:29Z</dcterms:created>
  <dcterms:modified xsi:type="dcterms:W3CDTF">2012-01-04T21:31:30Z</dcterms:modified>
</cp:coreProperties>
</file>