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87" r:id="rId3"/>
    <p:sldId id="258" r:id="rId4"/>
    <p:sldId id="259" r:id="rId5"/>
    <p:sldId id="261" r:id="rId6"/>
    <p:sldId id="262" r:id="rId7"/>
    <p:sldId id="257" r:id="rId8"/>
    <p:sldId id="267" r:id="rId9"/>
    <p:sldId id="268" r:id="rId10"/>
    <p:sldId id="260" r:id="rId11"/>
    <p:sldId id="269" r:id="rId12"/>
    <p:sldId id="279" r:id="rId13"/>
    <p:sldId id="280" r:id="rId14"/>
    <p:sldId id="274" r:id="rId15"/>
    <p:sldId id="263" r:id="rId16"/>
    <p:sldId id="272" r:id="rId17"/>
    <p:sldId id="273" r:id="rId18"/>
    <p:sldId id="271" r:id="rId19"/>
    <p:sldId id="281" r:id="rId20"/>
    <p:sldId id="283" r:id="rId21"/>
    <p:sldId id="282" r:id="rId22"/>
    <p:sldId id="284" r:id="rId23"/>
    <p:sldId id="285" r:id="rId24"/>
    <p:sldId id="286" r:id="rId25"/>
    <p:sldId id="264" r:id="rId26"/>
    <p:sldId id="265" r:id="rId27"/>
    <p:sldId id="266" r:id="rId28"/>
    <p:sldId id="275" r:id="rId29"/>
    <p:sldId id="276" r:id="rId30"/>
    <p:sldId id="277" r:id="rId31"/>
    <p:sldId id="278" r:id="rId32"/>
    <p:sldId id="288" r:id="rId33"/>
  </p:sldIdLst>
  <p:sldSz cx="9144000" cy="6858000" type="screen4x3"/>
  <p:notesSz cx="6858000" cy="9144000"/>
  <p:defaultTextStyle>
    <a:defPPr>
      <a:defRPr lang="ar-JO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ED083AE6-46FA-4A59-8FB0-9F97EB10719F}" styleName="نمط فاتح 3 - تمييز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AF606853-7671-496A-8E4F-DF71F8EC918B}" styleName="نمط داكن 1 - تمييز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7AC3CCA-C797-4891-BE02-D94E43425B78}" styleName="النمط المتوسط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380"/>
    <p:restoredTop sz="94660"/>
  </p:normalViewPr>
  <p:slideViewPr>
    <p:cSldViewPr>
      <p:cViewPr>
        <p:scale>
          <a:sx n="69" d="100"/>
          <a:sy n="69" d="100"/>
        </p:scale>
        <p:origin x="-1416" y="-1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مثلث قائم الزاوية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عنوان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7" name="عنوان فرعي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grpSp>
        <p:nvGrpSpPr>
          <p:cNvPr id="2" name="مجموعة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شكل حر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شكل حر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شكل حر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رابط مستقيم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عنصر نائب للتاريخ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31797F8-7BFF-429A-BD49-82A185A98053}" type="datetimeFigureOut">
              <a:rPr lang="ar-JO" smtClean="0"/>
              <a:pPr/>
              <a:t>21/07/1433</a:t>
            </a:fld>
            <a:endParaRPr lang="ar-JO"/>
          </a:p>
        </p:txBody>
      </p:sp>
      <p:sp>
        <p:nvSpPr>
          <p:cNvPr id="19" name="عنصر نائب للتذييل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ar-JO"/>
          </a:p>
        </p:txBody>
      </p:sp>
      <p:sp>
        <p:nvSpPr>
          <p:cNvPr id="27" name="عنصر نائب لرقم الشريحة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EFEF4B2-DE7D-40F0-87FE-2779EB3CBD7A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31797F8-7BFF-429A-BD49-82A185A98053}" type="datetimeFigureOut">
              <a:rPr lang="ar-JO" smtClean="0"/>
              <a:pPr/>
              <a:t>21/07/1433</a:t>
            </a:fld>
            <a:endParaRPr lang="ar-JO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JO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FEF4B2-DE7D-40F0-87FE-2779EB3CBD7A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31797F8-7BFF-429A-BD49-82A185A98053}" type="datetimeFigureOut">
              <a:rPr lang="ar-JO" smtClean="0"/>
              <a:pPr/>
              <a:t>21/07/1433</a:t>
            </a:fld>
            <a:endParaRPr lang="ar-JO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JO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FEF4B2-DE7D-40F0-87FE-2779EB3CBD7A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31797F8-7BFF-429A-BD49-82A185A98053}" type="datetimeFigureOut">
              <a:rPr lang="ar-JO" smtClean="0"/>
              <a:pPr/>
              <a:t>21/07/1433</a:t>
            </a:fld>
            <a:endParaRPr lang="ar-JO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JO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FEF4B2-DE7D-40F0-87FE-2779EB3CBD7A}" type="slidenum">
              <a:rPr lang="ar-JO" smtClean="0"/>
              <a:pPr/>
              <a:t>‹#›</a:t>
            </a:fld>
            <a:endParaRPr lang="ar-JO"/>
          </a:p>
        </p:txBody>
      </p:sp>
      <p:sp>
        <p:nvSpPr>
          <p:cNvPr id="7" name="عنوان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31797F8-7BFF-429A-BD49-82A185A98053}" type="datetimeFigureOut">
              <a:rPr lang="ar-JO" smtClean="0"/>
              <a:pPr/>
              <a:t>21/07/1433</a:t>
            </a:fld>
            <a:endParaRPr lang="ar-JO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JO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FEF4B2-DE7D-40F0-87FE-2779EB3CBD7A}" type="slidenum">
              <a:rPr lang="ar-JO" smtClean="0"/>
              <a:pPr/>
              <a:t>‹#›</a:t>
            </a:fld>
            <a:endParaRPr lang="ar-JO"/>
          </a:p>
        </p:txBody>
      </p:sp>
      <p:sp>
        <p:nvSpPr>
          <p:cNvPr id="7" name="شارة رتبة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شارة رتبة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31797F8-7BFF-429A-BD49-82A185A98053}" type="datetimeFigureOut">
              <a:rPr lang="ar-JO" smtClean="0"/>
              <a:pPr/>
              <a:t>21/07/1433</a:t>
            </a:fld>
            <a:endParaRPr lang="ar-JO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JO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FEF4B2-DE7D-40F0-87FE-2779EB3CBD7A}" type="slidenum">
              <a:rPr lang="ar-JO" smtClean="0"/>
              <a:pPr/>
              <a:t>‹#›</a:t>
            </a:fld>
            <a:endParaRPr lang="ar-JO"/>
          </a:p>
        </p:txBody>
      </p:sp>
      <p:sp>
        <p:nvSpPr>
          <p:cNvPr id="8" name="عنوان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31797F8-7BFF-429A-BD49-82A185A98053}" type="datetimeFigureOut">
              <a:rPr lang="ar-JO" smtClean="0"/>
              <a:pPr/>
              <a:t>21/07/1433</a:t>
            </a:fld>
            <a:endParaRPr lang="ar-JO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JO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FEF4B2-DE7D-40F0-87FE-2779EB3CBD7A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31797F8-7BFF-429A-BD49-82A185A98053}" type="datetimeFigureOut">
              <a:rPr lang="ar-JO" smtClean="0"/>
              <a:pPr/>
              <a:t>21/07/1433</a:t>
            </a:fld>
            <a:endParaRPr lang="ar-JO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JO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FEF4B2-DE7D-40F0-87FE-2779EB3CBD7A}" type="slidenum">
              <a:rPr lang="ar-JO" smtClean="0"/>
              <a:pPr/>
              <a:t>‹#›</a:t>
            </a:fld>
            <a:endParaRPr lang="ar-JO"/>
          </a:p>
        </p:txBody>
      </p:sp>
      <p:sp>
        <p:nvSpPr>
          <p:cNvPr id="6" name="عنوان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31797F8-7BFF-429A-BD49-82A185A98053}" type="datetimeFigureOut">
              <a:rPr lang="ar-JO" smtClean="0"/>
              <a:pPr/>
              <a:t>21/07/1433</a:t>
            </a:fld>
            <a:endParaRPr lang="ar-JO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JO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FEF4B2-DE7D-40F0-87FE-2779EB3CBD7A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A31797F8-7BFF-429A-BD49-82A185A98053}" type="datetimeFigureOut">
              <a:rPr lang="ar-JO" smtClean="0"/>
              <a:pPr/>
              <a:t>21/07/1433</a:t>
            </a:fld>
            <a:endParaRPr lang="ar-JO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JO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FEF4B2-DE7D-40F0-87FE-2779EB3CBD7A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31797F8-7BFF-429A-BD49-82A185A98053}" type="datetimeFigureOut">
              <a:rPr lang="ar-JO" smtClean="0"/>
              <a:pPr/>
              <a:t>21/07/1433</a:t>
            </a:fld>
            <a:endParaRPr lang="ar-JO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ar-JO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EFEF4B2-DE7D-40F0-87FE-2779EB3CBD7A}" type="slidenum">
              <a:rPr lang="ar-JO" smtClean="0"/>
              <a:pPr/>
              <a:t>‹#›</a:t>
            </a:fld>
            <a:endParaRPr lang="ar-JO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8" name="شكل حر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شكل حر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مثلث قائم الزاوية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رابط مستقيم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شارة رتبة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شارة رتبة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شكل حر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شكل حر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مثلث قائم الزاوية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رابط مستقيم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عنصر نائب للعنوان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0" name="عنصر نائب للنص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0" name="عنصر نائب للتاريخ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31797F8-7BFF-429A-BD49-82A185A98053}" type="datetimeFigureOut">
              <a:rPr lang="ar-JO" smtClean="0"/>
              <a:pPr/>
              <a:t>21/07/1433</a:t>
            </a:fld>
            <a:endParaRPr lang="ar-JO"/>
          </a:p>
        </p:txBody>
      </p:sp>
      <p:sp>
        <p:nvSpPr>
          <p:cNvPr id="22" name="عنصر نائب للتذييل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ar-JO"/>
          </a:p>
        </p:txBody>
      </p:sp>
      <p:sp>
        <p:nvSpPr>
          <p:cNvPr id="18" name="عنصر نائب لرقم الشريحة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EFEF4B2-DE7D-40F0-87FE-2779EB3CBD7A}" type="slidenum">
              <a:rPr lang="ar-JO" smtClean="0"/>
              <a:pPr/>
              <a:t>‹#›</a:t>
            </a:fld>
            <a:endParaRPr lang="ar-J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r" rtl="1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r" rtl="1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r" rtl="1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3568" y="404664"/>
            <a:ext cx="7772400" cy="965665"/>
          </a:xfrm>
        </p:spPr>
        <p:txBody>
          <a:bodyPr>
            <a:normAutofit/>
          </a:bodyPr>
          <a:lstStyle/>
          <a:p>
            <a:r>
              <a:rPr lang="en-US" sz="3600" dirty="0" smtClean="0"/>
              <a:t>Muskat Secondary School Project</a:t>
            </a:r>
            <a:endParaRPr lang="ar-JO" sz="3600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4644008" y="2492896"/>
            <a:ext cx="3955976" cy="1199704"/>
          </a:xfrm>
        </p:spPr>
        <p:txBody>
          <a:bodyPr>
            <a:normAutofit fontScale="70000" lnSpcReduction="20000"/>
          </a:bodyPr>
          <a:lstStyle/>
          <a:p>
            <a:pPr algn="ctr" rtl="0"/>
            <a:r>
              <a:rPr lang="en-US" dirty="0" smtClean="0"/>
              <a:t>Prepared By:</a:t>
            </a:r>
          </a:p>
          <a:p>
            <a:pPr algn="ctr" rtl="0"/>
            <a:r>
              <a:rPr lang="en-US" dirty="0" smtClean="0"/>
              <a:t>Abdulrahman Hamdan</a:t>
            </a:r>
          </a:p>
          <a:p>
            <a:pPr algn="ctr" rtl="0"/>
            <a:r>
              <a:rPr lang="en-US" dirty="0" smtClean="0"/>
              <a:t>Ezz Eddein Dereih</a:t>
            </a:r>
          </a:p>
          <a:p>
            <a:pPr algn="ctr" rtl="0"/>
            <a:r>
              <a:rPr lang="en-US" dirty="0" smtClean="0"/>
              <a:t>Ahmad Mlatat</a:t>
            </a:r>
            <a:endParaRPr lang="ar-JO" dirty="0"/>
          </a:p>
        </p:txBody>
      </p:sp>
      <p:pic>
        <p:nvPicPr>
          <p:cNvPr id="1026" name="Picture 2" descr="C:\Users\design-tec\Downloads\87893_345x23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204864"/>
            <a:ext cx="3286125" cy="24574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2126" y="260648"/>
            <a:ext cx="8352928" cy="5544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Activity Duration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>
              <a:buNone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After determining the productivity rates for each labor from statistical studies, we determine the duration according to this equation:</a:t>
            </a:r>
          </a:p>
          <a:p>
            <a:pPr algn="l">
              <a:buNone/>
            </a:pPr>
            <a:endParaRPr lang="en-US" sz="1800" dirty="0" smtClean="0"/>
          </a:p>
          <a:p>
            <a:pPr algn="l">
              <a:buNone/>
            </a:pPr>
            <a:r>
              <a:rPr lang="en-US" sz="1800" b="1" dirty="0" smtClean="0"/>
              <a:t>Duration = (Quantity /(NO. of crew*productivity ))</a:t>
            </a:r>
          </a:p>
          <a:p>
            <a:pPr algn="l">
              <a:buNone/>
            </a:pPr>
            <a:r>
              <a:rPr lang="en-US" sz="1800" b="1" dirty="0" smtClean="0"/>
              <a:t> </a:t>
            </a:r>
            <a:endParaRPr lang="en-US" sz="1800" dirty="0" smtClean="0"/>
          </a:p>
          <a:p>
            <a:pPr algn="l">
              <a:buNone/>
            </a:pPr>
            <a:r>
              <a:rPr lang="en-US" sz="1800" dirty="0" smtClean="0"/>
              <a:t>For example : the duration of </a:t>
            </a:r>
            <a:r>
              <a:rPr lang="en-US" sz="1800" b="1" dirty="0" smtClean="0">
                <a:solidFill>
                  <a:schemeClr val="accent4"/>
                </a:solidFill>
              </a:rPr>
              <a:t>tiling for Ground floor </a:t>
            </a:r>
            <a:r>
              <a:rPr lang="en-US" sz="1800" dirty="0" smtClean="0"/>
              <a:t>is estimated as follows:</a:t>
            </a:r>
          </a:p>
          <a:p>
            <a:pPr algn="l">
              <a:buNone/>
            </a:pPr>
            <a:r>
              <a:rPr lang="en-US" sz="1800" dirty="0" smtClean="0"/>
              <a:t> </a:t>
            </a:r>
          </a:p>
          <a:p>
            <a:pPr algn="l">
              <a:buNone/>
            </a:pPr>
            <a:r>
              <a:rPr lang="en-US" sz="1800" dirty="0" smtClean="0"/>
              <a:t>Quantity =1585 m2</a:t>
            </a:r>
          </a:p>
          <a:p>
            <a:pPr algn="l">
              <a:buNone/>
            </a:pPr>
            <a:r>
              <a:rPr lang="en-US" sz="1800" dirty="0" smtClean="0"/>
              <a:t>Productivity = 24 m2 /day /crew      ,   crew (1 Skilled + 1 Unskilled )</a:t>
            </a:r>
          </a:p>
          <a:p>
            <a:pPr algn="l">
              <a:buNone/>
            </a:pPr>
            <a:r>
              <a:rPr lang="en-US" sz="1800" dirty="0" smtClean="0"/>
              <a:t>NO of crew = 3</a:t>
            </a:r>
          </a:p>
          <a:p>
            <a:pPr algn="l">
              <a:buNone/>
            </a:pPr>
            <a:r>
              <a:rPr lang="en-US" sz="1800" dirty="0" smtClean="0"/>
              <a:t>Duration = (1585 /(24*3)) = 23 days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543957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b="1" dirty="0" smtClean="0">
                <a:solidFill>
                  <a:schemeClr val="accent4"/>
                </a:solidFill>
              </a:rPr>
              <a:t>Productivity</a:t>
            </a:r>
            <a:r>
              <a:rPr lang="en-US" dirty="0" smtClean="0"/>
              <a:t>: is the output per labor hour.</a:t>
            </a:r>
          </a:p>
          <a:p>
            <a:pPr algn="l" rtl="0"/>
            <a:endParaRPr lang="en-US" dirty="0" smtClean="0"/>
          </a:p>
          <a:p>
            <a:pPr algn="l" rtl="0"/>
            <a:r>
              <a:rPr lang="en-US" dirty="0" smtClean="0"/>
              <a:t>It is </a:t>
            </a:r>
            <a:r>
              <a:rPr lang="en-US" b="1" dirty="0" smtClean="0">
                <a:solidFill>
                  <a:schemeClr val="accent4"/>
                </a:solidFill>
              </a:rPr>
              <a:t>the responsibility </a:t>
            </a:r>
            <a:r>
              <a:rPr lang="en-US" dirty="0" smtClean="0"/>
              <a:t>of those who are concerned with cost of the project.</a:t>
            </a:r>
          </a:p>
          <a:p>
            <a:pPr algn="l" rtl="0"/>
            <a:endParaRPr lang="en-US" dirty="0" smtClean="0"/>
          </a:p>
          <a:p>
            <a:pPr algn="l" rtl="0"/>
            <a:r>
              <a:rPr lang="en-US" b="1" dirty="0" smtClean="0">
                <a:solidFill>
                  <a:schemeClr val="accent4"/>
                </a:solidFill>
              </a:rPr>
              <a:t>Affect the total duration </a:t>
            </a:r>
            <a:r>
              <a:rPr lang="en-US" dirty="0" smtClean="0"/>
              <a:t>of the project and the duration of each activity.</a:t>
            </a:r>
          </a:p>
          <a:p>
            <a:pPr algn="l" rtl="0"/>
            <a:endParaRPr lang="en-US" dirty="0" smtClean="0"/>
          </a:p>
          <a:p>
            <a:pPr algn="l" rtl="0"/>
            <a:endParaRPr lang="ar-JO" dirty="0"/>
          </a:p>
        </p:txBody>
      </p:sp>
      <p:sp>
        <p:nvSpPr>
          <p:cNvPr id="3" name="عنوان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en-US" dirty="0" smtClean="0"/>
              <a:t>Productivity in Palestine</a:t>
            </a:r>
            <a:endParaRPr lang="ar-J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b="1" dirty="0" smtClean="0">
                <a:solidFill>
                  <a:srgbClr val="0070C0"/>
                </a:solidFill>
                <a:latin typeface="Arial Narrow" pitchFamily="34" charset="0"/>
              </a:rPr>
              <a:t>The main factors that affect the productivity in the Palestine are:</a:t>
            </a:r>
          </a:p>
          <a:p>
            <a:pPr algn="l" rtl="0"/>
            <a:endParaRPr lang="en-US" b="1" dirty="0" smtClean="0">
              <a:solidFill>
                <a:srgbClr val="0070C0"/>
              </a:solidFill>
              <a:latin typeface="Arial Narrow" pitchFamily="34" charset="0"/>
            </a:endParaRPr>
          </a:p>
          <a:p>
            <a:pPr algn="l" rtl="0">
              <a:buFont typeface="Wingdings" pitchFamily="2" charset="2"/>
              <a:buChar char="q"/>
            </a:pPr>
            <a:r>
              <a:rPr lang="en-US" dirty="0" smtClean="0"/>
              <a:t>Past experience.</a:t>
            </a:r>
          </a:p>
          <a:p>
            <a:pPr algn="l" rtl="0">
              <a:buFont typeface="Wingdings" pitchFamily="2" charset="2"/>
              <a:buChar char="q"/>
            </a:pPr>
            <a:r>
              <a:rPr lang="en-US" dirty="0" smtClean="0"/>
              <a:t>Age.</a:t>
            </a:r>
          </a:p>
          <a:p>
            <a:pPr algn="l" rtl="0">
              <a:buFont typeface="Wingdings" pitchFamily="2" charset="2"/>
              <a:buChar char="q"/>
            </a:pPr>
            <a:r>
              <a:rPr lang="en-US" dirty="0" smtClean="0"/>
              <a:t>Motivation.</a:t>
            </a:r>
          </a:p>
          <a:p>
            <a:pPr algn="l" rtl="0">
              <a:buFont typeface="Wingdings" pitchFamily="2" charset="2"/>
              <a:buChar char="q"/>
            </a:pPr>
            <a:endParaRPr lang="en-US" b="1" dirty="0" smtClean="0">
              <a:solidFill>
                <a:srgbClr val="0070C0"/>
              </a:solidFill>
              <a:latin typeface="Arial Narrow" pitchFamily="34" charset="0"/>
            </a:endParaRPr>
          </a:p>
        </p:txBody>
      </p:sp>
      <p:sp>
        <p:nvSpPr>
          <p:cNvPr id="3" name="عنوان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Factor affecting productivity</a:t>
            </a:r>
            <a:endParaRPr lang="ar-J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b="1" dirty="0" smtClean="0">
                <a:solidFill>
                  <a:srgbClr val="0070C0"/>
                </a:solidFill>
                <a:latin typeface="Arial Narrow" pitchFamily="34" charset="0"/>
              </a:rPr>
              <a:t>Other Factors that affect the productivity in the Palestine are:</a:t>
            </a:r>
          </a:p>
          <a:p>
            <a:pPr algn="l" rtl="0">
              <a:buNone/>
            </a:pPr>
            <a:endParaRPr lang="en-US" b="1" dirty="0" smtClean="0">
              <a:solidFill>
                <a:srgbClr val="0070C0"/>
              </a:solidFill>
              <a:latin typeface="Arial Narrow" pitchFamily="34" charset="0"/>
            </a:endParaRPr>
          </a:p>
          <a:p>
            <a:pPr lvl="0" algn="l" rtl="0">
              <a:buFont typeface="Wingdings" pitchFamily="2" charset="2"/>
              <a:buChar char="q"/>
            </a:pPr>
            <a:r>
              <a:rPr lang="en-US" sz="1900" b="1" dirty="0" smtClean="0">
                <a:solidFill>
                  <a:srgbClr val="FF0000"/>
                </a:solidFill>
              </a:rPr>
              <a:t>Close control </a:t>
            </a:r>
            <a:r>
              <a:rPr lang="en-US" sz="1900" dirty="0" smtClean="0"/>
              <a:t>from contractor or client.</a:t>
            </a:r>
          </a:p>
          <a:p>
            <a:pPr lvl="0" algn="l" rtl="0">
              <a:buFont typeface="Wingdings" pitchFamily="2" charset="2"/>
              <a:buChar char="q"/>
            </a:pPr>
            <a:r>
              <a:rPr lang="en-US" sz="1900" dirty="0" smtClean="0"/>
              <a:t>The </a:t>
            </a:r>
            <a:r>
              <a:rPr lang="en-US" sz="1900" b="1" dirty="0" smtClean="0">
                <a:solidFill>
                  <a:srgbClr val="FF0000"/>
                </a:solidFill>
              </a:rPr>
              <a:t>duration of work </a:t>
            </a:r>
            <a:r>
              <a:rPr lang="en-US" sz="1900" dirty="0" smtClean="0"/>
              <a:t>in day.</a:t>
            </a:r>
          </a:p>
          <a:p>
            <a:pPr lvl="0" algn="l" rtl="0">
              <a:buFont typeface="Wingdings" pitchFamily="2" charset="2"/>
              <a:buChar char="q"/>
            </a:pPr>
            <a:r>
              <a:rPr lang="en-US" sz="1900" dirty="0" smtClean="0"/>
              <a:t>The </a:t>
            </a:r>
            <a:r>
              <a:rPr lang="en-US" sz="1900" b="1" dirty="0" smtClean="0">
                <a:solidFill>
                  <a:srgbClr val="FF0000"/>
                </a:solidFill>
              </a:rPr>
              <a:t>competitiveness</a:t>
            </a:r>
            <a:r>
              <a:rPr lang="en-US" sz="1900" dirty="0" smtClean="0"/>
              <a:t> from other workman in the site.</a:t>
            </a:r>
          </a:p>
          <a:p>
            <a:pPr lvl="0" algn="l" rtl="0">
              <a:buFont typeface="Wingdings" pitchFamily="2" charset="2"/>
              <a:buChar char="q"/>
            </a:pPr>
            <a:r>
              <a:rPr lang="en-US" sz="1900" dirty="0" smtClean="0"/>
              <a:t>The </a:t>
            </a:r>
            <a:r>
              <a:rPr lang="en-US" sz="1900" b="1" dirty="0" smtClean="0">
                <a:solidFill>
                  <a:srgbClr val="FF0000"/>
                </a:solidFill>
              </a:rPr>
              <a:t>quality and complexity </a:t>
            </a:r>
            <a:r>
              <a:rPr lang="en-US" sz="1900" dirty="0" smtClean="0"/>
              <a:t>of the work. </a:t>
            </a:r>
          </a:p>
          <a:p>
            <a:pPr lvl="0" algn="l" rtl="0">
              <a:buFont typeface="Wingdings" pitchFamily="2" charset="2"/>
              <a:buChar char="q"/>
            </a:pPr>
            <a:r>
              <a:rPr lang="en-US" sz="1900" dirty="0" smtClean="0"/>
              <a:t>The </a:t>
            </a:r>
            <a:r>
              <a:rPr lang="en-US" sz="1900" b="1" dirty="0" smtClean="0">
                <a:solidFill>
                  <a:srgbClr val="FF0000"/>
                </a:solidFill>
              </a:rPr>
              <a:t>safety factors </a:t>
            </a:r>
            <a:r>
              <a:rPr lang="en-US" sz="1900" dirty="0" smtClean="0"/>
              <a:t>in the site.</a:t>
            </a:r>
          </a:p>
          <a:p>
            <a:pPr algn="l" rtl="0">
              <a:buFont typeface="Wingdings" pitchFamily="2" charset="2"/>
              <a:buChar char="q"/>
            </a:pPr>
            <a:r>
              <a:rPr lang="en-US" sz="1900" dirty="0" smtClean="0"/>
              <a:t>The relationship between </a:t>
            </a:r>
            <a:r>
              <a:rPr lang="en-US" sz="1900" b="1" dirty="0" smtClean="0">
                <a:solidFill>
                  <a:srgbClr val="FF0000"/>
                </a:solidFill>
              </a:rPr>
              <a:t>workers and employer</a:t>
            </a:r>
            <a:r>
              <a:rPr lang="en-US" sz="1900" dirty="0" smtClean="0"/>
              <a:t>.</a:t>
            </a:r>
          </a:p>
          <a:p>
            <a:pPr algn="l" rtl="0"/>
            <a:endParaRPr lang="ar-JO" dirty="0"/>
          </a:p>
        </p:txBody>
      </p:sp>
      <p:sp>
        <p:nvSpPr>
          <p:cNvPr id="3" name="عنوان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Factor affecting productivity</a:t>
            </a:r>
            <a:endParaRPr lang="ar-J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507512"/>
          </a:xfrm>
        </p:spPr>
        <p:txBody>
          <a:bodyPr>
            <a:normAutofit lnSpcReduction="10000"/>
          </a:bodyPr>
          <a:lstStyle/>
          <a:p>
            <a:pPr algn="l" rtl="0"/>
            <a:r>
              <a:rPr lang="en-US" sz="2800" dirty="0" smtClean="0"/>
              <a:t> </a:t>
            </a:r>
            <a:r>
              <a:rPr lang="en-US" sz="2400" b="1" dirty="0" smtClean="0">
                <a:solidFill>
                  <a:srgbClr val="FF0000"/>
                </a:solidFill>
              </a:rPr>
              <a:t>Steel in Slab: </a:t>
            </a:r>
            <a:endParaRPr lang="en-US" sz="2000" dirty="0" smtClean="0">
              <a:solidFill>
                <a:srgbClr val="FF0000"/>
              </a:solidFill>
            </a:endParaRPr>
          </a:p>
          <a:p>
            <a:pPr algn="l" rtl="0"/>
            <a:endParaRPr lang="ar-JO" dirty="0"/>
          </a:p>
        </p:txBody>
      </p:sp>
      <p:sp>
        <p:nvSpPr>
          <p:cNvPr id="3" name="عنوان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Productivity Rates in Palestine</a:t>
            </a:r>
            <a:endParaRPr lang="ar-JO" dirty="0"/>
          </a:p>
        </p:txBody>
      </p:sp>
      <p:graphicFrame>
        <p:nvGraphicFramePr>
          <p:cNvPr id="6" name="جدول 5"/>
          <p:cNvGraphicFramePr>
            <a:graphicFrameLocks noGrp="1"/>
          </p:cNvGraphicFramePr>
          <p:nvPr/>
        </p:nvGraphicFramePr>
        <p:xfrm>
          <a:off x="1835696" y="2204864"/>
          <a:ext cx="5760636" cy="2088233"/>
        </p:xfrm>
        <a:graphic>
          <a:graphicData uri="http://schemas.openxmlformats.org/drawingml/2006/table">
            <a:tbl>
              <a:tblPr>
                <a:tableStyleId>{ED083AE6-46FA-4A59-8FB0-9F97EB10719F}</a:tableStyleId>
              </a:tblPr>
              <a:tblGrid>
                <a:gridCol w="822948"/>
                <a:gridCol w="822948"/>
                <a:gridCol w="822948"/>
                <a:gridCol w="822948"/>
                <a:gridCol w="822948"/>
                <a:gridCol w="822948"/>
                <a:gridCol w="822948"/>
              </a:tblGrid>
              <a:tr h="83303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cs typeface="+mn-cs"/>
                        </a:rPr>
                        <a:t>Groups</a:t>
                      </a:r>
                      <a:endParaRPr lang="en-US" sz="1200" b="1" dirty="0"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cs typeface="+mn-cs"/>
                        </a:rPr>
                        <a:t>Sat</a:t>
                      </a:r>
                      <a:endParaRPr lang="en-US" sz="1200" b="1"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cs typeface="+mn-cs"/>
                        </a:rPr>
                        <a:t>Sun</a:t>
                      </a:r>
                      <a:endParaRPr lang="en-US" sz="1200" b="1"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cs typeface="+mn-cs"/>
                        </a:rPr>
                        <a:t>Mon</a:t>
                      </a:r>
                      <a:endParaRPr lang="en-US" sz="1200" b="1"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cs typeface="+mn-cs"/>
                        </a:rPr>
                        <a:t>Tues.</a:t>
                      </a:r>
                      <a:endParaRPr lang="en-US" sz="1200" b="1"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cs typeface="+mn-cs"/>
                        </a:rPr>
                        <a:t>Wed</a:t>
                      </a:r>
                      <a:endParaRPr lang="en-US" sz="1200" b="1"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cs typeface="+mn-cs"/>
                        </a:rPr>
                        <a:t>Thu</a:t>
                      </a:r>
                      <a:endParaRPr lang="en-US" sz="1200" b="1"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68580" marR="68580" marT="0" marB="0" anchor="b"/>
                </a:tc>
              </a:tr>
              <a:tr h="41840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cs typeface="+mn-cs"/>
                        </a:rPr>
                        <a:t>A</a:t>
                      </a:r>
                      <a:endParaRPr lang="en-US" sz="1200" b="1" dirty="0"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cs typeface="+mn-cs"/>
                        </a:rPr>
                        <a:t>0.6</a:t>
                      </a:r>
                      <a:endParaRPr lang="en-US" sz="1200" b="1" dirty="0"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cs typeface="+mn-cs"/>
                        </a:rPr>
                        <a:t>0.68</a:t>
                      </a:r>
                      <a:endParaRPr lang="en-US" sz="1200" b="1"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cs typeface="+mn-cs"/>
                        </a:rPr>
                        <a:t>0.78</a:t>
                      </a:r>
                      <a:endParaRPr lang="en-US" sz="1200" b="1"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cs typeface="+mn-cs"/>
                        </a:rPr>
                        <a:t>0.73</a:t>
                      </a:r>
                      <a:endParaRPr lang="en-US" sz="1200" b="1" dirty="0"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cs typeface="+mn-cs"/>
                        </a:rPr>
                        <a:t>0.76</a:t>
                      </a:r>
                      <a:endParaRPr lang="en-US" sz="1200" b="1" dirty="0"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cs typeface="+mn-cs"/>
                        </a:rPr>
                        <a:t>0.65</a:t>
                      </a:r>
                      <a:endParaRPr lang="en-US" sz="1200" b="1" dirty="0"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68580" marR="68580" marT="0" marB="0" anchor="b"/>
                </a:tc>
              </a:tr>
              <a:tr h="41840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cs typeface="+mn-cs"/>
                        </a:rPr>
                        <a:t>B</a:t>
                      </a:r>
                      <a:endParaRPr lang="en-US" sz="1200" b="1"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cs typeface="+mn-cs"/>
                        </a:rPr>
                        <a:t>0.58</a:t>
                      </a:r>
                      <a:endParaRPr lang="en-US" sz="1200" b="1" dirty="0"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cs typeface="+mn-cs"/>
                        </a:rPr>
                        <a:t>0.7</a:t>
                      </a:r>
                      <a:endParaRPr lang="en-US" sz="1200" b="1" dirty="0"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cs typeface="+mn-cs"/>
                        </a:rPr>
                        <a:t>0.74</a:t>
                      </a:r>
                      <a:endParaRPr lang="en-US" sz="1200" b="1"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cs typeface="+mn-cs"/>
                        </a:rPr>
                        <a:t>0.65</a:t>
                      </a:r>
                      <a:endParaRPr lang="en-US" sz="1200" b="1"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cs typeface="+mn-cs"/>
                        </a:rPr>
                        <a:t>0.58</a:t>
                      </a:r>
                      <a:endParaRPr lang="en-US" sz="1200" b="1"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cs typeface="+mn-cs"/>
                        </a:rPr>
                        <a:t>0.68</a:t>
                      </a:r>
                      <a:endParaRPr lang="en-US" sz="1200" b="1"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68580" marR="68580" marT="0" marB="0" anchor="b"/>
                </a:tc>
              </a:tr>
              <a:tr h="41840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cs typeface="+mn-cs"/>
                        </a:rPr>
                        <a:t>C</a:t>
                      </a:r>
                      <a:endParaRPr lang="en-US" sz="1200" b="1"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cs typeface="+mn-cs"/>
                        </a:rPr>
                        <a:t>0.53</a:t>
                      </a:r>
                      <a:endParaRPr lang="en-US" sz="1200" b="1"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cs typeface="+mn-cs"/>
                        </a:rPr>
                        <a:t>0.67</a:t>
                      </a:r>
                      <a:endParaRPr lang="en-US" sz="1200" b="1"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cs typeface="+mn-cs"/>
                        </a:rPr>
                        <a:t>0.72</a:t>
                      </a:r>
                      <a:endParaRPr lang="en-US" sz="1200" b="1" dirty="0"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cs typeface="+mn-cs"/>
                        </a:rPr>
                        <a:t>0.8</a:t>
                      </a:r>
                      <a:endParaRPr lang="en-US" sz="1200" b="1" dirty="0"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cs typeface="+mn-cs"/>
                        </a:rPr>
                        <a:t>0.63</a:t>
                      </a:r>
                      <a:endParaRPr lang="en-US" sz="1200" b="1" dirty="0"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cs typeface="+mn-cs"/>
                        </a:rPr>
                        <a:t>0.69</a:t>
                      </a:r>
                      <a:endParaRPr lang="en-US" sz="1200" b="1" dirty="0"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  <p:sp>
        <p:nvSpPr>
          <p:cNvPr id="7" name="مربع نص 6"/>
          <p:cNvSpPr txBox="1"/>
          <p:nvPr/>
        </p:nvSpPr>
        <p:spPr>
          <a:xfrm>
            <a:off x="971600" y="4941168"/>
            <a:ext cx="4608512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b="1" dirty="0" smtClean="0">
                <a:solidFill>
                  <a:schemeClr val="accent4"/>
                </a:solidFill>
              </a:rPr>
              <a:t>The average of productivity </a:t>
            </a:r>
            <a:r>
              <a:rPr lang="en-US" dirty="0" smtClean="0"/>
              <a:t>rates in steel in slabs is </a:t>
            </a:r>
            <a:r>
              <a:rPr lang="en-US" b="1" dirty="0" smtClean="0">
                <a:solidFill>
                  <a:srgbClr val="FF0000"/>
                </a:solidFill>
              </a:rPr>
              <a:t>(0.6-1.0)ton/day </a:t>
            </a:r>
            <a:r>
              <a:rPr lang="en-US" dirty="0" smtClean="0"/>
              <a:t>and </a:t>
            </a:r>
            <a:r>
              <a:rPr lang="en-US" b="1" dirty="0" smtClean="0">
                <a:solidFill>
                  <a:schemeClr val="accent4"/>
                </a:solidFill>
              </a:rPr>
              <a:t>the wage of each group </a:t>
            </a:r>
            <a:r>
              <a:rPr lang="en-US" dirty="0" smtClean="0"/>
              <a:t>is </a:t>
            </a:r>
            <a:r>
              <a:rPr lang="en-US" b="1" dirty="0" smtClean="0">
                <a:solidFill>
                  <a:srgbClr val="FF0000"/>
                </a:solidFill>
              </a:rPr>
              <a:t>230 NIS/day.</a:t>
            </a:r>
            <a:endParaRPr lang="ar-JO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l" rtl="0">
              <a:buNone/>
            </a:pPr>
            <a:r>
              <a:rPr lang="en-US" sz="1800" b="1" dirty="0" smtClean="0">
                <a:solidFill>
                  <a:srgbClr val="FF0000"/>
                </a:solidFill>
              </a:rPr>
              <a:t>Slabs:</a:t>
            </a:r>
            <a:endParaRPr lang="en-US" sz="1800" dirty="0" smtClean="0">
              <a:solidFill>
                <a:srgbClr val="FF0000"/>
              </a:solidFill>
            </a:endParaRPr>
          </a:p>
          <a:p>
            <a:pPr algn="l" rtl="0"/>
            <a:r>
              <a:rPr lang="en-US" sz="1800" dirty="0" smtClean="0"/>
              <a:t>Concrete in 1m² in Slab= Depth of cover *1m²+ Width of rib *slab thickness*1m²</a:t>
            </a:r>
          </a:p>
          <a:p>
            <a:pPr algn="l" rtl="0">
              <a:buNone/>
            </a:pPr>
            <a:r>
              <a:rPr lang="en-US" sz="1800" dirty="0" smtClean="0"/>
              <a:t>                                       = 0.06*1+ 0.2*0.29= 0.118 mᵌ/m².</a:t>
            </a:r>
          </a:p>
          <a:p>
            <a:pPr algn="l" rtl="0">
              <a:buNone/>
            </a:pPr>
            <a:endParaRPr lang="en-US" sz="1800" dirty="0" smtClean="0"/>
          </a:p>
          <a:p>
            <a:pPr algn="l" rtl="0"/>
            <a:r>
              <a:rPr lang="en-US" sz="1800" dirty="0" smtClean="0"/>
              <a:t>steel in Baem1= </a:t>
            </a:r>
            <a:r>
              <a:rPr lang="en-US" sz="1600" dirty="0" smtClean="0"/>
              <a:t>Length *No. of bars*Weight/m*No. of beams</a:t>
            </a:r>
          </a:p>
          <a:p>
            <a:pPr algn="l" rtl="0">
              <a:buNone/>
            </a:pPr>
            <a:r>
              <a:rPr lang="en-US" sz="1800" dirty="0" smtClean="0"/>
              <a:t>                                        = 6.5*4*1.21*1+5.9*3*1.21*1= 52.48 kg.</a:t>
            </a:r>
          </a:p>
          <a:p>
            <a:pPr algn="l" rtl="0">
              <a:buNone/>
            </a:pPr>
            <a:endParaRPr lang="en-US" sz="1800" b="1" dirty="0" smtClean="0">
              <a:solidFill>
                <a:srgbClr val="FF0000"/>
              </a:solidFill>
            </a:endParaRPr>
          </a:p>
          <a:p>
            <a:pPr algn="l" rtl="0">
              <a:buNone/>
            </a:pPr>
            <a:r>
              <a:rPr lang="en-US" sz="1800" b="1" dirty="0" smtClean="0">
                <a:solidFill>
                  <a:srgbClr val="FF0000"/>
                </a:solidFill>
              </a:rPr>
              <a:t>Internal Blocks:</a:t>
            </a:r>
          </a:p>
          <a:p>
            <a:pPr algn="l" rtl="0"/>
            <a:r>
              <a:rPr lang="en-US" sz="1800" dirty="0" smtClean="0"/>
              <a:t>Area of internal blokes work=width *length =3.92*3.05=11.96 m².</a:t>
            </a:r>
          </a:p>
          <a:p>
            <a:pPr algn="l" rtl="0"/>
            <a:r>
              <a:rPr lang="en-US" sz="1800" dirty="0" smtClean="0"/>
              <a:t>Number of blocks = (area of blocks *12.5)= 150 units.</a:t>
            </a:r>
          </a:p>
          <a:p>
            <a:pPr algn="l" rtl="0"/>
            <a:endParaRPr lang="ar-JO" sz="1800" b="1" dirty="0"/>
          </a:p>
        </p:txBody>
      </p:sp>
      <p:sp>
        <p:nvSpPr>
          <p:cNvPr id="3" name="عنوان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en-US" dirty="0" smtClean="0"/>
              <a:t>Sample of Calculations</a:t>
            </a:r>
            <a:endParaRPr lang="ar-J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List of Activities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084177397"/>
              </p:ext>
            </p:extLst>
          </p:nvPr>
        </p:nvGraphicFramePr>
        <p:xfrm>
          <a:off x="457200" y="1484790"/>
          <a:ext cx="8435281" cy="4230209"/>
        </p:xfrm>
        <a:graphic>
          <a:graphicData uri="http://schemas.openxmlformats.org/drawingml/2006/table">
            <a:tbl>
              <a:tblPr/>
              <a:tblGrid>
                <a:gridCol w="411164"/>
                <a:gridCol w="1381254"/>
                <a:gridCol w="263402"/>
                <a:gridCol w="443286"/>
                <a:gridCol w="404739"/>
                <a:gridCol w="468983"/>
                <a:gridCol w="385466"/>
                <a:gridCol w="443286"/>
                <a:gridCol w="417588"/>
                <a:gridCol w="308373"/>
                <a:gridCol w="449710"/>
                <a:gridCol w="85659"/>
                <a:gridCol w="424013"/>
                <a:gridCol w="507530"/>
                <a:gridCol w="85659"/>
                <a:gridCol w="462559"/>
                <a:gridCol w="475408"/>
                <a:gridCol w="85659"/>
                <a:gridCol w="449710"/>
                <a:gridCol w="481833"/>
              </a:tblGrid>
              <a:tr h="478021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Table 2 Muskat  school activity list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10% Indirect cost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10% Profit factor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7955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85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Item NO.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Work item description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Unit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Quantitiy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Material cost (NIS)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Labor cost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 direct cost (NIS)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 cost (NIS)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 price (NIS)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0403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Unit cost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 cost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P.Rate/d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#of Crews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Duration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cost/d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 cost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Unit cost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 cost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Unit cost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 cost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Unit price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 price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0403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School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</a:tr>
              <a:tr h="17955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03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Earth work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0403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1.1.1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general excavation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30.4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91200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33.44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100320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36.79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110352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1423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1.1.2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excavation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4300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4700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51.7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5170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56.87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5687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0403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1.1.3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backfill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880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35200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58.19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51200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56320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61952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0403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1.1.4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compaction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11715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5400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80.36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17115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88.39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18826.5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97.23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20709.15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0403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1.1.5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transportation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12705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80.98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18705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89.08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20575.5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97.98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22633.05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0403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1.1.6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Anti termite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1.87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1870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2.06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2057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0403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184620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203082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223390.2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0403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structur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7955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0403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1.2.1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foundation &amp;column nick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20403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1.2.1.1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Formwork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1535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7675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13680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13.92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21355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15.31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23490.5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16.84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25839.55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0403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1.2.1.2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Steel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55.5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3200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177600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18400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3531.54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196000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3884.69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215600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4273.16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237160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663649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en-US" dirty="0" smtClean="0"/>
              <a:t>Project Cost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078708676"/>
              </p:ext>
            </p:extLst>
          </p:nvPr>
        </p:nvGraphicFramePr>
        <p:xfrm>
          <a:off x="1115616" y="1556792"/>
          <a:ext cx="5867401" cy="3200401"/>
        </p:xfrm>
        <a:graphic>
          <a:graphicData uri="http://schemas.openxmlformats.org/drawingml/2006/table">
            <a:tbl>
              <a:tblPr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</a:tblPr>
              <a:tblGrid>
                <a:gridCol w="1756088"/>
                <a:gridCol w="1074313"/>
                <a:gridCol w="1053652"/>
                <a:gridCol w="991674"/>
                <a:gridCol w="991674"/>
              </a:tblGrid>
              <a:tr h="45720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Package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Direct 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Cost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 Cost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Price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Cost%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Civil Work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1531325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1684458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1852904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43.63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Finishing Work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848480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933327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1026660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24.18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Mechanical 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Work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64100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70510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77561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1.83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Electrical Work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32850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36135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39749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0.94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External Work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1033564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1136921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1250613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29.45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 (NIS)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3510319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3861351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4247487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480770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l" rtl="0">
              <a:spcBef>
                <a:spcPct val="20000"/>
              </a:spcBef>
              <a:buClrTx/>
              <a:buSzTx/>
              <a:buFont typeface="Arial" pitchFamily="34" charset="0"/>
              <a:buChar char="•"/>
            </a:pPr>
            <a:r>
              <a:rPr lang="en-US" sz="2800" dirty="0">
                <a:solidFill>
                  <a:prstClr val="black"/>
                </a:solidFill>
                <a:latin typeface="Calibri"/>
              </a:rPr>
              <a:t>The primavera used to :</a:t>
            </a:r>
          </a:p>
          <a:p>
            <a:pPr marL="342900" lvl="0" indent="-342900" algn="l" rtl="0">
              <a:spcBef>
                <a:spcPct val="20000"/>
              </a:spcBef>
              <a:buClrTx/>
              <a:buSzTx/>
              <a:buNone/>
            </a:pPr>
            <a:endParaRPr lang="en-US" sz="2800" dirty="0">
              <a:solidFill>
                <a:prstClr val="black"/>
              </a:solidFill>
              <a:latin typeface="Calibri"/>
            </a:endParaRPr>
          </a:p>
          <a:p>
            <a:pPr marL="342900" lvl="0" indent="-342900" algn="l" rtl="0">
              <a:spcBef>
                <a:spcPct val="20000"/>
              </a:spcBef>
              <a:buClrTx/>
              <a:buSzTx/>
              <a:buFont typeface="Wingdings" pitchFamily="2" charset="2"/>
              <a:buChar char="ü"/>
            </a:pPr>
            <a:r>
              <a:rPr lang="en-US" sz="2800" dirty="0">
                <a:solidFill>
                  <a:prstClr val="black"/>
                </a:solidFill>
                <a:latin typeface="Calibri"/>
              </a:rPr>
              <a:t>   </a:t>
            </a:r>
            <a:r>
              <a:rPr lang="en-US" sz="2800" dirty="0" smtClean="0">
                <a:solidFill>
                  <a:prstClr val="black"/>
                </a:solidFill>
                <a:latin typeface="Calibri"/>
              </a:rPr>
              <a:t>Scheduling. </a:t>
            </a:r>
            <a:endParaRPr lang="en-US" sz="2800" dirty="0">
              <a:solidFill>
                <a:prstClr val="black"/>
              </a:solidFill>
              <a:latin typeface="Calibri"/>
            </a:endParaRPr>
          </a:p>
          <a:p>
            <a:pPr marL="342900" lvl="0" indent="-342900" algn="l" rtl="0">
              <a:spcBef>
                <a:spcPct val="20000"/>
              </a:spcBef>
              <a:buClrTx/>
              <a:buSzTx/>
              <a:buFont typeface="Wingdings" pitchFamily="2" charset="2"/>
              <a:buChar char="ü"/>
            </a:pPr>
            <a:r>
              <a:rPr lang="en-US" sz="2800" dirty="0">
                <a:solidFill>
                  <a:prstClr val="black"/>
                </a:solidFill>
                <a:latin typeface="Calibri"/>
              </a:rPr>
              <a:t>   Project network </a:t>
            </a:r>
          </a:p>
          <a:p>
            <a:pPr marL="342900" lvl="0" indent="-342900" algn="l" rtl="0">
              <a:spcBef>
                <a:spcPct val="20000"/>
              </a:spcBef>
              <a:buClrTx/>
              <a:buSzTx/>
              <a:buFont typeface="Wingdings" pitchFamily="2" charset="2"/>
              <a:buChar char="ü"/>
            </a:pPr>
            <a:r>
              <a:rPr lang="en-US" sz="2800" dirty="0">
                <a:solidFill>
                  <a:prstClr val="black"/>
                </a:solidFill>
                <a:latin typeface="Calibri"/>
              </a:rPr>
              <a:t>   Project budgeting </a:t>
            </a:r>
          </a:p>
          <a:p>
            <a:pPr marL="342900" lvl="0" indent="-342900" algn="l" rtl="0">
              <a:spcBef>
                <a:spcPct val="20000"/>
              </a:spcBef>
              <a:buClrTx/>
              <a:buSzTx/>
              <a:buFont typeface="Wingdings" pitchFamily="2" charset="2"/>
              <a:buChar char="ü"/>
            </a:pPr>
            <a:r>
              <a:rPr lang="en-US" sz="2800" dirty="0">
                <a:solidFill>
                  <a:prstClr val="black"/>
                </a:solidFill>
                <a:latin typeface="Calibri"/>
              </a:rPr>
              <a:t>  Project duration and CBM  analysis </a:t>
            </a:r>
          </a:p>
          <a:p>
            <a:pPr marL="342900" lvl="0" indent="-342900" algn="l" rtl="0">
              <a:spcBef>
                <a:spcPct val="20000"/>
              </a:spcBef>
              <a:buClrTx/>
              <a:buSzTx/>
              <a:buFont typeface="Wingdings" pitchFamily="2" charset="2"/>
              <a:buChar char="ü"/>
            </a:pPr>
            <a:r>
              <a:rPr lang="en-US" sz="2800" dirty="0">
                <a:solidFill>
                  <a:prstClr val="black"/>
                </a:solidFill>
                <a:latin typeface="Calibri"/>
              </a:rPr>
              <a:t>  Resources leveling </a:t>
            </a:r>
            <a:endParaRPr lang="en-US" sz="2800" dirty="0" smtClean="0">
              <a:solidFill>
                <a:prstClr val="black"/>
              </a:solidFill>
              <a:latin typeface="Calibri"/>
            </a:endParaRPr>
          </a:p>
          <a:p>
            <a:pPr marL="342900" lvl="0" indent="-342900" algn="l" rtl="0">
              <a:spcBef>
                <a:spcPct val="20000"/>
              </a:spcBef>
              <a:buClrTx/>
              <a:buSzTx/>
              <a:buFont typeface="Wingdings" pitchFamily="2" charset="2"/>
              <a:buChar char="ü"/>
            </a:pPr>
            <a:r>
              <a:rPr lang="en-US" sz="2800" dirty="0" smtClean="0">
                <a:solidFill>
                  <a:prstClr val="black"/>
                </a:solidFill>
                <a:latin typeface="Calibri"/>
              </a:rPr>
              <a:t> Project updating.</a:t>
            </a:r>
            <a:endParaRPr lang="en-US" sz="2800" dirty="0">
              <a:solidFill>
                <a:prstClr val="black"/>
              </a:solidFill>
              <a:latin typeface="Calibri"/>
            </a:endParaRPr>
          </a:p>
          <a:p>
            <a:pPr marL="109728" indent="0" algn="l" rtl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Primavera analysis</a:t>
            </a:r>
          </a:p>
        </p:txBody>
      </p:sp>
    </p:spTree>
    <p:extLst>
      <p:ext uri="{BB962C8B-B14F-4D97-AF65-F5344CB8AC3E}">
        <p14:creationId xmlns="" xmlns:p14="http://schemas.microsoft.com/office/powerpoint/2010/main" val="1888586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sz="2400" dirty="0" smtClean="0"/>
              <a:t>Project objective, assumptions, constraints, methodology, project description and WBS.</a:t>
            </a:r>
          </a:p>
          <a:p>
            <a:pPr algn="l" rtl="0">
              <a:buNone/>
            </a:pPr>
            <a:r>
              <a:rPr lang="en-US" b="1" dirty="0" smtClean="0">
                <a:solidFill>
                  <a:srgbClr val="0070C0"/>
                </a:solidFill>
              </a:rPr>
              <a:t>  </a:t>
            </a:r>
            <a:r>
              <a:rPr lang="en-US" sz="1800" b="1" dirty="0" smtClean="0">
                <a:solidFill>
                  <a:srgbClr val="0070C0"/>
                </a:solidFill>
              </a:rPr>
              <a:t>(Abdulrahman Hamdan).</a:t>
            </a:r>
          </a:p>
          <a:p>
            <a:pPr algn="l" rtl="0">
              <a:buNone/>
            </a:pPr>
            <a:endParaRPr lang="en-US" sz="1800" dirty="0" smtClean="0"/>
          </a:p>
          <a:p>
            <a:pPr algn="l" rtl="0"/>
            <a:r>
              <a:rPr lang="en-US" sz="2400" dirty="0" smtClean="0"/>
              <a:t>Productivity in Palestine, factors affecting productivity, sample of calculations, list of activities and project cost.</a:t>
            </a:r>
          </a:p>
          <a:p>
            <a:pPr algn="l" rtl="0">
              <a:buNone/>
            </a:pPr>
            <a:r>
              <a:rPr lang="en-US" sz="1800" dirty="0" smtClean="0"/>
              <a:t>  </a:t>
            </a:r>
            <a:r>
              <a:rPr lang="en-US" sz="1800" b="1" dirty="0" smtClean="0">
                <a:solidFill>
                  <a:srgbClr val="0070C0"/>
                </a:solidFill>
              </a:rPr>
              <a:t>(Ahmad Mlatat).</a:t>
            </a:r>
          </a:p>
          <a:p>
            <a:pPr algn="l" rtl="0">
              <a:buNone/>
            </a:pPr>
            <a:endParaRPr lang="en-US" sz="1800" dirty="0" smtClean="0"/>
          </a:p>
          <a:p>
            <a:pPr algn="l" rtl="0"/>
            <a:r>
              <a:rPr lang="en-US" sz="2400" dirty="0" smtClean="0"/>
              <a:t>Primavera scheduling, redesign process.</a:t>
            </a:r>
          </a:p>
          <a:p>
            <a:pPr algn="l" rtl="0">
              <a:buNone/>
            </a:pPr>
            <a:r>
              <a:rPr lang="en-US" sz="1800" dirty="0" smtClean="0"/>
              <a:t>  </a:t>
            </a:r>
            <a:r>
              <a:rPr lang="en-US" sz="1800" b="1" dirty="0" smtClean="0">
                <a:solidFill>
                  <a:srgbClr val="0070C0"/>
                </a:solidFill>
              </a:rPr>
              <a:t>(Ezz Al- Eldin Dariah).</a:t>
            </a:r>
            <a:endParaRPr lang="ar-JO" sz="1800" b="1" dirty="0">
              <a:solidFill>
                <a:srgbClr val="0070C0"/>
              </a:solidFill>
            </a:endParaRPr>
          </a:p>
        </p:txBody>
      </p:sp>
      <p:sp>
        <p:nvSpPr>
          <p:cNvPr id="3" name="عنوان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en-US" dirty="0" smtClean="0"/>
              <a:t>Presentation Contents</a:t>
            </a:r>
            <a:endParaRPr lang="ar-J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Activities Relations from Primavera </a:t>
            </a:r>
          </a:p>
        </p:txBody>
      </p:sp>
      <p:pic>
        <p:nvPicPr>
          <p:cNvPr id="1026" name="Picture 2" descr="C:\Users\mt2x\Pictures\Rel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835" y="1268760"/>
            <a:ext cx="8802329" cy="453650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874242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List of Activities from Primavera</a:t>
            </a:r>
          </a:p>
        </p:txBody>
      </p:sp>
      <p:pic>
        <p:nvPicPr>
          <p:cNvPr id="4" name="Picture 2" descr="C:\Users\mt2x\Pictures\Pre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844824"/>
            <a:ext cx="8229600" cy="362408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579780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The </a:t>
            </a:r>
            <a:r>
              <a:rPr lang="en-US" dirty="0" smtClean="0">
                <a:solidFill>
                  <a:srgbClr val="FF0000"/>
                </a:solidFill>
              </a:rPr>
              <a:t>total direct cost from primavera </a:t>
            </a:r>
            <a:r>
              <a:rPr lang="en-US" dirty="0" smtClean="0"/>
              <a:t>equals </a:t>
            </a:r>
          </a:p>
          <a:p>
            <a:pPr marL="109728" indent="0" algn="l" rtl="0">
              <a:buNone/>
            </a:pP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b="1" dirty="0" smtClean="0">
                <a:solidFill>
                  <a:srgbClr val="0070C0"/>
                </a:solidFill>
              </a:rPr>
              <a:t>3746054 NIS.</a:t>
            </a:r>
          </a:p>
          <a:p>
            <a:pPr marL="109728" indent="0" algn="l" rtl="0">
              <a:buNone/>
            </a:pPr>
            <a:endParaRPr lang="en-US" b="1" dirty="0" smtClean="0">
              <a:solidFill>
                <a:srgbClr val="0070C0"/>
              </a:solidFill>
            </a:endParaRPr>
          </a:p>
          <a:p>
            <a:pPr algn="l" rtl="0">
              <a:buFont typeface="Wingdings" pitchFamily="2" charset="2"/>
              <a:buChar char="Ø"/>
            </a:pPr>
            <a:r>
              <a:rPr lang="en-US" dirty="0" smtClean="0"/>
              <a:t>The </a:t>
            </a:r>
            <a:r>
              <a:rPr lang="en-US" dirty="0" smtClean="0">
                <a:solidFill>
                  <a:srgbClr val="FF0000"/>
                </a:solidFill>
              </a:rPr>
              <a:t>total direct cost based on manual calculations</a:t>
            </a:r>
            <a:r>
              <a:rPr lang="en-US" dirty="0" smtClean="0"/>
              <a:t> equals to </a:t>
            </a:r>
            <a:r>
              <a:rPr lang="en-US" b="1" dirty="0" smtClean="0">
                <a:solidFill>
                  <a:srgbClr val="0070C0"/>
                </a:solidFill>
              </a:rPr>
              <a:t>3748678 NIS.</a:t>
            </a:r>
          </a:p>
          <a:p>
            <a:pPr algn="l" rtl="0">
              <a:buFont typeface="Wingdings" pitchFamily="2" charset="2"/>
              <a:buChar char="Ø"/>
            </a:pPr>
            <a:endParaRPr lang="en-US" dirty="0" smtClean="0"/>
          </a:p>
          <a:p>
            <a:pPr algn="l" rtl="0">
              <a:buFont typeface="Wingdings" pitchFamily="2" charset="2"/>
              <a:buChar char="Ø"/>
            </a:pPr>
            <a:r>
              <a:rPr lang="en-US" dirty="0" smtClean="0"/>
              <a:t>The </a:t>
            </a:r>
            <a:r>
              <a:rPr lang="en-US" dirty="0" smtClean="0">
                <a:solidFill>
                  <a:srgbClr val="FF0000"/>
                </a:solidFill>
              </a:rPr>
              <a:t>differences </a:t>
            </a:r>
            <a:r>
              <a:rPr lang="en-US" dirty="0" smtClean="0"/>
              <a:t>between two values is </a:t>
            </a:r>
            <a:r>
              <a:rPr lang="en-US" b="1" dirty="0" smtClean="0">
                <a:solidFill>
                  <a:srgbClr val="0070C0"/>
                </a:solidFill>
              </a:rPr>
              <a:t>less than 0.1%</a:t>
            </a:r>
            <a:r>
              <a:rPr lang="en-US" dirty="0" smtClean="0"/>
              <a:t>. So, the result acceptable.         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Cost from primavera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575973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435280" cy="4525963"/>
          </a:xfrm>
        </p:spPr>
        <p:txBody>
          <a:bodyPr/>
          <a:lstStyle/>
          <a:p>
            <a:pPr algn="l" rtl="0"/>
            <a:r>
              <a:rPr lang="en-US" dirty="0" smtClean="0"/>
              <a:t>Monthly resource usage profile before leveling </a:t>
            </a:r>
          </a:p>
          <a:p>
            <a:pPr marL="109728" indent="0" algn="l" rtl="0">
              <a:buNone/>
            </a:pPr>
            <a:r>
              <a:rPr lang="en-US" dirty="0"/>
              <a:t> 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 profile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2276871"/>
            <a:ext cx="7128792" cy="34563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2563378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Resource usage profile after leveling</a:t>
            </a:r>
          </a:p>
          <a:p>
            <a:pPr marL="109728" indent="0" algn="l" rtl="0">
              <a:buNone/>
            </a:pPr>
            <a:r>
              <a:rPr lang="en-US" dirty="0"/>
              <a:t> 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 profile</a:t>
            </a:r>
            <a:endParaRPr lang="en-US" dirty="0"/>
          </a:p>
        </p:txBody>
      </p:sp>
      <p:pic>
        <p:nvPicPr>
          <p:cNvPr id="4" name="Picture 3" descr="C:\Users\mt2x\Pictures\l.PNG"/>
          <p:cNvPicPr/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276872"/>
            <a:ext cx="7920880" cy="371371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="" xmlns:p14="http://schemas.microsoft.com/office/powerpoint/2010/main" val="1063583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b="1" dirty="0" smtClean="0">
                <a:solidFill>
                  <a:srgbClr val="FF0000"/>
                </a:solidFill>
              </a:rPr>
              <a:t>Objectives</a:t>
            </a:r>
            <a:r>
              <a:rPr lang="en-US" dirty="0" smtClean="0">
                <a:solidFill>
                  <a:srgbClr val="FF0000"/>
                </a:solidFill>
              </a:rPr>
              <a:t>:</a:t>
            </a:r>
          </a:p>
          <a:p>
            <a:pPr algn="l" rtl="0"/>
            <a:endParaRPr lang="en-US" dirty="0" smtClean="0"/>
          </a:p>
          <a:p>
            <a:pPr algn="l" rtl="0">
              <a:buFont typeface="Wingdings" pitchFamily="2" charset="2"/>
              <a:buChar char="v"/>
            </a:pPr>
            <a:r>
              <a:rPr lang="en-US" sz="2400" dirty="0" smtClean="0"/>
              <a:t>To search the </a:t>
            </a:r>
            <a:r>
              <a:rPr lang="en-US" sz="2400" b="1" dirty="0" smtClean="0">
                <a:solidFill>
                  <a:srgbClr val="0070C0"/>
                </a:solidFill>
              </a:rPr>
              <a:t>most economical structural system</a:t>
            </a:r>
            <a:r>
              <a:rPr lang="en-US" sz="2400" dirty="0" smtClean="0"/>
              <a:t>. (detailed design).</a:t>
            </a:r>
          </a:p>
          <a:p>
            <a:pPr algn="l" rtl="0">
              <a:buFont typeface="Wingdings" pitchFamily="2" charset="2"/>
              <a:buChar char="v"/>
            </a:pPr>
            <a:endParaRPr lang="en-US" sz="2400" dirty="0" smtClean="0"/>
          </a:p>
          <a:p>
            <a:pPr algn="l" rtl="0">
              <a:buFont typeface="Wingdings" pitchFamily="2" charset="2"/>
              <a:buChar char="v"/>
            </a:pPr>
            <a:r>
              <a:rPr lang="en-US" sz="2400" dirty="0" smtClean="0"/>
              <a:t>To be sure that the project meets the </a:t>
            </a:r>
            <a:r>
              <a:rPr lang="en-US" sz="2400" b="1" dirty="0" smtClean="0">
                <a:solidFill>
                  <a:srgbClr val="0070C0"/>
                </a:solidFill>
              </a:rPr>
              <a:t>minimum requirements</a:t>
            </a:r>
            <a:r>
              <a:rPr lang="en-US" sz="2400" dirty="0" smtClean="0"/>
              <a:t> by the code. (conceptual design).</a:t>
            </a:r>
          </a:p>
          <a:p>
            <a:pPr algn="l" rtl="0">
              <a:buFont typeface="Wingdings" pitchFamily="2" charset="2"/>
              <a:buChar char="v"/>
            </a:pPr>
            <a:endParaRPr lang="ar-JO" dirty="0"/>
          </a:p>
        </p:txBody>
      </p:sp>
      <p:sp>
        <p:nvSpPr>
          <p:cNvPr id="3" name="عنوان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Redesigning some part of the school</a:t>
            </a:r>
            <a:endParaRPr lang="ar-J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sz="2400" b="1" dirty="0" smtClean="0">
                <a:solidFill>
                  <a:srgbClr val="0070C0"/>
                </a:solidFill>
              </a:rPr>
              <a:t>The choice of adequate and economical floor system depends on:</a:t>
            </a:r>
          </a:p>
          <a:p>
            <a:pPr algn="l" rtl="0"/>
            <a:endParaRPr lang="en-US" sz="2400" dirty="0" smtClean="0"/>
          </a:p>
          <a:p>
            <a:pPr algn="l" rtl="0">
              <a:buFont typeface="Wingdings" pitchFamily="2" charset="2"/>
              <a:buChar char="v"/>
            </a:pPr>
            <a:r>
              <a:rPr lang="en-US" sz="2400" dirty="0" smtClean="0"/>
              <a:t> the type of the building.</a:t>
            </a:r>
          </a:p>
          <a:p>
            <a:pPr algn="l" rtl="0">
              <a:buFont typeface="Wingdings" pitchFamily="2" charset="2"/>
              <a:buChar char="v"/>
            </a:pPr>
            <a:endParaRPr lang="en-US" sz="2400" dirty="0" smtClean="0"/>
          </a:p>
          <a:p>
            <a:pPr algn="l" rtl="0">
              <a:buFont typeface="Wingdings" pitchFamily="2" charset="2"/>
              <a:buChar char="v"/>
            </a:pPr>
            <a:r>
              <a:rPr lang="en-US" sz="2400" dirty="0" smtClean="0"/>
              <a:t>Architectural layout.</a:t>
            </a:r>
          </a:p>
          <a:p>
            <a:pPr algn="l" rtl="0">
              <a:buFont typeface="Wingdings" pitchFamily="2" charset="2"/>
              <a:buChar char="v"/>
            </a:pPr>
            <a:endParaRPr lang="en-US" sz="2400" dirty="0" smtClean="0"/>
          </a:p>
          <a:p>
            <a:pPr algn="l" rtl="0">
              <a:buFont typeface="Wingdings" pitchFamily="2" charset="2"/>
              <a:buChar char="v"/>
            </a:pPr>
            <a:r>
              <a:rPr lang="en-US" sz="2400" dirty="0" smtClean="0"/>
              <a:t>Aesthetic features.</a:t>
            </a:r>
          </a:p>
          <a:p>
            <a:pPr algn="l" rtl="0">
              <a:buFont typeface="Wingdings" pitchFamily="2" charset="2"/>
              <a:buChar char="v"/>
            </a:pPr>
            <a:endParaRPr lang="en-US" sz="2400" dirty="0" smtClean="0"/>
          </a:p>
          <a:p>
            <a:pPr algn="l" rtl="0">
              <a:buFont typeface="Wingdings" pitchFamily="2" charset="2"/>
              <a:buChar char="v"/>
            </a:pPr>
            <a:r>
              <a:rPr lang="en-US" sz="2400" dirty="0" smtClean="0"/>
              <a:t>And spans between columns.</a:t>
            </a:r>
            <a:endParaRPr lang="ar-JO" sz="2400" dirty="0"/>
          </a:p>
        </p:txBody>
      </p:sp>
      <p:sp>
        <p:nvSpPr>
          <p:cNvPr id="3" name="عنوان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Structural Systems</a:t>
            </a:r>
            <a:endParaRPr lang="ar-J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sz="2400" dirty="0" smtClean="0"/>
              <a:t>The structural system that being used is </a:t>
            </a:r>
            <a:r>
              <a:rPr lang="en-US" sz="2400" b="1" dirty="0" smtClean="0">
                <a:solidFill>
                  <a:srgbClr val="0070C0"/>
                </a:solidFill>
              </a:rPr>
              <a:t>one way ribbed slab.</a:t>
            </a:r>
          </a:p>
          <a:p>
            <a:pPr algn="l" rtl="0"/>
            <a:r>
              <a:rPr lang="en-US" sz="2400" b="1" dirty="0" smtClean="0">
                <a:solidFill>
                  <a:srgbClr val="0070C0"/>
                </a:solidFill>
              </a:rPr>
              <a:t>One way solid slab</a:t>
            </a:r>
            <a:r>
              <a:rPr lang="en-US" sz="2400" dirty="0" smtClean="0"/>
              <a:t> structural system is used in the redesign process.</a:t>
            </a:r>
          </a:p>
          <a:p>
            <a:pPr algn="l" rtl="0"/>
            <a:r>
              <a:rPr lang="en-US" sz="2400" dirty="0" smtClean="0"/>
              <a:t>The code used in the design is </a:t>
            </a:r>
            <a:r>
              <a:rPr lang="en-US" sz="2400" b="1" dirty="0" smtClean="0">
                <a:solidFill>
                  <a:srgbClr val="FF0000"/>
                </a:solidFill>
              </a:rPr>
              <a:t>ACI318-08</a:t>
            </a:r>
            <a:r>
              <a:rPr lang="en-US" sz="2400" dirty="0" smtClean="0"/>
              <a:t>.</a:t>
            </a:r>
          </a:p>
          <a:p>
            <a:pPr algn="l" rtl="0"/>
            <a:r>
              <a:rPr lang="en-US" sz="2400" b="1" dirty="0" smtClean="0">
                <a:solidFill>
                  <a:srgbClr val="0070C0"/>
                </a:solidFill>
              </a:rPr>
              <a:t>3D modeling </a:t>
            </a:r>
            <a:r>
              <a:rPr lang="en-US" sz="2400" dirty="0" smtClean="0"/>
              <a:t>of structure is used using </a:t>
            </a:r>
            <a:r>
              <a:rPr lang="en-US" sz="2400" b="1" dirty="0" smtClean="0">
                <a:solidFill>
                  <a:srgbClr val="FF0000"/>
                </a:solidFill>
              </a:rPr>
              <a:t>Etabs</a:t>
            </a:r>
            <a:r>
              <a:rPr lang="en-US" sz="2400" dirty="0" smtClean="0"/>
              <a:t> Program.</a:t>
            </a:r>
          </a:p>
          <a:p>
            <a:pPr algn="l" rtl="0"/>
            <a:endParaRPr lang="ar-JO" dirty="0"/>
          </a:p>
        </p:txBody>
      </p:sp>
      <p:sp>
        <p:nvSpPr>
          <p:cNvPr id="3" name="عنوان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en-US" dirty="0" smtClean="0"/>
              <a:t>Redesign of floor system</a:t>
            </a:r>
            <a:endParaRPr lang="ar-JO" dirty="0"/>
          </a:p>
        </p:txBody>
      </p:sp>
      <p:pic>
        <p:nvPicPr>
          <p:cNvPr id="4" name="صورة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99792" y="4437113"/>
            <a:ext cx="6078076" cy="18722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sz="2000" b="1" dirty="0" smtClean="0">
                <a:solidFill>
                  <a:srgbClr val="0070C0"/>
                </a:solidFill>
              </a:rPr>
              <a:t>The slab thickness is determined based on deflection criterion (ACI318, 2008):</a:t>
            </a:r>
          </a:p>
          <a:p>
            <a:pPr algn="l" rtl="0"/>
            <a:endParaRPr lang="en-US" sz="2000" b="1" dirty="0" smtClean="0">
              <a:solidFill>
                <a:srgbClr val="0070C0"/>
              </a:solidFill>
            </a:endParaRPr>
          </a:p>
          <a:p>
            <a:pPr lvl="0" algn="l" rtl="0">
              <a:buFont typeface="Wingdings" pitchFamily="2" charset="2"/>
              <a:buChar char="q"/>
            </a:pPr>
            <a:r>
              <a:rPr lang="en-US" sz="2000" b="1" dirty="0" smtClean="0">
                <a:solidFill>
                  <a:srgbClr val="FF0000"/>
                </a:solidFill>
              </a:rPr>
              <a:t>For both end continuous:</a:t>
            </a:r>
          </a:p>
          <a:p>
            <a:pPr algn="l" rtl="0">
              <a:buFont typeface="Wingdings" pitchFamily="2" charset="2"/>
              <a:buChar char="q"/>
            </a:pPr>
            <a:r>
              <a:rPr lang="en-US" sz="2000" dirty="0" smtClean="0"/>
              <a:t>H = L/28 = 4.20/28 = 15 cm.</a:t>
            </a:r>
          </a:p>
          <a:p>
            <a:pPr lvl="0" algn="l" rtl="0">
              <a:buFont typeface="Wingdings" pitchFamily="2" charset="2"/>
              <a:buChar char="q"/>
            </a:pPr>
            <a:r>
              <a:rPr lang="en-US" sz="2000" b="1" dirty="0" smtClean="0">
                <a:solidFill>
                  <a:srgbClr val="FF0000"/>
                </a:solidFill>
              </a:rPr>
              <a:t>For one end continuous:</a:t>
            </a:r>
          </a:p>
          <a:p>
            <a:pPr algn="l" rtl="0">
              <a:buFont typeface="Wingdings" pitchFamily="2" charset="2"/>
              <a:buChar char="q"/>
            </a:pPr>
            <a:r>
              <a:rPr lang="en-US" sz="2000" dirty="0" smtClean="0"/>
              <a:t>H = L/24 = 3.90/24 = 16.25 cm.</a:t>
            </a:r>
          </a:p>
          <a:p>
            <a:pPr algn="l" rtl="0">
              <a:buFont typeface="Wingdings" pitchFamily="2" charset="2"/>
              <a:buChar char="q"/>
            </a:pPr>
            <a:r>
              <a:rPr lang="en-US" sz="2000" dirty="0" smtClean="0"/>
              <a:t> Try slab thickness of 20cm.</a:t>
            </a:r>
          </a:p>
          <a:p>
            <a:pPr algn="l" rtl="0">
              <a:buNone/>
            </a:pPr>
            <a:endParaRPr lang="en-US" sz="2000" dirty="0" smtClean="0"/>
          </a:p>
          <a:p>
            <a:pPr algn="l" rtl="0">
              <a:buFont typeface="Wingdings" pitchFamily="2" charset="2"/>
              <a:buChar char="q"/>
            </a:pPr>
            <a:r>
              <a:rPr lang="en-US" sz="2000" dirty="0" smtClean="0"/>
              <a:t>The </a:t>
            </a:r>
            <a:r>
              <a:rPr lang="en-US" sz="2000" b="1" dirty="0" smtClean="0">
                <a:solidFill>
                  <a:srgbClr val="FF0000"/>
                </a:solidFill>
              </a:rPr>
              <a:t>ultimate load acting on the slab </a:t>
            </a:r>
            <a:r>
              <a:rPr lang="en-US" sz="2000" dirty="0" smtClean="0"/>
              <a:t>is:</a:t>
            </a:r>
          </a:p>
          <a:p>
            <a:pPr algn="l" rtl="0">
              <a:buNone/>
            </a:pPr>
            <a:r>
              <a:rPr lang="en-US" sz="2000" dirty="0" smtClean="0"/>
              <a:t>W</a:t>
            </a:r>
            <a:r>
              <a:rPr lang="en-US" sz="2000" baseline="-25000" dirty="0" smtClean="0"/>
              <a:t>u(slab) </a:t>
            </a:r>
            <a:r>
              <a:rPr lang="en-US" sz="2000" dirty="0" smtClean="0"/>
              <a:t>= 1.2(0.17*24.5+4)+1.6*(3) = 15 KN/m².</a:t>
            </a:r>
          </a:p>
          <a:p>
            <a:pPr algn="l" rtl="0">
              <a:buNone/>
            </a:pPr>
            <a:r>
              <a:rPr lang="en-US" sz="2000" dirty="0" smtClean="0"/>
              <a:t>ACI: American Concrete Institute.</a:t>
            </a:r>
          </a:p>
          <a:p>
            <a:pPr algn="l" rtl="0"/>
            <a:endParaRPr lang="ar-JO" sz="2000" dirty="0"/>
          </a:p>
        </p:txBody>
      </p:sp>
      <p:sp>
        <p:nvSpPr>
          <p:cNvPr id="3" name="عنوان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Structural dimensions and </a:t>
            </a:r>
            <a:r>
              <a:rPr lang="en-US" dirty="0" err="1" smtClean="0"/>
              <a:t>destails</a:t>
            </a:r>
            <a:endParaRPr lang="ar-J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Structural Reinforcement</a:t>
            </a:r>
            <a:endParaRPr lang="ar-JO" dirty="0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/>
        </p:nvGraphicFramePr>
        <p:xfrm>
          <a:off x="1043608" y="1916832"/>
          <a:ext cx="7128792" cy="1944215"/>
        </p:xfrm>
        <a:graphic>
          <a:graphicData uri="http://schemas.openxmlformats.org/drawingml/2006/table">
            <a:tbl>
              <a:tblPr rtl="1"/>
              <a:tblGrid>
                <a:gridCol w="1090523"/>
                <a:gridCol w="1090523"/>
                <a:gridCol w="1403544"/>
                <a:gridCol w="830010"/>
                <a:gridCol w="1038017"/>
                <a:gridCol w="1676175"/>
              </a:tblGrid>
              <a:tr h="277745">
                <a:tc gridSpan="2"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Bars</a:t>
                      </a:r>
                      <a:endParaRPr lang="en-US" sz="11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AS(mm</a:t>
                      </a: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Calibri"/>
                        </a:rPr>
                        <a:t>²)</a:t>
                      </a:r>
                      <a:endParaRPr lang="en-US" sz="11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en-US" sz="1100">
                        <a:latin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745"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As+</a:t>
                      </a:r>
                      <a:endParaRPr lang="en-US" sz="11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As-</a:t>
                      </a:r>
                      <a:endParaRPr lang="en-US" sz="11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As min</a:t>
                      </a:r>
                      <a:endParaRPr lang="en-US" sz="11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As+</a:t>
                      </a:r>
                      <a:endParaRPr lang="en-US" sz="11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As-</a:t>
                      </a:r>
                      <a:endParaRPr lang="en-US" sz="11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Description</a:t>
                      </a:r>
                      <a:endParaRPr lang="en-US" sz="11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</a:tr>
              <a:tr h="277745"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4ø12</a:t>
                      </a:r>
                      <a:endParaRPr lang="en-US" sz="11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4</a:t>
                      </a: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ø</a:t>
                      </a: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12</a:t>
                      </a:r>
                      <a:endParaRPr lang="en-US" sz="11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360</a:t>
                      </a:r>
                      <a:endParaRPr lang="en-US" sz="11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347</a:t>
                      </a:r>
                      <a:endParaRPr lang="en-US" sz="11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353</a:t>
                      </a:r>
                      <a:endParaRPr lang="en-US" sz="11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Slab</a:t>
                      </a:r>
                      <a:endParaRPr lang="en-US" sz="11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745"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6ø12</a:t>
                      </a:r>
                      <a:endParaRPr lang="en-US" sz="11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6ø12</a:t>
                      </a:r>
                      <a:endParaRPr lang="en-US" sz="11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440</a:t>
                      </a:r>
                      <a:endParaRPr lang="en-US" sz="11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515</a:t>
                      </a:r>
                      <a:endParaRPr lang="en-US" sz="11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592</a:t>
                      </a:r>
                      <a:endParaRPr lang="en-US" sz="11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B1</a:t>
                      </a:r>
                      <a:endParaRPr lang="en-US" sz="11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</a:tr>
              <a:tr h="277745"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3ø20</a:t>
                      </a:r>
                      <a:endParaRPr lang="en-US" sz="11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4ø20</a:t>
                      </a:r>
                      <a:endParaRPr lang="en-US" sz="11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440</a:t>
                      </a:r>
                      <a:endParaRPr lang="en-US" sz="11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860</a:t>
                      </a:r>
                      <a:endParaRPr lang="en-US" sz="11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1047</a:t>
                      </a:r>
                      <a:endParaRPr lang="en-US" sz="11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B2</a:t>
                      </a:r>
                      <a:endParaRPr lang="en-US" sz="11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745"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4ø12</a:t>
                      </a:r>
                      <a:endParaRPr lang="en-US" sz="11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4ø12</a:t>
                      </a:r>
                      <a:endParaRPr lang="en-US" sz="11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440</a:t>
                      </a:r>
                      <a:endParaRPr lang="en-US" sz="11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115</a:t>
                      </a:r>
                      <a:endParaRPr lang="en-US" sz="11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195</a:t>
                      </a:r>
                      <a:endParaRPr lang="en-US" sz="11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B3</a:t>
                      </a:r>
                      <a:endParaRPr lang="en-US" sz="11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</a:tr>
              <a:tr h="277745"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4ø12</a:t>
                      </a:r>
                      <a:endParaRPr lang="en-US" sz="11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4ø12</a:t>
                      </a:r>
                      <a:endParaRPr lang="en-US" sz="11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440</a:t>
                      </a:r>
                      <a:endParaRPr lang="en-US" sz="11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74</a:t>
                      </a:r>
                      <a:endParaRPr lang="en-US" sz="11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103</a:t>
                      </a:r>
                      <a:endParaRPr lang="en-US" sz="11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B4</a:t>
                      </a:r>
                      <a:endParaRPr lang="en-US" sz="11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مربع نص 4"/>
          <p:cNvSpPr txBox="1"/>
          <p:nvPr/>
        </p:nvSpPr>
        <p:spPr>
          <a:xfrm>
            <a:off x="971600" y="4437112"/>
            <a:ext cx="6624736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b="1" dirty="0" smtClean="0">
                <a:solidFill>
                  <a:srgbClr val="FF0000"/>
                </a:solidFill>
              </a:rPr>
              <a:t>Columns dimensions are (0.2*0.8)m.</a:t>
            </a:r>
          </a:p>
          <a:p>
            <a:pPr algn="l" rtl="0"/>
            <a:r>
              <a:rPr lang="en-US" b="1" dirty="0" smtClean="0">
                <a:solidFill>
                  <a:srgbClr val="FF0000"/>
                </a:solidFill>
              </a:rPr>
              <a:t>Beams dimensions are (0.2*0.8)m.</a:t>
            </a:r>
          </a:p>
          <a:p>
            <a:pPr algn="l" rtl="0"/>
            <a:endParaRPr lang="ar-J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>
              <a:buNone/>
            </a:pPr>
            <a:endParaRPr lang="en-US" dirty="0" smtClean="0"/>
          </a:p>
          <a:p>
            <a:pPr algn="l" rtl="0"/>
            <a:r>
              <a:rPr lang="en-US" b="1" dirty="0" smtClean="0">
                <a:solidFill>
                  <a:schemeClr val="accent4"/>
                </a:solidFill>
              </a:rPr>
              <a:t>To search the causes of variance in</a:t>
            </a:r>
          </a:p>
          <a:p>
            <a:pPr algn="l" rtl="0">
              <a:buNone/>
            </a:pPr>
            <a:r>
              <a:rPr lang="en-US" dirty="0" smtClean="0"/>
              <a:t> </a:t>
            </a:r>
          </a:p>
          <a:p>
            <a:pPr algn="l" rtl="0">
              <a:buFont typeface="Wingdings" pitchFamily="2" charset="2"/>
              <a:buChar char="q"/>
            </a:pPr>
            <a:r>
              <a:rPr lang="en-US" dirty="0" smtClean="0"/>
              <a:t>Cost  (over-cost) </a:t>
            </a:r>
          </a:p>
          <a:p>
            <a:pPr algn="l" rtl="0">
              <a:buFont typeface="Wingdings" pitchFamily="2" charset="2"/>
              <a:buChar char="q"/>
            </a:pPr>
            <a:r>
              <a:rPr lang="en-US" dirty="0" smtClean="0"/>
              <a:t>Time (delay).</a:t>
            </a:r>
          </a:p>
          <a:p>
            <a:pPr algn="l" rtl="0">
              <a:buFont typeface="Wingdings" pitchFamily="2" charset="2"/>
              <a:buChar char="§"/>
            </a:pPr>
            <a:endParaRPr lang="ar-JO" dirty="0"/>
          </a:p>
        </p:txBody>
      </p:sp>
      <p:sp>
        <p:nvSpPr>
          <p:cNvPr id="3" name="عنوان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 of the project</a:t>
            </a:r>
            <a:endParaRPr lang="ar-J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l" rtl="0"/>
            <a:r>
              <a:rPr lang="en-US" sz="1800" dirty="0" smtClean="0"/>
              <a:t>The duration that are specified by the consultant in order to complete the project </a:t>
            </a:r>
            <a:r>
              <a:rPr lang="en-US" sz="1800" b="1" dirty="0" smtClean="0">
                <a:solidFill>
                  <a:srgbClr val="FF0000"/>
                </a:solidFill>
              </a:rPr>
              <a:t>(425 days) </a:t>
            </a:r>
            <a:r>
              <a:rPr lang="en-US" sz="1800" dirty="0" smtClean="0"/>
              <a:t>is more than that required by the analysis </a:t>
            </a:r>
            <a:r>
              <a:rPr lang="en-US" sz="1800" dirty="0" smtClean="0">
                <a:solidFill>
                  <a:srgbClr val="FF0000"/>
                </a:solidFill>
              </a:rPr>
              <a:t>(</a:t>
            </a:r>
            <a:r>
              <a:rPr lang="en-US" sz="1800" b="1" dirty="0" smtClean="0">
                <a:solidFill>
                  <a:srgbClr val="FF0000"/>
                </a:solidFill>
              </a:rPr>
              <a:t>315 days) </a:t>
            </a:r>
            <a:r>
              <a:rPr lang="en-US" sz="1800" dirty="0" smtClean="0"/>
              <a:t>using excel sheets and primavera program.</a:t>
            </a:r>
          </a:p>
          <a:p>
            <a:pPr lvl="0" algn="l" rtl="0"/>
            <a:endParaRPr lang="en-US" sz="1800" dirty="0" smtClean="0"/>
          </a:p>
          <a:p>
            <a:pPr algn="l" rtl="0"/>
            <a:r>
              <a:rPr lang="en-US" sz="1800" dirty="0" smtClean="0"/>
              <a:t>It seems that the structural system used in floors is reinforced with amounts exceed the required by analysis.</a:t>
            </a:r>
          </a:p>
          <a:p>
            <a:pPr algn="l" rtl="0"/>
            <a:endParaRPr lang="en-US" sz="1800" dirty="0" smtClean="0"/>
          </a:p>
          <a:p>
            <a:pPr algn="l" rtl="0"/>
            <a:r>
              <a:rPr lang="en-US" sz="1800" b="1" dirty="0" smtClean="0">
                <a:solidFill>
                  <a:srgbClr val="FF0000"/>
                </a:solidFill>
              </a:rPr>
              <a:t>The total project cost is </a:t>
            </a:r>
            <a:r>
              <a:rPr lang="en-US" sz="1800" b="1" dirty="0" smtClean="0">
                <a:solidFill>
                  <a:srgbClr val="0070C0"/>
                </a:solidFill>
              </a:rPr>
              <a:t>4209200</a:t>
            </a:r>
            <a:r>
              <a:rPr lang="en-US" sz="1800" b="1" dirty="0" smtClean="0">
                <a:solidFill>
                  <a:srgbClr val="FF0000"/>
                </a:solidFill>
              </a:rPr>
              <a:t> NIS.</a:t>
            </a:r>
          </a:p>
          <a:p>
            <a:pPr algn="l" rtl="0"/>
            <a:endParaRPr lang="en-US" sz="1800" dirty="0" smtClean="0"/>
          </a:p>
          <a:p>
            <a:pPr algn="l" rtl="0"/>
            <a:r>
              <a:rPr lang="en-US" sz="1800" dirty="0" smtClean="0"/>
              <a:t>The </a:t>
            </a:r>
            <a:r>
              <a:rPr lang="en-US" sz="1800" b="1" dirty="0" smtClean="0">
                <a:solidFill>
                  <a:srgbClr val="0070C0"/>
                </a:solidFill>
              </a:rPr>
              <a:t>price per meter </a:t>
            </a:r>
            <a:r>
              <a:rPr lang="en-US" sz="1800" dirty="0" smtClean="0"/>
              <a:t>as total equal </a:t>
            </a:r>
            <a:r>
              <a:rPr lang="en-US" sz="1800" b="1" dirty="0" smtClean="0">
                <a:solidFill>
                  <a:srgbClr val="0070C0"/>
                </a:solidFill>
              </a:rPr>
              <a:t>2060 NIS</a:t>
            </a:r>
            <a:r>
              <a:rPr lang="en-US" sz="1800" dirty="0" smtClean="0"/>
              <a:t>.</a:t>
            </a:r>
          </a:p>
          <a:p>
            <a:pPr algn="l" rtl="0"/>
            <a:endParaRPr lang="en-US" sz="1800" b="1" dirty="0" smtClean="0"/>
          </a:p>
          <a:p>
            <a:pPr algn="l" rtl="0"/>
            <a:r>
              <a:rPr lang="en-US" sz="1800" dirty="0" smtClean="0"/>
              <a:t>36% of activities are </a:t>
            </a:r>
            <a:r>
              <a:rPr lang="en-US" sz="1800" dirty="0" smtClean="0">
                <a:solidFill>
                  <a:srgbClr val="FF0000"/>
                </a:solidFill>
              </a:rPr>
              <a:t>critical. </a:t>
            </a:r>
          </a:p>
          <a:p>
            <a:pPr marL="109728" indent="0" algn="l" rtl="0">
              <a:buNone/>
            </a:pPr>
            <a:endParaRPr lang="en-US" sz="1800" b="1" dirty="0" smtClean="0"/>
          </a:p>
          <a:p>
            <a:pPr algn="l" rtl="0">
              <a:buNone/>
            </a:pPr>
            <a:endParaRPr lang="ar-JO" sz="1800" dirty="0"/>
          </a:p>
        </p:txBody>
      </p:sp>
      <p:sp>
        <p:nvSpPr>
          <p:cNvPr id="3" name="عنوان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ar-J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sz="2000" dirty="0" smtClean="0"/>
              <a:t>Scheduling programs like primavera should be used to predict total number of days required to complete the project.</a:t>
            </a:r>
          </a:p>
          <a:p>
            <a:pPr algn="l" rtl="0"/>
            <a:endParaRPr lang="en-US" sz="2000" dirty="0" smtClean="0"/>
          </a:p>
          <a:p>
            <a:pPr algn="l" rtl="0"/>
            <a:r>
              <a:rPr lang="en-US" sz="2000" dirty="0" smtClean="0"/>
              <a:t>There are some structural systems seems to under-reinforced. so, a redesign is required.</a:t>
            </a:r>
          </a:p>
          <a:p>
            <a:pPr algn="l" rtl="0"/>
            <a:endParaRPr lang="en-US" sz="2000" dirty="0" smtClean="0"/>
          </a:p>
          <a:p>
            <a:pPr algn="l" rtl="0"/>
            <a:r>
              <a:rPr lang="en-US" sz="2000" dirty="0" smtClean="0"/>
              <a:t>The project has to be updated continuously to be sure that project is being performed according to the plan.</a:t>
            </a:r>
          </a:p>
          <a:p>
            <a:pPr algn="l" rtl="0"/>
            <a:endParaRPr lang="en-US" dirty="0" smtClean="0"/>
          </a:p>
          <a:p>
            <a:pPr algn="l" rtl="0"/>
            <a:endParaRPr lang="ar-JO" dirty="0"/>
          </a:p>
        </p:txBody>
      </p:sp>
      <p:sp>
        <p:nvSpPr>
          <p:cNvPr id="3" name="عنوان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 smtClean="0"/>
              <a:t> </a:t>
            </a:r>
            <a:r>
              <a:rPr lang="en-US" dirty="0" smtClean="0"/>
              <a:t>Recommendation</a:t>
            </a:r>
            <a:endParaRPr lang="ar-J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2"/>
          <p:cNvSpPr>
            <a:spLocks noGrp="1"/>
          </p:cNvSpPr>
          <p:nvPr>
            <p:ph type="title"/>
          </p:nvPr>
        </p:nvSpPr>
        <p:spPr>
          <a:xfrm>
            <a:off x="611560" y="2348880"/>
            <a:ext cx="8229600" cy="1143000"/>
          </a:xfrm>
        </p:spPr>
        <p:txBody>
          <a:bodyPr>
            <a:noAutofit/>
          </a:bodyPr>
          <a:lstStyle/>
          <a:p>
            <a:pPr algn="ctr" rtl="0"/>
            <a:r>
              <a:rPr lang="en-US" sz="7200" dirty="0" smtClean="0"/>
              <a:t>Thanks for your attention</a:t>
            </a:r>
            <a:endParaRPr lang="ar-JO" sz="7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b="1" dirty="0" smtClean="0">
                <a:solidFill>
                  <a:schemeClr val="accent4"/>
                </a:solidFill>
              </a:rPr>
              <a:t>Good project management </a:t>
            </a:r>
            <a:r>
              <a:rPr lang="en-US" dirty="0" smtClean="0"/>
              <a:t>leads to finish the work on time.</a:t>
            </a:r>
          </a:p>
          <a:p>
            <a:pPr algn="l" rtl="0"/>
            <a:endParaRPr lang="en-US" dirty="0" smtClean="0"/>
          </a:p>
          <a:p>
            <a:pPr algn="l" rtl="0"/>
            <a:r>
              <a:rPr lang="en-US" dirty="0" smtClean="0"/>
              <a:t>The use of </a:t>
            </a:r>
            <a:r>
              <a:rPr lang="en-US" b="1" dirty="0" smtClean="0">
                <a:solidFill>
                  <a:schemeClr val="accent4"/>
                </a:solidFill>
              </a:rPr>
              <a:t>scheduling systems (like primavera)</a:t>
            </a:r>
            <a:r>
              <a:rPr lang="en-US" dirty="0" smtClean="0"/>
              <a:t> will predict the total period of the project.</a:t>
            </a:r>
          </a:p>
          <a:p>
            <a:pPr algn="l" rtl="0"/>
            <a:endParaRPr lang="en-US" dirty="0" smtClean="0"/>
          </a:p>
          <a:p>
            <a:pPr algn="l" rtl="0"/>
            <a:r>
              <a:rPr lang="en-US" b="1" dirty="0" smtClean="0">
                <a:solidFill>
                  <a:schemeClr val="accent4"/>
                </a:solidFill>
              </a:rPr>
              <a:t>Productivity of labors </a:t>
            </a:r>
            <a:r>
              <a:rPr lang="en-US" dirty="0" smtClean="0"/>
              <a:t>will affect the total duration of the project and its quality.</a:t>
            </a:r>
            <a:endParaRPr lang="ar-JO" dirty="0"/>
          </a:p>
        </p:txBody>
      </p:sp>
      <p:sp>
        <p:nvSpPr>
          <p:cNvPr id="3" name="عنوان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Assumptions of the project</a:t>
            </a:r>
            <a:endParaRPr lang="ar-J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sz="2400" b="1" dirty="0" smtClean="0">
                <a:solidFill>
                  <a:schemeClr val="accent4"/>
                </a:solidFill>
              </a:rPr>
              <a:t>This project is being performed in Palestine, so it is bounded by:</a:t>
            </a:r>
          </a:p>
          <a:p>
            <a:pPr algn="l" rtl="0">
              <a:buFont typeface="Wingdings" pitchFamily="2" charset="2"/>
              <a:buChar char="v"/>
            </a:pPr>
            <a:endParaRPr lang="en-US" sz="2400" dirty="0" smtClean="0"/>
          </a:p>
          <a:p>
            <a:pPr algn="l" rtl="0">
              <a:buFont typeface="Wingdings" pitchFamily="2" charset="2"/>
              <a:buChar char="v"/>
            </a:pPr>
            <a:r>
              <a:rPr lang="en-US" sz="2400" dirty="0" smtClean="0"/>
              <a:t>Cost of materials in Palestine.</a:t>
            </a:r>
          </a:p>
          <a:p>
            <a:pPr algn="l" rtl="0">
              <a:buFont typeface="Wingdings" pitchFamily="2" charset="2"/>
              <a:buChar char="v"/>
            </a:pPr>
            <a:r>
              <a:rPr lang="en-US" sz="2400" dirty="0" smtClean="0"/>
              <a:t>Productivity and cost of Labors in Palestine .</a:t>
            </a:r>
          </a:p>
          <a:p>
            <a:pPr algn="l" rtl="0">
              <a:buFont typeface="Wingdings" pitchFamily="2" charset="2"/>
              <a:buChar char="v"/>
            </a:pPr>
            <a:r>
              <a:rPr lang="en-US" sz="2400" dirty="0" smtClean="0"/>
              <a:t>Geography of the construction site.</a:t>
            </a:r>
            <a:endParaRPr lang="ar-JO" sz="2400" dirty="0"/>
          </a:p>
        </p:txBody>
      </p:sp>
      <p:sp>
        <p:nvSpPr>
          <p:cNvPr id="3" name="عنوان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Constraints of the project</a:t>
            </a:r>
            <a:endParaRPr lang="ar-J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l" rtl="0"/>
            <a:r>
              <a:rPr lang="en-US" sz="2000" b="1" dirty="0" smtClean="0">
                <a:solidFill>
                  <a:srgbClr val="FF0000"/>
                </a:solidFill>
              </a:rPr>
              <a:t>Studying</a:t>
            </a:r>
            <a:r>
              <a:rPr lang="en-US" sz="2000" dirty="0" smtClean="0"/>
              <a:t> the architectural, structural, Mechanical and electrical </a:t>
            </a:r>
            <a:r>
              <a:rPr lang="en-US" sz="2000" b="1" dirty="0" smtClean="0">
                <a:solidFill>
                  <a:srgbClr val="FF0000"/>
                </a:solidFill>
              </a:rPr>
              <a:t>drawings.</a:t>
            </a:r>
          </a:p>
          <a:p>
            <a:pPr algn="l" rtl="0"/>
            <a:endParaRPr lang="en-US" sz="2000" dirty="0" smtClean="0"/>
          </a:p>
          <a:p>
            <a:pPr algn="l" rtl="0"/>
            <a:r>
              <a:rPr lang="en-US" sz="2000" dirty="0" smtClean="0"/>
              <a:t>Making </a:t>
            </a:r>
            <a:r>
              <a:rPr lang="en-US" sz="2000" b="1" dirty="0" smtClean="0">
                <a:solidFill>
                  <a:srgbClr val="FF0000"/>
                </a:solidFill>
              </a:rPr>
              <a:t>Work break down structure (WBS) </a:t>
            </a:r>
            <a:r>
              <a:rPr lang="en-US" sz="2000" dirty="0" smtClean="0"/>
              <a:t>for the project.</a:t>
            </a:r>
          </a:p>
          <a:p>
            <a:pPr algn="l" rtl="0"/>
            <a:endParaRPr lang="en-US" sz="2000" dirty="0" smtClean="0"/>
          </a:p>
          <a:p>
            <a:pPr algn="l" rtl="0"/>
            <a:r>
              <a:rPr lang="en-US" sz="2000" b="1" dirty="0" smtClean="0">
                <a:solidFill>
                  <a:srgbClr val="FF0000"/>
                </a:solidFill>
              </a:rPr>
              <a:t>Quantity surveying </a:t>
            </a:r>
            <a:r>
              <a:rPr lang="en-US" sz="2000" dirty="0" smtClean="0"/>
              <a:t>for this project.</a:t>
            </a:r>
          </a:p>
          <a:p>
            <a:pPr algn="l" rtl="0"/>
            <a:endParaRPr lang="en-US" sz="2000" dirty="0" smtClean="0"/>
          </a:p>
          <a:p>
            <a:pPr algn="l" rtl="0"/>
            <a:r>
              <a:rPr lang="en-US" sz="2000" dirty="0" smtClean="0"/>
              <a:t>Collecting </a:t>
            </a:r>
            <a:r>
              <a:rPr lang="en-US" sz="2000" b="1" dirty="0" smtClean="0">
                <a:solidFill>
                  <a:srgbClr val="FF0000"/>
                </a:solidFill>
              </a:rPr>
              <a:t>the productivity rates </a:t>
            </a:r>
            <a:r>
              <a:rPr lang="en-US" sz="2000" dirty="0" smtClean="0"/>
              <a:t>in Palestine.</a:t>
            </a:r>
          </a:p>
          <a:p>
            <a:pPr algn="l" rtl="0"/>
            <a:endParaRPr lang="en-US" sz="2000" dirty="0" smtClean="0"/>
          </a:p>
          <a:p>
            <a:pPr algn="l" rtl="0"/>
            <a:r>
              <a:rPr lang="en-US" sz="2000" dirty="0" smtClean="0"/>
              <a:t>Scheduling this project using modern </a:t>
            </a:r>
            <a:r>
              <a:rPr lang="en-US" sz="2000" b="1" dirty="0" smtClean="0">
                <a:solidFill>
                  <a:srgbClr val="FF0000"/>
                </a:solidFill>
              </a:rPr>
              <a:t>computer programs (primavera).</a:t>
            </a:r>
          </a:p>
          <a:p>
            <a:pPr algn="l" rtl="0"/>
            <a:endParaRPr lang="en-US" sz="2000" dirty="0" smtClean="0"/>
          </a:p>
          <a:p>
            <a:pPr algn="l" rtl="0"/>
            <a:r>
              <a:rPr lang="en-US" sz="2000" b="1" dirty="0" smtClean="0">
                <a:solidFill>
                  <a:srgbClr val="FF0000"/>
                </a:solidFill>
              </a:rPr>
              <a:t>Redesign</a:t>
            </a:r>
            <a:r>
              <a:rPr lang="en-US" sz="2000" dirty="0" smtClean="0"/>
              <a:t> of some parts of the school.</a:t>
            </a:r>
            <a:endParaRPr lang="ar-JO" sz="2000" dirty="0"/>
          </a:p>
        </p:txBody>
      </p:sp>
      <p:sp>
        <p:nvSpPr>
          <p:cNvPr id="3" name="عنوان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en-US" dirty="0" smtClean="0"/>
              <a:t>Methodology of the work</a:t>
            </a:r>
            <a:endParaRPr lang="ar-J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 The school is located in Qalqilia city. It consists of Four floors.</a:t>
            </a:r>
          </a:p>
          <a:p>
            <a:pPr algn="l" rtl="0"/>
            <a:endParaRPr lang="ar-JO" dirty="0"/>
          </a:p>
        </p:txBody>
      </p:sp>
      <p:sp>
        <p:nvSpPr>
          <p:cNvPr id="3" name="عنوان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en-US" dirty="0" smtClean="0"/>
              <a:t>Project Description</a:t>
            </a:r>
            <a:endParaRPr lang="ar-JO" dirty="0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/>
        </p:nvGraphicFramePr>
        <p:xfrm>
          <a:off x="3236912" y="2468880"/>
          <a:ext cx="4719464" cy="3048353"/>
        </p:xfrm>
        <a:graphic>
          <a:graphicData uri="http://schemas.openxmlformats.org/drawingml/2006/table">
            <a:tbl>
              <a:tblPr/>
              <a:tblGrid>
                <a:gridCol w="2419777"/>
                <a:gridCol w="2299687"/>
              </a:tblGrid>
              <a:tr h="435479">
                <a:tc gridSpan="2"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Times New Roman"/>
                          <a:ea typeface="Calibri"/>
                          <a:cs typeface="Arial"/>
                        </a:rPr>
                        <a:t>Table of areas of the building</a:t>
                      </a:r>
                      <a:endParaRPr lang="en-US" sz="11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</a:tr>
              <a:tr h="435479">
                <a:tc>
                  <a:txBody>
                    <a:bodyPr/>
                    <a:lstStyle/>
                    <a:p>
                      <a:pPr marL="4572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Times New Roman"/>
                          <a:ea typeface="Calibri"/>
                          <a:cs typeface="Arial"/>
                        </a:rPr>
                        <a:t>Floor name</a:t>
                      </a:r>
                      <a:endParaRPr lang="en-US" sz="11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Times New Roman"/>
                          <a:ea typeface="Calibri"/>
                          <a:cs typeface="Arial"/>
                        </a:rPr>
                        <a:t>Area (m2)</a:t>
                      </a:r>
                      <a:endParaRPr lang="en-US" sz="11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5479">
                <a:tc>
                  <a:txBody>
                    <a:bodyPr/>
                    <a:lstStyle/>
                    <a:p>
                      <a:pPr marL="4572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Times New Roman"/>
                          <a:ea typeface="Calibri"/>
                          <a:cs typeface="Arial"/>
                        </a:rPr>
                        <a:t>Basement</a:t>
                      </a:r>
                      <a:endParaRPr lang="en-US" sz="11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Times New Roman"/>
                          <a:ea typeface="Calibri"/>
                          <a:cs typeface="Arial"/>
                        </a:rPr>
                        <a:t>304</a:t>
                      </a:r>
                      <a:endParaRPr lang="en-US" sz="11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5479">
                <a:tc>
                  <a:txBody>
                    <a:bodyPr/>
                    <a:lstStyle/>
                    <a:p>
                      <a:pPr marL="4572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Times New Roman"/>
                          <a:ea typeface="Calibri"/>
                          <a:cs typeface="Arial"/>
                        </a:rPr>
                        <a:t>Ground</a:t>
                      </a:r>
                      <a:endParaRPr lang="en-US" sz="11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Times New Roman"/>
                          <a:ea typeface="Calibri"/>
                          <a:cs typeface="Arial"/>
                        </a:rPr>
                        <a:t>932</a:t>
                      </a:r>
                      <a:endParaRPr lang="en-US" sz="11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5479">
                <a:tc>
                  <a:txBody>
                    <a:bodyPr/>
                    <a:lstStyle/>
                    <a:p>
                      <a:pPr marL="4572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Times New Roman"/>
                          <a:ea typeface="Calibri"/>
                          <a:cs typeface="Arial"/>
                        </a:rPr>
                        <a:t>First</a:t>
                      </a:r>
                      <a:endParaRPr lang="en-US" sz="11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Times New Roman"/>
                          <a:ea typeface="Calibri"/>
                          <a:cs typeface="Arial"/>
                        </a:rPr>
                        <a:t>748</a:t>
                      </a:r>
                      <a:endParaRPr lang="en-US" sz="11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5479">
                <a:tc>
                  <a:txBody>
                    <a:bodyPr/>
                    <a:lstStyle/>
                    <a:p>
                      <a:pPr marL="4572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Times New Roman"/>
                          <a:ea typeface="Calibri"/>
                          <a:cs typeface="Arial"/>
                        </a:rPr>
                        <a:t>Roof</a:t>
                      </a:r>
                      <a:endParaRPr lang="en-US" sz="11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Times New Roman"/>
                          <a:ea typeface="Calibri"/>
                          <a:cs typeface="Arial"/>
                        </a:rPr>
                        <a:t>62</a:t>
                      </a:r>
                      <a:endParaRPr lang="en-US" sz="11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5479">
                <a:tc>
                  <a:txBody>
                    <a:bodyPr/>
                    <a:lstStyle/>
                    <a:p>
                      <a:pPr marL="4572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Times New Roman"/>
                          <a:ea typeface="Calibri"/>
                          <a:cs typeface="Arial"/>
                        </a:rPr>
                        <a:t>Total </a:t>
                      </a:r>
                      <a:endParaRPr lang="en-US" sz="11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Times New Roman"/>
                          <a:ea typeface="Calibri"/>
                          <a:cs typeface="Arial"/>
                        </a:rPr>
                        <a:t>2046</a:t>
                      </a:r>
                      <a:endParaRPr lang="en-US" sz="11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kern="0" dirty="0" smtClean="0">
                <a:effectLst/>
                <a:latin typeface="Verdana"/>
              </a:rPr>
              <a:t>Project Description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grpSp>
        <p:nvGrpSpPr>
          <p:cNvPr id="3" name="Group 3"/>
          <p:cNvGrpSpPr>
            <a:grpSpLocks/>
          </p:cNvGrpSpPr>
          <p:nvPr/>
        </p:nvGrpSpPr>
        <p:grpSpPr bwMode="auto">
          <a:xfrm>
            <a:off x="349175" y="1844726"/>
            <a:ext cx="2071688" cy="4035425"/>
            <a:chOff x="720" y="1296"/>
            <a:chExt cx="1367" cy="2542"/>
          </a:xfrm>
        </p:grpSpPr>
        <p:sp>
          <p:nvSpPr>
            <p:cNvPr id="7" name="AutoShape 4"/>
            <p:cNvSpPr>
              <a:spLocks noChangeArrowheads="1"/>
            </p:cNvSpPr>
            <p:nvPr/>
          </p:nvSpPr>
          <p:spPr bwMode="gray">
            <a:xfrm>
              <a:off x="720" y="1490"/>
              <a:ext cx="1363" cy="1800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4E91D4"/>
                </a:gs>
                <a:gs pos="100000">
                  <a:srgbClr val="3477A4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r"/>
              <a:endParaRPr lang="en-US"/>
            </a:p>
          </p:txBody>
        </p:sp>
        <p:sp>
          <p:nvSpPr>
            <p:cNvPr id="8" name="AutoShape 5"/>
            <p:cNvSpPr>
              <a:spLocks noChangeArrowheads="1"/>
            </p:cNvSpPr>
            <p:nvPr/>
          </p:nvSpPr>
          <p:spPr bwMode="gray">
            <a:xfrm>
              <a:off x="741" y="1495"/>
              <a:ext cx="1322" cy="1766"/>
            </a:xfrm>
            <a:prstGeom prst="roundRect">
              <a:avLst>
                <a:gd name="adj" fmla="val 16667"/>
              </a:avLst>
            </a:prstGeom>
            <a:solidFill>
              <a:srgbClr val="3CA1E6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r"/>
              <a:endParaRPr lang="en-US"/>
            </a:p>
          </p:txBody>
        </p:sp>
        <p:sp>
          <p:nvSpPr>
            <p:cNvPr id="9" name="AutoShape 6"/>
            <p:cNvSpPr>
              <a:spLocks noChangeArrowheads="1"/>
            </p:cNvSpPr>
            <p:nvPr/>
          </p:nvSpPr>
          <p:spPr bwMode="gray">
            <a:xfrm>
              <a:off x="752" y="2795"/>
              <a:ext cx="1304" cy="44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3CA1E6">
                    <a:alpha val="0"/>
                  </a:srgbClr>
                </a:gs>
                <a:gs pos="100000">
                  <a:srgbClr val="9BCFF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r"/>
              <a:endParaRPr lang="en-US"/>
            </a:p>
          </p:txBody>
        </p:sp>
        <p:sp>
          <p:nvSpPr>
            <p:cNvPr id="10" name="AutoShape 7"/>
            <p:cNvSpPr>
              <a:spLocks noChangeArrowheads="1"/>
            </p:cNvSpPr>
            <p:nvPr/>
          </p:nvSpPr>
          <p:spPr bwMode="gray">
            <a:xfrm>
              <a:off x="752" y="1509"/>
              <a:ext cx="1304" cy="446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BEE0F7"/>
                </a:gs>
                <a:gs pos="100000">
                  <a:srgbClr val="3CA1E6">
                    <a:alpha val="0"/>
                  </a:srgb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r"/>
              <a:endParaRPr lang="en-US"/>
            </a:p>
          </p:txBody>
        </p:sp>
        <p:sp>
          <p:nvSpPr>
            <p:cNvPr id="11" name="AutoShape 8"/>
            <p:cNvSpPr>
              <a:spLocks noChangeArrowheads="1"/>
            </p:cNvSpPr>
            <p:nvPr/>
          </p:nvSpPr>
          <p:spPr bwMode="gray">
            <a:xfrm>
              <a:off x="724" y="3290"/>
              <a:ext cx="1363" cy="548"/>
            </a:xfrm>
            <a:prstGeom prst="roundRect">
              <a:avLst>
                <a:gd name="adj" fmla="val 40389"/>
              </a:avLst>
            </a:prstGeom>
            <a:gradFill rotWithShape="1">
              <a:gsLst>
                <a:gs pos="0">
                  <a:srgbClr val="729EB4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r"/>
              <a:endParaRPr lang="en-US"/>
            </a:p>
          </p:txBody>
        </p:sp>
        <p:sp>
          <p:nvSpPr>
            <p:cNvPr id="12" name="AutoShape 9"/>
            <p:cNvSpPr>
              <a:spLocks noChangeArrowheads="1"/>
            </p:cNvSpPr>
            <p:nvPr/>
          </p:nvSpPr>
          <p:spPr bwMode="gray">
            <a:xfrm>
              <a:off x="752" y="3305"/>
              <a:ext cx="1304" cy="48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7DAFD4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r"/>
              <a:endParaRPr lang="en-US"/>
            </a:p>
          </p:txBody>
        </p:sp>
        <p:grpSp>
          <p:nvGrpSpPr>
            <p:cNvPr id="5" name="Group 10"/>
            <p:cNvGrpSpPr>
              <a:grpSpLocks/>
            </p:cNvGrpSpPr>
            <p:nvPr/>
          </p:nvGrpSpPr>
          <p:grpSpPr bwMode="auto">
            <a:xfrm>
              <a:off x="1189" y="1296"/>
              <a:ext cx="405" cy="405"/>
              <a:chOff x="1289" y="582"/>
              <a:chExt cx="668" cy="668"/>
            </a:xfrm>
          </p:grpSpPr>
          <p:sp>
            <p:nvSpPr>
              <p:cNvPr id="16" name="Oval 11"/>
              <p:cNvSpPr>
                <a:spLocks noChangeArrowheads="1"/>
              </p:cNvSpPr>
              <p:nvPr/>
            </p:nvSpPr>
            <p:spPr bwMode="gray">
              <a:xfrm>
                <a:off x="1289" y="582"/>
                <a:ext cx="668" cy="668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/>
              <a:p>
                <a:pPr algn="r"/>
                <a:endParaRPr lang="en-US"/>
              </a:p>
            </p:txBody>
          </p:sp>
          <p:sp>
            <p:nvSpPr>
              <p:cNvPr id="17" name="Oval 12"/>
              <p:cNvSpPr>
                <a:spLocks noChangeArrowheads="1"/>
              </p:cNvSpPr>
              <p:nvPr/>
            </p:nvSpPr>
            <p:spPr bwMode="gray">
              <a:xfrm>
                <a:off x="1296" y="587"/>
                <a:ext cx="646" cy="647"/>
              </a:xfrm>
              <a:prstGeom prst="ellipse">
                <a:avLst/>
              </a:prstGeom>
              <a:gradFill rotWithShape="1">
                <a:gsLst>
                  <a:gs pos="0">
                    <a:srgbClr val="636869"/>
                  </a:gs>
                  <a:gs pos="100000">
                    <a:srgbClr val="D6E1E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/>
              <a:p>
                <a:pPr algn="r"/>
                <a:endParaRPr lang="en-US"/>
              </a:p>
            </p:txBody>
          </p:sp>
          <p:sp>
            <p:nvSpPr>
              <p:cNvPr id="18" name="Oval 13"/>
              <p:cNvSpPr>
                <a:spLocks noChangeArrowheads="1"/>
              </p:cNvSpPr>
              <p:nvPr/>
            </p:nvSpPr>
            <p:spPr bwMode="gray">
              <a:xfrm>
                <a:off x="1304" y="591"/>
                <a:ext cx="631" cy="631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F1F5F5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/>
              <a:p>
                <a:pPr algn="r"/>
                <a:endParaRPr lang="en-US"/>
              </a:p>
            </p:txBody>
          </p:sp>
          <p:sp>
            <p:nvSpPr>
              <p:cNvPr id="19" name="Oval 14"/>
              <p:cNvSpPr>
                <a:spLocks noChangeArrowheads="1"/>
              </p:cNvSpPr>
              <p:nvPr/>
            </p:nvSpPr>
            <p:spPr bwMode="gray">
              <a:xfrm>
                <a:off x="1311" y="597"/>
                <a:ext cx="600" cy="589"/>
              </a:xfrm>
              <a:prstGeom prst="ellipse">
                <a:avLst/>
              </a:prstGeom>
              <a:gradFill rotWithShape="1">
                <a:gsLst>
                  <a:gs pos="0">
                    <a:srgbClr val="AAB2B3"/>
                  </a:gs>
                  <a:gs pos="100000">
                    <a:srgbClr val="D6E1E2">
                      <a:alpha val="48000"/>
                    </a:srgb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/>
              <a:p>
                <a:pPr algn="r"/>
                <a:endParaRPr lang="en-US"/>
              </a:p>
            </p:txBody>
          </p:sp>
          <p:sp>
            <p:nvSpPr>
              <p:cNvPr id="20" name="Oval 15"/>
              <p:cNvSpPr>
                <a:spLocks noChangeArrowheads="1"/>
              </p:cNvSpPr>
              <p:nvPr/>
            </p:nvSpPr>
            <p:spPr bwMode="gray">
              <a:xfrm>
                <a:off x="1346" y="613"/>
                <a:ext cx="533" cy="479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D6E1E2">
                      <a:alpha val="37999"/>
                    </a:srgb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/>
              <a:p>
                <a:pPr algn="r"/>
                <a:endParaRPr lang="en-US"/>
              </a:p>
            </p:txBody>
          </p:sp>
        </p:grpSp>
        <p:sp>
          <p:nvSpPr>
            <p:cNvPr id="14" name="Text Box 16"/>
            <p:cNvSpPr txBox="1">
              <a:spLocks noChangeArrowheads="1"/>
            </p:cNvSpPr>
            <p:nvPr/>
          </p:nvSpPr>
          <p:spPr bwMode="gray">
            <a:xfrm>
              <a:off x="1276" y="1354"/>
              <a:ext cx="22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algn="r"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r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r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r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r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sz="2400">
                  <a:solidFill>
                    <a:srgbClr val="000000"/>
                  </a:solidFill>
                </a:rPr>
                <a:t>1</a:t>
              </a:r>
              <a:endParaRPr lang="en-US"/>
            </a:p>
          </p:txBody>
        </p:sp>
        <p:sp>
          <p:nvSpPr>
            <p:cNvPr id="15" name="Text Box 17"/>
            <p:cNvSpPr txBox="1">
              <a:spLocks noChangeArrowheads="1"/>
            </p:cNvSpPr>
            <p:nvPr/>
          </p:nvSpPr>
          <p:spPr bwMode="gray">
            <a:xfrm>
              <a:off x="768" y="1776"/>
              <a:ext cx="1296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algn="r"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r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r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r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r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/>
              <a:r>
                <a:rPr lang="en-US" sz="1600" b="1" dirty="0">
                  <a:solidFill>
                    <a:schemeClr val="tx2"/>
                  </a:solidFill>
                </a:rPr>
                <a:t>The project </a:t>
              </a:r>
              <a:r>
                <a:rPr lang="en-US" sz="1600" b="1" dirty="0" smtClean="0">
                  <a:solidFill>
                    <a:schemeClr val="tx2"/>
                  </a:solidFill>
                </a:rPr>
                <a:t>area is 2046 </a:t>
              </a:r>
              <a:r>
                <a:rPr lang="en-US" sz="1600" b="1" dirty="0">
                  <a:solidFill>
                    <a:schemeClr val="tx2"/>
                  </a:solidFill>
                </a:rPr>
                <a:t>m2</a:t>
              </a:r>
              <a:r>
                <a:rPr lang="en-US" sz="1600" dirty="0"/>
                <a:t>.</a:t>
              </a:r>
            </a:p>
          </p:txBody>
        </p:sp>
      </p:grpSp>
      <p:grpSp>
        <p:nvGrpSpPr>
          <p:cNvPr id="6" name="Group 18"/>
          <p:cNvGrpSpPr>
            <a:grpSpLocks/>
          </p:cNvGrpSpPr>
          <p:nvPr/>
        </p:nvGrpSpPr>
        <p:grpSpPr bwMode="auto">
          <a:xfrm>
            <a:off x="2428875" y="1831975"/>
            <a:ext cx="2143125" cy="4035425"/>
            <a:chOff x="2208" y="1296"/>
            <a:chExt cx="1396" cy="2542"/>
          </a:xfrm>
        </p:grpSpPr>
        <p:sp>
          <p:nvSpPr>
            <p:cNvPr id="22" name="AutoShape 19"/>
            <p:cNvSpPr>
              <a:spLocks noChangeArrowheads="1"/>
            </p:cNvSpPr>
            <p:nvPr/>
          </p:nvSpPr>
          <p:spPr bwMode="gray">
            <a:xfrm>
              <a:off x="2208" y="1490"/>
              <a:ext cx="1363" cy="1800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34B034"/>
                </a:gs>
                <a:gs pos="100000">
                  <a:srgbClr val="3F8B4A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r"/>
              <a:endParaRPr lang="en-US"/>
            </a:p>
          </p:txBody>
        </p:sp>
        <p:sp>
          <p:nvSpPr>
            <p:cNvPr id="23" name="AutoShape 20"/>
            <p:cNvSpPr>
              <a:spLocks noChangeArrowheads="1"/>
            </p:cNvSpPr>
            <p:nvPr/>
          </p:nvSpPr>
          <p:spPr bwMode="gray">
            <a:xfrm>
              <a:off x="2229" y="1495"/>
              <a:ext cx="1322" cy="1766"/>
            </a:xfrm>
            <a:prstGeom prst="roundRect">
              <a:avLst>
                <a:gd name="adj" fmla="val 16667"/>
              </a:avLst>
            </a:prstGeom>
            <a:solidFill>
              <a:srgbClr val="73E77E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r"/>
              <a:endParaRPr lang="en-US"/>
            </a:p>
          </p:txBody>
        </p:sp>
        <p:sp>
          <p:nvSpPr>
            <p:cNvPr id="24" name="AutoShape 21"/>
            <p:cNvSpPr>
              <a:spLocks noChangeArrowheads="1"/>
            </p:cNvSpPr>
            <p:nvPr/>
          </p:nvSpPr>
          <p:spPr bwMode="gray">
            <a:xfrm>
              <a:off x="2240" y="2795"/>
              <a:ext cx="1304" cy="44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73E77E"/>
                </a:gs>
                <a:gs pos="100000">
                  <a:srgbClr val="B3F2B9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r"/>
              <a:endParaRPr lang="en-US"/>
            </a:p>
          </p:txBody>
        </p:sp>
        <p:sp>
          <p:nvSpPr>
            <p:cNvPr id="25" name="AutoShape 22"/>
            <p:cNvSpPr>
              <a:spLocks noChangeArrowheads="1"/>
            </p:cNvSpPr>
            <p:nvPr/>
          </p:nvSpPr>
          <p:spPr bwMode="gray">
            <a:xfrm>
              <a:off x="2240" y="1509"/>
              <a:ext cx="1304" cy="446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D0F7D4"/>
                </a:gs>
                <a:gs pos="100000">
                  <a:srgbClr val="73E77E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r"/>
              <a:endParaRPr lang="en-US"/>
            </a:p>
          </p:txBody>
        </p:sp>
        <p:sp>
          <p:nvSpPr>
            <p:cNvPr id="26" name="Oval 23"/>
            <p:cNvSpPr>
              <a:spLocks noChangeArrowheads="1"/>
            </p:cNvSpPr>
            <p:nvPr/>
          </p:nvSpPr>
          <p:spPr bwMode="gray">
            <a:xfrm>
              <a:off x="2677" y="1296"/>
              <a:ext cx="405" cy="40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/>
            <a:p>
              <a:pPr algn="r"/>
              <a:endParaRPr lang="en-US"/>
            </a:p>
          </p:txBody>
        </p:sp>
        <p:sp>
          <p:nvSpPr>
            <p:cNvPr id="27" name="Oval 24"/>
            <p:cNvSpPr>
              <a:spLocks noChangeArrowheads="1"/>
            </p:cNvSpPr>
            <p:nvPr/>
          </p:nvSpPr>
          <p:spPr bwMode="gray">
            <a:xfrm>
              <a:off x="2681" y="1299"/>
              <a:ext cx="392" cy="392"/>
            </a:xfrm>
            <a:prstGeom prst="ellipse">
              <a:avLst/>
            </a:prstGeom>
            <a:gradFill rotWithShape="1">
              <a:gsLst>
                <a:gs pos="0">
                  <a:srgbClr val="636869"/>
                </a:gs>
                <a:gs pos="100000">
                  <a:srgbClr val="D6E1E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eaVert" wrap="none" anchor="ctr"/>
            <a:lstStyle/>
            <a:p>
              <a:pPr algn="r"/>
              <a:endParaRPr lang="en-US"/>
            </a:p>
          </p:txBody>
        </p:sp>
        <p:sp>
          <p:nvSpPr>
            <p:cNvPr id="28" name="Oval 25"/>
            <p:cNvSpPr>
              <a:spLocks noChangeArrowheads="1"/>
            </p:cNvSpPr>
            <p:nvPr/>
          </p:nvSpPr>
          <p:spPr bwMode="gray">
            <a:xfrm>
              <a:off x="2686" y="1301"/>
              <a:ext cx="383" cy="383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alpha val="0"/>
                  </a:srgbClr>
                </a:gs>
                <a:gs pos="100000">
                  <a:srgbClr val="F1F5F5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eaVert" wrap="none" anchor="ctr"/>
            <a:lstStyle/>
            <a:p>
              <a:pPr algn="r"/>
              <a:endParaRPr lang="en-US"/>
            </a:p>
          </p:txBody>
        </p:sp>
        <p:sp>
          <p:nvSpPr>
            <p:cNvPr id="29" name="Oval 26"/>
            <p:cNvSpPr>
              <a:spLocks noChangeArrowheads="1"/>
            </p:cNvSpPr>
            <p:nvPr/>
          </p:nvSpPr>
          <p:spPr bwMode="gray">
            <a:xfrm>
              <a:off x="2690" y="1305"/>
              <a:ext cx="364" cy="357"/>
            </a:xfrm>
            <a:prstGeom prst="ellipse">
              <a:avLst/>
            </a:prstGeom>
            <a:gradFill rotWithShape="1">
              <a:gsLst>
                <a:gs pos="0">
                  <a:srgbClr val="AAB2B3"/>
                </a:gs>
                <a:gs pos="100000">
                  <a:srgbClr val="D6E1E2">
                    <a:alpha val="48000"/>
                  </a:srgb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eaVert" wrap="none" anchor="ctr"/>
            <a:lstStyle/>
            <a:p>
              <a:pPr algn="r"/>
              <a:endParaRPr lang="en-US"/>
            </a:p>
          </p:txBody>
        </p:sp>
        <p:sp>
          <p:nvSpPr>
            <p:cNvPr id="30" name="Oval 27"/>
            <p:cNvSpPr>
              <a:spLocks noChangeArrowheads="1"/>
            </p:cNvSpPr>
            <p:nvPr/>
          </p:nvSpPr>
          <p:spPr bwMode="gray">
            <a:xfrm>
              <a:off x="2712" y="1315"/>
              <a:ext cx="323" cy="290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D6E1E2">
                    <a:alpha val="37999"/>
                  </a:srgb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eaVert" wrap="none" anchor="ctr"/>
            <a:lstStyle/>
            <a:p>
              <a:pPr algn="r"/>
              <a:endParaRPr lang="en-US"/>
            </a:p>
          </p:txBody>
        </p:sp>
        <p:sp>
          <p:nvSpPr>
            <p:cNvPr id="31" name="Text Box 28"/>
            <p:cNvSpPr txBox="1">
              <a:spLocks noChangeArrowheads="1"/>
            </p:cNvSpPr>
            <p:nvPr/>
          </p:nvSpPr>
          <p:spPr bwMode="gray">
            <a:xfrm>
              <a:off x="2764" y="1354"/>
              <a:ext cx="22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algn="r"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r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r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r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r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sz="2400">
                  <a:solidFill>
                    <a:srgbClr val="000000"/>
                  </a:solidFill>
                </a:rPr>
                <a:t>2</a:t>
              </a:r>
              <a:endParaRPr lang="en-US"/>
            </a:p>
          </p:txBody>
        </p:sp>
        <p:sp>
          <p:nvSpPr>
            <p:cNvPr id="32" name="Text Box 29"/>
            <p:cNvSpPr txBox="1">
              <a:spLocks noChangeArrowheads="1"/>
            </p:cNvSpPr>
            <p:nvPr/>
          </p:nvSpPr>
          <p:spPr bwMode="gray">
            <a:xfrm>
              <a:off x="2256" y="1717"/>
              <a:ext cx="1348" cy="1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algn="r"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r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r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r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r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rtl="0" eaLnBrk="1" hangingPunct="1"/>
              <a:r>
                <a:rPr lang="en-US" sz="1600" b="1" dirty="0">
                  <a:solidFill>
                    <a:schemeClr val="tx2"/>
                  </a:solidFill>
                </a:rPr>
                <a:t>The </a:t>
              </a:r>
              <a:r>
                <a:rPr lang="en-US" sz="1600" b="1" dirty="0" smtClean="0">
                  <a:solidFill>
                    <a:schemeClr val="tx2"/>
                  </a:solidFill>
                </a:rPr>
                <a:t>school </a:t>
              </a:r>
              <a:r>
                <a:rPr lang="en-US" sz="1600" b="1" dirty="0">
                  <a:solidFill>
                    <a:schemeClr val="tx2"/>
                  </a:solidFill>
                </a:rPr>
                <a:t>consists of </a:t>
              </a:r>
              <a:r>
                <a:rPr lang="en-US" sz="1600" b="1" dirty="0" smtClean="0">
                  <a:solidFill>
                    <a:schemeClr val="tx2"/>
                  </a:solidFill>
                </a:rPr>
                <a:t>three floors ( Basement, Ground, First and Roof floor), and there are many external works</a:t>
              </a:r>
              <a:r>
                <a:rPr lang="en-US" sz="1400" b="1" dirty="0" smtClean="0">
                  <a:solidFill>
                    <a:schemeClr val="tx2"/>
                  </a:solidFill>
                </a:rPr>
                <a:t>.</a:t>
              </a:r>
              <a:endParaRPr lang="en-US" b="1" dirty="0">
                <a:solidFill>
                  <a:schemeClr val="tx2"/>
                </a:solidFill>
              </a:endParaRPr>
            </a:p>
          </p:txBody>
        </p:sp>
        <p:sp>
          <p:nvSpPr>
            <p:cNvPr id="33" name="AutoShape 30"/>
            <p:cNvSpPr>
              <a:spLocks noChangeArrowheads="1"/>
            </p:cNvSpPr>
            <p:nvPr/>
          </p:nvSpPr>
          <p:spPr bwMode="gray">
            <a:xfrm>
              <a:off x="2210" y="3290"/>
              <a:ext cx="1363" cy="548"/>
            </a:xfrm>
            <a:prstGeom prst="roundRect">
              <a:avLst>
                <a:gd name="adj" fmla="val 40389"/>
              </a:avLst>
            </a:prstGeom>
            <a:gradFill rotWithShape="1">
              <a:gsLst>
                <a:gs pos="0">
                  <a:srgbClr val="58A4AE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r"/>
              <a:endParaRPr lang="en-US"/>
            </a:p>
          </p:txBody>
        </p:sp>
        <p:sp>
          <p:nvSpPr>
            <p:cNvPr id="34" name="AutoShape 31"/>
            <p:cNvSpPr>
              <a:spLocks noChangeArrowheads="1"/>
            </p:cNvSpPr>
            <p:nvPr/>
          </p:nvSpPr>
          <p:spPr bwMode="gray">
            <a:xfrm>
              <a:off x="2238" y="3305"/>
              <a:ext cx="1304" cy="48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72B2BB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r"/>
              <a:endParaRPr lang="en-US"/>
            </a:p>
          </p:txBody>
        </p:sp>
      </p:grpSp>
      <p:grpSp>
        <p:nvGrpSpPr>
          <p:cNvPr id="13" name="Group 32"/>
          <p:cNvGrpSpPr>
            <a:grpSpLocks/>
          </p:cNvGrpSpPr>
          <p:nvPr/>
        </p:nvGrpSpPr>
        <p:grpSpPr bwMode="auto">
          <a:xfrm>
            <a:off x="4572000" y="1831975"/>
            <a:ext cx="2071688" cy="4035425"/>
            <a:chOff x="3692" y="1296"/>
            <a:chExt cx="1367" cy="2542"/>
          </a:xfrm>
        </p:grpSpPr>
        <p:sp>
          <p:nvSpPr>
            <p:cNvPr id="36" name="AutoShape 33"/>
            <p:cNvSpPr>
              <a:spLocks noChangeArrowheads="1"/>
            </p:cNvSpPr>
            <p:nvPr/>
          </p:nvSpPr>
          <p:spPr bwMode="gray">
            <a:xfrm>
              <a:off x="3696" y="1490"/>
              <a:ext cx="1363" cy="1800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B59F43"/>
                </a:gs>
                <a:gs pos="100000">
                  <a:srgbClr val="8F8849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r"/>
              <a:endParaRPr lang="en-US"/>
            </a:p>
          </p:txBody>
        </p:sp>
        <p:sp>
          <p:nvSpPr>
            <p:cNvPr id="37" name="AutoShape 34"/>
            <p:cNvSpPr>
              <a:spLocks noChangeArrowheads="1"/>
            </p:cNvSpPr>
            <p:nvPr/>
          </p:nvSpPr>
          <p:spPr bwMode="gray">
            <a:xfrm>
              <a:off x="3717" y="1495"/>
              <a:ext cx="1322" cy="1766"/>
            </a:xfrm>
            <a:prstGeom prst="roundRect">
              <a:avLst>
                <a:gd name="adj" fmla="val 16667"/>
              </a:avLst>
            </a:prstGeom>
            <a:solidFill>
              <a:srgbClr val="E9E065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r"/>
              <a:endParaRPr lang="en-US"/>
            </a:p>
          </p:txBody>
        </p:sp>
        <p:sp>
          <p:nvSpPr>
            <p:cNvPr id="38" name="AutoShape 35"/>
            <p:cNvSpPr>
              <a:spLocks noChangeArrowheads="1"/>
            </p:cNvSpPr>
            <p:nvPr/>
          </p:nvSpPr>
          <p:spPr bwMode="gray">
            <a:xfrm>
              <a:off x="3728" y="2795"/>
              <a:ext cx="1304" cy="44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E9E065"/>
                </a:gs>
                <a:gs pos="100000">
                  <a:srgbClr val="F2EDA6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r"/>
              <a:endParaRPr lang="en-US"/>
            </a:p>
          </p:txBody>
        </p:sp>
        <p:sp>
          <p:nvSpPr>
            <p:cNvPr id="39" name="AutoShape 36"/>
            <p:cNvSpPr>
              <a:spLocks noChangeArrowheads="1"/>
            </p:cNvSpPr>
            <p:nvPr/>
          </p:nvSpPr>
          <p:spPr bwMode="gray">
            <a:xfrm>
              <a:off x="3728" y="1509"/>
              <a:ext cx="1304" cy="446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F8F5CC"/>
                </a:gs>
                <a:gs pos="100000">
                  <a:srgbClr val="E9E065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r"/>
              <a:endParaRPr lang="en-US"/>
            </a:p>
          </p:txBody>
        </p:sp>
        <p:grpSp>
          <p:nvGrpSpPr>
            <p:cNvPr id="21" name="Group 37"/>
            <p:cNvGrpSpPr>
              <a:grpSpLocks/>
            </p:cNvGrpSpPr>
            <p:nvPr/>
          </p:nvGrpSpPr>
          <p:grpSpPr bwMode="auto">
            <a:xfrm>
              <a:off x="4165" y="1296"/>
              <a:ext cx="405" cy="405"/>
              <a:chOff x="1289" y="582"/>
              <a:chExt cx="668" cy="668"/>
            </a:xfrm>
          </p:grpSpPr>
          <p:sp>
            <p:nvSpPr>
              <p:cNvPr id="45" name="Oval 38"/>
              <p:cNvSpPr>
                <a:spLocks noChangeArrowheads="1"/>
              </p:cNvSpPr>
              <p:nvPr/>
            </p:nvSpPr>
            <p:spPr bwMode="gray">
              <a:xfrm>
                <a:off x="1289" y="582"/>
                <a:ext cx="668" cy="668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/>
              <a:p>
                <a:pPr algn="r"/>
                <a:endParaRPr lang="en-US"/>
              </a:p>
            </p:txBody>
          </p:sp>
          <p:sp>
            <p:nvSpPr>
              <p:cNvPr id="46" name="Oval 39"/>
              <p:cNvSpPr>
                <a:spLocks noChangeArrowheads="1"/>
              </p:cNvSpPr>
              <p:nvPr/>
            </p:nvSpPr>
            <p:spPr bwMode="gray">
              <a:xfrm>
                <a:off x="1296" y="587"/>
                <a:ext cx="646" cy="647"/>
              </a:xfrm>
              <a:prstGeom prst="ellipse">
                <a:avLst/>
              </a:prstGeom>
              <a:gradFill rotWithShape="1">
                <a:gsLst>
                  <a:gs pos="0">
                    <a:srgbClr val="636869"/>
                  </a:gs>
                  <a:gs pos="100000">
                    <a:srgbClr val="D6E1E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/>
              <a:p>
                <a:pPr algn="r"/>
                <a:endParaRPr lang="en-US"/>
              </a:p>
            </p:txBody>
          </p:sp>
          <p:sp>
            <p:nvSpPr>
              <p:cNvPr id="47" name="Oval 40"/>
              <p:cNvSpPr>
                <a:spLocks noChangeArrowheads="1"/>
              </p:cNvSpPr>
              <p:nvPr/>
            </p:nvSpPr>
            <p:spPr bwMode="gray">
              <a:xfrm>
                <a:off x="1304" y="591"/>
                <a:ext cx="631" cy="631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F1F5F5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/>
              <a:p>
                <a:pPr algn="r"/>
                <a:endParaRPr lang="en-US"/>
              </a:p>
            </p:txBody>
          </p:sp>
          <p:sp>
            <p:nvSpPr>
              <p:cNvPr id="48" name="Oval 41"/>
              <p:cNvSpPr>
                <a:spLocks noChangeArrowheads="1"/>
              </p:cNvSpPr>
              <p:nvPr/>
            </p:nvSpPr>
            <p:spPr bwMode="gray">
              <a:xfrm>
                <a:off x="1311" y="597"/>
                <a:ext cx="600" cy="589"/>
              </a:xfrm>
              <a:prstGeom prst="ellipse">
                <a:avLst/>
              </a:prstGeom>
              <a:gradFill rotWithShape="1">
                <a:gsLst>
                  <a:gs pos="0">
                    <a:srgbClr val="AAB2B3"/>
                  </a:gs>
                  <a:gs pos="100000">
                    <a:srgbClr val="D6E1E2">
                      <a:alpha val="48000"/>
                    </a:srgb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/>
              <a:p>
                <a:pPr algn="r"/>
                <a:endParaRPr lang="en-US"/>
              </a:p>
            </p:txBody>
          </p:sp>
          <p:sp>
            <p:nvSpPr>
              <p:cNvPr id="49" name="Oval 42"/>
              <p:cNvSpPr>
                <a:spLocks noChangeArrowheads="1"/>
              </p:cNvSpPr>
              <p:nvPr/>
            </p:nvSpPr>
            <p:spPr bwMode="gray">
              <a:xfrm>
                <a:off x="1346" y="613"/>
                <a:ext cx="533" cy="479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D6E1E2">
                      <a:alpha val="37999"/>
                    </a:srgb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/>
              <a:p>
                <a:pPr algn="r"/>
                <a:endParaRPr lang="en-US"/>
              </a:p>
            </p:txBody>
          </p:sp>
        </p:grpSp>
        <p:sp>
          <p:nvSpPr>
            <p:cNvPr id="41" name="Text Box 43"/>
            <p:cNvSpPr txBox="1">
              <a:spLocks noChangeArrowheads="1"/>
            </p:cNvSpPr>
            <p:nvPr/>
          </p:nvSpPr>
          <p:spPr bwMode="gray">
            <a:xfrm>
              <a:off x="4252" y="1354"/>
              <a:ext cx="22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algn="r"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r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r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r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r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sz="2400">
                  <a:solidFill>
                    <a:srgbClr val="000000"/>
                  </a:solidFill>
                </a:rPr>
                <a:t>3</a:t>
              </a:r>
              <a:endParaRPr lang="en-US"/>
            </a:p>
          </p:txBody>
        </p:sp>
        <p:sp>
          <p:nvSpPr>
            <p:cNvPr id="42" name="Text Box 44"/>
            <p:cNvSpPr txBox="1">
              <a:spLocks noChangeArrowheads="1"/>
            </p:cNvSpPr>
            <p:nvPr/>
          </p:nvSpPr>
          <p:spPr bwMode="gray">
            <a:xfrm>
              <a:off x="3744" y="1776"/>
              <a:ext cx="1296" cy="9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algn="r"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r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r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r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r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rtl="0" eaLnBrk="1" hangingPunct="1"/>
              <a:r>
                <a:rPr lang="en-US" sz="1600" b="1" dirty="0">
                  <a:solidFill>
                    <a:schemeClr val="tx2"/>
                  </a:solidFill>
                </a:rPr>
                <a:t>The owner of the </a:t>
              </a:r>
              <a:r>
                <a:rPr lang="en-US" sz="1600" b="1" dirty="0" smtClean="0">
                  <a:solidFill>
                    <a:schemeClr val="tx2"/>
                  </a:solidFill>
                </a:rPr>
                <a:t>project is </a:t>
              </a:r>
              <a:r>
                <a:rPr lang="en-US" sz="1600" b="1" dirty="0">
                  <a:solidFill>
                    <a:schemeClr val="tx2"/>
                  </a:solidFill>
                </a:rPr>
                <a:t>Municipality </a:t>
              </a:r>
              <a:r>
                <a:rPr lang="en-US" sz="1600" b="1" dirty="0" smtClean="0">
                  <a:solidFill>
                    <a:schemeClr val="tx2"/>
                  </a:solidFill>
                </a:rPr>
                <a:t>of Qalqilia (State Oman charitable funded</a:t>
              </a:r>
              <a:endParaRPr lang="en-US" sz="1600" b="1" dirty="0">
                <a:solidFill>
                  <a:schemeClr val="tx2"/>
                </a:solidFill>
              </a:endParaRPr>
            </a:p>
          </p:txBody>
        </p:sp>
        <p:sp>
          <p:nvSpPr>
            <p:cNvPr id="43" name="AutoShape 45"/>
            <p:cNvSpPr>
              <a:spLocks noChangeArrowheads="1"/>
            </p:cNvSpPr>
            <p:nvPr/>
          </p:nvSpPr>
          <p:spPr bwMode="gray">
            <a:xfrm>
              <a:off x="3692" y="3290"/>
              <a:ext cx="1363" cy="548"/>
            </a:xfrm>
            <a:prstGeom prst="roundRect">
              <a:avLst>
                <a:gd name="adj" fmla="val 40389"/>
              </a:avLst>
            </a:prstGeom>
            <a:gradFill rotWithShape="1">
              <a:gsLst>
                <a:gs pos="0">
                  <a:srgbClr val="99BACC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r"/>
              <a:endParaRPr lang="en-US"/>
            </a:p>
          </p:txBody>
        </p:sp>
        <p:sp>
          <p:nvSpPr>
            <p:cNvPr id="44" name="AutoShape 46"/>
            <p:cNvSpPr>
              <a:spLocks noChangeArrowheads="1"/>
            </p:cNvSpPr>
            <p:nvPr/>
          </p:nvSpPr>
          <p:spPr bwMode="gray">
            <a:xfrm>
              <a:off x="3720" y="3305"/>
              <a:ext cx="1304" cy="48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C8DAD4"/>
                </a:gs>
                <a:gs pos="100000">
                  <a:srgbClr val="FFFF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r"/>
              <a:endParaRPr lang="en-US"/>
            </a:p>
          </p:txBody>
        </p:sp>
      </p:grpSp>
      <p:grpSp>
        <p:nvGrpSpPr>
          <p:cNvPr id="35" name="Group 32"/>
          <p:cNvGrpSpPr>
            <a:grpSpLocks/>
          </p:cNvGrpSpPr>
          <p:nvPr/>
        </p:nvGrpSpPr>
        <p:grpSpPr bwMode="auto">
          <a:xfrm>
            <a:off x="6715125" y="1822450"/>
            <a:ext cx="2170113" cy="4035425"/>
            <a:chOff x="3692" y="1296"/>
            <a:chExt cx="1367" cy="2542"/>
          </a:xfrm>
        </p:grpSpPr>
        <p:sp>
          <p:nvSpPr>
            <p:cNvPr id="51" name="AutoShape 33"/>
            <p:cNvSpPr>
              <a:spLocks noChangeArrowheads="1"/>
            </p:cNvSpPr>
            <p:nvPr/>
          </p:nvSpPr>
          <p:spPr bwMode="gray">
            <a:xfrm>
              <a:off x="3696" y="1490"/>
              <a:ext cx="1363" cy="1800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B59F43"/>
                </a:gs>
                <a:gs pos="100000">
                  <a:srgbClr val="8F8849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r"/>
              <a:endParaRPr lang="en-US"/>
            </a:p>
          </p:txBody>
        </p:sp>
        <p:sp>
          <p:nvSpPr>
            <p:cNvPr id="52" name="AutoShape 34"/>
            <p:cNvSpPr>
              <a:spLocks noChangeArrowheads="1"/>
            </p:cNvSpPr>
            <p:nvPr/>
          </p:nvSpPr>
          <p:spPr bwMode="gray">
            <a:xfrm>
              <a:off x="3717" y="1495"/>
              <a:ext cx="1322" cy="1766"/>
            </a:xfrm>
            <a:prstGeom prst="roundRect">
              <a:avLst>
                <a:gd name="adj" fmla="val 16667"/>
              </a:avLst>
            </a:prstGeom>
            <a:solidFill>
              <a:schemeClr val="accent2">
                <a:lumMod val="60000"/>
                <a:lumOff val="4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53" name="AutoShape 35"/>
            <p:cNvSpPr>
              <a:spLocks noChangeArrowheads="1"/>
            </p:cNvSpPr>
            <p:nvPr/>
          </p:nvSpPr>
          <p:spPr bwMode="gray">
            <a:xfrm>
              <a:off x="3728" y="2795"/>
              <a:ext cx="1304" cy="447"/>
            </a:xfrm>
            <a:prstGeom prst="roundRect">
              <a:avLst>
                <a:gd name="adj" fmla="val 50000"/>
              </a:avLst>
            </a:prstGeom>
            <a:solidFill>
              <a:schemeClr val="accent2">
                <a:lumMod val="60000"/>
                <a:lumOff val="4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54" name="AutoShape 36"/>
            <p:cNvSpPr>
              <a:spLocks noChangeArrowheads="1"/>
            </p:cNvSpPr>
            <p:nvPr/>
          </p:nvSpPr>
          <p:spPr bwMode="gray">
            <a:xfrm>
              <a:off x="3728" y="1509"/>
              <a:ext cx="1304" cy="446"/>
            </a:xfrm>
            <a:prstGeom prst="roundRect">
              <a:avLst>
                <a:gd name="adj" fmla="val 50000"/>
              </a:avLst>
            </a:prstGeom>
            <a:solidFill>
              <a:schemeClr val="accent2">
                <a:lumMod val="60000"/>
                <a:lumOff val="4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40" name="Group 37"/>
            <p:cNvGrpSpPr>
              <a:grpSpLocks/>
            </p:cNvGrpSpPr>
            <p:nvPr/>
          </p:nvGrpSpPr>
          <p:grpSpPr bwMode="auto">
            <a:xfrm>
              <a:off x="4165" y="1296"/>
              <a:ext cx="405" cy="405"/>
              <a:chOff x="1289" y="582"/>
              <a:chExt cx="668" cy="668"/>
            </a:xfrm>
          </p:grpSpPr>
          <p:sp>
            <p:nvSpPr>
              <p:cNvPr id="60" name="Oval 38"/>
              <p:cNvSpPr>
                <a:spLocks noChangeArrowheads="1"/>
              </p:cNvSpPr>
              <p:nvPr/>
            </p:nvSpPr>
            <p:spPr bwMode="gray">
              <a:xfrm>
                <a:off x="1289" y="582"/>
                <a:ext cx="668" cy="668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/>
              <a:p>
                <a:pPr algn="r"/>
                <a:endParaRPr lang="en-US"/>
              </a:p>
            </p:txBody>
          </p:sp>
          <p:sp>
            <p:nvSpPr>
              <p:cNvPr id="61" name="Oval 39"/>
              <p:cNvSpPr>
                <a:spLocks noChangeArrowheads="1"/>
              </p:cNvSpPr>
              <p:nvPr/>
            </p:nvSpPr>
            <p:spPr bwMode="gray">
              <a:xfrm>
                <a:off x="1296" y="587"/>
                <a:ext cx="646" cy="647"/>
              </a:xfrm>
              <a:prstGeom prst="ellipse">
                <a:avLst/>
              </a:prstGeom>
              <a:gradFill rotWithShape="1">
                <a:gsLst>
                  <a:gs pos="0">
                    <a:srgbClr val="636869"/>
                  </a:gs>
                  <a:gs pos="100000">
                    <a:srgbClr val="D6E1E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/>
              <a:p>
                <a:pPr algn="r"/>
                <a:endParaRPr lang="en-US"/>
              </a:p>
            </p:txBody>
          </p:sp>
          <p:sp>
            <p:nvSpPr>
              <p:cNvPr id="62" name="Oval 40"/>
              <p:cNvSpPr>
                <a:spLocks noChangeArrowheads="1"/>
              </p:cNvSpPr>
              <p:nvPr/>
            </p:nvSpPr>
            <p:spPr bwMode="gray">
              <a:xfrm>
                <a:off x="1304" y="591"/>
                <a:ext cx="631" cy="631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F1F5F5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/>
              <a:p>
                <a:pPr algn="r"/>
                <a:endParaRPr lang="en-US"/>
              </a:p>
            </p:txBody>
          </p:sp>
          <p:sp>
            <p:nvSpPr>
              <p:cNvPr id="63" name="Oval 41"/>
              <p:cNvSpPr>
                <a:spLocks noChangeArrowheads="1"/>
              </p:cNvSpPr>
              <p:nvPr/>
            </p:nvSpPr>
            <p:spPr bwMode="gray">
              <a:xfrm>
                <a:off x="1311" y="597"/>
                <a:ext cx="600" cy="589"/>
              </a:xfrm>
              <a:prstGeom prst="ellipse">
                <a:avLst/>
              </a:prstGeom>
              <a:gradFill rotWithShape="1">
                <a:gsLst>
                  <a:gs pos="0">
                    <a:srgbClr val="AAB2B3"/>
                  </a:gs>
                  <a:gs pos="100000">
                    <a:srgbClr val="D6E1E2">
                      <a:alpha val="48000"/>
                    </a:srgb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/>
              <a:p>
                <a:pPr algn="r"/>
                <a:endParaRPr lang="en-US"/>
              </a:p>
            </p:txBody>
          </p:sp>
          <p:sp>
            <p:nvSpPr>
              <p:cNvPr id="64" name="Oval 42"/>
              <p:cNvSpPr>
                <a:spLocks noChangeArrowheads="1"/>
              </p:cNvSpPr>
              <p:nvPr/>
            </p:nvSpPr>
            <p:spPr bwMode="gray">
              <a:xfrm>
                <a:off x="1346" y="613"/>
                <a:ext cx="533" cy="479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D6E1E2">
                      <a:alpha val="37999"/>
                    </a:srgb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/>
              <a:p>
                <a:pPr algn="r"/>
                <a:endParaRPr lang="en-US"/>
              </a:p>
            </p:txBody>
          </p:sp>
        </p:grpSp>
        <p:sp>
          <p:nvSpPr>
            <p:cNvPr id="56" name="Text Box 43"/>
            <p:cNvSpPr txBox="1">
              <a:spLocks noChangeArrowheads="1"/>
            </p:cNvSpPr>
            <p:nvPr/>
          </p:nvSpPr>
          <p:spPr bwMode="gray">
            <a:xfrm>
              <a:off x="4252" y="1354"/>
              <a:ext cx="22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algn="r"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r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r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r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r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sz="2400">
                  <a:solidFill>
                    <a:srgbClr val="000000"/>
                  </a:solidFill>
                </a:rPr>
                <a:t>4</a:t>
              </a:r>
              <a:endParaRPr lang="en-US"/>
            </a:p>
          </p:txBody>
        </p:sp>
        <p:sp>
          <p:nvSpPr>
            <p:cNvPr id="57" name="Text Box 44"/>
            <p:cNvSpPr txBox="1">
              <a:spLocks noChangeArrowheads="1"/>
            </p:cNvSpPr>
            <p:nvPr/>
          </p:nvSpPr>
          <p:spPr bwMode="gray">
            <a:xfrm>
              <a:off x="3744" y="1776"/>
              <a:ext cx="1296" cy="1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algn="r"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r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r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r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r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/>
              <a:r>
                <a:rPr lang="en-US" sz="1600" b="1" dirty="0">
                  <a:solidFill>
                    <a:schemeClr val="tx2"/>
                  </a:solidFill>
                </a:rPr>
                <a:t>According to the contract </a:t>
              </a:r>
              <a:r>
                <a:rPr lang="en-US" sz="1600" b="1" dirty="0" smtClean="0">
                  <a:solidFill>
                    <a:schemeClr val="tx2"/>
                  </a:solidFill>
                </a:rPr>
                <a:t>the school has to be finished in 425 days, it has to be paid 400$ for the delay in each day.</a:t>
              </a:r>
              <a:endParaRPr lang="en-US" sz="1600" b="1" dirty="0">
                <a:solidFill>
                  <a:schemeClr val="tx2"/>
                </a:solidFill>
              </a:endParaRPr>
            </a:p>
          </p:txBody>
        </p:sp>
        <p:sp>
          <p:nvSpPr>
            <p:cNvPr id="58" name="AutoShape 45"/>
            <p:cNvSpPr>
              <a:spLocks noChangeArrowheads="1"/>
            </p:cNvSpPr>
            <p:nvPr/>
          </p:nvSpPr>
          <p:spPr bwMode="gray">
            <a:xfrm>
              <a:off x="3692" y="3290"/>
              <a:ext cx="1363" cy="548"/>
            </a:xfrm>
            <a:prstGeom prst="roundRect">
              <a:avLst>
                <a:gd name="adj" fmla="val 40389"/>
              </a:avLst>
            </a:prstGeom>
            <a:gradFill rotWithShape="1">
              <a:gsLst>
                <a:gs pos="0">
                  <a:srgbClr val="99BACC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r"/>
              <a:endParaRPr lang="en-US"/>
            </a:p>
          </p:txBody>
        </p:sp>
        <p:sp>
          <p:nvSpPr>
            <p:cNvPr id="59" name="AutoShape 46"/>
            <p:cNvSpPr>
              <a:spLocks noChangeArrowheads="1"/>
            </p:cNvSpPr>
            <p:nvPr/>
          </p:nvSpPr>
          <p:spPr bwMode="gray">
            <a:xfrm>
              <a:off x="3720" y="3305"/>
              <a:ext cx="1304" cy="48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C8DAD4"/>
                </a:gs>
                <a:gs pos="100000">
                  <a:srgbClr val="FFFF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r"/>
              <a:endParaRPr lang="en-US"/>
            </a:p>
          </p:txBody>
        </p:sp>
      </p:grpSp>
    </p:spTree>
    <p:extLst>
      <p:ext uri="{BB962C8B-B14F-4D97-AF65-F5344CB8AC3E}">
        <p14:creationId xmlns="" xmlns:p14="http://schemas.microsoft.com/office/powerpoint/2010/main" val="368130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Site Plan</a:t>
            </a:r>
            <a:endParaRPr lang="en-US" dirty="0"/>
          </a:p>
        </p:txBody>
      </p:sp>
      <p:pic>
        <p:nvPicPr>
          <p:cNvPr id="1026" name="Picture 2" descr="C:\Users\mt2x\Pictures\Site plan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268760"/>
            <a:ext cx="8153400" cy="43434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17533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ملتقى">
  <a:themeElements>
    <a:clrScheme name="ملتقى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ملتقى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ملتقى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682</TotalTime>
  <Words>1414</Words>
  <Application>Microsoft Office PowerPoint</Application>
  <PresentationFormat>عرض على الشاشة (3:4)‏</PresentationFormat>
  <Paragraphs>595</Paragraphs>
  <Slides>32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32</vt:i4>
      </vt:variant>
    </vt:vector>
  </HeadingPairs>
  <TitlesOfParts>
    <vt:vector size="33" baseType="lpstr">
      <vt:lpstr>ملتقى</vt:lpstr>
      <vt:lpstr>Muskat Secondary School Project</vt:lpstr>
      <vt:lpstr>Presentation Contents</vt:lpstr>
      <vt:lpstr>Objective of the project</vt:lpstr>
      <vt:lpstr>Assumptions of the project</vt:lpstr>
      <vt:lpstr>Constraints of the project</vt:lpstr>
      <vt:lpstr>Methodology of the work</vt:lpstr>
      <vt:lpstr>Project Description</vt:lpstr>
      <vt:lpstr>Project Description</vt:lpstr>
      <vt:lpstr>Site Plan</vt:lpstr>
      <vt:lpstr>الشريحة 10</vt:lpstr>
      <vt:lpstr>Activity Duration</vt:lpstr>
      <vt:lpstr>Productivity in Palestine</vt:lpstr>
      <vt:lpstr>Factor affecting productivity</vt:lpstr>
      <vt:lpstr>Factor affecting productivity</vt:lpstr>
      <vt:lpstr>Productivity Rates in Palestine</vt:lpstr>
      <vt:lpstr>Sample of Calculations</vt:lpstr>
      <vt:lpstr>List of Activities</vt:lpstr>
      <vt:lpstr>Project Cost </vt:lpstr>
      <vt:lpstr>Primavera analysis</vt:lpstr>
      <vt:lpstr>Activities Relations from Primavera </vt:lpstr>
      <vt:lpstr>List of Activities from Primavera</vt:lpstr>
      <vt:lpstr>Cost from primavera</vt:lpstr>
      <vt:lpstr>Resource profile</vt:lpstr>
      <vt:lpstr>Resource profile</vt:lpstr>
      <vt:lpstr>Redesigning some part of the school</vt:lpstr>
      <vt:lpstr>Structural Systems</vt:lpstr>
      <vt:lpstr>Redesign of floor system</vt:lpstr>
      <vt:lpstr>Structural dimensions and destails</vt:lpstr>
      <vt:lpstr>Structural Reinforcement</vt:lpstr>
      <vt:lpstr>Conclusions</vt:lpstr>
      <vt:lpstr> Recommendation</vt:lpstr>
      <vt:lpstr>Thanks for your attention</vt:lpstr>
    </vt:vector>
  </TitlesOfParts>
  <Company>n0ak95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Muskat Secondary School Project</dc:title>
  <dc:creator>n0ak95</dc:creator>
  <cp:lastModifiedBy>n0ak95</cp:lastModifiedBy>
  <cp:revision>72</cp:revision>
  <dcterms:created xsi:type="dcterms:W3CDTF">2012-05-27T20:33:30Z</dcterms:created>
  <dcterms:modified xsi:type="dcterms:W3CDTF">2012-06-10T08:21:48Z</dcterms:modified>
</cp:coreProperties>
</file>