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9" r:id="rId2"/>
    <p:sldId id="287" r:id="rId3"/>
    <p:sldId id="257" r:id="rId4"/>
    <p:sldId id="258" r:id="rId5"/>
    <p:sldId id="260" r:id="rId6"/>
    <p:sldId id="288" r:id="rId7"/>
    <p:sldId id="263" r:id="rId8"/>
    <p:sldId id="270" r:id="rId9"/>
    <p:sldId id="289" r:id="rId10"/>
    <p:sldId id="264" r:id="rId11"/>
    <p:sldId id="290" r:id="rId12"/>
    <p:sldId id="284" r:id="rId13"/>
    <p:sldId id="275" r:id="rId14"/>
    <p:sldId id="276" r:id="rId15"/>
    <p:sldId id="278" r:id="rId16"/>
    <p:sldId id="285" r:id="rId17"/>
    <p:sldId id="266" r:id="rId18"/>
    <p:sldId id="267" r:id="rId19"/>
    <p:sldId id="280" r:id="rId20"/>
    <p:sldId id="281" r:id="rId21"/>
    <p:sldId id="283" r:id="rId22"/>
    <p:sldId id="291"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azhar%20salman\&#1587;&#1591;&#1581;%20&#1575;&#1604;&#1605;&#1603;&#1578;&#1576;\&#1605;&#1580;&#1604;&#1583;%20&#1580;&#1583;&#1610;&#1583;%20(3)\&#1581;&#1587;&#1575;&#1576;%20&#1575;&#1604;&#1593;&#1610;&#1606;&#1575;&#1578;\10,4,8.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ar-S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031553621586772"/>
          <c:y val="3.5332793965153798E-2"/>
          <c:w val="0.8300681493760641"/>
          <c:h val="0.73134815456316971"/>
        </c:manualLayout>
      </c:layout>
      <c:scatterChart>
        <c:scatterStyle val="lineMarker"/>
        <c:varyColors val="0"/>
        <c:ser>
          <c:idx val="0"/>
          <c:order val="0"/>
          <c:spPr>
            <a:ln w="28575">
              <a:noFill/>
            </a:ln>
          </c:spPr>
          <c:trendline>
            <c:trendlineType val="linear"/>
            <c:dispRSqr val="0"/>
            <c:dispEq val="1"/>
            <c:trendlineLbl>
              <c:layout>
                <c:manualLayout>
                  <c:x val="8.6022240640972567E-2"/>
                  <c:y val="-0.13075036749205191"/>
                </c:manualLayout>
              </c:layout>
              <c:tx>
                <c:rich>
                  <a:bodyPr/>
                  <a:lstStyle/>
                  <a:p>
                    <a:pPr rtl="0">
                      <a:defRPr lang="ar-JO">
                        <a:latin typeface="Times New Roman" pitchFamily="18" charset="0"/>
                        <a:cs typeface="Times New Roman" pitchFamily="18" charset="0"/>
                      </a:defRPr>
                    </a:pPr>
                    <a:r>
                      <a:rPr lang="en-US" baseline="0" noProof="0" dirty="0" smtClean="0"/>
                      <a:t>y = -0.55x + 120.6</a:t>
                    </a:r>
                    <a:endParaRPr lang="en-US" noProof="0" dirty="0"/>
                  </a:p>
                </c:rich>
              </c:tx>
              <c:numFmt formatCode="General" sourceLinked="0"/>
            </c:trendlineLbl>
          </c:trendline>
          <c:xVal>
            <c:numRef>
              <c:f>Sheet3!$J$3:$J$5</c:f>
              <c:numCache>
                <c:formatCode>General</c:formatCode>
                <c:ptCount val="3"/>
                <c:pt idx="0">
                  <c:v>10</c:v>
                </c:pt>
                <c:pt idx="1">
                  <c:v>20</c:v>
                </c:pt>
                <c:pt idx="2">
                  <c:v>30</c:v>
                </c:pt>
              </c:numCache>
            </c:numRef>
          </c:xVal>
          <c:yVal>
            <c:numRef>
              <c:f>Sheet3!$I$3:$I$5</c:f>
              <c:numCache>
                <c:formatCode>General</c:formatCode>
                <c:ptCount val="3"/>
                <c:pt idx="0">
                  <c:v>115</c:v>
                </c:pt>
                <c:pt idx="1">
                  <c:v>110</c:v>
                </c:pt>
                <c:pt idx="2">
                  <c:v>104</c:v>
                </c:pt>
              </c:numCache>
            </c:numRef>
          </c:yVal>
          <c:smooth val="0"/>
        </c:ser>
        <c:ser>
          <c:idx val="1"/>
          <c:order val="1"/>
          <c:spPr>
            <a:ln w="28575">
              <a:noFill/>
            </a:ln>
          </c:spPr>
          <c:trendline>
            <c:trendlineType val="linear"/>
            <c:dispRSqr val="0"/>
            <c:dispEq val="1"/>
            <c:trendlineLbl>
              <c:layout>
                <c:manualLayout>
                  <c:x val="-1.2106299212598431E-2"/>
                  <c:y val="6.4761329580546326E-2"/>
                </c:manualLayout>
              </c:layout>
              <c:tx>
                <c:rich>
                  <a:bodyPr/>
                  <a:lstStyle/>
                  <a:p>
                    <a:pPr rtl="0">
                      <a:defRPr lang="ar-JO">
                        <a:latin typeface="Times New Roman" pitchFamily="18" charset="0"/>
                        <a:cs typeface="Times New Roman" pitchFamily="18" charset="0"/>
                      </a:defRPr>
                    </a:pPr>
                    <a:r>
                      <a:rPr lang="en-US" baseline="0" noProof="0" dirty="0" smtClean="0"/>
                      <a:t>y = -0.02x + 21.5</a:t>
                    </a:r>
                    <a:endParaRPr lang="en-US" noProof="0" dirty="0"/>
                  </a:p>
                </c:rich>
              </c:tx>
              <c:numFmt formatCode="General" sourceLinked="0"/>
            </c:trendlineLbl>
          </c:trendline>
          <c:xVal>
            <c:numRef>
              <c:f>Sheet3!$J$6:$J$8</c:f>
              <c:numCache>
                <c:formatCode>General</c:formatCode>
                <c:ptCount val="3"/>
                <c:pt idx="0">
                  <c:v>70</c:v>
                </c:pt>
                <c:pt idx="1">
                  <c:v>80</c:v>
                </c:pt>
                <c:pt idx="2">
                  <c:v>90</c:v>
                </c:pt>
              </c:numCache>
            </c:numRef>
          </c:xVal>
          <c:yVal>
            <c:numRef>
              <c:f>Sheet3!$I$6:$I$8</c:f>
              <c:numCache>
                <c:formatCode>General</c:formatCode>
                <c:ptCount val="3"/>
                <c:pt idx="0">
                  <c:v>20.2</c:v>
                </c:pt>
                <c:pt idx="1">
                  <c:v>19.7</c:v>
                </c:pt>
                <c:pt idx="2">
                  <c:v>19.8</c:v>
                </c:pt>
              </c:numCache>
            </c:numRef>
          </c:yVal>
          <c:smooth val="0"/>
        </c:ser>
        <c:ser>
          <c:idx val="2"/>
          <c:order val="2"/>
          <c:spPr>
            <a:ln w="28575">
              <a:noFill/>
            </a:ln>
          </c:spPr>
          <c:trendline>
            <c:trendlineType val="linear"/>
            <c:dispRSqr val="0"/>
            <c:dispEq val="1"/>
            <c:trendlineLbl>
              <c:layout>
                <c:manualLayout>
                  <c:x val="0.14327623520744126"/>
                  <c:y val="-0.25968914160693729"/>
                </c:manualLayout>
              </c:layout>
              <c:tx>
                <c:rich>
                  <a:bodyPr/>
                  <a:lstStyle/>
                  <a:p>
                    <a:pPr rtl="0">
                      <a:defRPr lang="ar-JO">
                        <a:latin typeface="Times New Roman" pitchFamily="18" charset="0"/>
                        <a:cs typeface="Times New Roman" pitchFamily="18" charset="0"/>
                      </a:defRPr>
                    </a:pPr>
                    <a:r>
                      <a:rPr lang="en-US" baseline="0" noProof="0" dirty="0" smtClean="0"/>
                      <a:t>y = -2.707x + 196.1</a:t>
                    </a:r>
                    <a:endParaRPr lang="en-US" noProof="0" dirty="0"/>
                  </a:p>
                </c:rich>
              </c:tx>
              <c:numFmt formatCode="General" sourceLinked="0"/>
            </c:trendlineLbl>
          </c:trendline>
          <c:xVal>
            <c:numRef>
              <c:f>Sheet3!$J$10:$J$11</c:f>
              <c:numCache>
                <c:formatCode>General</c:formatCode>
                <c:ptCount val="2"/>
                <c:pt idx="0">
                  <c:v>35</c:v>
                </c:pt>
                <c:pt idx="1">
                  <c:v>65</c:v>
                </c:pt>
              </c:numCache>
            </c:numRef>
          </c:xVal>
          <c:yVal>
            <c:numRef>
              <c:f>Sheet3!$I$10:$I$11</c:f>
              <c:numCache>
                <c:formatCode>General</c:formatCode>
                <c:ptCount val="2"/>
                <c:pt idx="0">
                  <c:v>101.42</c:v>
                </c:pt>
                <c:pt idx="1">
                  <c:v>20.2</c:v>
                </c:pt>
              </c:numCache>
            </c:numRef>
          </c:yVal>
          <c:smooth val="0"/>
        </c:ser>
        <c:dLbls>
          <c:showLegendKey val="0"/>
          <c:showVal val="0"/>
          <c:showCatName val="0"/>
          <c:showSerName val="0"/>
          <c:showPercent val="0"/>
          <c:showBubbleSize val="0"/>
        </c:dLbls>
        <c:axId val="87559552"/>
        <c:axId val="87586304"/>
      </c:scatterChart>
      <c:valAx>
        <c:axId val="87559552"/>
        <c:scaling>
          <c:orientation val="minMax"/>
        </c:scaling>
        <c:delete val="0"/>
        <c:axPos val="b"/>
        <c:title>
          <c:tx>
            <c:rich>
              <a:bodyPr/>
              <a:lstStyle/>
              <a:p>
                <a:pPr>
                  <a:defRPr lang="ar-JO">
                    <a:latin typeface="Times New Roman" pitchFamily="18" charset="0"/>
                    <a:cs typeface="Times New Roman" pitchFamily="18" charset="0"/>
                  </a:defRPr>
                </a:pPr>
                <a:r>
                  <a:rPr lang="en-US">
                    <a:latin typeface="Times New Roman" pitchFamily="18" charset="0"/>
                    <a:cs typeface="Times New Roman" pitchFamily="18" charset="0"/>
                  </a:rPr>
                  <a:t>distance(mm)</a:t>
                </a:r>
              </a:p>
            </c:rich>
          </c:tx>
          <c:layout/>
          <c:overlay val="0"/>
        </c:title>
        <c:numFmt formatCode="General" sourceLinked="1"/>
        <c:majorTickMark val="none"/>
        <c:minorTickMark val="none"/>
        <c:tickLblPos val="nextTo"/>
        <c:txPr>
          <a:bodyPr/>
          <a:lstStyle/>
          <a:p>
            <a:pPr>
              <a:defRPr lang="en-US" noProof="0">
                <a:latin typeface="Times New Roman" pitchFamily="18" charset="0"/>
                <a:cs typeface="Times New Roman" pitchFamily="18" charset="0"/>
              </a:defRPr>
            </a:pPr>
            <a:endParaRPr lang="ar-SA"/>
          </a:p>
        </c:txPr>
        <c:crossAx val="87586304"/>
        <c:crosses val="autoZero"/>
        <c:crossBetween val="midCat"/>
      </c:valAx>
      <c:valAx>
        <c:axId val="87586304"/>
        <c:scaling>
          <c:orientation val="minMax"/>
        </c:scaling>
        <c:delete val="0"/>
        <c:axPos val="l"/>
        <c:majorGridlines/>
        <c:title>
          <c:tx>
            <c:rich>
              <a:bodyPr/>
              <a:lstStyle/>
              <a:p>
                <a:pPr>
                  <a:defRPr lang="ar-JO">
                    <a:latin typeface="Times New Roman" pitchFamily="18" charset="0"/>
                    <a:cs typeface="Times New Roman" pitchFamily="18" charset="0"/>
                  </a:defRPr>
                </a:pPr>
                <a:r>
                  <a:rPr lang="en-US">
                    <a:latin typeface="Times New Roman" pitchFamily="18" charset="0"/>
                    <a:cs typeface="Times New Roman" pitchFamily="18" charset="0"/>
                  </a:rPr>
                  <a:t>tempreture</a:t>
                </a:r>
              </a:p>
            </c:rich>
          </c:tx>
          <c:layout/>
          <c:overlay val="0"/>
        </c:title>
        <c:numFmt formatCode="General" sourceLinked="1"/>
        <c:majorTickMark val="none"/>
        <c:minorTickMark val="none"/>
        <c:tickLblPos val="nextTo"/>
        <c:txPr>
          <a:bodyPr/>
          <a:lstStyle/>
          <a:p>
            <a:pPr>
              <a:defRPr lang="en-US" noProof="0">
                <a:latin typeface="Times New Roman" pitchFamily="18" charset="0"/>
                <a:cs typeface="Times New Roman" pitchFamily="18" charset="0"/>
              </a:defRPr>
            </a:pPr>
            <a:endParaRPr lang="ar-SA"/>
          </a:p>
        </c:txPr>
        <c:crossAx val="87559552"/>
        <c:crosses val="autoZero"/>
        <c:crossBetween val="midCat"/>
      </c:valAx>
    </c:plotArea>
    <c:plotVisOnly val="1"/>
    <c:dispBlanksAs val="gap"/>
    <c:showDLblsOverMax val="0"/>
  </c:chart>
  <c:txPr>
    <a:bodyPr/>
    <a:lstStyle/>
    <a:p>
      <a:pPr>
        <a:defRPr sz="2000"/>
      </a:pPr>
      <a:endParaRPr lang="ar-SA"/>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0F654392-2738-409E-9247-04364DBF3BF3}" type="datetimeFigureOut">
              <a:rPr lang="en-US" smtClean="0"/>
              <a:pPr/>
              <a:t>5/24/2011</a:t>
            </a:fld>
            <a:endParaRPr lang="en-US"/>
          </a:p>
        </p:txBody>
      </p:sp>
      <p:sp>
        <p:nvSpPr>
          <p:cNvPr id="19" name="عنصر نائب للتذييل 18"/>
          <p:cNvSpPr>
            <a:spLocks noGrp="1"/>
          </p:cNvSpPr>
          <p:nvPr>
            <p:ph type="ftr" sz="quarter" idx="11"/>
          </p:nvPr>
        </p:nvSpPr>
        <p:spPr/>
        <p:txBody>
          <a:bodyPr/>
          <a:lstStyle/>
          <a:p>
            <a:endParaRPr lang="en-US"/>
          </a:p>
        </p:txBody>
      </p:sp>
      <p:sp>
        <p:nvSpPr>
          <p:cNvPr id="27" name="عنصر نائب لرقم الشريحة 26"/>
          <p:cNvSpPr>
            <a:spLocks noGrp="1"/>
          </p:cNvSpPr>
          <p:nvPr>
            <p:ph type="sldNum" sz="quarter" idx="12"/>
          </p:nvPr>
        </p:nvSpPr>
        <p:spPr/>
        <p:txBody>
          <a:bodyPr/>
          <a:lstStyle/>
          <a:p>
            <a:fld id="{A009517B-AB67-4487-8072-CB80519F4D6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0F654392-2738-409E-9247-04364DBF3BF3}" type="datetimeFigureOut">
              <a:rPr lang="en-US" smtClean="0"/>
              <a:pPr/>
              <a:t>5/24/2011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A009517B-AB67-4487-8072-CB80519F4D6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0F654392-2738-409E-9247-04364DBF3BF3}" type="datetimeFigureOut">
              <a:rPr lang="en-US" smtClean="0"/>
              <a:pPr/>
              <a:t>5/24/2011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A009517B-AB67-4487-8072-CB80519F4D6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0F654392-2738-409E-9247-04364DBF3BF3}" type="datetimeFigureOut">
              <a:rPr lang="en-US" smtClean="0"/>
              <a:pPr/>
              <a:t>5/24/2011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A009517B-AB67-4487-8072-CB80519F4D6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0F654392-2738-409E-9247-04364DBF3BF3}" type="datetimeFigureOut">
              <a:rPr lang="en-US" smtClean="0"/>
              <a:pPr/>
              <a:t>5/24/2011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A009517B-AB67-4487-8072-CB80519F4D6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0F654392-2738-409E-9247-04364DBF3BF3}" type="datetimeFigureOut">
              <a:rPr lang="en-US" smtClean="0"/>
              <a:pPr/>
              <a:t>5/24/2011</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A009517B-AB67-4487-8072-CB80519F4D6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0F654392-2738-409E-9247-04364DBF3BF3}" type="datetimeFigureOut">
              <a:rPr lang="en-US" smtClean="0"/>
              <a:pPr/>
              <a:t>5/24/2011</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A009517B-AB67-4487-8072-CB80519F4D6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0F654392-2738-409E-9247-04364DBF3BF3}" type="datetimeFigureOut">
              <a:rPr lang="en-US" smtClean="0"/>
              <a:pPr/>
              <a:t>5/24/2011</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A009517B-AB67-4487-8072-CB80519F4D6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0F654392-2738-409E-9247-04364DBF3BF3}" type="datetimeFigureOut">
              <a:rPr lang="en-US" smtClean="0"/>
              <a:pPr/>
              <a:t>5/24/2011</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A009517B-AB67-4487-8072-CB80519F4D6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0F654392-2738-409E-9247-04364DBF3BF3}" type="datetimeFigureOut">
              <a:rPr lang="en-US" smtClean="0"/>
              <a:pPr/>
              <a:t>5/24/2011</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A009517B-AB67-4487-8072-CB80519F4D6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0F654392-2738-409E-9247-04364DBF3BF3}" type="datetimeFigureOut">
              <a:rPr lang="en-US" smtClean="0"/>
              <a:pPr/>
              <a:t>5/24/2011</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a:xfrm>
            <a:off x="8077200" y="6356350"/>
            <a:ext cx="609600" cy="365125"/>
          </a:xfrm>
        </p:spPr>
        <p:txBody>
          <a:bodyPr/>
          <a:lstStyle/>
          <a:p>
            <a:fld id="{A009517B-AB67-4487-8072-CB80519F4D69}" type="slidenum">
              <a:rPr lang="en-US" smtClean="0"/>
              <a:pPr/>
              <a:t>‹#›</a:t>
            </a:fld>
            <a:endParaRPr lang="en-US"/>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F654392-2738-409E-9247-04364DBF3BF3}" type="datetimeFigureOut">
              <a:rPr lang="en-US" smtClean="0"/>
              <a:pPr/>
              <a:t>5/24/2011</a:t>
            </a:fld>
            <a:endParaRPr lang="en-US"/>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009517B-AB67-4487-8072-CB80519F4D69}" type="slidenum">
              <a:rPr lang="en-US" smtClean="0"/>
              <a:pPr/>
              <a:t>‹#›</a:t>
            </a:fld>
            <a:endParaRPr lang="en-US"/>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1214422"/>
            <a:ext cx="8229600" cy="4525963"/>
          </a:xfrm>
        </p:spPr>
        <p:txBody>
          <a:bodyPr>
            <a:normAutofit fontScale="25000" lnSpcReduction="20000"/>
          </a:bodyPr>
          <a:lstStyle/>
          <a:p>
            <a:pPr marL="0" indent="0" algn="ctr">
              <a:buNone/>
            </a:pPr>
            <a:r>
              <a:rPr lang="en-US" dirty="0">
                <a:latin typeface="Times New Roman" pitchFamily="18" charset="0"/>
                <a:cs typeface="Times New Roman" pitchFamily="18" charset="0"/>
              </a:rPr>
              <a:t> </a:t>
            </a:r>
          </a:p>
          <a:p>
            <a:pPr marL="0" indent="0" algn="ctr">
              <a:buNone/>
            </a:pPr>
            <a:r>
              <a:rPr lang="en-US" dirty="0">
                <a:latin typeface="Times New Roman" pitchFamily="18" charset="0"/>
                <a:cs typeface="Times New Roman" pitchFamily="18" charset="0"/>
              </a:rPr>
              <a:t> </a:t>
            </a:r>
          </a:p>
          <a:p>
            <a:pPr marL="0" indent="0" algn="ctr">
              <a:buNone/>
            </a:pPr>
            <a:endParaRPr lang="ar-SA" dirty="0" smtClean="0">
              <a:latin typeface="Times New Roman" pitchFamily="18" charset="0"/>
              <a:cs typeface="Times New Roman" pitchFamily="18" charset="0"/>
            </a:endParaRPr>
          </a:p>
          <a:p>
            <a:pPr marL="0" indent="0" algn="ctr">
              <a:buNone/>
            </a:pPr>
            <a:r>
              <a:rPr lang="en-US" dirty="0">
                <a:latin typeface="Times New Roman" pitchFamily="18" charset="0"/>
                <a:cs typeface="Times New Roman" pitchFamily="18" charset="0"/>
              </a:rPr>
              <a:t> </a:t>
            </a:r>
          </a:p>
          <a:p>
            <a:pPr marL="0" indent="0" algn="ctr">
              <a:buNone/>
            </a:pPr>
            <a:r>
              <a:rPr lang="en-US" dirty="0">
                <a:latin typeface="Times New Roman" pitchFamily="18" charset="0"/>
                <a:cs typeface="Times New Roman" pitchFamily="18" charset="0"/>
              </a:rPr>
              <a:t> </a:t>
            </a:r>
          </a:p>
          <a:p>
            <a:pPr marL="0" indent="0" algn="ctr">
              <a:buNone/>
            </a:pPr>
            <a:r>
              <a:rPr lang="en-US" sz="7200" b="1" dirty="0">
                <a:latin typeface="Times New Roman" pitchFamily="18" charset="0"/>
                <a:cs typeface="Times New Roman" pitchFamily="18" charset="0"/>
              </a:rPr>
              <a:t>AN-NAJAH NATIONAL UNIVERSITY</a:t>
            </a:r>
            <a:endParaRPr lang="en-US" sz="7200" dirty="0">
              <a:latin typeface="Times New Roman" pitchFamily="18" charset="0"/>
              <a:cs typeface="Times New Roman" pitchFamily="18" charset="0"/>
            </a:endParaRPr>
          </a:p>
          <a:p>
            <a:pPr marL="0" indent="0" algn="ctr">
              <a:buNone/>
            </a:pPr>
            <a:r>
              <a:rPr lang="en-US" sz="7200" b="1" dirty="0">
                <a:latin typeface="Times New Roman" pitchFamily="18" charset="0"/>
                <a:cs typeface="Times New Roman" pitchFamily="18" charset="0"/>
              </a:rPr>
              <a:t>FACULTY OF ENGINEERING</a:t>
            </a:r>
            <a:endParaRPr lang="en-US" sz="7200" dirty="0">
              <a:latin typeface="Times New Roman" pitchFamily="18" charset="0"/>
              <a:cs typeface="Times New Roman" pitchFamily="18" charset="0"/>
            </a:endParaRPr>
          </a:p>
          <a:p>
            <a:pPr marL="0" indent="0" algn="ctr">
              <a:buNone/>
            </a:pPr>
            <a:r>
              <a:rPr lang="en-US" sz="7200" b="1" dirty="0">
                <a:latin typeface="Times New Roman" pitchFamily="18" charset="0"/>
                <a:cs typeface="Times New Roman" pitchFamily="18" charset="0"/>
              </a:rPr>
              <a:t>DEPARTMENT OF MECHANICAL ENGINEERING</a:t>
            </a:r>
            <a:endParaRPr lang="en-US" sz="7200" dirty="0">
              <a:latin typeface="Times New Roman" pitchFamily="18" charset="0"/>
              <a:cs typeface="Times New Roman" pitchFamily="18" charset="0"/>
            </a:endParaRPr>
          </a:p>
          <a:p>
            <a:pPr marL="0" indent="0" algn="ctr">
              <a:buNone/>
            </a:pPr>
            <a:r>
              <a:rPr lang="en-US" sz="7200" dirty="0">
                <a:latin typeface="Times New Roman" pitchFamily="18" charset="0"/>
                <a:cs typeface="Times New Roman" pitchFamily="18" charset="0"/>
              </a:rPr>
              <a:t> </a:t>
            </a:r>
          </a:p>
          <a:p>
            <a:pPr marL="0" indent="0" algn="ctr">
              <a:buNone/>
            </a:pPr>
            <a:r>
              <a:rPr lang="en-US" sz="7200" dirty="0">
                <a:latin typeface="Times New Roman" pitchFamily="18" charset="0"/>
                <a:cs typeface="Times New Roman" pitchFamily="18" charset="0"/>
              </a:rPr>
              <a:t> </a:t>
            </a:r>
          </a:p>
          <a:p>
            <a:pPr marL="0" indent="0" algn="ctr">
              <a:buNone/>
            </a:pPr>
            <a:r>
              <a:rPr lang="en-US" sz="7200" dirty="0" smtClean="0">
                <a:latin typeface="Times New Roman" pitchFamily="18" charset="0"/>
                <a:cs typeface="Times New Roman" pitchFamily="18" charset="0"/>
              </a:rPr>
              <a:t>ANOVEL </a:t>
            </a:r>
            <a:r>
              <a:rPr lang="en-US" sz="7200" dirty="0">
                <a:latin typeface="Times New Roman" pitchFamily="18" charset="0"/>
                <a:cs typeface="Times New Roman" pitchFamily="18" charset="0"/>
              </a:rPr>
              <a:t>DESIGN FOR MEASURMENT OF</a:t>
            </a:r>
          </a:p>
          <a:p>
            <a:pPr marL="0" indent="0" algn="ctr">
              <a:buNone/>
            </a:pPr>
            <a:r>
              <a:rPr lang="en-US" sz="7200" dirty="0">
                <a:latin typeface="Times New Roman" pitchFamily="18" charset="0"/>
                <a:cs typeface="Times New Roman" pitchFamily="18" charset="0"/>
              </a:rPr>
              <a:t> </a:t>
            </a:r>
          </a:p>
          <a:p>
            <a:pPr marL="0" indent="0" algn="ctr">
              <a:buNone/>
            </a:pPr>
            <a:r>
              <a:rPr lang="en-US" sz="7200" b="1" dirty="0" smtClean="0">
                <a:latin typeface="Times New Roman" pitchFamily="18" charset="0"/>
                <a:cs typeface="Times New Roman" pitchFamily="18" charset="0"/>
              </a:rPr>
              <a:t>“THERMAL </a:t>
            </a:r>
            <a:r>
              <a:rPr lang="en-US" sz="7200" b="1" dirty="0">
                <a:latin typeface="Times New Roman" pitchFamily="18" charset="0"/>
                <a:cs typeface="Times New Roman" pitchFamily="18" charset="0"/>
              </a:rPr>
              <a:t>CONDUCTIVITY OF </a:t>
            </a:r>
            <a:r>
              <a:rPr lang="en-US" sz="7200" b="1" dirty="0" smtClean="0">
                <a:latin typeface="Times New Roman" pitchFamily="18" charset="0"/>
                <a:cs typeface="Times New Roman" pitchFamily="18" charset="0"/>
              </a:rPr>
              <a:t>STONES”</a:t>
            </a:r>
            <a:endParaRPr lang="en-US" sz="7200" dirty="0">
              <a:latin typeface="Times New Roman" pitchFamily="18" charset="0"/>
              <a:cs typeface="Times New Roman" pitchFamily="18" charset="0"/>
            </a:endParaRPr>
          </a:p>
          <a:p>
            <a:pPr marL="0" indent="0" algn="ctr">
              <a:buNone/>
            </a:pPr>
            <a:r>
              <a:rPr lang="en-US" sz="7200" b="1" dirty="0">
                <a:latin typeface="Times New Roman" pitchFamily="18" charset="0"/>
                <a:cs typeface="Times New Roman" pitchFamily="18" charset="0"/>
              </a:rPr>
              <a:t> </a:t>
            </a:r>
            <a:endParaRPr lang="en-US" sz="7200" dirty="0">
              <a:latin typeface="Times New Roman" pitchFamily="18" charset="0"/>
              <a:cs typeface="Times New Roman" pitchFamily="18" charset="0"/>
            </a:endParaRPr>
          </a:p>
          <a:p>
            <a:pPr marL="0" indent="0" algn="ctr">
              <a:buNone/>
            </a:pPr>
            <a:r>
              <a:rPr lang="en-US" sz="7200" b="1" dirty="0">
                <a:latin typeface="Times New Roman" pitchFamily="18" charset="0"/>
                <a:cs typeface="Times New Roman" pitchFamily="18" charset="0"/>
              </a:rPr>
              <a:t> </a:t>
            </a:r>
            <a:endParaRPr lang="en-US" sz="7200" dirty="0">
              <a:latin typeface="Times New Roman" pitchFamily="18" charset="0"/>
              <a:cs typeface="Times New Roman" pitchFamily="18" charset="0"/>
            </a:endParaRPr>
          </a:p>
          <a:p>
            <a:pPr marL="0" indent="0" algn="ctr">
              <a:buNone/>
            </a:pPr>
            <a:endParaRPr lang="en-US" sz="7200" dirty="0">
              <a:latin typeface="Times New Roman" pitchFamily="18" charset="0"/>
              <a:cs typeface="Times New Roman" pitchFamily="18" charset="0"/>
            </a:endParaRPr>
          </a:p>
          <a:p>
            <a:pPr marL="0" indent="0" algn="ctr">
              <a:buNone/>
            </a:pPr>
            <a:r>
              <a:rPr lang="en-US" sz="7200" b="1" dirty="0" smtClean="0">
                <a:latin typeface="Times New Roman" pitchFamily="18" charset="0"/>
                <a:cs typeface="Times New Roman" pitchFamily="18" charset="0"/>
              </a:rPr>
              <a:t> </a:t>
            </a:r>
            <a:r>
              <a:rPr lang="en-US" sz="7200" dirty="0" smtClean="0">
                <a:latin typeface="Times New Roman" pitchFamily="18" charset="0"/>
                <a:cs typeface="Times New Roman" pitchFamily="18" charset="0"/>
              </a:rPr>
              <a:t>Supervisor :                                         The students:</a:t>
            </a:r>
          </a:p>
          <a:p>
            <a:pPr marL="0" indent="0" algn="ctr">
              <a:buNone/>
            </a:pPr>
            <a:r>
              <a:rPr lang="en-US" sz="7200" dirty="0" err="1" smtClean="0">
                <a:latin typeface="Times New Roman" pitchFamily="18" charset="0"/>
                <a:cs typeface="Times New Roman" pitchFamily="18" charset="0"/>
              </a:rPr>
              <a:t>Dr</a:t>
            </a:r>
            <a:r>
              <a:rPr lang="en-US" sz="7200" dirty="0" smtClean="0">
                <a:latin typeface="Times New Roman" pitchFamily="18" charset="0"/>
                <a:cs typeface="Times New Roman" pitchFamily="18" charset="0"/>
              </a:rPr>
              <a:t> </a:t>
            </a:r>
            <a:r>
              <a:rPr lang="en-US" sz="7200" dirty="0">
                <a:latin typeface="Times New Roman" pitchFamily="18" charset="0"/>
                <a:cs typeface="Times New Roman" pitchFamily="18" charset="0"/>
              </a:rPr>
              <a:t>. Mohammed Abu-</a:t>
            </a:r>
            <a:r>
              <a:rPr lang="en-US" sz="7200" dirty="0" err="1">
                <a:latin typeface="Times New Roman" pitchFamily="18" charset="0"/>
                <a:cs typeface="Times New Roman" pitchFamily="18" charset="0"/>
              </a:rPr>
              <a:t>Hilal</a:t>
            </a:r>
            <a:r>
              <a:rPr lang="en-US" sz="7200" dirty="0">
                <a:latin typeface="Times New Roman" pitchFamily="18" charset="0"/>
                <a:cs typeface="Times New Roman" pitchFamily="18" charset="0"/>
              </a:rPr>
              <a:t>.</a:t>
            </a:r>
            <a:r>
              <a:rPr lang="en-US" sz="7200" b="1" dirty="0">
                <a:latin typeface="Times New Roman" pitchFamily="18" charset="0"/>
                <a:cs typeface="Times New Roman" pitchFamily="18" charset="0"/>
              </a:rPr>
              <a:t>             Abed-EL- Fatah Abu </a:t>
            </a:r>
            <a:r>
              <a:rPr lang="en-US" sz="7200" b="1" dirty="0" err="1">
                <a:latin typeface="Times New Roman" pitchFamily="18" charset="0"/>
                <a:cs typeface="Times New Roman" pitchFamily="18" charset="0"/>
              </a:rPr>
              <a:t>Tayon</a:t>
            </a:r>
            <a:r>
              <a:rPr lang="en-US" sz="7200" b="1" dirty="0">
                <a:latin typeface="Times New Roman" pitchFamily="18" charset="0"/>
                <a:cs typeface="Times New Roman" pitchFamily="18" charset="0"/>
              </a:rPr>
              <a:t> (10611834) </a:t>
            </a:r>
            <a:endParaRPr lang="en-US" sz="7200" dirty="0">
              <a:latin typeface="Times New Roman" pitchFamily="18" charset="0"/>
              <a:cs typeface="Times New Roman" pitchFamily="18" charset="0"/>
            </a:endParaRPr>
          </a:p>
          <a:p>
            <a:pPr marL="0" indent="0" algn="ctr">
              <a:buNone/>
            </a:pPr>
            <a:r>
              <a:rPr lang="en-US" sz="7200" b="1" dirty="0">
                <a:latin typeface="Times New Roman" pitchFamily="18" charset="0"/>
                <a:cs typeface="Times New Roman" pitchFamily="18" charset="0"/>
              </a:rPr>
              <a:t>                             </a:t>
            </a:r>
            <a:r>
              <a:rPr lang="en-US" sz="7200" b="1" dirty="0" smtClean="0">
                <a:latin typeface="Times New Roman" pitchFamily="18" charset="0"/>
                <a:cs typeface="Times New Roman" pitchFamily="18" charset="0"/>
              </a:rPr>
              <a:t>     </a:t>
            </a:r>
            <a:r>
              <a:rPr lang="en-US" sz="7200" b="1" dirty="0" err="1">
                <a:latin typeface="Times New Roman" pitchFamily="18" charset="0"/>
                <a:cs typeface="Times New Roman" pitchFamily="18" charset="0"/>
              </a:rPr>
              <a:t>Fadi</a:t>
            </a:r>
            <a:r>
              <a:rPr lang="en-US" sz="7200" b="1" dirty="0">
                <a:latin typeface="Times New Roman" pitchFamily="18" charset="0"/>
                <a:cs typeface="Times New Roman" pitchFamily="18" charset="0"/>
              </a:rPr>
              <a:t> </a:t>
            </a:r>
            <a:r>
              <a:rPr lang="en-US" sz="7200" b="1" dirty="0" err="1">
                <a:latin typeface="Times New Roman" pitchFamily="18" charset="0"/>
                <a:cs typeface="Times New Roman" pitchFamily="18" charset="0"/>
              </a:rPr>
              <a:t>Mousa</a:t>
            </a:r>
            <a:r>
              <a:rPr lang="en-US" sz="7200" b="1" dirty="0">
                <a:latin typeface="Times New Roman" pitchFamily="18" charset="0"/>
                <a:cs typeface="Times New Roman" pitchFamily="18" charset="0"/>
              </a:rPr>
              <a:t> (10640050)</a:t>
            </a:r>
            <a:endParaRPr lang="en-US" sz="7200" dirty="0">
              <a:latin typeface="Times New Roman" pitchFamily="18" charset="0"/>
              <a:cs typeface="Times New Roman" pitchFamily="18" charset="0"/>
            </a:endParaRPr>
          </a:p>
          <a:p>
            <a:pPr marL="0" indent="0" algn="ctr">
              <a:buNone/>
            </a:pPr>
            <a:r>
              <a:rPr lang="en-US" sz="7200" b="1" dirty="0">
                <a:latin typeface="Times New Roman" pitchFamily="18" charset="0"/>
                <a:cs typeface="Times New Roman" pitchFamily="18" charset="0"/>
              </a:rPr>
              <a:t>                             </a:t>
            </a:r>
            <a:r>
              <a:rPr lang="en-US" sz="7200" b="1" dirty="0" smtClean="0">
                <a:latin typeface="Times New Roman" pitchFamily="18" charset="0"/>
                <a:cs typeface="Times New Roman" pitchFamily="18" charset="0"/>
              </a:rPr>
              <a:t>       </a:t>
            </a:r>
            <a:r>
              <a:rPr lang="en-US" sz="7200" b="1" dirty="0" err="1">
                <a:latin typeface="Times New Roman" pitchFamily="18" charset="0"/>
                <a:cs typeface="Times New Roman" pitchFamily="18" charset="0"/>
              </a:rPr>
              <a:t>Anas</a:t>
            </a:r>
            <a:r>
              <a:rPr lang="en-US" sz="7200" b="1" dirty="0">
                <a:latin typeface="Times New Roman" pitchFamily="18" charset="0"/>
                <a:cs typeface="Times New Roman" pitchFamily="18" charset="0"/>
              </a:rPr>
              <a:t> </a:t>
            </a:r>
            <a:r>
              <a:rPr lang="en-US" sz="7200" b="1" dirty="0" err="1">
                <a:latin typeface="Times New Roman" pitchFamily="18" charset="0"/>
                <a:cs typeface="Times New Roman" pitchFamily="18" charset="0"/>
              </a:rPr>
              <a:t>Shayeb</a:t>
            </a:r>
            <a:r>
              <a:rPr lang="en-US" sz="7200" b="1" dirty="0">
                <a:latin typeface="Times New Roman" pitchFamily="18" charset="0"/>
                <a:cs typeface="Times New Roman" pitchFamily="18" charset="0"/>
              </a:rPr>
              <a:t> (10611813)</a:t>
            </a:r>
            <a:endParaRPr lang="en-US" sz="7200" dirty="0">
              <a:latin typeface="Times New Roman" pitchFamily="18" charset="0"/>
              <a:cs typeface="Times New Roman" pitchFamily="18" charset="0"/>
            </a:endParaRPr>
          </a:p>
          <a:p>
            <a:pPr marL="0" indent="0" algn="ctr">
              <a:buNone/>
            </a:pPr>
            <a:r>
              <a:rPr lang="en-US" sz="7200" b="1" dirty="0" smtClean="0">
                <a:latin typeface="Times New Roman" pitchFamily="18" charset="0"/>
                <a:cs typeface="Times New Roman" pitchFamily="18" charset="0"/>
              </a:rPr>
              <a:t>                                      </a:t>
            </a:r>
            <a:r>
              <a:rPr lang="en-US" sz="7200" b="1" dirty="0" err="1">
                <a:latin typeface="Times New Roman" pitchFamily="18" charset="0"/>
                <a:cs typeface="Times New Roman" pitchFamily="18" charset="0"/>
              </a:rPr>
              <a:t>Azhar</a:t>
            </a:r>
            <a:r>
              <a:rPr lang="en-US" sz="7200" b="1" dirty="0">
                <a:latin typeface="Times New Roman" pitchFamily="18" charset="0"/>
                <a:cs typeface="Times New Roman" pitchFamily="18" charset="0"/>
              </a:rPr>
              <a:t> Salman (10611856)</a:t>
            </a:r>
            <a:endParaRPr lang="en-US" sz="7200" dirty="0">
              <a:latin typeface="Times New Roman" pitchFamily="18" charset="0"/>
              <a:cs typeface="Times New Roman" pitchFamily="18" charset="0"/>
            </a:endParaRPr>
          </a:p>
          <a:p>
            <a:pPr marL="0" indent="0" algn="ctr">
              <a:buNone/>
            </a:pPr>
            <a:endParaRPr lang="ar-JO" sz="7200" dirty="0">
              <a:latin typeface="Times New Roman" pitchFamily="18" charset="0"/>
              <a:cs typeface="Times New Roman" pitchFamily="18" charset="0"/>
            </a:endParaRPr>
          </a:p>
        </p:txBody>
      </p:sp>
      <p:pic>
        <p:nvPicPr>
          <p:cNvPr id="4" name="Picture 3" descr="C:\Users\user\Desktop\logo.gif"/>
          <p:cNvPicPr/>
          <p:nvPr/>
        </p:nvPicPr>
        <p:blipFill>
          <a:blip r:embed="rId3" cstate="print"/>
          <a:srcRect/>
          <a:stretch>
            <a:fillRect/>
          </a:stretch>
        </p:blipFill>
        <p:spPr bwMode="auto">
          <a:xfrm>
            <a:off x="3657600" y="119743"/>
            <a:ext cx="1790700" cy="1600200"/>
          </a:xfrm>
          <a:prstGeom prst="rect">
            <a:avLst/>
          </a:prstGeom>
          <a:noFill/>
          <a:ln w="9525">
            <a:noFill/>
            <a:miter lim="800000"/>
            <a:headEnd/>
            <a:tailEnd/>
          </a:ln>
        </p:spPr>
      </p:pic>
    </p:spTree>
    <p:extLst>
      <p:ext uri="{BB962C8B-B14F-4D97-AF65-F5344CB8AC3E}">
        <p14:creationId xmlns:p14="http://schemas.microsoft.com/office/powerpoint/2010/main" val="171803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0"/>
            <a:ext cx="8229600" cy="5055840"/>
          </a:xfrm>
        </p:spPr>
        <p:txBody>
          <a:bodyPr/>
          <a:lstStyle/>
          <a:p>
            <a:pPr algn="l" rtl="0"/>
            <a:r>
              <a:rPr lang="en-US" sz="2000" dirty="0" smtClean="0"/>
              <a:t>Comparative Measurement </a:t>
            </a:r>
          </a:p>
          <a:p>
            <a:pPr marL="0" indent="0" algn="l" rtl="0">
              <a:buNone/>
            </a:pPr>
            <a:endParaRPr lang="en-US" sz="2000" dirty="0" smtClean="0"/>
          </a:p>
          <a:p>
            <a:pPr marL="0" indent="0" algn="l" rtl="0">
              <a:buNone/>
            </a:pPr>
            <a:endParaRPr lang="ar-SA" dirty="0"/>
          </a:p>
        </p:txBody>
      </p:sp>
      <p:pic>
        <p:nvPicPr>
          <p:cNvPr id="5" name="صورة 16" descr="http://www.evitherm.org/Files/893/TherCond_Measmethods_ComparativeTechnique.gif"/>
          <p:cNvPicPr/>
          <p:nvPr/>
        </p:nvPicPr>
        <p:blipFill>
          <a:blip r:embed="rId2" cstate="print"/>
          <a:srcRect/>
          <a:stretch>
            <a:fillRect/>
          </a:stretch>
        </p:blipFill>
        <p:spPr bwMode="auto">
          <a:xfrm>
            <a:off x="467544" y="1844824"/>
            <a:ext cx="8208912" cy="4464496"/>
          </a:xfrm>
          <a:prstGeom prst="rect">
            <a:avLst/>
          </a:prstGeom>
          <a:noFill/>
          <a:ln w="9525">
            <a:noFill/>
            <a:miter lim="800000"/>
            <a:headEnd/>
            <a:tailEnd/>
          </a:ln>
        </p:spPr>
      </p:pic>
    </p:spTree>
    <p:extLst>
      <p:ext uri="{BB962C8B-B14F-4D97-AF65-F5344CB8AC3E}">
        <p14:creationId xmlns:p14="http://schemas.microsoft.com/office/powerpoint/2010/main" val="9694333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487888"/>
          </a:xfrm>
        </p:spPr>
        <p:txBody>
          <a:bodyPr/>
          <a:lstStyle/>
          <a:p>
            <a:pPr algn="l" rtl="0"/>
            <a:r>
              <a:rPr lang="en-US" sz="2000" dirty="0" smtClean="0"/>
              <a:t>Guarded Hot Plate Method</a:t>
            </a:r>
          </a:p>
          <a:p>
            <a:pPr marL="0" indent="0" algn="l" rtl="0">
              <a:buNone/>
            </a:pPr>
            <a:endParaRPr lang="en-US" sz="2000" dirty="0" smtClean="0"/>
          </a:p>
          <a:p>
            <a:pPr marL="0" indent="0" algn="l" rtl="0">
              <a:buNone/>
            </a:pPr>
            <a:endParaRPr lang="ar-SA" dirty="0"/>
          </a:p>
        </p:txBody>
      </p:sp>
      <p:pic>
        <p:nvPicPr>
          <p:cNvPr id="4" name="Picture 3"/>
          <p:cNvPicPr/>
          <p:nvPr/>
        </p:nvPicPr>
        <p:blipFill>
          <a:blip r:embed="rId2" cstate="print"/>
          <a:srcRect/>
          <a:stretch>
            <a:fillRect/>
          </a:stretch>
        </p:blipFill>
        <p:spPr bwMode="auto">
          <a:xfrm>
            <a:off x="359532" y="1268760"/>
            <a:ext cx="8424936" cy="5040559"/>
          </a:xfrm>
          <a:prstGeom prst="rect">
            <a:avLst/>
          </a:prstGeom>
          <a:noFill/>
          <a:ln w="9525">
            <a:noFill/>
            <a:miter lim="800000"/>
            <a:headEnd/>
            <a:tailEnd/>
          </a:ln>
        </p:spPr>
      </p:pic>
    </p:spTree>
    <p:extLst>
      <p:ext uri="{BB962C8B-B14F-4D97-AF65-F5344CB8AC3E}">
        <p14:creationId xmlns:p14="http://schemas.microsoft.com/office/powerpoint/2010/main" val="11486914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32650"/>
            <a:ext cx="8229600" cy="1143000"/>
          </a:xfrm>
        </p:spPr>
        <p:txBody>
          <a:bodyPr>
            <a:normAutofit/>
          </a:bodyPr>
          <a:lstStyle/>
          <a:p>
            <a:pPr rtl="0"/>
            <a:r>
              <a:rPr lang="en-US" sz="2800" b="1" i="1" u="sng" dirty="0" smtClean="0"/>
              <a:t>Hilton device:   </a:t>
            </a:r>
            <a:endParaRPr lang="ar-JO" sz="2800" b="1" i="1" u="sng" dirty="0"/>
          </a:p>
        </p:txBody>
      </p:sp>
      <p:sp>
        <p:nvSpPr>
          <p:cNvPr id="3" name="Content Placeholder 2"/>
          <p:cNvSpPr>
            <a:spLocks noGrp="1"/>
          </p:cNvSpPr>
          <p:nvPr>
            <p:ph idx="1"/>
          </p:nvPr>
        </p:nvSpPr>
        <p:spPr>
          <a:xfrm>
            <a:off x="428596" y="1857364"/>
            <a:ext cx="8229600" cy="4389120"/>
          </a:xfrm>
        </p:spPr>
        <p:txBody>
          <a:bodyPr/>
          <a:lstStyle/>
          <a:p>
            <a:pPr algn="l" rtl="0"/>
            <a:r>
              <a:rPr lang="en-US" sz="2000" dirty="0" smtClean="0"/>
              <a:t>Our experiments were performed using Hilton’s device to compare the results for the same stone with the results founded by our device.</a:t>
            </a:r>
          </a:p>
          <a:p>
            <a:pPr algn="l" rtl="0"/>
            <a:endParaRPr lang="en-US" sz="2000" dirty="0"/>
          </a:p>
          <a:p>
            <a:pPr algn="l" rtl="0"/>
            <a:endParaRPr lang="en-US" sz="2000" dirty="0" smtClean="0"/>
          </a:p>
          <a:p>
            <a:pPr algn="l" rtl="0"/>
            <a:endParaRPr lang="en-US" sz="2000" dirty="0"/>
          </a:p>
          <a:p>
            <a:pPr algn="l" rtl="0"/>
            <a:endParaRPr lang="en-US" sz="2000" dirty="0" smtClean="0"/>
          </a:p>
          <a:p>
            <a:pPr algn="l" rtl="0"/>
            <a:endParaRPr lang="en-US" sz="2000" dirty="0"/>
          </a:p>
          <a:p>
            <a:pPr algn="l" rtl="0"/>
            <a:endParaRPr lang="en-US" sz="2000" dirty="0" smtClean="0"/>
          </a:p>
          <a:p>
            <a:pPr algn="l" rtl="0"/>
            <a:endParaRPr lang="en-US" sz="2000" dirty="0"/>
          </a:p>
          <a:p>
            <a:pPr marL="0" indent="0" algn="l" rtl="0">
              <a:buNone/>
            </a:pPr>
            <a:endParaRPr lang="en-US" sz="2000" dirty="0" smtClean="0"/>
          </a:p>
          <a:p>
            <a:pPr algn="l" rtl="0"/>
            <a:r>
              <a:rPr lang="en-US" sz="2000" dirty="0" smtClean="0"/>
              <a:t>By using Hilton's device we get the following results :</a:t>
            </a:r>
          </a:p>
          <a:p>
            <a:pPr algn="l" rtl="0"/>
            <a:endParaRPr lang="ar-JO" dirty="0"/>
          </a:p>
        </p:txBody>
      </p:sp>
      <p:pic>
        <p:nvPicPr>
          <p:cNvPr id="4" name="صورة 1"/>
          <p:cNvPicPr/>
          <p:nvPr/>
        </p:nvPicPr>
        <p:blipFill>
          <a:blip r:embed="rId2" cstate="print"/>
          <a:srcRect/>
          <a:stretch>
            <a:fillRect/>
          </a:stretch>
        </p:blipFill>
        <p:spPr bwMode="auto">
          <a:xfrm>
            <a:off x="642910" y="2571744"/>
            <a:ext cx="3810000" cy="2667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صورة 3"/>
          <p:cNvPicPr>
            <a:picLocks/>
          </p:cNvPicPr>
          <p:nvPr/>
        </p:nvPicPr>
        <p:blipFill>
          <a:blip r:embed="rId3" cstate="print"/>
          <a:srcRect t="12696" b="12696"/>
          <a:stretch>
            <a:fillRect/>
          </a:stretch>
        </p:blipFill>
        <p:spPr bwMode="auto">
          <a:xfrm>
            <a:off x="4500562" y="2571744"/>
            <a:ext cx="4038600" cy="2667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910149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80696"/>
          </a:xfrm>
        </p:spPr>
        <p:txBody>
          <a:bodyPr>
            <a:normAutofit/>
          </a:bodyPr>
          <a:lstStyle/>
          <a:p>
            <a:pPr marL="342900" lvl="0" indent="-342900" algn="ctr" rtl="0">
              <a:buFont typeface="Arial" pitchFamily="34" charset="0"/>
              <a:buChar char="•"/>
            </a:pPr>
            <a:r>
              <a:rPr lang="en-US" sz="2000" b="1" i="1" dirty="0" smtClean="0">
                <a:solidFill>
                  <a:schemeClr val="accent2">
                    <a:lumMod val="75000"/>
                  </a:schemeClr>
                </a:solidFill>
                <a:latin typeface="Times New Roman" pitchFamily="18" charset="0"/>
                <a:ea typeface="Times New Roman" pitchFamily="18" charset="0"/>
                <a:cs typeface="Times New Roman" pitchFamily="18" charset="0"/>
              </a:rPr>
              <a:t>Temperatures </a:t>
            </a:r>
            <a:r>
              <a:rPr lang="en-US" sz="2000" b="1" i="1" dirty="0">
                <a:solidFill>
                  <a:schemeClr val="accent2">
                    <a:lumMod val="75000"/>
                  </a:schemeClr>
                </a:solidFill>
                <a:latin typeface="Times New Roman" pitchFamily="18" charset="0"/>
                <a:ea typeface="Times New Roman" pitchFamily="18" charset="0"/>
                <a:cs typeface="Times New Roman" pitchFamily="18" charset="0"/>
              </a:rPr>
              <a:t>distribution of Hebron pink </a:t>
            </a:r>
            <a:r>
              <a:rPr lang="en-US" sz="2000" b="1" i="1" dirty="0">
                <a:solidFill>
                  <a:schemeClr val="accent2">
                    <a:lumMod val="75000"/>
                  </a:schemeClr>
                </a:solidFill>
                <a:latin typeface="Times New Roman" pitchFamily="18" charset="0"/>
                <a:ea typeface="Calibri" pitchFamily="34" charset="0"/>
                <a:cs typeface="Times New Roman" pitchFamily="18" charset="0"/>
              </a:rPr>
              <a:t>stone</a:t>
            </a:r>
            <a:r>
              <a:rPr lang="en-US" sz="2000" b="1" i="1" dirty="0">
                <a:solidFill>
                  <a:schemeClr val="accent2">
                    <a:lumMod val="75000"/>
                  </a:schemeClr>
                </a:solidFill>
                <a:latin typeface="Times New Roman" pitchFamily="18" charset="0"/>
                <a:ea typeface="Times New Roman" pitchFamily="18" charset="0"/>
                <a:cs typeface="Times New Roman" pitchFamily="18" charset="0"/>
              </a:rPr>
              <a:t> at </a:t>
            </a:r>
            <a:r>
              <a:rPr lang="en-US" sz="2000" b="1" i="1" dirty="0" smtClean="0">
                <a:solidFill>
                  <a:schemeClr val="accent2">
                    <a:lumMod val="75000"/>
                  </a:schemeClr>
                </a:solidFill>
                <a:latin typeface="Times New Roman" pitchFamily="18" charset="0"/>
                <a:ea typeface="Times New Roman" pitchFamily="18" charset="0"/>
                <a:cs typeface="Times New Roman" pitchFamily="18" charset="0"/>
              </a:rPr>
              <a:t>Q=15W:</a:t>
            </a:r>
            <a:endParaRPr lang="ar-JO" sz="2000" b="1" i="1" dirty="0">
              <a:solidFill>
                <a:schemeClr val="accent2">
                  <a:lumMod val="75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234440"/>
            <a:ext cx="8229600" cy="4389120"/>
          </a:xfrm>
        </p:spPr>
        <p:txBody>
          <a:bodyPr>
            <a:normAutofit/>
          </a:bodyPr>
          <a:lstStyle/>
          <a:p>
            <a:pPr algn="ctr" rtl="0">
              <a:buFont typeface="Arial" pitchFamily="34" charset="0"/>
              <a:buChar char="•"/>
            </a:pPr>
            <a:endParaRPr lang="en-US" sz="2000" b="1" dirty="0" smtClean="0"/>
          </a:p>
          <a:p>
            <a:pPr algn="ctr" rtl="0">
              <a:buFont typeface="Arial" pitchFamily="34" charset="0"/>
              <a:buChar char="•"/>
            </a:pPr>
            <a:endParaRPr lang="en-US" sz="2000" b="1" dirty="0"/>
          </a:p>
          <a:p>
            <a:pPr algn="ctr" rtl="0">
              <a:buFont typeface="Arial" pitchFamily="34" charset="0"/>
              <a:buChar char="•"/>
            </a:pPr>
            <a:endParaRPr lang="en-US" sz="2000" b="1" dirty="0" smtClean="0"/>
          </a:p>
          <a:p>
            <a:pPr algn="ctr" rtl="0">
              <a:buFont typeface="Arial" pitchFamily="34" charset="0"/>
              <a:buChar char="•"/>
            </a:pPr>
            <a:endParaRPr lang="en-US" sz="2000" b="1" dirty="0"/>
          </a:p>
          <a:p>
            <a:pPr algn="ctr" rtl="0">
              <a:buFont typeface="Arial" pitchFamily="34" charset="0"/>
              <a:buChar char="•"/>
            </a:pPr>
            <a:endParaRPr lang="en-US" sz="2000" b="1" dirty="0" smtClean="0"/>
          </a:p>
          <a:p>
            <a:pPr algn="ctr" rtl="0">
              <a:buFont typeface="Arial" pitchFamily="34" charset="0"/>
              <a:buChar char="•"/>
            </a:pPr>
            <a:endParaRPr lang="en-US" sz="2000" b="1" dirty="0"/>
          </a:p>
          <a:p>
            <a:pPr algn="ctr" rtl="0">
              <a:buFont typeface="Arial" pitchFamily="34" charset="0"/>
              <a:buChar char="•"/>
            </a:pPr>
            <a:endParaRPr lang="en-US" sz="2000" b="1" dirty="0" smtClean="0"/>
          </a:p>
          <a:p>
            <a:pPr algn="ctr" rtl="0">
              <a:buFont typeface="Arial" pitchFamily="34" charset="0"/>
              <a:buChar char="•"/>
            </a:pPr>
            <a:endParaRPr lang="en-US" sz="2000" b="1" dirty="0"/>
          </a:p>
          <a:p>
            <a:pPr algn="ctr" rtl="0">
              <a:buFont typeface="Arial" pitchFamily="34" charset="0"/>
              <a:buChar char="•"/>
            </a:pPr>
            <a:endParaRPr lang="ar-JO" dirty="0"/>
          </a:p>
        </p:txBody>
      </p:sp>
      <p:graphicFrame>
        <p:nvGraphicFramePr>
          <p:cNvPr id="4" name="Table 3"/>
          <p:cNvGraphicFramePr>
            <a:graphicFrameLocks noGrp="1"/>
          </p:cNvGraphicFramePr>
          <p:nvPr>
            <p:extLst>
              <p:ext uri="{D42A27DB-BD31-4B8C-83A1-F6EECF244321}">
                <p14:modId xmlns:p14="http://schemas.microsoft.com/office/powerpoint/2010/main" val="372877407"/>
              </p:ext>
            </p:extLst>
          </p:nvPr>
        </p:nvGraphicFramePr>
        <p:xfrm>
          <a:off x="486386" y="1948847"/>
          <a:ext cx="8046053" cy="3377634"/>
        </p:xfrm>
        <a:graphic>
          <a:graphicData uri="http://schemas.openxmlformats.org/drawingml/2006/table">
            <a:tbl>
              <a:tblPr>
                <a:tableStyleId>{3C2FFA5D-87B4-456A-9821-1D502468CF0F}</a:tableStyleId>
              </a:tblPr>
              <a:tblGrid>
                <a:gridCol w="949558"/>
                <a:gridCol w="687784"/>
                <a:gridCol w="704852"/>
                <a:gridCol w="756819"/>
                <a:gridCol w="924012"/>
                <a:gridCol w="788829"/>
                <a:gridCol w="788829"/>
                <a:gridCol w="788829"/>
                <a:gridCol w="788829"/>
                <a:gridCol w="867712"/>
              </a:tblGrid>
              <a:tr h="760970">
                <a:tc>
                  <a:txBody>
                    <a:bodyPr/>
                    <a:lstStyle/>
                    <a:p>
                      <a:pPr algn="ctr">
                        <a:lnSpc>
                          <a:spcPct val="115000"/>
                        </a:lnSpc>
                        <a:spcAft>
                          <a:spcPts val="0"/>
                        </a:spcAft>
                        <a:tabLst>
                          <a:tab pos="812165" algn="l"/>
                        </a:tabLst>
                      </a:pPr>
                      <a:r>
                        <a:rPr lang="en-US" sz="1800" dirty="0">
                          <a:latin typeface="Times New Roman" pitchFamily="18" charset="0"/>
                          <a:cs typeface="Times New Roman" pitchFamily="18" charset="0"/>
                        </a:rPr>
                        <a:t>X(mm)</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r>
                        <a:rPr lang="en-US" sz="1800" dirty="0">
                          <a:latin typeface="Times New Roman" pitchFamily="18" charset="0"/>
                          <a:cs typeface="Times New Roman" pitchFamily="18" charset="0"/>
                        </a:rPr>
                        <a:t>10 </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r>
                        <a:rPr lang="en-US" sz="1800" dirty="0">
                          <a:latin typeface="Times New Roman" pitchFamily="18" charset="0"/>
                          <a:cs typeface="Times New Roman" pitchFamily="18" charset="0"/>
                        </a:rPr>
                        <a:t>20</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r>
                        <a:rPr lang="en-US" sz="1800" dirty="0">
                          <a:latin typeface="Times New Roman" pitchFamily="18" charset="0"/>
                          <a:cs typeface="Times New Roman" pitchFamily="18" charset="0"/>
                        </a:rPr>
                        <a:t>30</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r>
                        <a:rPr lang="en-US" sz="1800">
                          <a:latin typeface="Times New Roman" pitchFamily="18" charset="0"/>
                          <a:cs typeface="Times New Roman" pitchFamily="18" charset="0"/>
                        </a:rPr>
                        <a:t>35</a:t>
                      </a:r>
                      <a:endParaRPr lang="en-US" sz="180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r>
                        <a:rPr lang="en-US" sz="1800">
                          <a:latin typeface="Times New Roman" pitchFamily="18" charset="0"/>
                          <a:cs typeface="Times New Roman" pitchFamily="18" charset="0"/>
                        </a:rPr>
                        <a:t>50</a:t>
                      </a:r>
                      <a:endParaRPr lang="en-US" sz="180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r>
                        <a:rPr lang="en-US" sz="1800">
                          <a:latin typeface="Times New Roman" pitchFamily="18" charset="0"/>
                          <a:cs typeface="Times New Roman" pitchFamily="18" charset="0"/>
                        </a:rPr>
                        <a:t>65</a:t>
                      </a:r>
                      <a:endParaRPr lang="en-US" sz="180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r>
                        <a:rPr lang="en-US" sz="1800">
                          <a:latin typeface="Times New Roman" pitchFamily="18" charset="0"/>
                          <a:cs typeface="Times New Roman" pitchFamily="18" charset="0"/>
                        </a:rPr>
                        <a:t>70</a:t>
                      </a:r>
                      <a:endParaRPr lang="en-US" sz="180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r>
                        <a:rPr lang="en-US" sz="1800">
                          <a:latin typeface="Times New Roman" pitchFamily="18" charset="0"/>
                          <a:cs typeface="Times New Roman" pitchFamily="18" charset="0"/>
                        </a:rPr>
                        <a:t>80</a:t>
                      </a:r>
                      <a:endParaRPr lang="en-US" sz="180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r>
                        <a:rPr lang="en-US" sz="1800">
                          <a:latin typeface="Times New Roman" pitchFamily="18" charset="0"/>
                          <a:cs typeface="Times New Roman" pitchFamily="18" charset="0"/>
                        </a:rPr>
                        <a:t>90</a:t>
                      </a:r>
                      <a:endParaRPr lang="en-US" sz="1800">
                        <a:latin typeface="Times New Roman" pitchFamily="18" charset="0"/>
                        <a:ea typeface="Calibri"/>
                        <a:cs typeface="Times New Roman" pitchFamily="18" charset="0"/>
                      </a:endParaRPr>
                    </a:p>
                  </a:txBody>
                  <a:tcPr marL="68580" marR="68580" marT="0" marB="0"/>
                </a:tc>
              </a:tr>
              <a:tr h="665850">
                <a:tc>
                  <a:txBody>
                    <a:bodyPr/>
                    <a:lstStyle/>
                    <a:p>
                      <a:pPr algn="ctr">
                        <a:lnSpc>
                          <a:spcPct val="115000"/>
                        </a:lnSpc>
                        <a:spcAft>
                          <a:spcPts val="0"/>
                        </a:spcAft>
                        <a:tabLst>
                          <a:tab pos="812165" algn="l"/>
                        </a:tabLst>
                      </a:pPr>
                      <a:r>
                        <a:rPr lang="en-US" sz="1800" dirty="0">
                          <a:latin typeface="Times New Roman" pitchFamily="18" charset="0"/>
                          <a:cs typeface="Times New Roman" pitchFamily="18" charset="0"/>
                        </a:rPr>
                        <a:t>T(ċ)</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r>
                        <a:rPr lang="en-US" sz="1800" dirty="0">
                          <a:latin typeface="Times New Roman" pitchFamily="18" charset="0"/>
                          <a:cs typeface="Times New Roman" pitchFamily="18" charset="0"/>
                        </a:rPr>
                        <a:t>T</a:t>
                      </a:r>
                      <a:r>
                        <a:rPr lang="en-US" sz="1800" baseline="-25000" dirty="0">
                          <a:latin typeface="Times New Roman" pitchFamily="18" charset="0"/>
                          <a:cs typeface="Times New Roman" pitchFamily="18" charset="0"/>
                        </a:rPr>
                        <a:t>1</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r>
                        <a:rPr lang="en-US" sz="1800" dirty="0">
                          <a:latin typeface="Times New Roman" pitchFamily="18" charset="0"/>
                          <a:cs typeface="Times New Roman" pitchFamily="18" charset="0"/>
                        </a:rPr>
                        <a:t>T</a:t>
                      </a:r>
                      <a:r>
                        <a:rPr lang="en-US" sz="1800" baseline="-25000" dirty="0">
                          <a:latin typeface="Times New Roman" pitchFamily="18" charset="0"/>
                          <a:cs typeface="Times New Roman" pitchFamily="18" charset="0"/>
                        </a:rPr>
                        <a:t>2</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r>
                        <a:rPr lang="en-US" sz="1800" dirty="0">
                          <a:latin typeface="Times New Roman" pitchFamily="18" charset="0"/>
                          <a:cs typeface="Times New Roman" pitchFamily="18" charset="0"/>
                        </a:rPr>
                        <a:t>T</a:t>
                      </a:r>
                      <a:r>
                        <a:rPr lang="en-US" sz="1800" baseline="-25000" dirty="0">
                          <a:latin typeface="Times New Roman" pitchFamily="18" charset="0"/>
                          <a:cs typeface="Times New Roman" pitchFamily="18" charset="0"/>
                        </a:rPr>
                        <a:t>3</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r>
                        <a:rPr lang="en-US" sz="1800">
                          <a:latin typeface="Times New Roman" pitchFamily="18" charset="0"/>
                          <a:cs typeface="Times New Roman" pitchFamily="18" charset="0"/>
                        </a:rPr>
                        <a:t>T</a:t>
                      </a:r>
                      <a:r>
                        <a:rPr lang="en-US" sz="1800" baseline="-25000">
                          <a:latin typeface="Times New Roman" pitchFamily="18" charset="0"/>
                          <a:cs typeface="Times New Roman" pitchFamily="18" charset="0"/>
                        </a:rPr>
                        <a:t>4</a:t>
                      </a:r>
                      <a:endParaRPr lang="en-US" sz="180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r>
                        <a:rPr lang="en-US" sz="1800" dirty="0">
                          <a:latin typeface="Times New Roman" pitchFamily="18" charset="0"/>
                          <a:cs typeface="Times New Roman" pitchFamily="18" charset="0"/>
                        </a:rPr>
                        <a:t>T</a:t>
                      </a:r>
                      <a:r>
                        <a:rPr lang="en-US" sz="1800" baseline="-25000" dirty="0">
                          <a:latin typeface="Times New Roman" pitchFamily="18" charset="0"/>
                          <a:cs typeface="Times New Roman" pitchFamily="18" charset="0"/>
                        </a:rPr>
                        <a:t>5</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r>
                        <a:rPr lang="en-US" sz="1800" dirty="0">
                          <a:latin typeface="Times New Roman" pitchFamily="18" charset="0"/>
                          <a:cs typeface="Times New Roman" pitchFamily="18" charset="0"/>
                        </a:rPr>
                        <a:t>T</a:t>
                      </a:r>
                      <a:r>
                        <a:rPr lang="en-US" sz="1800" baseline="-25000" dirty="0">
                          <a:latin typeface="Times New Roman" pitchFamily="18" charset="0"/>
                          <a:cs typeface="Times New Roman" pitchFamily="18" charset="0"/>
                        </a:rPr>
                        <a:t>6</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r>
                        <a:rPr lang="en-US" sz="1800" dirty="0">
                          <a:latin typeface="Times New Roman" pitchFamily="18" charset="0"/>
                          <a:cs typeface="Times New Roman" pitchFamily="18" charset="0"/>
                        </a:rPr>
                        <a:t>T</a:t>
                      </a:r>
                      <a:r>
                        <a:rPr lang="en-US" sz="1800" baseline="-25000" dirty="0">
                          <a:latin typeface="Times New Roman" pitchFamily="18" charset="0"/>
                          <a:cs typeface="Times New Roman" pitchFamily="18" charset="0"/>
                        </a:rPr>
                        <a:t>7</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r>
                        <a:rPr lang="en-US" sz="1800" dirty="0">
                          <a:latin typeface="Times New Roman" pitchFamily="18" charset="0"/>
                          <a:cs typeface="Times New Roman" pitchFamily="18" charset="0"/>
                        </a:rPr>
                        <a:t>T</a:t>
                      </a:r>
                      <a:r>
                        <a:rPr lang="en-US" sz="1800" baseline="-25000" dirty="0">
                          <a:latin typeface="Times New Roman" pitchFamily="18" charset="0"/>
                          <a:cs typeface="Times New Roman" pitchFamily="18" charset="0"/>
                        </a:rPr>
                        <a:t>8</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r>
                        <a:rPr lang="en-US" sz="1800" dirty="0">
                          <a:latin typeface="Times New Roman" pitchFamily="18" charset="0"/>
                          <a:cs typeface="Times New Roman" pitchFamily="18" charset="0"/>
                        </a:rPr>
                        <a:t>T</a:t>
                      </a:r>
                      <a:r>
                        <a:rPr lang="en-US" sz="1800" baseline="-25000" dirty="0">
                          <a:latin typeface="Times New Roman" pitchFamily="18" charset="0"/>
                          <a:cs typeface="Times New Roman" pitchFamily="18" charset="0"/>
                        </a:rPr>
                        <a:t>9</a:t>
                      </a:r>
                      <a:endParaRPr lang="en-US" sz="1800" dirty="0">
                        <a:latin typeface="Times New Roman" pitchFamily="18" charset="0"/>
                        <a:ea typeface="Calibri"/>
                        <a:cs typeface="Times New Roman" pitchFamily="18" charset="0"/>
                      </a:endParaRPr>
                    </a:p>
                  </a:txBody>
                  <a:tcPr marL="68580" marR="68580" marT="0" marB="0"/>
                </a:tc>
              </a:tr>
              <a:tr h="845421">
                <a:tc>
                  <a:txBody>
                    <a:bodyPr/>
                    <a:lstStyle/>
                    <a:p>
                      <a:pPr algn="ctr">
                        <a:lnSpc>
                          <a:spcPct val="115000"/>
                        </a:lnSpc>
                        <a:spcAft>
                          <a:spcPts val="0"/>
                        </a:spcAft>
                        <a:tabLst>
                          <a:tab pos="812165" algn="l"/>
                        </a:tabLst>
                      </a:pPr>
                      <a:endParaRPr lang="en-US" sz="1800" dirty="0" smtClean="0">
                        <a:latin typeface="Times New Roman" pitchFamily="18" charset="0"/>
                        <a:cs typeface="Times New Roman" pitchFamily="18" charset="0"/>
                      </a:endParaRPr>
                    </a:p>
                    <a:p>
                      <a:pPr algn="ctr">
                        <a:lnSpc>
                          <a:spcPct val="115000"/>
                        </a:lnSpc>
                        <a:spcAft>
                          <a:spcPts val="0"/>
                        </a:spcAft>
                        <a:tabLst>
                          <a:tab pos="812165" algn="l"/>
                        </a:tabLst>
                      </a:pPr>
                      <a:r>
                        <a:rPr lang="en-US" sz="1800" dirty="0" smtClean="0">
                          <a:latin typeface="Times New Roman" pitchFamily="18" charset="0"/>
                          <a:cs typeface="Times New Roman" pitchFamily="18" charset="0"/>
                        </a:rPr>
                        <a:t>Q </a:t>
                      </a:r>
                      <a:r>
                        <a:rPr lang="en-US" sz="1800" dirty="0">
                          <a:latin typeface="Times New Roman" pitchFamily="18" charset="0"/>
                          <a:cs typeface="Times New Roman" pitchFamily="18" charset="0"/>
                        </a:rPr>
                        <a:t>=15</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endParaRPr lang="en-US" sz="1800" dirty="0" smtClean="0">
                        <a:latin typeface="Times New Roman" pitchFamily="18" charset="0"/>
                        <a:cs typeface="Times New Roman" pitchFamily="18" charset="0"/>
                      </a:endParaRPr>
                    </a:p>
                    <a:p>
                      <a:pPr algn="ctr">
                        <a:lnSpc>
                          <a:spcPct val="115000"/>
                        </a:lnSpc>
                        <a:spcAft>
                          <a:spcPts val="0"/>
                        </a:spcAft>
                        <a:tabLst>
                          <a:tab pos="812165" algn="l"/>
                        </a:tabLst>
                      </a:pPr>
                      <a:r>
                        <a:rPr lang="en-US" sz="1800" dirty="0" smtClean="0">
                          <a:latin typeface="Times New Roman" pitchFamily="18" charset="0"/>
                          <a:cs typeface="Times New Roman" pitchFamily="18" charset="0"/>
                        </a:rPr>
                        <a:t>115</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endParaRPr lang="en-US" sz="1800" dirty="0" smtClean="0">
                        <a:latin typeface="Times New Roman" pitchFamily="18" charset="0"/>
                        <a:cs typeface="Times New Roman" pitchFamily="18" charset="0"/>
                      </a:endParaRPr>
                    </a:p>
                    <a:p>
                      <a:pPr algn="ctr">
                        <a:lnSpc>
                          <a:spcPct val="115000"/>
                        </a:lnSpc>
                        <a:spcAft>
                          <a:spcPts val="0"/>
                        </a:spcAft>
                        <a:tabLst>
                          <a:tab pos="812165" algn="l"/>
                        </a:tabLst>
                      </a:pPr>
                      <a:r>
                        <a:rPr lang="en-US" sz="1800" dirty="0" smtClean="0">
                          <a:latin typeface="Times New Roman" pitchFamily="18" charset="0"/>
                          <a:cs typeface="Times New Roman" pitchFamily="18" charset="0"/>
                        </a:rPr>
                        <a:t>110</a:t>
                      </a:r>
                    </a:p>
                    <a:p>
                      <a:pPr algn="ctr">
                        <a:lnSpc>
                          <a:spcPct val="115000"/>
                        </a:lnSpc>
                        <a:spcAft>
                          <a:spcPts val="0"/>
                        </a:spcAft>
                        <a:tabLst>
                          <a:tab pos="812165" algn="l"/>
                        </a:tabLst>
                      </a:pP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endParaRPr lang="en-US" sz="1800" dirty="0" smtClean="0">
                        <a:latin typeface="Times New Roman" pitchFamily="18" charset="0"/>
                        <a:cs typeface="Times New Roman" pitchFamily="18" charset="0"/>
                      </a:endParaRPr>
                    </a:p>
                    <a:p>
                      <a:pPr algn="ctr">
                        <a:lnSpc>
                          <a:spcPct val="115000"/>
                        </a:lnSpc>
                        <a:spcAft>
                          <a:spcPts val="0"/>
                        </a:spcAft>
                        <a:tabLst>
                          <a:tab pos="812165" algn="l"/>
                        </a:tabLst>
                      </a:pPr>
                      <a:r>
                        <a:rPr lang="en-US" sz="1800" dirty="0" smtClean="0">
                          <a:latin typeface="Times New Roman" pitchFamily="18" charset="0"/>
                          <a:cs typeface="Times New Roman" pitchFamily="18" charset="0"/>
                        </a:rPr>
                        <a:t>104</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endParaRPr lang="en-US" sz="1800" dirty="0" smtClean="0">
                        <a:latin typeface="Times New Roman" pitchFamily="18" charset="0"/>
                        <a:cs typeface="Times New Roman" pitchFamily="18" charset="0"/>
                      </a:endParaRPr>
                    </a:p>
                    <a:p>
                      <a:pPr algn="ctr">
                        <a:lnSpc>
                          <a:spcPct val="115000"/>
                        </a:lnSpc>
                        <a:spcAft>
                          <a:spcPts val="0"/>
                        </a:spcAft>
                        <a:tabLst>
                          <a:tab pos="812165" algn="l"/>
                        </a:tabLst>
                      </a:pPr>
                      <a:r>
                        <a:rPr lang="en-US" sz="1800" dirty="0" smtClean="0">
                          <a:latin typeface="Times New Roman" pitchFamily="18" charset="0"/>
                          <a:cs typeface="Times New Roman" pitchFamily="18" charset="0"/>
                        </a:rPr>
                        <a:t>101.42</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endParaRPr lang="en-US" sz="1800" dirty="0" smtClean="0">
                        <a:latin typeface="Times New Roman" pitchFamily="18" charset="0"/>
                        <a:cs typeface="Times New Roman" pitchFamily="18" charset="0"/>
                      </a:endParaRPr>
                    </a:p>
                    <a:p>
                      <a:pPr algn="ctr">
                        <a:lnSpc>
                          <a:spcPct val="115000"/>
                        </a:lnSpc>
                        <a:spcAft>
                          <a:spcPts val="0"/>
                        </a:spcAft>
                        <a:tabLst>
                          <a:tab pos="812165" algn="l"/>
                        </a:tabLst>
                      </a:pPr>
                      <a:r>
                        <a:rPr lang="en-US" sz="1800" dirty="0" smtClean="0">
                          <a:latin typeface="Times New Roman" pitchFamily="18" charset="0"/>
                          <a:cs typeface="Times New Roman" pitchFamily="18" charset="0"/>
                        </a:rPr>
                        <a:t>60.815</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endParaRPr lang="en-US" sz="1800" dirty="0" smtClean="0">
                        <a:latin typeface="Times New Roman" pitchFamily="18" charset="0"/>
                        <a:cs typeface="Times New Roman" pitchFamily="18" charset="0"/>
                      </a:endParaRPr>
                    </a:p>
                    <a:p>
                      <a:pPr algn="ctr">
                        <a:lnSpc>
                          <a:spcPct val="115000"/>
                        </a:lnSpc>
                        <a:spcAft>
                          <a:spcPts val="0"/>
                        </a:spcAft>
                        <a:tabLst>
                          <a:tab pos="812165" algn="l"/>
                        </a:tabLst>
                      </a:pPr>
                      <a:r>
                        <a:rPr lang="en-US" sz="1800" dirty="0" smtClean="0">
                          <a:latin typeface="Times New Roman" pitchFamily="18" charset="0"/>
                          <a:cs typeface="Times New Roman" pitchFamily="18" charset="0"/>
                        </a:rPr>
                        <a:t>20.2</a:t>
                      </a:r>
                    </a:p>
                    <a:p>
                      <a:pPr algn="ctr">
                        <a:lnSpc>
                          <a:spcPct val="115000"/>
                        </a:lnSpc>
                        <a:spcAft>
                          <a:spcPts val="0"/>
                        </a:spcAft>
                        <a:tabLst>
                          <a:tab pos="812165" algn="l"/>
                        </a:tabLst>
                      </a:pP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endParaRPr lang="en-US" sz="1800" dirty="0" smtClean="0">
                        <a:latin typeface="Times New Roman" pitchFamily="18" charset="0"/>
                        <a:cs typeface="Times New Roman" pitchFamily="18" charset="0"/>
                      </a:endParaRPr>
                    </a:p>
                    <a:p>
                      <a:pPr algn="ctr">
                        <a:lnSpc>
                          <a:spcPct val="115000"/>
                        </a:lnSpc>
                        <a:spcAft>
                          <a:spcPts val="0"/>
                        </a:spcAft>
                        <a:tabLst>
                          <a:tab pos="812165" algn="l"/>
                        </a:tabLst>
                      </a:pPr>
                      <a:r>
                        <a:rPr lang="en-US" sz="1800" dirty="0" smtClean="0">
                          <a:latin typeface="Times New Roman" pitchFamily="18" charset="0"/>
                          <a:cs typeface="Times New Roman" pitchFamily="18" charset="0"/>
                        </a:rPr>
                        <a:t>20.2</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endParaRPr lang="en-US" sz="1800" dirty="0" smtClean="0">
                        <a:latin typeface="Times New Roman" pitchFamily="18" charset="0"/>
                        <a:cs typeface="Times New Roman" pitchFamily="18" charset="0"/>
                      </a:endParaRPr>
                    </a:p>
                    <a:p>
                      <a:pPr algn="ctr">
                        <a:lnSpc>
                          <a:spcPct val="115000"/>
                        </a:lnSpc>
                        <a:spcAft>
                          <a:spcPts val="0"/>
                        </a:spcAft>
                        <a:tabLst>
                          <a:tab pos="812165" algn="l"/>
                        </a:tabLst>
                      </a:pPr>
                      <a:r>
                        <a:rPr lang="en-US" sz="1800" dirty="0" smtClean="0">
                          <a:latin typeface="Times New Roman" pitchFamily="18" charset="0"/>
                          <a:cs typeface="Times New Roman" pitchFamily="18" charset="0"/>
                        </a:rPr>
                        <a:t>19.7</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endParaRPr lang="en-US" sz="1800" dirty="0" smtClean="0">
                        <a:latin typeface="Times New Roman" pitchFamily="18" charset="0"/>
                        <a:cs typeface="Times New Roman" pitchFamily="18" charset="0"/>
                      </a:endParaRPr>
                    </a:p>
                    <a:p>
                      <a:pPr algn="ctr">
                        <a:lnSpc>
                          <a:spcPct val="115000"/>
                        </a:lnSpc>
                        <a:spcAft>
                          <a:spcPts val="0"/>
                        </a:spcAft>
                        <a:tabLst>
                          <a:tab pos="812165" algn="l"/>
                        </a:tabLst>
                      </a:pPr>
                      <a:r>
                        <a:rPr lang="en-US" sz="1800" dirty="0" smtClean="0">
                          <a:latin typeface="Times New Roman" pitchFamily="18" charset="0"/>
                          <a:cs typeface="Times New Roman" pitchFamily="18" charset="0"/>
                        </a:rPr>
                        <a:t>19.8</a:t>
                      </a:r>
                    </a:p>
                    <a:p>
                      <a:pPr algn="ctr">
                        <a:lnSpc>
                          <a:spcPct val="115000"/>
                        </a:lnSpc>
                        <a:spcAft>
                          <a:spcPts val="0"/>
                        </a:spcAft>
                        <a:tabLst>
                          <a:tab pos="812165" algn="l"/>
                        </a:tabLst>
                      </a:pPr>
                      <a:endParaRPr lang="en-US" sz="1800" dirty="0">
                        <a:latin typeface="Times New Roman" pitchFamily="18" charset="0"/>
                        <a:ea typeface="Calibri"/>
                        <a:cs typeface="Times New Roman" pitchFamily="18" charset="0"/>
                      </a:endParaRPr>
                    </a:p>
                  </a:txBody>
                  <a:tcPr marL="68580" marR="68580" marT="0" marB="0"/>
                </a:tc>
              </a:tr>
              <a:tr h="1004410">
                <a:tc>
                  <a:txBody>
                    <a:bodyPr/>
                    <a:lstStyle/>
                    <a:p>
                      <a:pPr algn="ctr">
                        <a:lnSpc>
                          <a:spcPct val="115000"/>
                        </a:lnSpc>
                        <a:spcAft>
                          <a:spcPts val="0"/>
                        </a:spcAft>
                        <a:tabLst>
                          <a:tab pos="812165" algn="l"/>
                        </a:tabLst>
                      </a:pPr>
                      <a:endParaRPr lang="en-US" sz="1800" dirty="0" smtClean="0">
                        <a:latin typeface="Times New Roman" pitchFamily="18" charset="0"/>
                        <a:cs typeface="Times New Roman" pitchFamily="18" charset="0"/>
                      </a:endParaRPr>
                    </a:p>
                    <a:p>
                      <a:pPr algn="ctr">
                        <a:lnSpc>
                          <a:spcPct val="115000"/>
                        </a:lnSpc>
                        <a:spcAft>
                          <a:spcPts val="0"/>
                        </a:spcAft>
                        <a:tabLst>
                          <a:tab pos="812165" algn="l"/>
                        </a:tabLst>
                      </a:pPr>
                      <a:r>
                        <a:rPr lang="en-US" sz="1800" dirty="0" smtClean="0">
                          <a:latin typeface="Times New Roman" pitchFamily="18" charset="0"/>
                          <a:cs typeface="Times New Roman" pitchFamily="18" charset="0"/>
                        </a:rPr>
                        <a:t>Q </a:t>
                      </a:r>
                      <a:r>
                        <a:rPr lang="en-US" sz="1800" dirty="0">
                          <a:latin typeface="Times New Roman" pitchFamily="18" charset="0"/>
                          <a:cs typeface="Times New Roman" pitchFamily="18" charset="0"/>
                        </a:rPr>
                        <a:t>=</a:t>
                      </a:r>
                      <a:r>
                        <a:rPr lang="en-US" sz="1800" dirty="0" smtClean="0">
                          <a:latin typeface="Times New Roman" pitchFamily="18" charset="0"/>
                          <a:cs typeface="Times New Roman" pitchFamily="18" charset="0"/>
                        </a:rPr>
                        <a:t>15</a:t>
                      </a:r>
                    </a:p>
                    <a:p>
                      <a:pPr algn="ctr">
                        <a:lnSpc>
                          <a:spcPct val="115000"/>
                        </a:lnSpc>
                        <a:spcAft>
                          <a:spcPts val="0"/>
                        </a:spcAft>
                        <a:tabLst>
                          <a:tab pos="812165" algn="l"/>
                        </a:tabLst>
                      </a:pP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endParaRPr lang="en-US" sz="1800" dirty="0" smtClean="0">
                        <a:latin typeface="Times New Roman" pitchFamily="18" charset="0"/>
                        <a:cs typeface="Times New Roman" pitchFamily="18" charset="0"/>
                      </a:endParaRPr>
                    </a:p>
                    <a:p>
                      <a:pPr algn="ctr">
                        <a:lnSpc>
                          <a:spcPct val="115000"/>
                        </a:lnSpc>
                        <a:spcAft>
                          <a:spcPts val="0"/>
                        </a:spcAft>
                        <a:tabLst>
                          <a:tab pos="812165" algn="l"/>
                        </a:tabLst>
                      </a:pPr>
                      <a:r>
                        <a:rPr lang="en-US" sz="1800" dirty="0" smtClean="0">
                          <a:latin typeface="Times New Roman" pitchFamily="18" charset="0"/>
                          <a:cs typeface="Times New Roman" pitchFamily="18" charset="0"/>
                        </a:rPr>
                        <a:t>118.8</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endParaRPr lang="en-US" sz="1800" dirty="0" smtClean="0">
                        <a:latin typeface="Times New Roman" pitchFamily="18" charset="0"/>
                        <a:cs typeface="Times New Roman" pitchFamily="18" charset="0"/>
                      </a:endParaRPr>
                    </a:p>
                    <a:p>
                      <a:pPr algn="ctr">
                        <a:lnSpc>
                          <a:spcPct val="115000"/>
                        </a:lnSpc>
                        <a:spcAft>
                          <a:spcPts val="0"/>
                        </a:spcAft>
                        <a:tabLst>
                          <a:tab pos="812165" algn="l"/>
                        </a:tabLst>
                      </a:pPr>
                      <a:r>
                        <a:rPr lang="en-US" sz="1800" dirty="0" smtClean="0">
                          <a:latin typeface="Times New Roman" pitchFamily="18" charset="0"/>
                          <a:cs typeface="Times New Roman" pitchFamily="18" charset="0"/>
                        </a:rPr>
                        <a:t>115.8</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endParaRPr lang="en-US" sz="1800" dirty="0" smtClean="0">
                        <a:latin typeface="Times New Roman" pitchFamily="18" charset="0"/>
                        <a:cs typeface="Times New Roman" pitchFamily="18" charset="0"/>
                      </a:endParaRPr>
                    </a:p>
                    <a:p>
                      <a:pPr algn="ctr">
                        <a:lnSpc>
                          <a:spcPct val="115000"/>
                        </a:lnSpc>
                        <a:spcAft>
                          <a:spcPts val="0"/>
                        </a:spcAft>
                        <a:tabLst>
                          <a:tab pos="812165" algn="l"/>
                        </a:tabLst>
                      </a:pPr>
                      <a:r>
                        <a:rPr lang="en-US" sz="1800" dirty="0" smtClean="0">
                          <a:latin typeface="Times New Roman" pitchFamily="18" charset="0"/>
                          <a:cs typeface="Times New Roman" pitchFamily="18" charset="0"/>
                        </a:rPr>
                        <a:t>103.5</a:t>
                      </a:r>
                    </a:p>
                    <a:p>
                      <a:pPr algn="ctr">
                        <a:lnSpc>
                          <a:spcPct val="115000"/>
                        </a:lnSpc>
                        <a:spcAft>
                          <a:spcPts val="0"/>
                        </a:spcAft>
                        <a:tabLst>
                          <a:tab pos="812165" algn="l"/>
                        </a:tabLst>
                      </a:pP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endParaRPr lang="en-US" sz="1800" dirty="0" smtClean="0">
                        <a:latin typeface="Times New Roman" pitchFamily="18" charset="0"/>
                        <a:cs typeface="Times New Roman" pitchFamily="18" charset="0"/>
                      </a:endParaRPr>
                    </a:p>
                    <a:p>
                      <a:pPr algn="ctr">
                        <a:lnSpc>
                          <a:spcPct val="115000"/>
                        </a:lnSpc>
                        <a:spcAft>
                          <a:spcPts val="0"/>
                        </a:spcAft>
                        <a:tabLst>
                          <a:tab pos="812165" algn="l"/>
                        </a:tabLst>
                      </a:pPr>
                      <a:r>
                        <a:rPr lang="en-US" sz="1800" dirty="0" smtClean="0">
                          <a:latin typeface="Times New Roman" pitchFamily="18" charset="0"/>
                          <a:cs typeface="Times New Roman" pitchFamily="18" charset="0"/>
                        </a:rPr>
                        <a:t>101.225</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endParaRPr lang="en-US" sz="1800" dirty="0" smtClean="0">
                        <a:latin typeface="Times New Roman" pitchFamily="18" charset="0"/>
                        <a:cs typeface="Times New Roman" pitchFamily="18" charset="0"/>
                      </a:endParaRPr>
                    </a:p>
                    <a:p>
                      <a:pPr algn="ctr">
                        <a:lnSpc>
                          <a:spcPct val="115000"/>
                        </a:lnSpc>
                        <a:spcAft>
                          <a:spcPts val="0"/>
                        </a:spcAft>
                        <a:tabLst>
                          <a:tab pos="812165" algn="l"/>
                        </a:tabLst>
                      </a:pPr>
                      <a:r>
                        <a:rPr lang="en-US" sz="1800" dirty="0" smtClean="0">
                          <a:latin typeface="Times New Roman" pitchFamily="18" charset="0"/>
                          <a:cs typeface="Times New Roman" pitchFamily="18" charset="0"/>
                        </a:rPr>
                        <a:t>59.87</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endParaRPr lang="en-US" sz="1800" dirty="0" smtClean="0">
                        <a:latin typeface="Times New Roman" pitchFamily="18" charset="0"/>
                        <a:cs typeface="Times New Roman" pitchFamily="18" charset="0"/>
                      </a:endParaRPr>
                    </a:p>
                    <a:p>
                      <a:pPr algn="ctr">
                        <a:lnSpc>
                          <a:spcPct val="115000"/>
                        </a:lnSpc>
                        <a:spcAft>
                          <a:spcPts val="0"/>
                        </a:spcAft>
                        <a:tabLst>
                          <a:tab pos="812165" algn="l"/>
                        </a:tabLst>
                      </a:pPr>
                      <a:r>
                        <a:rPr lang="en-US" sz="1800" dirty="0" smtClean="0">
                          <a:latin typeface="Times New Roman" pitchFamily="18" charset="0"/>
                          <a:cs typeface="Times New Roman" pitchFamily="18" charset="0"/>
                        </a:rPr>
                        <a:t>18.508</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endParaRPr lang="en-US" sz="1800" dirty="0" smtClean="0">
                        <a:latin typeface="Times New Roman" pitchFamily="18" charset="0"/>
                        <a:cs typeface="Times New Roman" pitchFamily="18" charset="0"/>
                      </a:endParaRPr>
                    </a:p>
                    <a:p>
                      <a:pPr algn="ctr">
                        <a:lnSpc>
                          <a:spcPct val="115000"/>
                        </a:lnSpc>
                        <a:spcAft>
                          <a:spcPts val="0"/>
                        </a:spcAft>
                        <a:tabLst>
                          <a:tab pos="812165" algn="l"/>
                        </a:tabLst>
                      </a:pPr>
                      <a:r>
                        <a:rPr lang="en-US" sz="1800" dirty="0" smtClean="0">
                          <a:latin typeface="Times New Roman" pitchFamily="18" charset="0"/>
                          <a:cs typeface="Times New Roman" pitchFamily="18" charset="0"/>
                        </a:rPr>
                        <a:t>18.5</a:t>
                      </a:r>
                      <a:endParaRPr lang="en-US" sz="1800" dirty="0">
                        <a:latin typeface="Times New Roman" pitchFamily="18" charset="0"/>
                        <a:ea typeface="Calibri"/>
                        <a:cs typeface="Times New Roman" pitchFamily="18" charset="0"/>
                      </a:endParaRPr>
                    </a:p>
                  </a:txBody>
                  <a:tcPr marL="68580" marR="68580" marT="0" marB="0"/>
                </a:tc>
                <a:tc>
                  <a:txBody>
                    <a:bodyPr/>
                    <a:lstStyle/>
                    <a:p>
                      <a:pPr algn="ctr">
                        <a:lnSpc>
                          <a:spcPct val="115000"/>
                        </a:lnSpc>
                        <a:spcAft>
                          <a:spcPts val="0"/>
                        </a:spcAft>
                        <a:tabLst>
                          <a:tab pos="812165" algn="l"/>
                        </a:tabLst>
                      </a:pPr>
                      <a:endParaRPr lang="en-US" sz="1800" dirty="0" smtClean="0">
                        <a:latin typeface="Times New Roman" pitchFamily="18" charset="0"/>
                        <a:cs typeface="Times New Roman" pitchFamily="18" charset="0"/>
                      </a:endParaRPr>
                    </a:p>
                    <a:p>
                      <a:pPr algn="ctr">
                        <a:lnSpc>
                          <a:spcPct val="115000"/>
                        </a:lnSpc>
                        <a:spcAft>
                          <a:spcPts val="0"/>
                        </a:spcAft>
                        <a:tabLst>
                          <a:tab pos="812165" algn="l"/>
                        </a:tabLst>
                      </a:pPr>
                      <a:r>
                        <a:rPr lang="en-US" sz="1800" dirty="0" smtClean="0">
                          <a:latin typeface="Times New Roman" pitchFamily="18" charset="0"/>
                          <a:cs typeface="Times New Roman" pitchFamily="18" charset="0"/>
                        </a:rPr>
                        <a:t>17.4</a:t>
                      </a:r>
                    </a:p>
                  </a:txBody>
                  <a:tcPr marL="68580" marR="68580" marT="0" marB="0"/>
                </a:tc>
                <a:tc>
                  <a:txBody>
                    <a:bodyPr/>
                    <a:lstStyle/>
                    <a:p>
                      <a:pPr algn="ctr">
                        <a:lnSpc>
                          <a:spcPct val="115000"/>
                        </a:lnSpc>
                        <a:spcAft>
                          <a:spcPts val="0"/>
                        </a:spcAft>
                        <a:tabLst>
                          <a:tab pos="812165" algn="l"/>
                        </a:tabLst>
                      </a:pPr>
                      <a:endParaRPr lang="en-US" sz="1800" dirty="0" smtClean="0">
                        <a:latin typeface="Times New Roman" pitchFamily="18" charset="0"/>
                        <a:cs typeface="Times New Roman" pitchFamily="18" charset="0"/>
                      </a:endParaRPr>
                    </a:p>
                    <a:p>
                      <a:pPr algn="ctr">
                        <a:lnSpc>
                          <a:spcPct val="115000"/>
                        </a:lnSpc>
                        <a:spcAft>
                          <a:spcPts val="0"/>
                        </a:spcAft>
                        <a:tabLst>
                          <a:tab pos="812165" algn="l"/>
                        </a:tabLst>
                      </a:pPr>
                      <a:r>
                        <a:rPr lang="en-US" sz="1800" dirty="0" smtClean="0">
                          <a:latin typeface="Times New Roman" pitchFamily="18" charset="0"/>
                          <a:cs typeface="Times New Roman" pitchFamily="18" charset="0"/>
                        </a:rPr>
                        <a:t>17.6</a:t>
                      </a:r>
                      <a:endParaRPr lang="en-US" sz="1800" dirty="0">
                        <a:latin typeface="Times New Roman" pitchFamily="18" charset="0"/>
                        <a:ea typeface="Calibri"/>
                        <a:cs typeface="Times New Roman" pitchFamily="18" charset="0"/>
                      </a:endParaRPr>
                    </a:p>
                  </a:txBody>
                  <a:tcPr marL="68580" marR="68580" marT="0" marB="0"/>
                </a:tc>
              </a:tr>
            </a:tbl>
          </a:graphicData>
        </a:graphic>
      </p:graphicFrame>
    </p:spTree>
    <p:extLst>
      <p:ext uri="{BB962C8B-B14F-4D97-AF65-F5344CB8AC3E}">
        <p14:creationId xmlns:p14="http://schemas.microsoft.com/office/powerpoint/2010/main" val="12619101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icture Placeholder 4"/>
          <p:cNvGraphicFramePr>
            <a:graphicFrameLocks/>
          </p:cNvGraphicFramePr>
          <p:nvPr>
            <p:extLst>
              <p:ext uri="{D42A27DB-BD31-4B8C-83A1-F6EECF244321}">
                <p14:modId xmlns:p14="http://schemas.microsoft.com/office/powerpoint/2010/main" val="1279997040"/>
              </p:ext>
            </p:extLst>
          </p:nvPr>
        </p:nvGraphicFramePr>
        <p:xfrm>
          <a:off x="228600" y="944724"/>
          <a:ext cx="8686800" cy="496855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611178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pPr marL="457200" indent="-457200" rtl="0">
              <a:buFont typeface="Arial" pitchFamily="34" charset="0"/>
              <a:buChar char="•"/>
            </a:pPr>
            <a:r>
              <a:rPr lang="en-US" sz="2800" b="1" dirty="0"/>
              <a:t>Sample of calculations:</a:t>
            </a:r>
            <a:endParaRPr lang="ar-JO" sz="2800" b="1"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143000"/>
                <a:ext cx="8229600" cy="4525963"/>
              </a:xfrm>
            </p:spPr>
            <p:txBody>
              <a:bodyPr>
                <a:normAutofit/>
              </a:bodyPr>
              <a:lstStyle/>
              <a:p>
                <a:pPr marL="0" indent="0" algn="l" rtl="0">
                  <a:buNone/>
                </a:pPr>
                <a:r>
                  <a:rPr lang="en-US" sz="2000" dirty="0" smtClean="0">
                    <a:latin typeface="Times New Roman" pitchFamily="18" charset="0"/>
                    <a:cs typeface="Times New Roman" pitchFamily="18" charset="0"/>
                  </a:rPr>
                  <a:t>By </a:t>
                </a:r>
                <a:r>
                  <a:rPr lang="en-US" sz="2000" dirty="0">
                    <a:latin typeface="Times New Roman" pitchFamily="18" charset="0"/>
                    <a:cs typeface="Times New Roman" pitchFamily="18" charset="0"/>
                  </a:rPr>
                  <a:t>using </a:t>
                </a:r>
                <a:r>
                  <a:rPr lang="en-US" sz="2000" dirty="0" smtClean="0">
                    <a:latin typeface="Times New Roman" pitchFamily="18" charset="0"/>
                    <a:cs typeface="Times New Roman" pitchFamily="18" charset="0"/>
                  </a:rPr>
                  <a:t>Fourier's law, </a:t>
                </a:r>
                <a:r>
                  <a:rPr lang="en-US" sz="2000" dirty="0">
                    <a:latin typeface="Times New Roman" pitchFamily="18" charset="0"/>
                    <a:cs typeface="Times New Roman" pitchFamily="18" charset="0"/>
                  </a:rPr>
                  <a:t>find the thermal conductivity (k) of Ramon-Gray stone at Q=15 </a:t>
                </a:r>
              </a:p>
              <a:p>
                <a:pPr marL="0" indent="0" algn="ctr" rtl="0">
                  <a:buNone/>
                </a:pPr>
                <a14:m>
                  <m:oMath xmlns:m="http://schemas.openxmlformats.org/officeDocument/2006/math">
                    <m:r>
                      <a:rPr lang="en-US" sz="2000" b="0" i="1" smtClean="0">
                        <a:latin typeface="Cambria Math"/>
                        <a:cs typeface="Times New Roman" pitchFamily="18" charset="0"/>
                      </a:rPr>
                      <m:t>𝐾</m:t>
                    </m:r>
                    <m:r>
                      <a:rPr lang="en-US" sz="2000" b="0" i="1" baseline="-25000" smtClean="0">
                        <a:latin typeface="Cambria Math"/>
                        <a:cs typeface="Times New Roman" pitchFamily="18" charset="0"/>
                      </a:rPr>
                      <m:t>1</m:t>
                    </m:r>
                    <m:r>
                      <a:rPr lang="en-US" sz="2000" b="0" i="1" smtClean="0">
                        <a:latin typeface="Cambria Math"/>
                        <a:cs typeface="Times New Roman" pitchFamily="18" charset="0"/>
                      </a:rPr>
                      <m:t>=</m:t>
                    </m:r>
                    <m:f>
                      <m:fPr>
                        <m:ctrlPr>
                          <a:rPr lang="en-US" sz="2000" b="0" i="1" smtClean="0">
                            <a:latin typeface="Cambria Math"/>
                            <a:cs typeface="Times New Roman" pitchFamily="18" charset="0"/>
                          </a:rPr>
                        </m:ctrlPr>
                      </m:fPr>
                      <m:num>
                        <m:r>
                          <a:rPr lang="en-US" sz="2000" b="0" i="1" smtClean="0">
                            <a:latin typeface="Cambria Math"/>
                            <a:cs typeface="Times New Roman" pitchFamily="18" charset="0"/>
                          </a:rPr>
                          <m:t>𝑄</m:t>
                        </m:r>
                      </m:num>
                      <m:den>
                        <m:r>
                          <a:rPr lang="en-US" sz="2000" b="0" i="1" smtClean="0">
                            <a:latin typeface="Cambria Math"/>
                            <a:cs typeface="Times New Roman" pitchFamily="18" charset="0"/>
                          </a:rPr>
                          <m:t>𝐴</m:t>
                        </m:r>
                        <m:r>
                          <a:rPr lang="en-US" sz="2000" b="0" i="1" smtClean="0">
                            <a:latin typeface="Cambria Math"/>
                            <a:cs typeface="Times New Roman" pitchFamily="18" charset="0"/>
                          </a:rPr>
                          <m:t>∗</m:t>
                        </m:r>
                        <m:r>
                          <a:rPr lang="en-US" sz="2000" b="0" i="1" smtClean="0">
                            <a:latin typeface="Cambria Math"/>
                            <a:cs typeface="Times New Roman" pitchFamily="18" charset="0"/>
                          </a:rPr>
                          <m:t>𝑠𝑙𝑜𝑝𝑒</m:t>
                        </m:r>
                      </m:den>
                    </m:f>
                    <m:r>
                      <a:rPr lang="en-US" sz="2000" b="0" i="1" smtClean="0">
                        <a:latin typeface="Cambria Math"/>
                        <a:cs typeface="Times New Roman" pitchFamily="18" charset="0"/>
                      </a:rPr>
                      <m:t>=</m:t>
                    </m:r>
                    <m:f>
                      <m:fPr>
                        <m:ctrlPr>
                          <a:rPr lang="en-US" sz="2000" b="0" i="1" smtClean="0">
                            <a:latin typeface="Cambria Math"/>
                            <a:cs typeface="Times New Roman" pitchFamily="18" charset="0"/>
                          </a:rPr>
                        </m:ctrlPr>
                      </m:fPr>
                      <m:num>
                        <m:r>
                          <a:rPr lang="en-US" sz="2000" b="0" i="1" smtClean="0">
                            <a:latin typeface="Cambria Math"/>
                            <a:cs typeface="Times New Roman" pitchFamily="18" charset="0"/>
                          </a:rPr>
                          <m:t>15</m:t>
                        </m:r>
                      </m:num>
                      <m:den>
                        <m:r>
                          <a:rPr lang="en-US" sz="2000" b="0" i="1" smtClean="0">
                            <a:latin typeface="Cambria Math"/>
                            <a:cs typeface="Times New Roman" pitchFamily="18" charset="0"/>
                          </a:rPr>
                          <m:t>2</m:t>
                        </m:r>
                        <m:r>
                          <a:rPr lang="en-US" sz="2000" b="0" i="1" smtClean="0">
                            <a:latin typeface="Cambria Math"/>
                            <a:cs typeface="Times New Roman" pitchFamily="18" charset="0"/>
                          </a:rPr>
                          <m:t>.</m:t>
                        </m:r>
                        <m:r>
                          <a:rPr lang="en-US" sz="2000" b="0" i="1" smtClean="0">
                            <a:latin typeface="Cambria Math"/>
                            <a:cs typeface="Times New Roman" pitchFamily="18" charset="0"/>
                          </a:rPr>
                          <m:t>7073</m:t>
                        </m:r>
                        <m:r>
                          <a:rPr lang="en-US" sz="2000" b="0" i="1" smtClean="0">
                            <a:latin typeface="Cambria Math"/>
                            <a:cs typeface="Times New Roman" pitchFamily="18" charset="0"/>
                          </a:rPr>
                          <m:t>∗</m:t>
                        </m:r>
                        <m:r>
                          <a:rPr lang="en-US" sz="2000" b="0" i="1" smtClean="0">
                            <a:latin typeface="Cambria Math"/>
                            <a:cs typeface="Times New Roman" pitchFamily="18" charset="0"/>
                          </a:rPr>
                          <m:t>490</m:t>
                        </m:r>
                        <m:r>
                          <a:rPr lang="en-US" sz="2000" b="0" i="1" smtClean="0">
                            <a:latin typeface="Cambria Math"/>
                            <a:cs typeface="Times New Roman" pitchFamily="18" charset="0"/>
                          </a:rPr>
                          <m:t>.</m:t>
                        </m:r>
                        <m:r>
                          <a:rPr lang="en-US" sz="2000" b="0" i="1" smtClean="0">
                            <a:latin typeface="Cambria Math"/>
                            <a:cs typeface="Times New Roman" pitchFamily="18" charset="0"/>
                          </a:rPr>
                          <m:t>625</m:t>
                        </m:r>
                      </m:den>
                    </m:f>
                    <m:r>
                      <a:rPr lang="en-US" sz="2000" b="0" i="1" smtClean="0">
                        <a:latin typeface="Cambria Math"/>
                        <a:cs typeface="Times New Roman" pitchFamily="18" charset="0"/>
                      </a:rPr>
                      <m:t>=</m:t>
                    </m:r>
                  </m:oMath>
                </a14:m>
                <a:r>
                  <a:rPr lang="en-US" sz="2000" dirty="0" smtClean="0">
                    <a:latin typeface="Times New Roman" pitchFamily="18" charset="0"/>
                    <a:cs typeface="Times New Roman" pitchFamily="18" charset="0"/>
                  </a:rPr>
                  <a:t>.</a:t>
                </a:r>
                <a:r>
                  <a:rPr lang="en-US" sz="2000" dirty="0">
                    <a:latin typeface="Times New Roman" pitchFamily="18" charset="0"/>
                    <a:cs typeface="Times New Roman" pitchFamily="18" charset="0"/>
                  </a:rPr>
                  <a:t>011292 </a:t>
                </a:r>
                <a14:m>
                  <m:oMath xmlns:m="http://schemas.openxmlformats.org/officeDocument/2006/math">
                    <m:r>
                      <a:rPr lang="en-US" sz="2000" i="1" dirty="0" smtClean="0">
                        <a:latin typeface="Cambria Math"/>
                        <a:cs typeface="Times New Roman" pitchFamily="18" charset="0"/>
                      </a:rPr>
                      <m:t>𝑊</m:t>
                    </m:r>
                    <m:r>
                      <a:rPr lang="en-US" sz="2000" i="1" dirty="0" smtClean="0">
                        <a:latin typeface="Cambria Math"/>
                        <a:cs typeface="Times New Roman" pitchFamily="18" charset="0"/>
                      </a:rPr>
                      <m:t>/</m:t>
                    </m:r>
                    <m:r>
                      <a:rPr lang="en-US" sz="2000" i="1" dirty="0" err="1">
                        <a:latin typeface="Cambria Math"/>
                        <a:cs typeface="Times New Roman" pitchFamily="18" charset="0"/>
                      </a:rPr>
                      <m:t>𝑚𝑚</m:t>
                    </m:r>
                    <m:r>
                      <a:rPr lang="en-US" sz="2000" i="1" dirty="0" err="1">
                        <a:latin typeface="Cambria Math"/>
                        <a:cs typeface="Times New Roman" pitchFamily="18" charset="0"/>
                      </a:rPr>
                      <m:t>.</m:t>
                    </m:r>
                    <m:r>
                      <a:rPr lang="en-US" sz="2000" i="1" dirty="0" err="1">
                        <a:latin typeface="Cambria Math"/>
                        <a:cs typeface="Times New Roman" pitchFamily="18" charset="0"/>
                      </a:rPr>
                      <m:t>𝑘</m:t>
                    </m:r>
                  </m:oMath>
                </a14:m>
                <a:endParaRPr lang="en-US" sz="2000" dirty="0">
                  <a:latin typeface="Times New Roman" pitchFamily="18" charset="0"/>
                  <a:cs typeface="Times New Roman" pitchFamily="18" charset="0"/>
                </a:endParaRPr>
              </a:p>
              <a:p>
                <a:pPr marL="0" indent="0" algn="l" rtl="0">
                  <a:buNone/>
                </a:pPr>
                <a:endParaRPr lang="en-US" sz="2000" dirty="0" smtClean="0">
                  <a:latin typeface="Times New Roman" pitchFamily="18" charset="0"/>
                  <a:cs typeface="Times New Roman" pitchFamily="18" charset="0"/>
                </a:endParaRPr>
              </a:p>
              <a:p>
                <a:pPr marL="0" indent="0" algn="ctr" rtl="0">
                  <a:buNone/>
                </a:pPr>
                <a:r>
                  <a:rPr lang="en-US" sz="2000" dirty="0" smtClean="0">
                    <a:latin typeface="Times New Roman" pitchFamily="18" charset="0"/>
                    <a:cs typeface="Times New Roman" pitchFamily="18" charset="0"/>
                  </a:rPr>
                  <a:t>K</a:t>
                </a:r>
                <a:r>
                  <a:rPr lang="en-US" sz="2000" baseline="-25000" dirty="0" smtClean="0">
                    <a:latin typeface="Times New Roman" pitchFamily="18" charset="0"/>
                    <a:cs typeface="Times New Roman" pitchFamily="18" charset="0"/>
                  </a:rPr>
                  <a:t>2</a:t>
                </a:r>
                <a:r>
                  <a:rPr lang="en-US" sz="2000" dirty="0" smtClean="0">
                    <a:latin typeface="Times New Roman" pitchFamily="18" charset="0"/>
                    <a:cs typeface="Times New Roman" pitchFamily="18" charset="0"/>
                  </a:rPr>
                  <a:t>=0.01109 W/</a:t>
                </a:r>
                <a:r>
                  <a:rPr lang="en-US" sz="2000" dirty="0" err="1" smtClean="0">
                    <a:latin typeface="Times New Roman" pitchFamily="18" charset="0"/>
                    <a:cs typeface="Times New Roman" pitchFamily="18" charset="0"/>
                  </a:rPr>
                  <a:t>mm.k</a:t>
                </a:r>
                <a:endParaRPr lang="en-US" sz="2000" dirty="0" smtClean="0">
                  <a:latin typeface="Times New Roman" pitchFamily="18" charset="0"/>
                  <a:cs typeface="Times New Roman" pitchFamily="18" charset="0"/>
                </a:endParaRPr>
              </a:p>
              <a:p>
                <a:pPr marL="0" indent="0" algn="ctr" rtl="0">
                  <a:buNone/>
                </a:pPr>
                <a:endParaRPr lang="en-US" sz="2000" dirty="0" smtClean="0">
                  <a:latin typeface="Times New Roman" pitchFamily="18" charset="0"/>
                  <a:cs typeface="Times New Roman" pitchFamily="18" charset="0"/>
                </a:endParaRPr>
              </a:p>
              <a:p>
                <a:pPr marL="0" indent="0" algn="l" rtl="0">
                  <a:buNone/>
                </a:pPr>
                <a:r>
                  <a:rPr lang="en-US" sz="2000" dirty="0" smtClean="0">
                    <a:latin typeface="Times New Roman" pitchFamily="18" charset="0"/>
                    <a:cs typeface="Times New Roman" pitchFamily="18" charset="0"/>
                  </a:rPr>
                  <a:t>And the average value is :</a:t>
                </a:r>
              </a:p>
              <a:p>
                <a:pPr marL="0" indent="0" algn="l" rtl="0">
                  <a:buNone/>
                </a:pPr>
                <a:endParaRPr lang="en-US" sz="2000" b="1" dirty="0" smtClean="0">
                  <a:latin typeface="Times New Roman" pitchFamily="18" charset="0"/>
                  <a:cs typeface="Times New Roman" pitchFamily="18" charset="0"/>
                </a:endParaRPr>
              </a:p>
              <a:p>
                <a:pPr marL="0" indent="0" algn="ctr" rtl="0">
                  <a:buNone/>
                </a:pPr>
                <a:r>
                  <a:rPr lang="en-US" sz="2000" dirty="0">
                    <a:latin typeface="Times New Roman" pitchFamily="18" charset="0"/>
                    <a:cs typeface="Times New Roman" pitchFamily="18" charset="0"/>
                  </a:rPr>
                  <a:t>k</a:t>
                </a:r>
                <a:r>
                  <a:rPr lang="en-US" sz="2000" baseline="-25000" dirty="0">
                    <a:latin typeface="Times New Roman" pitchFamily="18" charset="0"/>
                    <a:cs typeface="Times New Roman" pitchFamily="18" charset="0"/>
                  </a:rPr>
                  <a:t> average </a:t>
                </a:r>
                <a:r>
                  <a:rPr lang="en-US" sz="2000" dirty="0" smtClean="0">
                    <a:latin typeface="Times New Roman" pitchFamily="18" charset="0"/>
                    <a:cs typeface="Times New Roman" pitchFamily="18" charset="0"/>
                  </a:rPr>
                  <a:t>= </a:t>
                </a:r>
                <a14:m>
                  <m:oMath xmlns:m="http://schemas.openxmlformats.org/officeDocument/2006/math">
                    <m:f>
                      <m:fPr>
                        <m:ctrlPr>
                          <a:rPr lang="en-US" sz="2000" b="0" i="1" smtClean="0">
                            <a:latin typeface="Cambria Math"/>
                            <a:cs typeface="Times New Roman" pitchFamily="18" charset="0"/>
                          </a:rPr>
                        </m:ctrlPr>
                      </m:fPr>
                      <m:num>
                        <m:r>
                          <a:rPr lang="en-US" sz="2000" b="0" i="1" smtClean="0">
                            <a:latin typeface="Cambria Math"/>
                            <a:cs typeface="Times New Roman" pitchFamily="18" charset="0"/>
                          </a:rPr>
                          <m:t>0</m:t>
                        </m:r>
                        <m:r>
                          <a:rPr lang="en-US" sz="2000" b="0" i="1" smtClean="0">
                            <a:latin typeface="Cambria Math"/>
                            <a:cs typeface="Times New Roman" pitchFamily="18" charset="0"/>
                          </a:rPr>
                          <m:t>.</m:t>
                        </m:r>
                        <m:r>
                          <a:rPr lang="en-US" sz="2000" b="0" i="1" smtClean="0">
                            <a:latin typeface="Cambria Math"/>
                            <a:cs typeface="Times New Roman" pitchFamily="18" charset="0"/>
                          </a:rPr>
                          <m:t>011292</m:t>
                        </m:r>
                        <m:r>
                          <a:rPr lang="en-US" sz="2000" b="0" i="1" smtClean="0">
                            <a:latin typeface="Cambria Math"/>
                            <a:cs typeface="Times New Roman" pitchFamily="18" charset="0"/>
                          </a:rPr>
                          <m:t>+</m:t>
                        </m:r>
                        <m:r>
                          <a:rPr lang="en-US" sz="2000" b="0" i="1" smtClean="0">
                            <a:latin typeface="Cambria Math"/>
                            <a:cs typeface="Times New Roman" pitchFamily="18" charset="0"/>
                          </a:rPr>
                          <m:t>0</m:t>
                        </m:r>
                        <m:r>
                          <a:rPr lang="en-US" sz="2000" b="0" i="1" smtClean="0">
                            <a:latin typeface="Cambria Math"/>
                            <a:cs typeface="Times New Roman" pitchFamily="18" charset="0"/>
                          </a:rPr>
                          <m:t>.</m:t>
                        </m:r>
                        <m:r>
                          <a:rPr lang="en-US" sz="2000" b="0" i="1" smtClean="0">
                            <a:latin typeface="Cambria Math"/>
                            <a:cs typeface="Times New Roman" pitchFamily="18" charset="0"/>
                          </a:rPr>
                          <m:t>01109</m:t>
                        </m:r>
                      </m:num>
                      <m:den>
                        <m:r>
                          <a:rPr lang="en-US" sz="2000" b="0" i="1" smtClean="0">
                            <a:latin typeface="Cambria Math"/>
                            <a:cs typeface="Times New Roman" pitchFamily="18" charset="0"/>
                          </a:rPr>
                          <m:t>2</m:t>
                        </m:r>
                      </m:den>
                    </m:f>
                    <m:r>
                      <a:rPr lang="en-US" sz="2000" b="0" i="1" smtClean="0">
                        <a:latin typeface="Cambria Math"/>
                        <a:cs typeface="Times New Roman" pitchFamily="18" charset="0"/>
                      </a:rPr>
                      <m:t>=</m:t>
                    </m:r>
                  </m:oMath>
                </a14:m>
                <a:r>
                  <a:rPr lang="en-US" sz="2000" dirty="0" smtClean="0">
                    <a:latin typeface="Times New Roman" pitchFamily="18" charset="0"/>
                    <a:cs typeface="Times New Roman" pitchFamily="18" charset="0"/>
                  </a:rPr>
                  <a:t>0.01119  </a:t>
                </a:r>
                <a:r>
                  <a:rPr lang="en-US" sz="2000" dirty="0">
                    <a:latin typeface="Times New Roman" pitchFamily="18" charset="0"/>
                    <a:cs typeface="Times New Roman" pitchFamily="18" charset="0"/>
                  </a:rPr>
                  <a:t>W/</a:t>
                </a:r>
                <a:r>
                  <a:rPr lang="en-US" sz="2000" dirty="0" err="1">
                    <a:latin typeface="Times New Roman" pitchFamily="18" charset="0"/>
                    <a:cs typeface="Times New Roman" pitchFamily="18" charset="0"/>
                  </a:rPr>
                  <a:t>mm.k</a:t>
                </a:r>
                <a:r>
                  <a:rPr lang="en-US" sz="2000" dirty="0">
                    <a:latin typeface="Times New Roman" pitchFamily="18" charset="0"/>
                    <a:cs typeface="Times New Roman" pitchFamily="18" charset="0"/>
                  </a:rPr>
                  <a:t> </a:t>
                </a:r>
                <a:br>
                  <a:rPr lang="en-US" sz="2000" dirty="0">
                    <a:latin typeface="Times New Roman" pitchFamily="18" charset="0"/>
                    <a:cs typeface="Times New Roman" pitchFamily="18" charset="0"/>
                  </a:rPr>
                </a:br>
                <a:endParaRPr lang="ar-JO" sz="2000" dirty="0">
                  <a:latin typeface="Times New Roman" pitchFamily="18" charset="0"/>
                  <a:cs typeface="Times New Roman"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143000"/>
                <a:ext cx="8229600" cy="4525963"/>
              </a:xfrm>
              <a:blipFill rotWithShape="1">
                <a:blip r:embed="rId2"/>
                <a:stretch>
                  <a:fillRect l="-741" t="-674" r="-593"/>
                </a:stretch>
              </a:blipFill>
            </p:spPr>
            <p:txBody>
              <a:bodyPr/>
              <a:lstStyle/>
              <a:p>
                <a:r>
                  <a:rPr lang="ar-SA">
                    <a:noFill/>
                  </a:rPr>
                  <a:t> </a:t>
                </a:r>
              </a:p>
            </p:txBody>
          </p:sp>
        </mc:Fallback>
      </mc:AlternateContent>
    </p:spTree>
    <p:extLst>
      <p:ext uri="{BB962C8B-B14F-4D97-AF65-F5344CB8AC3E}">
        <p14:creationId xmlns:p14="http://schemas.microsoft.com/office/powerpoint/2010/main" val="13466497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018157447"/>
              </p:ext>
            </p:extLst>
          </p:nvPr>
        </p:nvGraphicFramePr>
        <p:xfrm>
          <a:off x="76201" y="103398"/>
          <a:ext cx="8991599" cy="6440893"/>
        </p:xfrm>
        <a:graphic>
          <a:graphicData uri="http://schemas.openxmlformats.org/drawingml/2006/table">
            <a:tbl>
              <a:tblPr firstRow="1" firstCol="1" bandRow="1">
                <a:tableStyleId>{5C22544A-7EE6-4342-B048-85BDC9FD1C3A}</a:tableStyleId>
              </a:tblPr>
              <a:tblGrid>
                <a:gridCol w="1500054"/>
                <a:gridCol w="1637746"/>
                <a:gridCol w="1366242"/>
                <a:gridCol w="1313880"/>
                <a:gridCol w="1661018"/>
                <a:gridCol w="1512659"/>
              </a:tblGrid>
              <a:tr h="616399">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Name of Stones</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Commercial Name</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1">
                        <a:lnSpc>
                          <a:spcPct val="115000"/>
                        </a:lnSpc>
                        <a:spcAft>
                          <a:spcPts val="0"/>
                        </a:spcAft>
                      </a:pPr>
                      <a:r>
                        <a:rPr lang="en-US" sz="1200" b="1" dirty="0">
                          <a:effectLst/>
                          <a:latin typeface="Times New Roman" pitchFamily="18" charset="0"/>
                          <a:cs typeface="Times New Roman" pitchFamily="18" charset="0"/>
                        </a:rPr>
                        <a:t> </a:t>
                      </a:r>
                    </a:p>
                    <a:p>
                      <a:pPr algn="ctr" rtl="1">
                        <a:lnSpc>
                          <a:spcPct val="115000"/>
                        </a:lnSpc>
                        <a:spcAft>
                          <a:spcPts val="0"/>
                        </a:spcAft>
                      </a:pPr>
                      <a:r>
                        <a:rPr lang="en-US" sz="1200" b="1" dirty="0">
                          <a:effectLst/>
                          <a:latin typeface="Times New Roman" pitchFamily="18" charset="0"/>
                          <a:cs typeface="Times New Roman" pitchFamily="18" charset="0"/>
                        </a:rPr>
                        <a:t>Density</a:t>
                      </a:r>
                      <a:br>
                        <a:rPr lang="en-US" sz="1200" b="1" dirty="0">
                          <a:effectLst/>
                          <a:latin typeface="Times New Roman" pitchFamily="18" charset="0"/>
                          <a:cs typeface="Times New Roman" pitchFamily="18" charset="0"/>
                        </a:rPr>
                      </a:br>
                      <a:r>
                        <a:rPr lang="en-US" sz="1200" b="1" dirty="0">
                          <a:effectLst/>
                          <a:latin typeface="Times New Roman" pitchFamily="18" charset="0"/>
                          <a:cs typeface="Times New Roman" pitchFamily="18" charset="0"/>
                        </a:rPr>
                        <a:t> (kg/ m3)</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l" rtl="0">
                        <a:lnSpc>
                          <a:spcPct val="115000"/>
                        </a:lnSpc>
                        <a:spcAft>
                          <a:spcPts val="0"/>
                        </a:spcAft>
                      </a:pPr>
                      <a:r>
                        <a:rPr lang="en-US" sz="1200" b="1">
                          <a:effectLst/>
                          <a:latin typeface="Times New Roman" pitchFamily="18" charset="0"/>
                          <a:cs typeface="Times New Roman" pitchFamily="18" charset="0"/>
                        </a:rPr>
                        <a:t> </a:t>
                      </a:r>
                    </a:p>
                    <a:p>
                      <a:pPr algn="l" rtl="0">
                        <a:lnSpc>
                          <a:spcPct val="115000"/>
                        </a:lnSpc>
                        <a:spcAft>
                          <a:spcPts val="0"/>
                        </a:spcAft>
                      </a:pPr>
                      <a:r>
                        <a:rPr lang="en-US" sz="1200" b="1">
                          <a:effectLst/>
                          <a:latin typeface="Times New Roman" pitchFamily="18" charset="0"/>
                          <a:cs typeface="Times New Roman" pitchFamily="18" charset="0"/>
                        </a:rPr>
                        <a:t>Absorption</a:t>
                      </a:r>
                      <a:br>
                        <a:rPr lang="en-US" sz="1200" b="1">
                          <a:effectLst/>
                          <a:latin typeface="Times New Roman" pitchFamily="18" charset="0"/>
                          <a:cs typeface="Times New Roman" pitchFamily="18" charset="0"/>
                        </a:rPr>
                      </a:br>
                      <a:r>
                        <a:rPr lang="en-US" sz="1200" b="1">
                          <a:effectLst/>
                          <a:latin typeface="Times New Roman" pitchFamily="18" charset="0"/>
                          <a:cs typeface="Times New Roman" pitchFamily="18" charset="0"/>
                        </a:rPr>
                        <a:t> (%)</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l" rtl="0">
                        <a:lnSpc>
                          <a:spcPct val="115000"/>
                        </a:lnSpc>
                        <a:spcAft>
                          <a:spcPts val="0"/>
                        </a:spcAft>
                      </a:pPr>
                      <a:r>
                        <a:rPr lang="en-US" sz="1200" b="1">
                          <a:effectLst/>
                          <a:latin typeface="Times New Roman" pitchFamily="18" charset="0"/>
                          <a:cs typeface="Times New Roman" pitchFamily="18" charset="0"/>
                        </a:rPr>
                        <a:t> </a:t>
                      </a:r>
                    </a:p>
                    <a:p>
                      <a:pPr algn="l" rtl="0">
                        <a:lnSpc>
                          <a:spcPct val="115000"/>
                        </a:lnSpc>
                        <a:spcAft>
                          <a:spcPts val="0"/>
                        </a:spcAft>
                      </a:pPr>
                      <a:r>
                        <a:rPr lang="en-US" sz="1200" b="1">
                          <a:effectLst/>
                          <a:latin typeface="Times New Roman" pitchFamily="18" charset="0"/>
                          <a:cs typeface="Times New Roman" pitchFamily="18" charset="0"/>
                        </a:rPr>
                        <a:t>Compression Strength </a:t>
                      </a:r>
                      <a:br>
                        <a:rPr lang="en-US" sz="1200" b="1">
                          <a:effectLst/>
                          <a:latin typeface="Times New Roman" pitchFamily="18" charset="0"/>
                          <a:cs typeface="Times New Roman" pitchFamily="18" charset="0"/>
                        </a:rPr>
                      </a:br>
                      <a:r>
                        <a:rPr lang="en-US" sz="1200" b="1">
                          <a:effectLst/>
                          <a:latin typeface="Times New Roman" pitchFamily="18" charset="0"/>
                          <a:cs typeface="Times New Roman" pitchFamily="18" charset="0"/>
                        </a:rPr>
                        <a:t>(MPa)</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l" rtl="0">
                        <a:lnSpc>
                          <a:spcPct val="115000"/>
                        </a:lnSpc>
                        <a:spcAft>
                          <a:spcPts val="0"/>
                        </a:spcAft>
                      </a:pPr>
                      <a:r>
                        <a:rPr lang="en-US" sz="1200" b="1">
                          <a:effectLst/>
                          <a:latin typeface="Times New Roman" pitchFamily="18" charset="0"/>
                          <a:cs typeface="Times New Roman" pitchFamily="18" charset="0"/>
                        </a:rPr>
                        <a:t> </a:t>
                      </a:r>
                    </a:p>
                    <a:p>
                      <a:pPr algn="l" rtl="0">
                        <a:lnSpc>
                          <a:spcPct val="115000"/>
                        </a:lnSpc>
                        <a:spcAft>
                          <a:spcPts val="0"/>
                        </a:spcAft>
                      </a:pPr>
                      <a:r>
                        <a:rPr lang="en-US" sz="1200" b="1">
                          <a:effectLst/>
                          <a:latin typeface="Times New Roman" pitchFamily="18" charset="0"/>
                          <a:cs typeface="Times New Roman" pitchFamily="18" charset="0"/>
                        </a:rPr>
                        <a:t>Thermal conductivity</a:t>
                      </a:r>
                      <a:br>
                        <a:rPr lang="en-US" sz="1200" b="1">
                          <a:effectLst/>
                          <a:latin typeface="Times New Roman" pitchFamily="18" charset="0"/>
                          <a:cs typeface="Times New Roman" pitchFamily="18" charset="0"/>
                        </a:rPr>
                      </a:br>
                      <a:r>
                        <a:rPr lang="en-US" sz="1200" b="1">
                          <a:effectLst/>
                          <a:latin typeface="Times New Roman" pitchFamily="18" charset="0"/>
                          <a:cs typeface="Times New Roman" pitchFamily="18" charset="0"/>
                        </a:rPr>
                        <a:t>(W/(mm.k)</a:t>
                      </a:r>
                      <a:endParaRPr lang="en-US" sz="1200" b="1">
                        <a:effectLst/>
                        <a:latin typeface="Times New Roman" pitchFamily="18" charset="0"/>
                        <a:ea typeface="Calibri"/>
                        <a:cs typeface="Times New Roman" pitchFamily="18" charset="0"/>
                      </a:endParaRPr>
                    </a:p>
                  </a:txBody>
                  <a:tcPr marL="38577" marR="38577" marT="0" marB="0"/>
                </a:tc>
              </a:tr>
              <a:tr h="616399">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Ramon-Gray</a:t>
                      </a:r>
                      <a:br>
                        <a:rPr lang="en-US" sz="1200" b="1" dirty="0">
                          <a:effectLst/>
                          <a:latin typeface="Times New Roman" pitchFamily="18" charset="0"/>
                          <a:cs typeface="Times New Roman" pitchFamily="18" charset="0"/>
                        </a:rPr>
                      </a:br>
                      <a:r>
                        <a:rPr lang="en-US" sz="1200" b="1" dirty="0">
                          <a:effectLst/>
                          <a:latin typeface="Times New Roman" pitchFamily="18" charset="0"/>
                          <a:cs typeface="Times New Roman" pitchFamily="18" charset="0"/>
                        </a:rPr>
                        <a:t>Figure (1.4)</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dirty="0">
                          <a:effectLst/>
                          <a:latin typeface="Times New Roman" pitchFamily="18" charset="0"/>
                          <a:cs typeface="Times New Roman" pitchFamily="18" charset="0"/>
                        </a:rPr>
                        <a:t>Jerusalem gray or desert beige</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2660</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0.5</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1">
                        <a:lnSpc>
                          <a:spcPct val="115000"/>
                        </a:lnSpc>
                        <a:spcAft>
                          <a:spcPts val="0"/>
                        </a:spcAft>
                      </a:pPr>
                      <a:r>
                        <a:rPr lang="en-US" sz="1200" b="1">
                          <a:effectLst/>
                          <a:latin typeface="Times New Roman" pitchFamily="18" charset="0"/>
                          <a:cs typeface="Times New Roman" pitchFamily="18" charset="0"/>
                        </a:rPr>
                        <a:t>10.45</a:t>
                      </a:r>
                      <a:endParaRPr lang="en-US" sz="1200" b="1">
                        <a:effectLst/>
                        <a:latin typeface="Times New Roman" pitchFamily="18" charset="0"/>
                        <a:ea typeface="Calibri"/>
                        <a:cs typeface="Times New Roman" pitchFamily="18" charset="0"/>
                      </a:endParaRPr>
                    </a:p>
                  </a:txBody>
                  <a:tcPr marL="38577" marR="38577" marT="0" marB="0" anchor="ctr"/>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0.01442</a:t>
                      </a:r>
                      <a:endParaRPr lang="en-US" sz="1200" b="1" dirty="0">
                        <a:effectLst/>
                        <a:latin typeface="Times New Roman" pitchFamily="18" charset="0"/>
                        <a:ea typeface="Calibri"/>
                        <a:cs typeface="Times New Roman" pitchFamily="18" charset="0"/>
                      </a:endParaRPr>
                    </a:p>
                  </a:txBody>
                  <a:tcPr marL="38577" marR="38577" marT="0" marB="0"/>
                </a:tc>
              </a:tr>
              <a:tr h="616399">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Hebron-White</a:t>
                      </a:r>
                      <a:br>
                        <a:rPr lang="en-US" sz="1200" b="1">
                          <a:effectLst/>
                          <a:latin typeface="Times New Roman" pitchFamily="18" charset="0"/>
                          <a:cs typeface="Times New Roman" pitchFamily="18" charset="0"/>
                        </a:rPr>
                      </a:br>
                      <a:r>
                        <a:rPr lang="en-US" sz="1200" b="1">
                          <a:effectLst/>
                          <a:latin typeface="Times New Roman" pitchFamily="18" charset="0"/>
                          <a:cs typeface="Times New Roman" pitchFamily="18" charset="0"/>
                        </a:rPr>
                        <a:t>Figure 1.5))</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dirty="0">
                          <a:effectLst/>
                          <a:latin typeface="Times New Roman" pitchFamily="18" charset="0"/>
                          <a:cs typeface="Times New Roman" pitchFamily="18" charset="0"/>
                        </a:rPr>
                        <a:t>Jerusalem Cream, </a:t>
                      </a:r>
                      <a:r>
                        <a:rPr lang="en-US" sz="1200" b="1" dirty="0" err="1">
                          <a:effectLst/>
                          <a:latin typeface="Times New Roman" pitchFamily="18" charset="0"/>
                          <a:cs typeface="Times New Roman" pitchFamily="18" charset="0"/>
                        </a:rPr>
                        <a:t>Yata</a:t>
                      </a:r>
                      <a:r>
                        <a:rPr lang="en-US" sz="1200" b="1" dirty="0">
                          <a:effectLst/>
                          <a:latin typeface="Times New Roman" pitchFamily="18" charset="0"/>
                          <a:cs typeface="Times New Roman" pitchFamily="18" charset="0"/>
                        </a:rPr>
                        <a:t>, </a:t>
                      </a:r>
                      <a:r>
                        <a:rPr lang="en-US" sz="1200" b="1" dirty="0" err="1">
                          <a:effectLst/>
                          <a:latin typeface="Times New Roman" pitchFamily="18" charset="0"/>
                          <a:cs typeface="Times New Roman" pitchFamily="18" charset="0"/>
                        </a:rPr>
                        <a:t>Shyuch</a:t>
                      </a:r>
                      <a:r>
                        <a:rPr lang="en-US" sz="1200" b="1" dirty="0">
                          <a:effectLst/>
                          <a:latin typeface="Times New Roman" pitchFamily="18" charset="0"/>
                          <a:cs typeface="Times New Roman" pitchFamily="18" charset="0"/>
                        </a:rPr>
                        <a:t>, </a:t>
                      </a:r>
                      <a:r>
                        <a:rPr lang="en-US" sz="1200" b="1" dirty="0" err="1">
                          <a:effectLst/>
                          <a:latin typeface="Times New Roman" pitchFamily="18" charset="0"/>
                          <a:cs typeface="Times New Roman" pitchFamily="18" charset="0"/>
                        </a:rPr>
                        <a:t>Injasa</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2656</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0.5</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1">
                        <a:lnSpc>
                          <a:spcPct val="115000"/>
                        </a:lnSpc>
                        <a:spcAft>
                          <a:spcPts val="0"/>
                        </a:spcAft>
                      </a:pPr>
                      <a:r>
                        <a:rPr lang="en-US" sz="1200" b="1">
                          <a:effectLst/>
                          <a:latin typeface="Times New Roman" pitchFamily="18" charset="0"/>
                          <a:cs typeface="Times New Roman" pitchFamily="18" charset="0"/>
                        </a:rPr>
                        <a:t>11.9</a:t>
                      </a:r>
                      <a:endParaRPr lang="en-US" sz="1200" b="1">
                        <a:effectLst/>
                        <a:latin typeface="Times New Roman" pitchFamily="18" charset="0"/>
                        <a:ea typeface="Calibri"/>
                        <a:cs typeface="Times New Roman" pitchFamily="18" charset="0"/>
                      </a:endParaRPr>
                    </a:p>
                  </a:txBody>
                  <a:tcPr marL="38577" marR="38577" marT="0" marB="0" anchor="ctr"/>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0.01478</a:t>
                      </a:r>
                      <a:endParaRPr lang="en-US" sz="1200" b="1">
                        <a:effectLst/>
                        <a:latin typeface="Times New Roman" pitchFamily="18" charset="0"/>
                        <a:ea typeface="Calibri"/>
                        <a:cs typeface="Times New Roman" pitchFamily="18" charset="0"/>
                      </a:endParaRPr>
                    </a:p>
                  </a:txBody>
                  <a:tcPr marL="38577" marR="38577" marT="0" marB="0"/>
                </a:tc>
              </a:tr>
              <a:tr h="616399">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Hebron-Cream</a:t>
                      </a:r>
                      <a:br>
                        <a:rPr lang="en-US" sz="1200" b="1">
                          <a:effectLst/>
                          <a:latin typeface="Times New Roman" pitchFamily="18" charset="0"/>
                          <a:cs typeface="Times New Roman" pitchFamily="18" charset="0"/>
                        </a:rPr>
                      </a:br>
                      <a:r>
                        <a:rPr lang="en-US" sz="1200" b="1">
                          <a:effectLst/>
                          <a:latin typeface="Times New Roman" pitchFamily="18" charset="0"/>
                          <a:cs typeface="Times New Roman" pitchFamily="18" charset="0"/>
                        </a:rPr>
                        <a:t>Figure (1.6)</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dirty="0" err="1">
                          <a:effectLst/>
                          <a:latin typeface="Times New Roman" pitchFamily="18" charset="0"/>
                          <a:cs typeface="Times New Roman" pitchFamily="18" charset="0"/>
                        </a:rPr>
                        <a:t>Yata</a:t>
                      </a:r>
                      <a:r>
                        <a:rPr lang="en-US" sz="1200" b="1" dirty="0">
                          <a:effectLst/>
                          <a:latin typeface="Times New Roman" pitchFamily="18" charset="0"/>
                          <a:cs typeface="Times New Roman" pitchFamily="18" charset="0"/>
                        </a:rPr>
                        <a:t> yellow, Jerusalem yellow, </a:t>
                      </a:r>
                      <a:r>
                        <a:rPr lang="en-US" sz="1200" b="1" dirty="0" err="1">
                          <a:effectLst/>
                          <a:latin typeface="Times New Roman" pitchFamily="18" charset="0"/>
                          <a:cs typeface="Times New Roman" pitchFamily="18" charset="0"/>
                        </a:rPr>
                        <a:t>Shyuch</a:t>
                      </a:r>
                      <a:r>
                        <a:rPr lang="en-US" sz="1200" b="1" dirty="0">
                          <a:effectLst/>
                          <a:latin typeface="Times New Roman" pitchFamily="18" charset="0"/>
                          <a:cs typeface="Times New Roman" pitchFamily="18" charset="0"/>
                        </a:rPr>
                        <a:t>, </a:t>
                      </a:r>
                      <a:r>
                        <a:rPr lang="en-US" sz="1200" b="1" dirty="0" err="1">
                          <a:effectLst/>
                          <a:latin typeface="Times New Roman" pitchFamily="18" charset="0"/>
                          <a:cs typeface="Times New Roman" pitchFamily="18" charset="0"/>
                        </a:rPr>
                        <a:t>Injasa</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2609</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1.2</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1">
                        <a:lnSpc>
                          <a:spcPct val="115000"/>
                        </a:lnSpc>
                        <a:spcAft>
                          <a:spcPts val="0"/>
                        </a:spcAft>
                      </a:pPr>
                      <a:r>
                        <a:rPr lang="en-US" sz="1200" b="1">
                          <a:effectLst/>
                          <a:latin typeface="Times New Roman" pitchFamily="18" charset="0"/>
                          <a:cs typeface="Times New Roman" pitchFamily="18" charset="0"/>
                        </a:rPr>
                        <a:t>9.9</a:t>
                      </a:r>
                      <a:endParaRPr lang="en-US" sz="1200" b="1">
                        <a:effectLst/>
                        <a:latin typeface="Times New Roman" pitchFamily="18" charset="0"/>
                        <a:ea typeface="Calibri"/>
                        <a:cs typeface="Times New Roman" pitchFamily="18" charset="0"/>
                      </a:endParaRPr>
                    </a:p>
                  </a:txBody>
                  <a:tcPr marL="38577" marR="38577" marT="0" marB="0" anchor="ctr"/>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0.01446</a:t>
                      </a:r>
                      <a:endParaRPr lang="en-US" sz="1200" b="1">
                        <a:effectLst/>
                        <a:latin typeface="Times New Roman" pitchFamily="18" charset="0"/>
                        <a:ea typeface="Calibri"/>
                        <a:cs typeface="Times New Roman" pitchFamily="18" charset="0"/>
                      </a:endParaRPr>
                    </a:p>
                  </a:txBody>
                  <a:tcPr marL="38577" marR="38577" marT="0" marB="0"/>
                </a:tc>
              </a:tr>
              <a:tr h="616399">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Hebron Pink</a:t>
                      </a:r>
                      <a:br>
                        <a:rPr lang="en-US" sz="1200" b="1">
                          <a:effectLst/>
                          <a:latin typeface="Times New Roman" pitchFamily="18" charset="0"/>
                          <a:cs typeface="Times New Roman" pitchFamily="18" charset="0"/>
                        </a:rPr>
                      </a:br>
                      <a:r>
                        <a:rPr lang="en-US" sz="1200" b="1">
                          <a:effectLst/>
                          <a:latin typeface="Times New Roman" pitchFamily="18" charset="0"/>
                          <a:cs typeface="Times New Roman" pitchFamily="18" charset="0"/>
                        </a:rPr>
                        <a:t>Figure (1.7)</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Yata pink, Jerusalem pink zahari</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2625</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1.0</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1">
                        <a:lnSpc>
                          <a:spcPct val="115000"/>
                        </a:lnSpc>
                        <a:spcAft>
                          <a:spcPts val="0"/>
                        </a:spcAft>
                      </a:pPr>
                      <a:r>
                        <a:rPr lang="en-US" sz="1200" b="1">
                          <a:effectLst/>
                          <a:latin typeface="Times New Roman" pitchFamily="18" charset="0"/>
                          <a:cs typeface="Times New Roman" pitchFamily="18" charset="0"/>
                        </a:rPr>
                        <a:t>10.9</a:t>
                      </a:r>
                      <a:endParaRPr lang="en-US" sz="1200" b="1">
                        <a:effectLst/>
                        <a:latin typeface="Times New Roman" pitchFamily="18" charset="0"/>
                        <a:ea typeface="Calibri"/>
                        <a:cs typeface="Times New Roman" pitchFamily="18" charset="0"/>
                      </a:endParaRPr>
                    </a:p>
                  </a:txBody>
                  <a:tcPr marL="38577" marR="38577" marT="0" marB="0" anchor="ctr"/>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0.01282</a:t>
                      </a:r>
                      <a:endParaRPr lang="en-US" sz="1200" b="1" dirty="0">
                        <a:effectLst/>
                        <a:latin typeface="Times New Roman" pitchFamily="18" charset="0"/>
                        <a:ea typeface="Calibri"/>
                        <a:cs typeface="Times New Roman" pitchFamily="18" charset="0"/>
                      </a:endParaRPr>
                    </a:p>
                  </a:txBody>
                  <a:tcPr marL="38577" marR="38577" marT="0" marB="0"/>
                </a:tc>
              </a:tr>
              <a:tr h="903063">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Halila</a:t>
                      </a:r>
                      <a:br>
                        <a:rPr lang="en-US" sz="1200" b="1">
                          <a:effectLst/>
                          <a:latin typeface="Times New Roman" pitchFamily="18" charset="0"/>
                          <a:cs typeface="Times New Roman" pitchFamily="18" charset="0"/>
                        </a:rPr>
                      </a:br>
                      <a:r>
                        <a:rPr lang="en-US" sz="1200" b="1">
                          <a:effectLst/>
                          <a:latin typeface="Times New Roman" pitchFamily="18" charset="0"/>
                          <a:cs typeface="Times New Roman" pitchFamily="18" charset="0"/>
                        </a:rPr>
                        <a:t>Figure (1.8)</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Antique Gold, Jerusalem Antique Gold and Tufach and Galil-Gold,</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2532</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1.5</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1">
                        <a:lnSpc>
                          <a:spcPct val="115000"/>
                        </a:lnSpc>
                        <a:spcAft>
                          <a:spcPts val="0"/>
                        </a:spcAft>
                      </a:pPr>
                      <a:r>
                        <a:rPr lang="en-US" sz="1200" b="1">
                          <a:effectLst/>
                          <a:latin typeface="Times New Roman" pitchFamily="18" charset="0"/>
                          <a:cs typeface="Times New Roman" pitchFamily="18" charset="0"/>
                        </a:rPr>
                        <a:t>12.2</a:t>
                      </a:r>
                      <a:endParaRPr lang="en-US" sz="1200" b="1">
                        <a:effectLst/>
                        <a:latin typeface="Times New Roman" pitchFamily="18" charset="0"/>
                        <a:ea typeface="Calibri"/>
                        <a:cs typeface="Times New Roman" pitchFamily="18" charset="0"/>
                      </a:endParaRPr>
                    </a:p>
                  </a:txBody>
                  <a:tcPr marL="38577" marR="38577" marT="0" marB="0" anchor="ctr"/>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0.01451</a:t>
                      </a:r>
                      <a:endParaRPr lang="en-US" sz="1200" b="1">
                        <a:effectLst/>
                        <a:latin typeface="Times New Roman" pitchFamily="18" charset="0"/>
                        <a:ea typeface="Calibri"/>
                        <a:cs typeface="Times New Roman" pitchFamily="18" charset="0"/>
                      </a:endParaRPr>
                    </a:p>
                  </a:txBody>
                  <a:tcPr marL="38577" marR="38577" marT="0" marB="0"/>
                </a:tc>
              </a:tr>
              <a:tr h="616399">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Jerusalem Red</a:t>
                      </a:r>
                      <a:br>
                        <a:rPr lang="en-US" sz="1200" b="1">
                          <a:effectLst/>
                          <a:latin typeface="Times New Roman" pitchFamily="18" charset="0"/>
                          <a:cs typeface="Times New Roman" pitchFamily="18" charset="0"/>
                        </a:rPr>
                      </a:br>
                      <a:r>
                        <a:rPr lang="en-US" sz="1200" b="1">
                          <a:effectLst/>
                          <a:latin typeface="Times New Roman" pitchFamily="18" charset="0"/>
                          <a:cs typeface="Times New Roman" pitchFamily="18" charset="0"/>
                        </a:rPr>
                        <a:t>Figure (1.9)</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Salib, Gilo and  Mizi-yahudi</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2775</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0.4</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1">
                        <a:lnSpc>
                          <a:spcPct val="115000"/>
                        </a:lnSpc>
                        <a:spcAft>
                          <a:spcPts val="0"/>
                        </a:spcAft>
                      </a:pPr>
                      <a:r>
                        <a:rPr lang="ar-SA" sz="1200" b="1" dirty="0">
                          <a:effectLst/>
                          <a:latin typeface="Times New Roman" pitchFamily="18" charset="0"/>
                          <a:cs typeface="Times New Roman" pitchFamily="18" charset="0"/>
                        </a:rPr>
                        <a:t>_</a:t>
                      </a:r>
                      <a:endParaRPr lang="en-US" sz="1200" b="1" dirty="0">
                        <a:effectLst/>
                        <a:latin typeface="Times New Roman" pitchFamily="18" charset="0"/>
                        <a:ea typeface="Calibri"/>
                        <a:cs typeface="Times New Roman" pitchFamily="18" charset="0"/>
                      </a:endParaRPr>
                    </a:p>
                  </a:txBody>
                  <a:tcPr marL="38577" marR="38577" marT="0" marB="0" anchor="ctr"/>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0.01349</a:t>
                      </a:r>
                      <a:endParaRPr lang="en-US" sz="1200" b="1">
                        <a:effectLst/>
                        <a:latin typeface="Times New Roman" pitchFamily="18" charset="0"/>
                        <a:ea typeface="Calibri"/>
                        <a:cs typeface="Times New Roman" pitchFamily="18" charset="0"/>
                      </a:endParaRPr>
                    </a:p>
                  </a:txBody>
                  <a:tcPr marL="38577" marR="38577" marT="0" marB="0"/>
                </a:tc>
              </a:tr>
              <a:tr h="616399">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Birzeit-Gray</a:t>
                      </a:r>
                      <a:br>
                        <a:rPr lang="en-US" sz="1200" b="1">
                          <a:effectLst/>
                          <a:latin typeface="Times New Roman" pitchFamily="18" charset="0"/>
                          <a:cs typeface="Times New Roman" pitchFamily="18" charset="0"/>
                        </a:rPr>
                      </a:br>
                      <a:r>
                        <a:rPr lang="en-US" sz="1200" b="1">
                          <a:effectLst/>
                          <a:latin typeface="Times New Roman" pitchFamily="18" charset="0"/>
                          <a:cs typeface="Times New Roman" pitchFamily="18" charset="0"/>
                        </a:rPr>
                        <a:t>Figure (1.10)</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Benjamin Gray</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2675</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0.7</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1">
                        <a:lnSpc>
                          <a:spcPct val="115000"/>
                        </a:lnSpc>
                        <a:spcAft>
                          <a:spcPts val="0"/>
                        </a:spcAft>
                      </a:pPr>
                      <a:r>
                        <a:rPr lang="en-US" sz="1200" b="1">
                          <a:effectLst/>
                          <a:latin typeface="Times New Roman" pitchFamily="18" charset="0"/>
                          <a:cs typeface="Times New Roman" pitchFamily="18" charset="0"/>
                        </a:rPr>
                        <a:t>10.5</a:t>
                      </a:r>
                      <a:endParaRPr lang="en-US" sz="1200" b="1">
                        <a:effectLst/>
                        <a:latin typeface="Times New Roman" pitchFamily="18" charset="0"/>
                        <a:ea typeface="Calibri"/>
                        <a:cs typeface="Times New Roman" pitchFamily="18" charset="0"/>
                      </a:endParaRPr>
                    </a:p>
                  </a:txBody>
                  <a:tcPr marL="38577" marR="38577" marT="0" marB="0" anchor="ctr"/>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0.0129</a:t>
                      </a:r>
                      <a:endParaRPr lang="en-US" sz="1200" b="1">
                        <a:effectLst/>
                        <a:latin typeface="Times New Roman" pitchFamily="18" charset="0"/>
                        <a:ea typeface="Calibri"/>
                        <a:cs typeface="Times New Roman" pitchFamily="18" charset="0"/>
                      </a:endParaRPr>
                    </a:p>
                  </a:txBody>
                  <a:tcPr marL="38577" marR="38577" marT="0" marB="0"/>
                </a:tc>
              </a:tr>
              <a:tr h="616399">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Birzet-Yellow</a:t>
                      </a:r>
                      <a:br>
                        <a:rPr lang="en-US" sz="1200" b="1">
                          <a:effectLst/>
                          <a:latin typeface="Times New Roman" pitchFamily="18" charset="0"/>
                          <a:cs typeface="Times New Roman" pitchFamily="18" charset="0"/>
                        </a:rPr>
                      </a:br>
                      <a:r>
                        <a:rPr lang="en-US" sz="1200" b="1">
                          <a:effectLst/>
                          <a:latin typeface="Times New Roman" pitchFamily="18" charset="0"/>
                          <a:cs typeface="Times New Roman" pitchFamily="18" charset="0"/>
                        </a:rPr>
                        <a:t>Figure (1.11)</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Benjamin Gold</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2652</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0.7</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1">
                        <a:lnSpc>
                          <a:spcPct val="115000"/>
                        </a:lnSpc>
                        <a:spcAft>
                          <a:spcPts val="0"/>
                        </a:spcAft>
                      </a:pPr>
                      <a:r>
                        <a:rPr lang="en-US" sz="1200" b="1" dirty="0">
                          <a:effectLst/>
                          <a:latin typeface="Times New Roman" pitchFamily="18" charset="0"/>
                          <a:cs typeface="Times New Roman" pitchFamily="18" charset="0"/>
                        </a:rPr>
                        <a:t>10.8</a:t>
                      </a:r>
                      <a:endParaRPr lang="en-US" sz="1200" b="1" dirty="0">
                        <a:effectLst/>
                        <a:latin typeface="Times New Roman" pitchFamily="18" charset="0"/>
                        <a:ea typeface="Calibri"/>
                        <a:cs typeface="Times New Roman" pitchFamily="18" charset="0"/>
                      </a:endParaRPr>
                    </a:p>
                  </a:txBody>
                  <a:tcPr marL="38577" marR="38577" marT="0" marB="0" anchor="ctr"/>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0.01242</a:t>
                      </a:r>
                      <a:endParaRPr lang="en-US" sz="1200" b="1">
                        <a:effectLst/>
                        <a:latin typeface="Times New Roman" pitchFamily="18" charset="0"/>
                        <a:ea typeface="Calibri"/>
                        <a:cs typeface="Times New Roman" pitchFamily="18" charset="0"/>
                      </a:endParaRPr>
                    </a:p>
                  </a:txBody>
                  <a:tcPr marL="38577" marR="38577" marT="0" marB="0"/>
                </a:tc>
              </a:tr>
              <a:tr h="490342">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jamaeen</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1">
                        <a:lnSpc>
                          <a:spcPct val="115000"/>
                        </a:lnSpc>
                        <a:spcAft>
                          <a:spcPts val="0"/>
                        </a:spcAft>
                      </a:pPr>
                      <a:r>
                        <a:rPr lang="en-US" sz="1200" b="1">
                          <a:effectLst/>
                          <a:latin typeface="Times New Roman" pitchFamily="18" charset="0"/>
                          <a:cs typeface="Times New Roman" pitchFamily="18" charset="0"/>
                        </a:rPr>
                        <a:t>Azraq jara3a</a:t>
                      </a:r>
                      <a:endParaRPr lang="en-US" sz="1200" b="1">
                        <a:effectLst/>
                        <a:latin typeface="Times New Roman" pitchFamily="18" charset="0"/>
                        <a:ea typeface="Calibri"/>
                        <a:cs typeface="Times New Roman" pitchFamily="18" charset="0"/>
                      </a:endParaRPr>
                    </a:p>
                  </a:txBody>
                  <a:tcPr marL="38577" marR="38577" marT="0" marB="0" anchor="ctr"/>
                </a:tc>
                <a:tc>
                  <a:txBody>
                    <a:bodyPr/>
                    <a:lstStyle/>
                    <a:p>
                      <a:endParaRPr lang="en-US" sz="1200" b="1">
                        <a:effectLst/>
                        <a:latin typeface="Times New Roman" pitchFamily="18" charset="0"/>
                        <a:cs typeface="Times New Roman" pitchFamily="18" charset="0"/>
                      </a:endParaRPr>
                    </a:p>
                  </a:txBody>
                  <a:tcPr marL="38577" marR="38577" marT="0" marB="0"/>
                </a:tc>
                <a:tc>
                  <a:txBody>
                    <a:bodyPr/>
                    <a:lstStyle/>
                    <a:p>
                      <a:endParaRPr lang="en-US" sz="1200" b="1">
                        <a:effectLst/>
                        <a:latin typeface="Times New Roman" pitchFamily="18" charset="0"/>
                        <a:cs typeface="Times New Roman" pitchFamily="18" charset="0"/>
                      </a:endParaRPr>
                    </a:p>
                  </a:txBody>
                  <a:tcPr marL="38577" marR="38577" marT="0" marB="0"/>
                </a:tc>
                <a:tc>
                  <a:txBody>
                    <a:bodyPr/>
                    <a:lstStyle/>
                    <a:p>
                      <a:endParaRPr lang="en-US" sz="1200" b="1" dirty="0">
                        <a:effectLst/>
                        <a:latin typeface="Times New Roman" pitchFamily="18" charset="0"/>
                        <a:cs typeface="Times New Roman" pitchFamily="18" charset="0"/>
                      </a:endParaRPr>
                    </a:p>
                  </a:txBody>
                  <a:tcPr marL="38577" marR="38577" marT="0" marB="0"/>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0.01302</a:t>
                      </a:r>
                      <a:endParaRPr lang="en-US" sz="1200" b="1" dirty="0">
                        <a:effectLst/>
                        <a:latin typeface="Times New Roman" pitchFamily="18" charset="0"/>
                        <a:ea typeface="Calibri"/>
                        <a:cs typeface="Times New Roman" pitchFamily="18" charset="0"/>
                      </a:endParaRPr>
                    </a:p>
                  </a:txBody>
                  <a:tcPr marL="38577" marR="38577" marT="0" marB="0"/>
                </a:tc>
              </a:tr>
            </a:tbl>
          </a:graphicData>
        </a:graphic>
      </p:graphicFrame>
    </p:spTree>
    <p:extLst>
      <p:ext uri="{BB962C8B-B14F-4D97-AF65-F5344CB8AC3E}">
        <p14:creationId xmlns:p14="http://schemas.microsoft.com/office/powerpoint/2010/main" val="10011068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642918"/>
            <a:ext cx="8229600" cy="438896"/>
          </a:xfrm>
        </p:spPr>
        <p:txBody>
          <a:bodyPr>
            <a:normAutofit fontScale="90000"/>
          </a:bodyPr>
          <a:lstStyle/>
          <a:p>
            <a:pPr marL="457200" indent="-457200" rtl="0">
              <a:buFont typeface="Arial" pitchFamily="34" charset="0"/>
              <a:buChar char="•"/>
            </a:pPr>
            <a:r>
              <a:rPr lang="en-US" sz="2800" b="1" i="1" dirty="0" smtClean="0"/>
              <a:t>Device consist of :</a:t>
            </a:r>
            <a:endParaRPr lang="ar-JO" sz="2800" b="1" i="1" dirty="0"/>
          </a:p>
        </p:txBody>
      </p:sp>
      <p:sp>
        <p:nvSpPr>
          <p:cNvPr id="3" name="Content Placeholder 2"/>
          <p:cNvSpPr>
            <a:spLocks noGrp="1"/>
          </p:cNvSpPr>
          <p:nvPr>
            <p:ph idx="1"/>
          </p:nvPr>
        </p:nvSpPr>
        <p:spPr>
          <a:xfrm>
            <a:off x="457200" y="1143000"/>
            <a:ext cx="8229600" cy="4983163"/>
          </a:xfrm>
        </p:spPr>
        <p:txBody>
          <a:bodyPr/>
          <a:lstStyle/>
          <a:p>
            <a:pPr marL="0" indent="0" algn="l">
              <a:buNone/>
            </a:pPr>
            <a:r>
              <a:rPr lang="en-US" sz="2000" b="1" i="1" dirty="0" smtClean="0"/>
              <a:t>- Steel </a:t>
            </a:r>
            <a:r>
              <a:rPr lang="en-US" sz="2000" b="1" i="1" dirty="0"/>
              <a:t>cover:</a:t>
            </a:r>
          </a:p>
          <a:p>
            <a:pPr marL="0" indent="0" algn="l">
              <a:buNone/>
            </a:pPr>
            <a:r>
              <a:rPr lang="en-US" sz="2000" dirty="0"/>
              <a:t>Have two side slots for insert and eject the sample.</a:t>
            </a:r>
          </a:p>
          <a:p>
            <a:pPr marL="0" indent="0" algn="l">
              <a:buNone/>
            </a:pPr>
            <a:r>
              <a:rPr lang="en-US" sz="2000" b="1" i="1" dirty="0" smtClean="0"/>
              <a:t>- Water </a:t>
            </a:r>
            <a:r>
              <a:rPr lang="en-US" sz="2000" b="1" i="1" dirty="0"/>
              <a:t>basin</a:t>
            </a:r>
            <a:r>
              <a:rPr lang="en-US" sz="2000" b="1" i="1" dirty="0" smtClean="0"/>
              <a:t>:</a:t>
            </a:r>
          </a:p>
          <a:p>
            <a:pPr marL="0" indent="0" algn="l">
              <a:buNone/>
            </a:pPr>
            <a:r>
              <a:rPr lang="en-US" sz="2000" dirty="0" smtClean="0"/>
              <a:t>collect water from the cooling lines in order </a:t>
            </a:r>
            <a:r>
              <a:rPr lang="en-US" sz="2000" dirty="0"/>
              <a:t>to perform </a:t>
            </a:r>
            <a:r>
              <a:rPr lang="en-US" sz="2000" dirty="0" smtClean="0"/>
              <a:t>recirculation process using a pump.</a:t>
            </a:r>
          </a:p>
          <a:p>
            <a:pPr marL="0" indent="0" algn="l">
              <a:buNone/>
            </a:pPr>
            <a:r>
              <a:rPr lang="en-US" sz="2000" b="1" i="1" dirty="0" smtClean="0"/>
              <a:t>- pump</a:t>
            </a:r>
            <a:r>
              <a:rPr lang="en-US" sz="2000" b="1" i="1" dirty="0"/>
              <a:t>:</a:t>
            </a:r>
          </a:p>
          <a:p>
            <a:pPr marL="0" indent="0" algn="l">
              <a:buNone/>
            </a:pPr>
            <a:r>
              <a:rPr lang="en-US" sz="2000" dirty="0">
                <a:cs typeface="+mj-cs"/>
              </a:rPr>
              <a:t>Used in recirculation process from the basin to the cooling lines</a:t>
            </a:r>
            <a:r>
              <a:rPr lang="en-US" sz="2000" dirty="0" smtClean="0">
                <a:cs typeface="+mj-cs"/>
              </a:rPr>
              <a:t>.</a:t>
            </a:r>
          </a:p>
          <a:p>
            <a:pPr marL="0" indent="0" algn="l">
              <a:buNone/>
            </a:pPr>
            <a:r>
              <a:rPr lang="en-US" sz="2000" b="1" i="1" dirty="0"/>
              <a:t>- Heater:</a:t>
            </a:r>
          </a:p>
          <a:p>
            <a:pPr marL="0" indent="0" algn="l">
              <a:buNone/>
            </a:pPr>
            <a:r>
              <a:rPr lang="en-US" sz="2000" dirty="0"/>
              <a:t>Provide 300 watt power.</a:t>
            </a:r>
          </a:p>
          <a:p>
            <a:pPr marL="0" indent="0" algn="l">
              <a:buNone/>
            </a:pPr>
            <a:r>
              <a:rPr lang="en-US" sz="2000" b="1" i="1" dirty="0"/>
              <a:t>- Thermocouple:</a:t>
            </a:r>
          </a:p>
          <a:p>
            <a:pPr marL="0" indent="0" algn="l">
              <a:buNone/>
            </a:pPr>
            <a:r>
              <a:rPr lang="en-US" sz="2000" dirty="0"/>
              <a:t>Two sensors used to read the stone temperature at two different points. </a:t>
            </a:r>
          </a:p>
          <a:p>
            <a:pPr marL="0" indent="0" algn="l">
              <a:buNone/>
            </a:pPr>
            <a:r>
              <a:rPr lang="en-US" sz="2000" i="1" dirty="0"/>
              <a:t>- </a:t>
            </a:r>
            <a:r>
              <a:rPr lang="en-US" sz="2000" b="1" i="1" dirty="0"/>
              <a:t>Insulation:</a:t>
            </a:r>
          </a:p>
          <a:p>
            <a:pPr marL="0" indent="0" algn="l">
              <a:buNone/>
            </a:pPr>
            <a:r>
              <a:rPr lang="en-US" sz="2000" dirty="0"/>
              <a:t>Cover the sample to prevent heat losses in Undesirable directions.</a:t>
            </a:r>
          </a:p>
          <a:p>
            <a:pPr marL="0" indent="0">
              <a:buNone/>
            </a:pPr>
            <a:endParaRPr lang="en-US" sz="2000" dirty="0">
              <a:cs typeface="+mj-cs"/>
            </a:endParaRPr>
          </a:p>
          <a:p>
            <a:pPr marL="0" indent="0">
              <a:buNone/>
            </a:pPr>
            <a:endParaRPr lang="en-US" dirty="0"/>
          </a:p>
          <a:p>
            <a:pPr marL="0" indent="0">
              <a:buNone/>
            </a:pPr>
            <a:endParaRPr lang="en-US" dirty="0" smtClean="0"/>
          </a:p>
        </p:txBody>
      </p:sp>
    </p:spTree>
    <p:extLst>
      <p:ext uri="{BB962C8B-B14F-4D97-AF65-F5344CB8AC3E}">
        <p14:creationId xmlns:p14="http://schemas.microsoft.com/office/powerpoint/2010/main" val="27905299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8229600" cy="864096"/>
          </a:xfrm>
        </p:spPr>
        <p:txBody>
          <a:bodyPr>
            <a:normAutofit/>
          </a:bodyPr>
          <a:lstStyle/>
          <a:p>
            <a:pPr marL="457200" indent="-457200" rtl="0">
              <a:buFont typeface="Arial" pitchFamily="34" charset="0"/>
              <a:buChar char="•"/>
            </a:pPr>
            <a:r>
              <a:rPr lang="en-US" sz="2000" b="1" i="1" dirty="0">
                <a:latin typeface="Times New Roman" pitchFamily="18" charset="0"/>
                <a:cs typeface="Times New Roman" pitchFamily="18" charset="0"/>
              </a:rPr>
              <a:t>Temperature gradient between the two under consideration points:</a:t>
            </a:r>
            <a:endParaRPr lang="ar-JO" sz="2000" dirty="0">
              <a:latin typeface="Times New Roman" pitchFamily="18" charset="0"/>
              <a:cs typeface="Times New Roman" pitchFamily="18" charset="0"/>
            </a:endParaRPr>
          </a:p>
        </p:txBody>
      </p:sp>
      <p:pic>
        <p:nvPicPr>
          <p:cNvPr id="4" name="Picture 2" descr="C:\Users\acer\Desktop\anas.png"/>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57200" y="1916832"/>
            <a:ext cx="8229600" cy="4392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14187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0042"/>
            <a:ext cx="8229600" cy="1143000"/>
          </a:xfrm>
        </p:spPr>
        <p:txBody>
          <a:bodyPr>
            <a:normAutofit/>
          </a:bodyPr>
          <a:lstStyle/>
          <a:p>
            <a:r>
              <a:rPr lang="en-US" sz="2800" b="1" i="1" dirty="0" smtClean="0"/>
              <a:t>Results:</a:t>
            </a:r>
            <a:endParaRPr lang="ar-JO" sz="2800" b="1" i="1" dirty="0"/>
          </a:p>
        </p:txBody>
      </p:sp>
      <p:sp>
        <p:nvSpPr>
          <p:cNvPr id="3" name="Content Placeholder 2"/>
          <p:cNvSpPr>
            <a:spLocks noGrp="1"/>
          </p:cNvSpPr>
          <p:nvPr>
            <p:ph idx="1"/>
          </p:nvPr>
        </p:nvSpPr>
        <p:spPr>
          <a:xfrm>
            <a:off x="457200" y="1731434"/>
            <a:ext cx="8229600" cy="4389120"/>
          </a:xfrm>
        </p:spPr>
        <p:txBody>
          <a:bodyPr/>
          <a:lstStyle/>
          <a:p>
            <a:pPr marL="0" indent="0" algn="l">
              <a:buNone/>
            </a:pPr>
            <a:r>
              <a:rPr lang="en-US" sz="2000" dirty="0" smtClean="0"/>
              <a:t>the temperature gradient ∆T which founded at the two under consideration points when the system reach the steady state condition, can be substituted directly in Fourier's law to get the thermal conductivity of the sample.</a:t>
            </a:r>
          </a:p>
          <a:p>
            <a:pPr marL="0" indent="0" algn="l">
              <a:buNone/>
            </a:pPr>
            <a:r>
              <a:rPr lang="en-US" sz="2000" dirty="0" smtClean="0"/>
              <a:t>We perform our experiments and get the following results:</a:t>
            </a:r>
            <a:r>
              <a:rPr lang="en-US" dirty="0" smtClean="0"/>
              <a:t>   </a:t>
            </a:r>
            <a:endParaRPr lang="ar-JO" dirty="0"/>
          </a:p>
        </p:txBody>
      </p:sp>
    </p:spTree>
    <p:extLst>
      <p:ext uri="{BB962C8B-B14F-4D97-AF65-F5344CB8AC3E}">
        <p14:creationId xmlns:p14="http://schemas.microsoft.com/office/powerpoint/2010/main" val="35193402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24744"/>
            <a:ext cx="8229600" cy="1224136"/>
          </a:xfrm>
        </p:spPr>
        <p:txBody>
          <a:bodyPr>
            <a:normAutofit fontScale="90000"/>
          </a:bodyPr>
          <a:lstStyle/>
          <a:p>
            <a:r>
              <a:rPr lang="en-US" dirty="0" smtClean="0"/>
              <a:t>Outline :</a:t>
            </a:r>
            <a:br>
              <a:rPr lang="en-US" dirty="0" smtClean="0"/>
            </a:br>
            <a:endParaRPr lang="ar-SA" dirty="0"/>
          </a:p>
        </p:txBody>
      </p:sp>
      <p:sp>
        <p:nvSpPr>
          <p:cNvPr id="3" name="Content Placeholder 2"/>
          <p:cNvSpPr>
            <a:spLocks noGrp="1"/>
          </p:cNvSpPr>
          <p:nvPr>
            <p:ph idx="1"/>
          </p:nvPr>
        </p:nvSpPr>
        <p:spPr>
          <a:xfrm>
            <a:off x="457200" y="2276872"/>
            <a:ext cx="8229600" cy="4047728"/>
          </a:xfrm>
        </p:spPr>
        <p:txBody>
          <a:bodyPr/>
          <a:lstStyle/>
          <a:p>
            <a:pPr algn="l" rtl="0"/>
            <a:r>
              <a:rPr lang="en-US" dirty="0" smtClean="0"/>
              <a:t>Introduction </a:t>
            </a:r>
          </a:p>
          <a:p>
            <a:pPr algn="l" rtl="0"/>
            <a:r>
              <a:rPr lang="en-US" dirty="0" smtClean="0"/>
              <a:t>Method of Determined Thermal Conductivity</a:t>
            </a:r>
          </a:p>
          <a:p>
            <a:pPr algn="l" rtl="0"/>
            <a:r>
              <a:rPr lang="en-US" dirty="0" smtClean="0"/>
              <a:t>Hilton Device</a:t>
            </a:r>
          </a:p>
          <a:p>
            <a:pPr algn="l" rtl="0"/>
            <a:r>
              <a:rPr lang="en-US" dirty="0" smtClean="0"/>
              <a:t> Result</a:t>
            </a:r>
          </a:p>
          <a:p>
            <a:pPr algn="l" rtl="0"/>
            <a:endParaRPr lang="en-US" dirty="0"/>
          </a:p>
          <a:p>
            <a:pPr marL="0" indent="0" algn="l" rtl="0">
              <a:buNone/>
            </a:pPr>
            <a:endParaRPr lang="en-US" dirty="0" smtClean="0"/>
          </a:p>
          <a:p>
            <a:pPr algn="l" rtl="0"/>
            <a:endParaRPr lang="ar-SA" dirty="0"/>
          </a:p>
        </p:txBody>
      </p:sp>
    </p:spTree>
    <p:extLst>
      <p:ext uri="{BB962C8B-B14F-4D97-AF65-F5344CB8AC3E}">
        <p14:creationId xmlns:p14="http://schemas.microsoft.com/office/powerpoint/2010/main" val="41997964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8229600" cy="708688"/>
          </a:xfrm>
        </p:spPr>
        <p:txBody>
          <a:bodyPr>
            <a:normAutofit/>
          </a:bodyPr>
          <a:lstStyle/>
          <a:p>
            <a:pPr marL="342900" indent="-342900" rtl="0">
              <a:buFont typeface="Arial" pitchFamily="34" charset="0"/>
              <a:buChar char="•"/>
            </a:pPr>
            <a:r>
              <a:rPr lang="en-US" sz="2000" b="1" i="1" dirty="0">
                <a:latin typeface="Times New Roman" pitchFamily="18" charset="0"/>
                <a:cs typeface="Times New Roman" pitchFamily="18" charset="0"/>
              </a:rPr>
              <a:t>Temperature distribution for </a:t>
            </a:r>
            <a:r>
              <a:rPr lang="en-US" sz="2000" b="1" i="1" dirty="0" smtClean="0">
                <a:latin typeface="Times New Roman" pitchFamily="18" charset="0"/>
                <a:cs typeface="Times New Roman" pitchFamily="18" charset="0"/>
              </a:rPr>
              <a:t>Hebron-Cream stone :</a:t>
            </a:r>
            <a:endParaRPr lang="ar-JO" sz="2000" i="1" dirty="0">
              <a:latin typeface="Times New Roman" pitchFamily="18" charset="0"/>
              <a:cs typeface="Times New Roman" pitchFamily="18" charset="0"/>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539552" y="1268760"/>
                <a:ext cx="8229600" cy="5059363"/>
              </a:xfrm>
            </p:spPr>
            <p:txBody>
              <a:bodyPr>
                <a:normAutofit/>
              </a:bodyPr>
              <a:lstStyle/>
              <a:p>
                <a:pPr marL="0" indent="0" algn="l" rtl="0">
                  <a:buNone/>
                </a:pPr>
                <a:endParaRPr lang="en-US" sz="2000" u="sng" dirty="0">
                  <a:latin typeface="Times New Roman" pitchFamily="18" charset="0"/>
                  <a:cs typeface="Times New Roman" pitchFamily="18" charset="0"/>
                </a:endParaRPr>
              </a:p>
              <a:p>
                <a:pPr algn="l" rtl="0"/>
                <a:endParaRPr lang="en-US" sz="2000" u="sng" dirty="0" smtClean="0">
                  <a:latin typeface="Times New Roman" pitchFamily="18" charset="0"/>
                  <a:cs typeface="Times New Roman" pitchFamily="18" charset="0"/>
                </a:endParaRPr>
              </a:p>
              <a:p>
                <a:pPr algn="l" rtl="0"/>
                <a:endParaRPr lang="en-US" sz="2000" u="sng" dirty="0">
                  <a:latin typeface="Times New Roman" pitchFamily="18" charset="0"/>
                  <a:cs typeface="Times New Roman" pitchFamily="18" charset="0"/>
                </a:endParaRPr>
              </a:p>
              <a:p>
                <a:pPr marL="0" indent="0" algn="l" rtl="0">
                  <a:buNone/>
                </a:pPr>
                <a:endParaRPr lang="en-US" sz="2000" u="sng" dirty="0" smtClean="0">
                  <a:latin typeface="Times New Roman" pitchFamily="18" charset="0"/>
                  <a:cs typeface="Times New Roman" pitchFamily="18" charset="0"/>
                </a:endParaRPr>
              </a:p>
              <a:p>
                <a:pPr algn="l" rtl="0"/>
                <a:endParaRPr lang="en-US" sz="2000" u="sng" dirty="0">
                  <a:latin typeface="Times New Roman" pitchFamily="18" charset="0"/>
                  <a:cs typeface="Times New Roman" pitchFamily="18" charset="0"/>
                </a:endParaRPr>
              </a:p>
              <a:p>
                <a:pPr algn="l" rtl="0"/>
                <a:endParaRPr lang="en-US" sz="2000" u="sng" dirty="0" smtClean="0">
                  <a:latin typeface="Times New Roman" pitchFamily="18" charset="0"/>
                  <a:cs typeface="Times New Roman" pitchFamily="18" charset="0"/>
                </a:endParaRPr>
              </a:p>
              <a:p>
                <a:pPr marL="0" indent="0" algn="l" rtl="0">
                  <a:buNone/>
                </a:pPr>
                <a:endParaRPr lang="en-US" sz="2000" u="sng" dirty="0" smtClean="0">
                  <a:latin typeface="Times New Roman" pitchFamily="18" charset="0"/>
                  <a:cs typeface="Times New Roman" pitchFamily="18" charset="0"/>
                </a:endParaRPr>
              </a:p>
              <a:p>
                <a:pPr algn="l" rtl="0"/>
                <a:r>
                  <a:rPr lang="en-US" sz="2000" dirty="0" smtClean="0">
                    <a:latin typeface="Times New Roman" pitchFamily="18" charset="0"/>
                    <a:cs typeface="Times New Roman" pitchFamily="18" charset="0"/>
                  </a:rPr>
                  <a:t>By </a:t>
                </a:r>
                <a:r>
                  <a:rPr lang="en-US" sz="2000" dirty="0">
                    <a:latin typeface="Times New Roman" pitchFamily="18" charset="0"/>
                    <a:cs typeface="Times New Roman" pitchFamily="18" charset="0"/>
                  </a:rPr>
                  <a:t>using </a:t>
                </a:r>
                <a:r>
                  <a:rPr lang="en-US" sz="2000" dirty="0" smtClean="0">
                    <a:latin typeface="Times New Roman" pitchFamily="18" charset="0"/>
                    <a:cs typeface="Times New Roman" pitchFamily="18" charset="0"/>
                  </a:rPr>
                  <a:t>Fourier's law , </a:t>
                </a:r>
                <a:r>
                  <a:rPr lang="en-US" sz="2000" dirty="0">
                    <a:latin typeface="Times New Roman" pitchFamily="18" charset="0"/>
                    <a:cs typeface="Times New Roman" pitchFamily="18" charset="0"/>
                  </a:rPr>
                  <a:t>find the thermal conductivity (k) at Q=150 W. </a:t>
                </a:r>
              </a:p>
              <a:p>
                <a:pPr algn="l" rtl="0"/>
                <a:r>
                  <a:rPr lang="en-US" sz="2000" dirty="0">
                    <a:latin typeface="Times New Roman" pitchFamily="18" charset="0"/>
                    <a:cs typeface="Times New Roman" pitchFamily="18" charset="0"/>
                  </a:rPr>
                  <a:t>k = </a:t>
                </a:r>
                <a14:m>
                  <m:oMath xmlns:m="http://schemas.openxmlformats.org/officeDocument/2006/math">
                    <m:r>
                      <a:rPr lang="en-US" sz="2000" i="1">
                        <a:latin typeface="Cambria Math"/>
                      </a:rPr>
                      <m:t>𝑄</m:t>
                    </m:r>
                    <m:r>
                      <a:rPr lang="en-US" sz="2000" i="1">
                        <a:latin typeface="Cambria Math"/>
                      </a:rPr>
                      <m:t>∗</m:t>
                    </m:r>
                    <m:f>
                      <m:fPr>
                        <m:ctrlPr>
                          <a:rPr lang="en-US" sz="2000" i="1">
                            <a:latin typeface="Cambria Math"/>
                          </a:rPr>
                        </m:ctrlPr>
                      </m:fPr>
                      <m:num>
                        <m:r>
                          <a:rPr lang="en-US" sz="2000" i="1">
                            <a:latin typeface="Cambria Math"/>
                          </a:rPr>
                          <m:t>∆</m:t>
                        </m:r>
                        <m:r>
                          <a:rPr lang="en-US" sz="2000" i="1">
                            <a:latin typeface="Cambria Math"/>
                          </a:rPr>
                          <m:t>𝑋</m:t>
                        </m:r>
                      </m:num>
                      <m:den>
                        <m:r>
                          <a:rPr lang="en-US" sz="2000" i="1">
                            <a:latin typeface="Cambria Math"/>
                          </a:rPr>
                          <m:t>𝐴</m:t>
                        </m:r>
                        <m:r>
                          <a:rPr lang="en-US" sz="2000" i="1">
                            <a:latin typeface="Cambria Math"/>
                          </a:rPr>
                          <m:t>∗∆</m:t>
                        </m:r>
                        <m:r>
                          <a:rPr lang="en-US" sz="2000" i="1">
                            <a:latin typeface="Cambria Math"/>
                          </a:rPr>
                          <m:t>𝑇</m:t>
                        </m:r>
                      </m:den>
                    </m:f>
                    <m:r>
                      <a:rPr lang="en-US" sz="2000" i="1">
                        <a:latin typeface="Cambria Math"/>
                      </a:rPr>
                      <m:t>=</m:t>
                    </m:r>
                    <m:r>
                      <a:rPr lang="en-US" sz="2000" i="1">
                        <a:latin typeface="Cambria Math"/>
                      </a:rPr>
                      <m:t>75</m:t>
                    </m:r>
                    <m:r>
                      <a:rPr lang="en-US" sz="2000" i="1">
                        <a:latin typeface="Cambria Math"/>
                      </a:rPr>
                      <m:t>∗</m:t>
                    </m:r>
                    <m:f>
                      <m:fPr>
                        <m:ctrlPr>
                          <a:rPr lang="en-US" sz="2000" i="1">
                            <a:latin typeface="Cambria Math"/>
                          </a:rPr>
                        </m:ctrlPr>
                      </m:fPr>
                      <m:num>
                        <m:r>
                          <a:rPr lang="en-US" sz="2000" i="1">
                            <a:latin typeface="Cambria Math"/>
                          </a:rPr>
                          <m:t>100</m:t>
                        </m:r>
                        <m:r>
                          <a:rPr lang="en-US" sz="2000" i="1">
                            <a:latin typeface="Cambria Math"/>
                          </a:rPr>
                          <m:t>−</m:t>
                        </m:r>
                        <m:r>
                          <a:rPr lang="en-US" sz="2000" i="1">
                            <a:latin typeface="Cambria Math"/>
                          </a:rPr>
                          <m:t>30</m:t>
                        </m:r>
                      </m:num>
                      <m:den>
                        <m:d>
                          <m:dPr>
                            <m:ctrlPr>
                              <a:rPr lang="en-US" sz="2000" i="1">
                                <a:latin typeface="Cambria Math"/>
                              </a:rPr>
                            </m:ctrlPr>
                          </m:dPr>
                          <m:e>
                            <m:r>
                              <a:rPr lang="en-US" sz="2000" i="1">
                                <a:latin typeface="Cambria Math"/>
                              </a:rPr>
                              <m:t>170</m:t>
                            </m:r>
                            <m:r>
                              <a:rPr lang="en-US" sz="2000" i="1">
                                <a:latin typeface="Cambria Math"/>
                              </a:rPr>
                              <m:t>−</m:t>
                            </m:r>
                            <m:r>
                              <a:rPr lang="en-US" sz="2000" i="1">
                                <a:latin typeface="Cambria Math"/>
                              </a:rPr>
                              <m:t>77</m:t>
                            </m:r>
                            <m:r>
                              <a:rPr lang="en-US" sz="2000" i="1">
                                <a:latin typeface="Cambria Math"/>
                              </a:rPr>
                              <m:t>.</m:t>
                            </m:r>
                            <m:r>
                              <a:rPr lang="en-US" sz="2000" i="1">
                                <a:latin typeface="Cambria Math"/>
                              </a:rPr>
                              <m:t>3</m:t>
                            </m:r>
                          </m:e>
                        </m:d>
                        <m:r>
                          <a:rPr lang="en-US" sz="2000" i="1">
                            <a:latin typeface="Cambria Math"/>
                          </a:rPr>
                          <m:t>∗(</m:t>
                        </m:r>
                        <m:r>
                          <a:rPr lang="en-US" sz="2000" i="1">
                            <a:latin typeface="Cambria Math"/>
                          </a:rPr>
                          <m:t>100</m:t>
                        </m:r>
                        <m:r>
                          <a:rPr lang="en-US" sz="2000" i="1">
                            <a:latin typeface="Cambria Math"/>
                          </a:rPr>
                          <m:t>∗</m:t>
                        </m:r>
                        <m:r>
                          <a:rPr lang="en-US" sz="2000" i="1">
                            <a:latin typeface="Cambria Math"/>
                          </a:rPr>
                          <m:t>40</m:t>
                        </m:r>
                        <m:r>
                          <a:rPr lang="en-US" sz="2000" i="1">
                            <a:latin typeface="Cambria Math"/>
                          </a:rPr>
                          <m:t>)</m:t>
                        </m:r>
                      </m:den>
                    </m:f>
                    <m:r>
                      <a:rPr lang="en-US" sz="2000" i="1">
                        <a:latin typeface="Cambria Math"/>
                      </a:rPr>
                      <m:t>=</m:t>
                    </m:r>
                    <m:r>
                      <a:rPr lang="en-US" sz="2000" i="1">
                        <a:latin typeface="Cambria Math"/>
                      </a:rPr>
                      <m:t>0</m:t>
                    </m:r>
                    <m:r>
                      <a:rPr lang="en-US" sz="2000" i="1">
                        <a:latin typeface="Cambria Math"/>
                      </a:rPr>
                      <m:t>.</m:t>
                    </m:r>
                    <m:r>
                      <a:rPr lang="en-US" sz="2000" i="1">
                        <a:latin typeface="Cambria Math"/>
                      </a:rPr>
                      <m:t>01416</m:t>
                    </m:r>
                    <m:r>
                      <a:rPr lang="en-US" sz="2000" i="1">
                        <a:latin typeface="Cambria Math"/>
                      </a:rPr>
                      <m:t> </m:t>
                    </m:r>
                    <m:f>
                      <m:fPr>
                        <m:ctrlPr>
                          <a:rPr lang="en-US" sz="2000" i="1">
                            <a:latin typeface="Cambria Math"/>
                          </a:rPr>
                        </m:ctrlPr>
                      </m:fPr>
                      <m:num>
                        <m:r>
                          <a:rPr lang="en-US" sz="2000" i="1">
                            <a:latin typeface="Cambria Math"/>
                          </a:rPr>
                          <m:t>𝑊</m:t>
                        </m:r>
                      </m:num>
                      <m:den>
                        <m:r>
                          <a:rPr lang="en-US" sz="2000" i="1">
                            <a:latin typeface="Cambria Math"/>
                          </a:rPr>
                          <m:t>𝑚𝑚</m:t>
                        </m:r>
                        <m:r>
                          <a:rPr lang="en-US" sz="2000" i="1">
                            <a:latin typeface="Cambria Math"/>
                          </a:rPr>
                          <m:t>.</m:t>
                        </m:r>
                        <m:r>
                          <a:rPr lang="en-US" sz="2000" i="1">
                            <a:latin typeface="Cambria Math"/>
                          </a:rPr>
                          <m:t>𝑘</m:t>
                        </m:r>
                      </m:den>
                    </m:f>
                  </m:oMath>
                </a14:m>
                <a:endParaRPr lang="en-US" sz="2000" dirty="0">
                  <a:latin typeface="Times New Roman" pitchFamily="18" charset="0"/>
                  <a:cs typeface="Times New Roman" pitchFamily="18" charset="0"/>
                </a:endParaRPr>
              </a:p>
              <a:p>
                <a:pPr algn="l" rtl="0"/>
                <a:r>
                  <a:rPr lang="en-US" sz="2000" dirty="0">
                    <a:latin typeface="Times New Roman" pitchFamily="18" charset="0"/>
                    <a:cs typeface="Times New Roman" pitchFamily="18" charset="0"/>
                  </a:rPr>
                  <a:t>k =</a:t>
                </a:r>
                <a14:m>
                  <m:oMath xmlns:m="http://schemas.openxmlformats.org/officeDocument/2006/math">
                    <m:r>
                      <a:rPr lang="en-US" sz="2000" i="1">
                        <a:latin typeface="Cambria Math"/>
                      </a:rPr>
                      <m:t> −</m:t>
                    </m:r>
                    <m:r>
                      <a:rPr lang="en-US" sz="2000" i="1">
                        <a:latin typeface="Cambria Math"/>
                      </a:rPr>
                      <m:t>𝑄</m:t>
                    </m:r>
                    <m:r>
                      <a:rPr lang="en-US" sz="2000" i="1">
                        <a:latin typeface="Cambria Math"/>
                      </a:rPr>
                      <m:t>∗</m:t>
                    </m:r>
                    <m:f>
                      <m:fPr>
                        <m:ctrlPr>
                          <a:rPr lang="en-US" sz="2000" i="1">
                            <a:latin typeface="Cambria Math"/>
                          </a:rPr>
                        </m:ctrlPr>
                      </m:fPr>
                      <m:num>
                        <m:r>
                          <a:rPr lang="en-US" sz="2000" i="1">
                            <a:latin typeface="Cambria Math"/>
                          </a:rPr>
                          <m:t>∆</m:t>
                        </m:r>
                        <m:r>
                          <a:rPr lang="en-US" sz="2000" i="1">
                            <a:latin typeface="Cambria Math"/>
                          </a:rPr>
                          <m:t>𝑋</m:t>
                        </m:r>
                      </m:num>
                      <m:den>
                        <m:r>
                          <a:rPr lang="en-US" sz="2000" i="1">
                            <a:latin typeface="Cambria Math"/>
                          </a:rPr>
                          <m:t>𝐴</m:t>
                        </m:r>
                        <m:r>
                          <a:rPr lang="en-US" sz="2000" i="1">
                            <a:latin typeface="Cambria Math"/>
                          </a:rPr>
                          <m:t>∗∆</m:t>
                        </m:r>
                        <m:r>
                          <a:rPr lang="en-US" sz="2000" i="1">
                            <a:latin typeface="Cambria Math"/>
                          </a:rPr>
                          <m:t>𝑇</m:t>
                        </m:r>
                      </m:den>
                    </m:f>
                    <m:r>
                      <a:rPr lang="en-US" sz="2000" i="1">
                        <a:latin typeface="Cambria Math"/>
                      </a:rPr>
                      <m:t>=</m:t>
                    </m:r>
                    <m:r>
                      <a:rPr lang="en-US" sz="2000" i="1">
                        <a:latin typeface="Cambria Math"/>
                      </a:rPr>
                      <m:t>75</m:t>
                    </m:r>
                    <m:r>
                      <a:rPr lang="en-US" sz="2000" i="1">
                        <a:latin typeface="Cambria Math"/>
                      </a:rPr>
                      <m:t>∗</m:t>
                    </m:r>
                    <m:f>
                      <m:fPr>
                        <m:ctrlPr>
                          <a:rPr lang="en-US" sz="2000" i="1">
                            <a:latin typeface="Cambria Math"/>
                          </a:rPr>
                        </m:ctrlPr>
                      </m:fPr>
                      <m:num>
                        <m:r>
                          <a:rPr lang="en-US" sz="2000" i="1">
                            <a:latin typeface="Cambria Math"/>
                          </a:rPr>
                          <m:t>100</m:t>
                        </m:r>
                        <m:r>
                          <a:rPr lang="en-US" sz="2000" i="1">
                            <a:latin typeface="Cambria Math"/>
                          </a:rPr>
                          <m:t>−</m:t>
                        </m:r>
                        <m:r>
                          <a:rPr lang="en-US" sz="2000" i="1">
                            <a:latin typeface="Cambria Math"/>
                          </a:rPr>
                          <m:t>30</m:t>
                        </m:r>
                      </m:num>
                      <m:den>
                        <m:d>
                          <m:dPr>
                            <m:ctrlPr>
                              <a:rPr lang="en-US" sz="2000" i="1">
                                <a:latin typeface="Cambria Math"/>
                              </a:rPr>
                            </m:ctrlPr>
                          </m:dPr>
                          <m:e>
                            <m:r>
                              <a:rPr lang="en-US" sz="2000" i="1">
                                <a:latin typeface="Cambria Math"/>
                              </a:rPr>
                              <m:t>175</m:t>
                            </m:r>
                            <m:r>
                              <a:rPr lang="en-US" sz="2000" i="1">
                                <a:latin typeface="Cambria Math"/>
                              </a:rPr>
                              <m:t>−</m:t>
                            </m:r>
                            <m:r>
                              <a:rPr lang="en-US" sz="2000" i="1">
                                <a:latin typeface="Cambria Math"/>
                              </a:rPr>
                              <m:t>80</m:t>
                            </m:r>
                          </m:e>
                        </m:d>
                        <m:r>
                          <a:rPr lang="en-US" sz="2000" i="1">
                            <a:latin typeface="Cambria Math"/>
                          </a:rPr>
                          <m:t>∗(</m:t>
                        </m:r>
                        <m:r>
                          <a:rPr lang="en-US" sz="2000" i="1">
                            <a:latin typeface="Cambria Math"/>
                          </a:rPr>
                          <m:t>100</m:t>
                        </m:r>
                        <m:r>
                          <a:rPr lang="en-US" sz="2000" i="1">
                            <a:latin typeface="Cambria Math"/>
                          </a:rPr>
                          <m:t>∗</m:t>
                        </m:r>
                        <m:r>
                          <a:rPr lang="en-US" sz="2000" i="1">
                            <a:latin typeface="Cambria Math"/>
                          </a:rPr>
                          <m:t>40</m:t>
                        </m:r>
                        <m:r>
                          <a:rPr lang="en-US" sz="2000" i="1">
                            <a:latin typeface="Cambria Math"/>
                          </a:rPr>
                          <m:t>)</m:t>
                        </m:r>
                      </m:den>
                    </m:f>
                    <m:r>
                      <a:rPr lang="en-US" sz="2000" i="1">
                        <a:latin typeface="Cambria Math"/>
                      </a:rPr>
                      <m:t>= </m:t>
                    </m:r>
                  </m:oMath>
                </a14:m>
                <a:r>
                  <a:rPr lang="en-US" sz="2000" dirty="0">
                    <a:latin typeface="Times New Roman" pitchFamily="18" charset="0"/>
                    <a:cs typeface="Times New Roman" pitchFamily="18" charset="0"/>
                  </a:rPr>
                  <a:t>0.013815</a:t>
                </a:r>
                <a14:m>
                  <m:oMath xmlns:m="http://schemas.openxmlformats.org/officeDocument/2006/math">
                    <m:f>
                      <m:fPr>
                        <m:ctrlPr>
                          <a:rPr lang="en-US" sz="2000" i="1">
                            <a:latin typeface="Cambria Math"/>
                          </a:rPr>
                        </m:ctrlPr>
                      </m:fPr>
                      <m:num>
                        <m:r>
                          <a:rPr lang="en-US" sz="2000" i="1">
                            <a:latin typeface="Cambria Math"/>
                          </a:rPr>
                          <m:t>𝑊</m:t>
                        </m:r>
                      </m:num>
                      <m:den>
                        <m:r>
                          <a:rPr lang="en-US" sz="2000" i="1">
                            <a:latin typeface="Cambria Math"/>
                          </a:rPr>
                          <m:t>𝑚𝑚</m:t>
                        </m:r>
                        <m:r>
                          <a:rPr lang="en-US" sz="2000" i="1">
                            <a:latin typeface="Cambria Math"/>
                          </a:rPr>
                          <m:t>.</m:t>
                        </m:r>
                        <m:r>
                          <a:rPr lang="en-US" sz="2000" i="1">
                            <a:latin typeface="Cambria Math"/>
                          </a:rPr>
                          <m:t>𝑘</m:t>
                        </m:r>
                      </m:den>
                    </m:f>
                  </m:oMath>
                </a14:m>
                <a:endParaRPr lang="en-US" sz="2000" dirty="0">
                  <a:latin typeface="Times New Roman" pitchFamily="18" charset="0"/>
                  <a:cs typeface="Times New Roman" pitchFamily="18" charset="0"/>
                </a:endParaRPr>
              </a:p>
              <a:p>
                <a:pPr algn="l" rtl="0"/>
                <a:r>
                  <a:rPr lang="en-US" sz="2000" dirty="0">
                    <a:latin typeface="Times New Roman" pitchFamily="18" charset="0"/>
                    <a:cs typeface="Times New Roman" pitchFamily="18" charset="0"/>
                  </a:rPr>
                  <a:t>And the average of k is equal :</a:t>
                </a:r>
              </a:p>
              <a:p>
                <a:pPr algn="l" rtl="0"/>
                <a:r>
                  <a:rPr lang="en-US" sz="2000" dirty="0">
                    <a:latin typeface="Times New Roman" pitchFamily="18" charset="0"/>
                    <a:cs typeface="Times New Roman" pitchFamily="18" charset="0"/>
                  </a:rPr>
                  <a:t>k</a:t>
                </a:r>
                <a:r>
                  <a:rPr lang="en-US" sz="2000" baseline="-25000" dirty="0">
                    <a:latin typeface="Times New Roman" pitchFamily="18" charset="0"/>
                    <a:cs typeface="Times New Roman" pitchFamily="18" charset="0"/>
                  </a:rPr>
                  <a:t> average </a:t>
                </a:r>
                <a:r>
                  <a:rPr lang="en-US" sz="2000" dirty="0">
                    <a:latin typeface="Times New Roman" pitchFamily="18" charset="0"/>
                    <a:cs typeface="Times New Roman" pitchFamily="18" charset="0"/>
                  </a:rPr>
                  <a:t>= </a:t>
                </a:r>
                <a14:m>
                  <m:oMath xmlns:m="http://schemas.openxmlformats.org/officeDocument/2006/math">
                    <m:f>
                      <m:fPr>
                        <m:ctrlPr>
                          <a:rPr lang="en-US" sz="2000" i="1">
                            <a:latin typeface="Cambria Math"/>
                          </a:rPr>
                        </m:ctrlPr>
                      </m:fPr>
                      <m:num>
                        <m:r>
                          <a:rPr lang="en-US" sz="2000">
                            <a:latin typeface="Cambria Math"/>
                          </a:rPr>
                          <m:t>0</m:t>
                        </m:r>
                        <m:r>
                          <a:rPr lang="en-US" sz="2000">
                            <a:latin typeface="Cambria Math"/>
                          </a:rPr>
                          <m:t>.</m:t>
                        </m:r>
                        <m:r>
                          <a:rPr lang="en-US" sz="2000">
                            <a:latin typeface="Cambria Math"/>
                          </a:rPr>
                          <m:t>01416</m:t>
                        </m:r>
                        <m:r>
                          <a:rPr lang="en-US" sz="2000">
                            <a:latin typeface="Cambria Math"/>
                          </a:rPr>
                          <m:t>+</m:t>
                        </m:r>
                        <m:r>
                          <a:rPr lang="en-US" sz="2000">
                            <a:latin typeface="Cambria Math"/>
                          </a:rPr>
                          <m:t>0</m:t>
                        </m:r>
                        <m:r>
                          <a:rPr lang="en-US" sz="2000">
                            <a:latin typeface="Cambria Math"/>
                          </a:rPr>
                          <m:t>.</m:t>
                        </m:r>
                        <m:r>
                          <a:rPr lang="en-US" sz="2000">
                            <a:latin typeface="Cambria Math"/>
                          </a:rPr>
                          <m:t>013815</m:t>
                        </m:r>
                      </m:num>
                      <m:den>
                        <m:r>
                          <a:rPr lang="en-US" sz="2000">
                            <a:latin typeface="Cambria Math"/>
                          </a:rPr>
                          <m:t>2</m:t>
                        </m:r>
                      </m:den>
                    </m:f>
                    <m:r>
                      <a:rPr lang="en-US" sz="2000">
                        <a:latin typeface="Cambria Math"/>
                      </a:rPr>
                      <m:t>=</m:t>
                    </m:r>
                    <m:r>
                      <a:rPr lang="en-US" sz="2000">
                        <a:latin typeface="Cambria Math"/>
                      </a:rPr>
                      <m:t>0</m:t>
                    </m:r>
                    <m:r>
                      <a:rPr lang="en-US" sz="2000">
                        <a:latin typeface="Cambria Math"/>
                      </a:rPr>
                      <m:t>.</m:t>
                    </m:r>
                    <m:r>
                      <a:rPr lang="en-US" sz="2000">
                        <a:latin typeface="Cambria Math"/>
                      </a:rPr>
                      <m:t>01399</m:t>
                    </m:r>
                  </m:oMath>
                </a14:m>
                <a:r>
                  <a:rPr lang="en-US" sz="2000" dirty="0">
                    <a:latin typeface="Times New Roman" pitchFamily="18" charset="0"/>
                    <a:cs typeface="Times New Roman" pitchFamily="18" charset="0"/>
                  </a:rPr>
                  <a:t> </a:t>
                </a:r>
                <a14:m>
                  <m:oMath xmlns:m="http://schemas.openxmlformats.org/officeDocument/2006/math">
                    <m:f>
                      <m:fPr>
                        <m:ctrlPr>
                          <a:rPr lang="en-US" sz="2000" i="1">
                            <a:latin typeface="Cambria Math"/>
                          </a:rPr>
                        </m:ctrlPr>
                      </m:fPr>
                      <m:num>
                        <m:r>
                          <a:rPr lang="en-US" sz="2000" i="1">
                            <a:latin typeface="Cambria Math"/>
                          </a:rPr>
                          <m:t>𝑊</m:t>
                        </m:r>
                      </m:num>
                      <m:den>
                        <m:r>
                          <a:rPr lang="en-US" sz="2000" i="1">
                            <a:latin typeface="Cambria Math"/>
                          </a:rPr>
                          <m:t>𝑚𝑚</m:t>
                        </m:r>
                        <m:r>
                          <a:rPr lang="en-US" sz="2000" i="1">
                            <a:latin typeface="Cambria Math"/>
                          </a:rPr>
                          <m:t>.</m:t>
                        </m:r>
                        <m:r>
                          <a:rPr lang="en-US" sz="2000" i="1">
                            <a:latin typeface="Cambria Math"/>
                          </a:rPr>
                          <m:t>𝑘</m:t>
                        </m:r>
                      </m:den>
                    </m:f>
                  </m:oMath>
                </a14:m>
                <a:endParaRPr lang="en-US" sz="2000" dirty="0">
                  <a:latin typeface="Times New Roman" pitchFamily="18" charset="0"/>
                  <a:cs typeface="Times New Roman" pitchFamily="18" charset="0"/>
                </a:endParaRPr>
              </a:p>
              <a:p>
                <a:pPr marL="0" indent="0" algn="l" rtl="0">
                  <a:buNone/>
                </a:pPr>
                <a:endParaRPr lang="ar-JO" sz="2000" u="sng" dirty="0">
                  <a:latin typeface="Times New Roman" pitchFamily="18" charset="0"/>
                  <a:cs typeface="Times New Roman"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539552" y="1268760"/>
                <a:ext cx="8229600" cy="5059363"/>
              </a:xfrm>
              <a:blipFill rotWithShape="1">
                <a:blip r:embed="rId2"/>
                <a:stretch>
                  <a:fillRect l="-519"/>
                </a:stretch>
              </a:blipFill>
            </p:spPr>
            <p:txBody>
              <a:bodyPr/>
              <a:lstStyle/>
              <a:p>
                <a:r>
                  <a:rPr lang="ar-SA">
                    <a:noFill/>
                  </a:rPr>
                  <a:t> </a:t>
                </a:r>
              </a:p>
            </p:txBody>
          </p:sp>
        </mc:Fallback>
      </mc:AlternateContent>
      <p:graphicFrame>
        <p:nvGraphicFramePr>
          <p:cNvPr id="4" name="Table 3"/>
          <p:cNvGraphicFramePr>
            <a:graphicFrameLocks noGrp="1"/>
          </p:cNvGraphicFramePr>
          <p:nvPr>
            <p:extLst>
              <p:ext uri="{D42A27DB-BD31-4B8C-83A1-F6EECF244321}">
                <p14:modId xmlns:p14="http://schemas.microsoft.com/office/powerpoint/2010/main" val="2376566972"/>
              </p:ext>
            </p:extLst>
          </p:nvPr>
        </p:nvGraphicFramePr>
        <p:xfrm>
          <a:off x="2123728" y="1628800"/>
          <a:ext cx="3505201" cy="1789395"/>
        </p:xfrm>
        <a:graphic>
          <a:graphicData uri="http://schemas.openxmlformats.org/drawingml/2006/table">
            <a:tbl>
              <a:tblPr firstRow="1" firstCol="1" bandRow="1">
                <a:tableStyleId>{5C22544A-7EE6-4342-B048-85BDC9FD1C3A}</a:tableStyleId>
              </a:tblPr>
              <a:tblGrid>
                <a:gridCol w="1517140"/>
                <a:gridCol w="939359"/>
                <a:gridCol w="1048702"/>
              </a:tblGrid>
              <a:tr h="407381">
                <a:tc>
                  <a:txBody>
                    <a:bodyPr/>
                    <a:lstStyle/>
                    <a:p>
                      <a:pPr algn="ctr" rtl="0">
                        <a:lnSpc>
                          <a:spcPct val="115000"/>
                        </a:lnSpc>
                        <a:spcAft>
                          <a:spcPts val="0"/>
                        </a:spcAft>
                        <a:tabLst>
                          <a:tab pos="812165" algn="l"/>
                        </a:tabLst>
                      </a:pPr>
                      <a:r>
                        <a:rPr lang="en-US" sz="2000" b="1" i="1" dirty="0">
                          <a:effectLst/>
                          <a:latin typeface="Times New Roman" pitchFamily="18" charset="0"/>
                          <a:cs typeface="Times New Roman" pitchFamily="18" charset="0"/>
                        </a:rPr>
                        <a:t>X(mm)</a:t>
                      </a:r>
                      <a:endParaRPr lang="en-US" sz="2000" b="1" i="1" dirty="0">
                        <a:effectLst/>
                        <a:latin typeface="Times New Roman" pitchFamily="18" charset="0"/>
                        <a:ea typeface="Calibri"/>
                        <a:cs typeface="Times New Roman" pitchFamily="18" charset="0"/>
                      </a:endParaRPr>
                    </a:p>
                  </a:txBody>
                  <a:tcPr marL="68580" marR="68580" marT="0" marB="0"/>
                </a:tc>
                <a:tc>
                  <a:txBody>
                    <a:bodyPr/>
                    <a:lstStyle/>
                    <a:p>
                      <a:pPr algn="ctr" rtl="0">
                        <a:lnSpc>
                          <a:spcPct val="115000"/>
                        </a:lnSpc>
                        <a:spcAft>
                          <a:spcPts val="0"/>
                        </a:spcAft>
                        <a:tabLst>
                          <a:tab pos="812165" algn="l"/>
                        </a:tabLst>
                      </a:pPr>
                      <a:r>
                        <a:rPr lang="en-US" sz="2000" b="1" i="1" dirty="0">
                          <a:effectLst/>
                          <a:latin typeface="Times New Roman" pitchFamily="18" charset="0"/>
                          <a:cs typeface="Times New Roman" pitchFamily="18" charset="0"/>
                        </a:rPr>
                        <a:t>30 </a:t>
                      </a:r>
                      <a:endParaRPr lang="en-US" sz="2000" b="1" i="1" dirty="0">
                        <a:effectLst/>
                        <a:latin typeface="Times New Roman" pitchFamily="18" charset="0"/>
                        <a:ea typeface="Calibri"/>
                        <a:cs typeface="Times New Roman" pitchFamily="18" charset="0"/>
                      </a:endParaRPr>
                    </a:p>
                  </a:txBody>
                  <a:tcPr marL="68580" marR="68580" marT="0" marB="0"/>
                </a:tc>
                <a:tc>
                  <a:txBody>
                    <a:bodyPr/>
                    <a:lstStyle/>
                    <a:p>
                      <a:pPr algn="ctr" rtl="0">
                        <a:lnSpc>
                          <a:spcPct val="115000"/>
                        </a:lnSpc>
                        <a:spcAft>
                          <a:spcPts val="0"/>
                        </a:spcAft>
                        <a:tabLst>
                          <a:tab pos="812165" algn="l"/>
                        </a:tabLst>
                      </a:pPr>
                      <a:r>
                        <a:rPr lang="en-US" sz="2000" b="1" i="1" dirty="0">
                          <a:effectLst/>
                          <a:latin typeface="Times New Roman" pitchFamily="18" charset="0"/>
                          <a:cs typeface="Times New Roman" pitchFamily="18" charset="0"/>
                        </a:rPr>
                        <a:t>100</a:t>
                      </a:r>
                      <a:endParaRPr lang="en-US" sz="2000" b="1" i="1" dirty="0">
                        <a:effectLst/>
                        <a:latin typeface="Times New Roman" pitchFamily="18" charset="0"/>
                        <a:ea typeface="Calibri"/>
                        <a:cs typeface="Times New Roman" pitchFamily="18" charset="0"/>
                      </a:endParaRPr>
                    </a:p>
                  </a:txBody>
                  <a:tcPr marL="68580" marR="68580" marT="0" marB="0"/>
                </a:tc>
              </a:tr>
              <a:tr h="444175">
                <a:tc>
                  <a:txBody>
                    <a:bodyPr/>
                    <a:lstStyle/>
                    <a:p>
                      <a:pPr algn="ctr" rtl="0">
                        <a:lnSpc>
                          <a:spcPct val="115000"/>
                        </a:lnSpc>
                        <a:spcAft>
                          <a:spcPts val="0"/>
                        </a:spcAft>
                        <a:tabLst>
                          <a:tab pos="812165" algn="l"/>
                        </a:tabLst>
                      </a:pPr>
                      <a:r>
                        <a:rPr lang="en-US" sz="2000" b="1" i="1" dirty="0">
                          <a:effectLst/>
                          <a:latin typeface="Times New Roman" pitchFamily="18" charset="0"/>
                          <a:cs typeface="Times New Roman" pitchFamily="18" charset="0"/>
                        </a:rPr>
                        <a:t>T(ċ)</a:t>
                      </a:r>
                      <a:endParaRPr lang="en-US" sz="2000" b="1" i="1" dirty="0">
                        <a:effectLst/>
                        <a:latin typeface="Times New Roman" pitchFamily="18" charset="0"/>
                        <a:ea typeface="Calibri"/>
                        <a:cs typeface="Times New Roman" pitchFamily="18" charset="0"/>
                      </a:endParaRPr>
                    </a:p>
                  </a:txBody>
                  <a:tcPr marL="68580" marR="68580" marT="0" marB="0"/>
                </a:tc>
                <a:tc>
                  <a:txBody>
                    <a:bodyPr/>
                    <a:lstStyle/>
                    <a:p>
                      <a:pPr algn="ctr" rtl="0">
                        <a:lnSpc>
                          <a:spcPct val="115000"/>
                        </a:lnSpc>
                        <a:spcAft>
                          <a:spcPts val="0"/>
                        </a:spcAft>
                        <a:tabLst>
                          <a:tab pos="812165" algn="l"/>
                        </a:tabLst>
                      </a:pPr>
                      <a:r>
                        <a:rPr lang="en-US" sz="2000" b="1" i="1" dirty="0">
                          <a:effectLst/>
                          <a:latin typeface="Times New Roman" pitchFamily="18" charset="0"/>
                          <a:cs typeface="Times New Roman" pitchFamily="18" charset="0"/>
                        </a:rPr>
                        <a:t>T</a:t>
                      </a:r>
                      <a:r>
                        <a:rPr lang="en-US" sz="2000" b="1" i="1" baseline="-25000" dirty="0">
                          <a:effectLst/>
                          <a:latin typeface="Times New Roman" pitchFamily="18" charset="0"/>
                          <a:cs typeface="Times New Roman" pitchFamily="18" charset="0"/>
                        </a:rPr>
                        <a:t>1</a:t>
                      </a:r>
                      <a:endParaRPr lang="en-US" sz="2000" b="1" i="1" dirty="0">
                        <a:effectLst/>
                        <a:latin typeface="Times New Roman" pitchFamily="18" charset="0"/>
                        <a:ea typeface="Calibri"/>
                        <a:cs typeface="Times New Roman" pitchFamily="18" charset="0"/>
                      </a:endParaRPr>
                    </a:p>
                  </a:txBody>
                  <a:tcPr marL="68580" marR="68580" marT="0" marB="0"/>
                </a:tc>
                <a:tc>
                  <a:txBody>
                    <a:bodyPr/>
                    <a:lstStyle/>
                    <a:p>
                      <a:pPr algn="ctr" rtl="0">
                        <a:lnSpc>
                          <a:spcPct val="115000"/>
                        </a:lnSpc>
                        <a:spcAft>
                          <a:spcPts val="0"/>
                        </a:spcAft>
                        <a:tabLst>
                          <a:tab pos="812165" algn="l"/>
                        </a:tabLst>
                      </a:pPr>
                      <a:r>
                        <a:rPr lang="en-US" sz="2000" b="1" i="1" dirty="0">
                          <a:effectLst/>
                          <a:latin typeface="Times New Roman" pitchFamily="18" charset="0"/>
                          <a:cs typeface="Times New Roman" pitchFamily="18" charset="0"/>
                        </a:rPr>
                        <a:t>T</a:t>
                      </a:r>
                      <a:r>
                        <a:rPr lang="en-US" sz="2000" b="1" i="1" baseline="-25000" dirty="0">
                          <a:effectLst/>
                          <a:latin typeface="Times New Roman" pitchFamily="18" charset="0"/>
                          <a:cs typeface="Times New Roman" pitchFamily="18" charset="0"/>
                        </a:rPr>
                        <a:t>2</a:t>
                      </a:r>
                      <a:endParaRPr lang="en-US" sz="2000" b="1" i="1" dirty="0">
                        <a:effectLst/>
                        <a:latin typeface="Times New Roman" pitchFamily="18" charset="0"/>
                        <a:ea typeface="Calibri"/>
                        <a:cs typeface="Times New Roman" pitchFamily="18" charset="0"/>
                      </a:endParaRPr>
                    </a:p>
                  </a:txBody>
                  <a:tcPr marL="68580" marR="68580" marT="0" marB="0"/>
                </a:tc>
              </a:tr>
              <a:tr h="407381">
                <a:tc>
                  <a:txBody>
                    <a:bodyPr/>
                    <a:lstStyle/>
                    <a:p>
                      <a:pPr algn="ctr" rtl="0">
                        <a:lnSpc>
                          <a:spcPct val="115000"/>
                        </a:lnSpc>
                        <a:spcAft>
                          <a:spcPts val="0"/>
                        </a:spcAft>
                        <a:tabLst>
                          <a:tab pos="812165" algn="l"/>
                        </a:tabLst>
                      </a:pPr>
                      <a:r>
                        <a:rPr lang="en-US" sz="2000" b="1" i="1" dirty="0">
                          <a:effectLst/>
                          <a:latin typeface="Times New Roman" pitchFamily="18" charset="0"/>
                          <a:cs typeface="Times New Roman" pitchFamily="18" charset="0"/>
                        </a:rPr>
                        <a:t>Q =150 w</a:t>
                      </a:r>
                      <a:endParaRPr lang="en-US" sz="2000" b="1" i="1" dirty="0">
                        <a:effectLst/>
                        <a:latin typeface="Times New Roman" pitchFamily="18" charset="0"/>
                        <a:ea typeface="Calibri"/>
                        <a:cs typeface="Times New Roman" pitchFamily="18" charset="0"/>
                      </a:endParaRPr>
                    </a:p>
                  </a:txBody>
                  <a:tcPr marL="68580" marR="68580" marT="0" marB="0"/>
                </a:tc>
                <a:tc>
                  <a:txBody>
                    <a:bodyPr/>
                    <a:lstStyle/>
                    <a:p>
                      <a:pPr algn="ctr" rtl="0">
                        <a:lnSpc>
                          <a:spcPct val="115000"/>
                        </a:lnSpc>
                        <a:spcAft>
                          <a:spcPts val="0"/>
                        </a:spcAft>
                        <a:tabLst>
                          <a:tab pos="812165" algn="l"/>
                        </a:tabLst>
                      </a:pPr>
                      <a:r>
                        <a:rPr lang="en-US" sz="2000" b="1" i="1" dirty="0">
                          <a:effectLst/>
                          <a:latin typeface="Times New Roman" pitchFamily="18" charset="0"/>
                          <a:cs typeface="Times New Roman" pitchFamily="18" charset="0"/>
                        </a:rPr>
                        <a:t>170</a:t>
                      </a:r>
                      <a:endParaRPr lang="en-US" sz="2000" b="1" i="1" dirty="0">
                        <a:effectLst/>
                        <a:latin typeface="Times New Roman" pitchFamily="18" charset="0"/>
                        <a:ea typeface="Calibri"/>
                        <a:cs typeface="Times New Roman" pitchFamily="18" charset="0"/>
                      </a:endParaRPr>
                    </a:p>
                  </a:txBody>
                  <a:tcPr marL="68580" marR="68580" marT="0" marB="0"/>
                </a:tc>
                <a:tc>
                  <a:txBody>
                    <a:bodyPr/>
                    <a:lstStyle/>
                    <a:p>
                      <a:pPr algn="ctr" rtl="0">
                        <a:lnSpc>
                          <a:spcPct val="115000"/>
                        </a:lnSpc>
                        <a:spcAft>
                          <a:spcPts val="0"/>
                        </a:spcAft>
                        <a:tabLst>
                          <a:tab pos="812165" algn="l"/>
                        </a:tabLst>
                      </a:pPr>
                      <a:r>
                        <a:rPr lang="en-US" sz="2000" b="1" i="1" dirty="0">
                          <a:effectLst/>
                          <a:latin typeface="Times New Roman" pitchFamily="18" charset="0"/>
                          <a:cs typeface="Times New Roman" pitchFamily="18" charset="0"/>
                        </a:rPr>
                        <a:t>77.3</a:t>
                      </a:r>
                      <a:endParaRPr lang="en-US" sz="2000" b="1" i="1" dirty="0">
                        <a:effectLst/>
                        <a:latin typeface="Times New Roman" pitchFamily="18" charset="0"/>
                        <a:ea typeface="Calibri"/>
                        <a:cs typeface="Times New Roman" pitchFamily="18" charset="0"/>
                      </a:endParaRPr>
                    </a:p>
                  </a:txBody>
                  <a:tcPr marL="68580" marR="68580" marT="0" marB="0"/>
                </a:tc>
              </a:tr>
              <a:tr h="530458">
                <a:tc>
                  <a:txBody>
                    <a:bodyPr/>
                    <a:lstStyle/>
                    <a:p>
                      <a:pPr algn="ctr" rtl="0">
                        <a:lnSpc>
                          <a:spcPct val="115000"/>
                        </a:lnSpc>
                        <a:spcAft>
                          <a:spcPts val="0"/>
                        </a:spcAft>
                        <a:tabLst>
                          <a:tab pos="812165" algn="l"/>
                        </a:tabLst>
                      </a:pPr>
                      <a:r>
                        <a:rPr lang="en-US" sz="2000" b="1" i="1">
                          <a:effectLst/>
                          <a:latin typeface="Times New Roman" pitchFamily="18" charset="0"/>
                          <a:cs typeface="Times New Roman" pitchFamily="18" charset="0"/>
                        </a:rPr>
                        <a:t>Q =150 w </a:t>
                      </a:r>
                      <a:endParaRPr lang="en-US" sz="2000" b="1" i="1">
                        <a:effectLst/>
                        <a:latin typeface="Times New Roman" pitchFamily="18" charset="0"/>
                        <a:ea typeface="Calibri"/>
                        <a:cs typeface="Times New Roman" pitchFamily="18" charset="0"/>
                      </a:endParaRPr>
                    </a:p>
                  </a:txBody>
                  <a:tcPr marL="68580" marR="68580" marT="0" marB="0"/>
                </a:tc>
                <a:tc>
                  <a:txBody>
                    <a:bodyPr/>
                    <a:lstStyle/>
                    <a:p>
                      <a:pPr algn="ctr" rtl="0">
                        <a:lnSpc>
                          <a:spcPct val="115000"/>
                        </a:lnSpc>
                        <a:spcAft>
                          <a:spcPts val="0"/>
                        </a:spcAft>
                        <a:tabLst>
                          <a:tab pos="812165" algn="l"/>
                        </a:tabLst>
                      </a:pPr>
                      <a:r>
                        <a:rPr lang="en-US" sz="2000" b="1" i="1" dirty="0">
                          <a:effectLst/>
                          <a:latin typeface="Times New Roman" pitchFamily="18" charset="0"/>
                          <a:cs typeface="Times New Roman" pitchFamily="18" charset="0"/>
                        </a:rPr>
                        <a:t>175</a:t>
                      </a:r>
                      <a:endParaRPr lang="en-US" sz="2000" b="1" i="1" dirty="0">
                        <a:effectLst/>
                        <a:latin typeface="Times New Roman" pitchFamily="18" charset="0"/>
                        <a:ea typeface="Calibri"/>
                        <a:cs typeface="Times New Roman" pitchFamily="18" charset="0"/>
                      </a:endParaRPr>
                    </a:p>
                  </a:txBody>
                  <a:tcPr marL="68580" marR="68580" marT="0" marB="0"/>
                </a:tc>
                <a:tc>
                  <a:txBody>
                    <a:bodyPr/>
                    <a:lstStyle/>
                    <a:p>
                      <a:pPr algn="ctr" rtl="0">
                        <a:lnSpc>
                          <a:spcPct val="115000"/>
                        </a:lnSpc>
                        <a:spcAft>
                          <a:spcPts val="0"/>
                        </a:spcAft>
                      </a:pPr>
                      <a:r>
                        <a:rPr lang="en-US" sz="2000" b="1" i="1" dirty="0">
                          <a:effectLst/>
                          <a:latin typeface="Times New Roman" pitchFamily="18" charset="0"/>
                          <a:cs typeface="Times New Roman" pitchFamily="18" charset="0"/>
                        </a:rPr>
                        <a:t>80</a:t>
                      </a:r>
                      <a:endParaRPr lang="en-US" sz="2000" b="1" i="1" dirty="0">
                        <a:effectLst/>
                        <a:latin typeface="Times New Roman" pitchFamily="18" charset="0"/>
                        <a:ea typeface="Calibri"/>
                        <a:cs typeface="Times New Roman" pitchFamily="18" charset="0"/>
                      </a:endParaRPr>
                    </a:p>
                  </a:txBody>
                  <a:tcPr marL="68580" marR="68580" marT="0" marB="0"/>
                </a:tc>
              </a:tr>
            </a:tbl>
          </a:graphicData>
        </a:graphic>
      </p:graphicFrame>
    </p:spTree>
    <p:extLst>
      <p:ext uri="{BB962C8B-B14F-4D97-AF65-F5344CB8AC3E}">
        <p14:creationId xmlns:p14="http://schemas.microsoft.com/office/powerpoint/2010/main" val="12593106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901268272"/>
              </p:ext>
            </p:extLst>
          </p:nvPr>
        </p:nvGraphicFramePr>
        <p:xfrm>
          <a:off x="163860" y="188640"/>
          <a:ext cx="8816281" cy="6519672"/>
        </p:xfrm>
        <a:graphic>
          <a:graphicData uri="http://schemas.openxmlformats.org/drawingml/2006/table">
            <a:tbl>
              <a:tblPr firstRow="1" firstCol="1" bandRow="1">
                <a:tableStyleId>{5C22544A-7EE6-4342-B048-85BDC9FD1C3A}</a:tableStyleId>
              </a:tblPr>
              <a:tblGrid>
                <a:gridCol w="1533056"/>
                <a:gridCol w="1592204"/>
                <a:gridCol w="1328252"/>
                <a:gridCol w="1277344"/>
                <a:gridCol w="1614829"/>
                <a:gridCol w="1470596"/>
              </a:tblGrid>
              <a:tr h="768275">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Name of Stones</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Commercial Name</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1">
                        <a:lnSpc>
                          <a:spcPct val="115000"/>
                        </a:lnSpc>
                        <a:spcAft>
                          <a:spcPts val="0"/>
                        </a:spcAft>
                      </a:pPr>
                      <a:r>
                        <a:rPr lang="en-US" sz="1200" b="1">
                          <a:effectLst/>
                          <a:latin typeface="Times New Roman" pitchFamily="18" charset="0"/>
                          <a:cs typeface="Times New Roman" pitchFamily="18" charset="0"/>
                        </a:rPr>
                        <a:t> </a:t>
                      </a:r>
                    </a:p>
                    <a:p>
                      <a:pPr algn="ctr" rtl="1">
                        <a:lnSpc>
                          <a:spcPct val="115000"/>
                        </a:lnSpc>
                        <a:spcAft>
                          <a:spcPts val="0"/>
                        </a:spcAft>
                      </a:pPr>
                      <a:r>
                        <a:rPr lang="en-US" sz="1200" b="1">
                          <a:effectLst/>
                          <a:latin typeface="Times New Roman" pitchFamily="18" charset="0"/>
                          <a:cs typeface="Times New Roman" pitchFamily="18" charset="0"/>
                        </a:rPr>
                        <a:t>Density</a:t>
                      </a:r>
                      <a:br>
                        <a:rPr lang="en-US" sz="1200" b="1">
                          <a:effectLst/>
                          <a:latin typeface="Times New Roman" pitchFamily="18" charset="0"/>
                          <a:cs typeface="Times New Roman" pitchFamily="18" charset="0"/>
                        </a:rPr>
                      </a:br>
                      <a:r>
                        <a:rPr lang="en-US" sz="1200" b="1">
                          <a:effectLst/>
                          <a:latin typeface="Times New Roman" pitchFamily="18" charset="0"/>
                          <a:cs typeface="Times New Roman" pitchFamily="18" charset="0"/>
                        </a:rPr>
                        <a:t> (kg/ m3)</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l" rtl="0">
                        <a:lnSpc>
                          <a:spcPct val="115000"/>
                        </a:lnSpc>
                        <a:spcAft>
                          <a:spcPts val="0"/>
                        </a:spcAft>
                      </a:pPr>
                      <a:r>
                        <a:rPr lang="en-US" sz="1200" b="1" dirty="0">
                          <a:effectLst/>
                          <a:latin typeface="Times New Roman" pitchFamily="18" charset="0"/>
                          <a:cs typeface="Times New Roman" pitchFamily="18" charset="0"/>
                        </a:rPr>
                        <a:t> </a:t>
                      </a:r>
                    </a:p>
                    <a:p>
                      <a:pPr algn="l" rtl="0">
                        <a:lnSpc>
                          <a:spcPct val="115000"/>
                        </a:lnSpc>
                        <a:spcAft>
                          <a:spcPts val="0"/>
                        </a:spcAft>
                      </a:pPr>
                      <a:r>
                        <a:rPr lang="en-US" sz="1200" b="1" dirty="0">
                          <a:effectLst/>
                          <a:latin typeface="Times New Roman" pitchFamily="18" charset="0"/>
                          <a:cs typeface="Times New Roman" pitchFamily="18" charset="0"/>
                        </a:rPr>
                        <a:t>Absorption</a:t>
                      </a:r>
                      <a:br>
                        <a:rPr lang="en-US" sz="1200" b="1" dirty="0">
                          <a:effectLst/>
                          <a:latin typeface="Times New Roman" pitchFamily="18" charset="0"/>
                          <a:cs typeface="Times New Roman" pitchFamily="18" charset="0"/>
                        </a:rPr>
                      </a:br>
                      <a:r>
                        <a:rPr lang="en-US" sz="1200" b="1" dirty="0">
                          <a:effectLst/>
                          <a:latin typeface="Times New Roman" pitchFamily="18" charset="0"/>
                          <a:cs typeface="Times New Roman" pitchFamily="18" charset="0"/>
                        </a:rPr>
                        <a:t> (%)</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l" rtl="0">
                        <a:lnSpc>
                          <a:spcPct val="115000"/>
                        </a:lnSpc>
                        <a:spcAft>
                          <a:spcPts val="0"/>
                        </a:spcAft>
                      </a:pPr>
                      <a:r>
                        <a:rPr lang="en-US" sz="1200" b="1">
                          <a:effectLst/>
                          <a:latin typeface="Times New Roman" pitchFamily="18" charset="0"/>
                          <a:cs typeface="Times New Roman" pitchFamily="18" charset="0"/>
                        </a:rPr>
                        <a:t> </a:t>
                      </a:r>
                    </a:p>
                    <a:p>
                      <a:pPr algn="l" rtl="0">
                        <a:lnSpc>
                          <a:spcPct val="115000"/>
                        </a:lnSpc>
                        <a:spcAft>
                          <a:spcPts val="0"/>
                        </a:spcAft>
                      </a:pPr>
                      <a:r>
                        <a:rPr lang="en-US" sz="1200" b="1">
                          <a:effectLst/>
                          <a:latin typeface="Times New Roman" pitchFamily="18" charset="0"/>
                          <a:cs typeface="Times New Roman" pitchFamily="18" charset="0"/>
                        </a:rPr>
                        <a:t>Compression Strength </a:t>
                      </a:r>
                      <a:br>
                        <a:rPr lang="en-US" sz="1200" b="1">
                          <a:effectLst/>
                          <a:latin typeface="Times New Roman" pitchFamily="18" charset="0"/>
                          <a:cs typeface="Times New Roman" pitchFamily="18" charset="0"/>
                        </a:rPr>
                      </a:br>
                      <a:r>
                        <a:rPr lang="en-US" sz="1200" b="1">
                          <a:effectLst/>
                          <a:latin typeface="Times New Roman" pitchFamily="18" charset="0"/>
                          <a:cs typeface="Times New Roman" pitchFamily="18" charset="0"/>
                        </a:rPr>
                        <a:t>(MPa)</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l" rtl="0">
                        <a:lnSpc>
                          <a:spcPct val="115000"/>
                        </a:lnSpc>
                        <a:spcAft>
                          <a:spcPts val="0"/>
                        </a:spcAft>
                      </a:pPr>
                      <a:r>
                        <a:rPr lang="en-US" sz="1200" b="1" dirty="0">
                          <a:effectLst/>
                          <a:latin typeface="Times New Roman" pitchFamily="18" charset="0"/>
                          <a:cs typeface="Times New Roman" pitchFamily="18" charset="0"/>
                        </a:rPr>
                        <a:t> </a:t>
                      </a:r>
                    </a:p>
                    <a:p>
                      <a:pPr algn="l" rtl="0">
                        <a:lnSpc>
                          <a:spcPct val="115000"/>
                        </a:lnSpc>
                        <a:spcAft>
                          <a:spcPts val="0"/>
                        </a:spcAft>
                      </a:pPr>
                      <a:r>
                        <a:rPr lang="en-US" sz="1200" b="1" dirty="0">
                          <a:effectLst/>
                          <a:latin typeface="Times New Roman" pitchFamily="18" charset="0"/>
                          <a:cs typeface="Times New Roman" pitchFamily="18" charset="0"/>
                        </a:rPr>
                        <a:t>Thermal conductivity</a:t>
                      </a:r>
                      <a:br>
                        <a:rPr lang="en-US" sz="1200" b="1" dirty="0">
                          <a:effectLst/>
                          <a:latin typeface="Times New Roman" pitchFamily="18" charset="0"/>
                          <a:cs typeface="Times New Roman" pitchFamily="18" charset="0"/>
                        </a:rPr>
                      </a:br>
                      <a:r>
                        <a:rPr lang="en-US" sz="1200" b="1" dirty="0">
                          <a:effectLst/>
                          <a:latin typeface="Times New Roman" pitchFamily="18" charset="0"/>
                          <a:cs typeface="Times New Roman" pitchFamily="18" charset="0"/>
                        </a:rPr>
                        <a:t>(W/(</a:t>
                      </a:r>
                      <a:r>
                        <a:rPr lang="en-US" sz="1200" b="1" dirty="0" err="1">
                          <a:effectLst/>
                          <a:latin typeface="Times New Roman" pitchFamily="18" charset="0"/>
                          <a:cs typeface="Times New Roman" pitchFamily="18" charset="0"/>
                        </a:rPr>
                        <a:t>mm.k</a:t>
                      </a:r>
                      <a:r>
                        <a:rPr lang="en-US" sz="1200" b="1" dirty="0">
                          <a:effectLst/>
                          <a:latin typeface="Times New Roman" pitchFamily="18" charset="0"/>
                          <a:cs typeface="Times New Roman" pitchFamily="18" charset="0"/>
                        </a:rPr>
                        <a:t>)</a:t>
                      </a:r>
                      <a:endParaRPr lang="en-US" sz="1200" b="1" dirty="0">
                        <a:effectLst/>
                        <a:latin typeface="Times New Roman" pitchFamily="18" charset="0"/>
                        <a:ea typeface="Calibri"/>
                        <a:cs typeface="Times New Roman" pitchFamily="18" charset="0"/>
                      </a:endParaRPr>
                    </a:p>
                  </a:txBody>
                  <a:tcPr marL="38577" marR="38577" marT="0" marB="0"/>
                </a:tc>
              </a:tr>
              <a:tr h="572271">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Ramon-Gray</a:t>
                      </a:r>
                      <a:br>
                        <a:rPr lang="en-US" sz="1200" b="1" dirty="0">
                          <a:effectLst/>
                          <a:latin typeface="Times New Roman" pitchFamily="18" charset="0"/>
                          <a:cs typeface="Times New Roman" pitchFamily="18" charset="0"/>
                        </a:rPr>
                      </a:br>
                      <a:r>
                        <a:rPr lang="en-US" sz="1200" b="1" dirty="0">
                          <a:effectLst/>
                          <a:latin typeface="Times New Roman" pitchFamily="18" charset="0"/>
                          <a:cs typeface="Times New Roman" pitchFamily="18" charset="0"/>
                        </a:rPr>
                        <a:t>Figure (1.4)</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dirty="0">
                          <a:effectLst/>
                          <a:latin typeface="Times New Roman" pitchFamily="18" charset="0"/>
                          <a:cs typeface="Times New Roman" pitchFamily="18" charset="0"/>
                        </a:rPr>
                        <a:t>Jerusalem gray or desert beige</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2660</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0.5</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1">
                        <a:lnSpc>
                          <a:spcPct val="115000"/>
                        </a:lnSpc>
                        <a:spcAft>
                          <a:spcPts val="0"/>
                        </a:spcAft>
                      </a:pPr>
                      <a:r>
                        <a:rPr lang="en-US" sz="1200" b="1">
                          <a:effectLst/>
                          <a:latin typeface="Times New Roman" pitchFamily="18" charset="0"/>
                          <a:cs typeface="Times New Roman" pitchFamily="18" charset="0"/>
                        </a:rPr>
                        <a:t>10.45</a:t>
                      </a:r>
                      <a:endParaRPr lang="en-US" sz="1200" b="1">
                        <a:effectLst/>
                        <a:latin typeface="Times New Roman" pitchFamily="18" charset="0"/>
                        <a:ea typeface="Calibri"/>
                        <a:cs typeface="Times New Roman" pitchFamily="18" charset="0"/>
                      </a:endParaRPr>
                    </a:p>
                  </a:txBody>
                  <a:tcPr marL="38577" marR="38577" marT="0" marB="0" anchor="ctr"/>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0.01397</a:t>
                      </a:r>
                      <a:endParaRPr lang="en-US" sz="1200" b="1">
                        <a:effectLst/>
                        <a:latin typeface="Times New Roman" pitchFamily="18" charset="0"/>
                        <a:ea typeface="Calibri"/>
                        <a:cs typeface="Times New Roman" pitchFamily="18" charset="0"/>
                      </a:endParaRPr>
                    </a:p>
                  </a:txBody>
                  <a:tcPr marL="38577" marR="38577" marT="0" marB="0"/>
                </a:tc>
              </a:tr>
              <a:tr h="572271">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Hebron-White</a:t>
                      </a:r>
                      <a:br>
                        <a:rPr lang="en-US" sz="1200" b="1">
                          <a:effectLst/>
                          <a:latin typeface="Times New Roman" pitchFamily="18" charset="0"/>
                          <a:cs typeface="Times New Roman" pitchFamily="18" charset="0"/>
                        </a:rPr>
                      </a:br>
                      <a:r>
                        <a:rPr lang="en-US" sz="1200" b="1">
                          <a:effectLst/>
                          <a:latin typeface="Times New Roman" pitchFamily="18" charset="0"/>
                          <a:cs typeface="Times New Roman" pitchFamily="18" charset="0"/>
                        </a:rPr>
                        <a:t>Figure 1.5))</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dirty="0">
                          <a:effectLst/>
                          <a:latin typeface="Times New Roman" pitchFamily="18" charset="0"/>
                          <a:cs typeface="Times New Roman" pitchFamily="18" charset="0"/>
                        </a:rPr>
                        <a:t>Jerusalem Cream, </a:t>
                      </a:r>
                      <a:r>
                        <a:rPr lang="en-US" sz="1200" b="1" dirty="0" err="1">
                          <a:effectLst/>
                          <a:latin typeface="Times New Roman" pitchFamily="18" charset="0"/>
                          <a:cs typeface="Times New Roman" pitchFamily="18" charset="0"/>
                        </a:rPr>
                        <a:t>Yata</a:t>
                      </a:r>
                      <a:r>
                        <a:rPr lang="en-US" sz="1200" b="1" dirty="0">
                          <a:effectLst/>
                          <a:latin typeface="Times New Roman" pitchFamily="18" charset="0"/>
                          <a:cs typeface="Times New Roman" pitchFamily="18" charset="0"/>
                        </a:rPr>
                        <a:t>, </a:t>
                      </a:r>
                      <a:r>
                        <a:rPr lang="en-US" sz="1200" b="1" dirty="0" err="1">
                          <a:effectLst/>
                          <a:latin typeface="Times New Roman" pitchFamily="18" charset="0"/>
                          <a:cs typeface="Times New Roman" pitchFamily="18" charset="0"/>
                        </a:rPr>
                        <a:t>Shyuch</a:t>
                      </a:r>
                      <a:r>
                        <a:rPr lang="en-US" sz="1200" b="1" dirty="0">
                          <a:effectLst/>
                          <a:latin typeface="Times New Roman" pitchFamily="18" charset="0"/>
                          <a:cs typeface="Times New Roman" pitchFamily="18" charset="0"/>
                        </a:rPr>
                        <a:t>, </a:t>
                      </a:r>
                      <a:r>
                        <a:rPr lang="en-US" sz="1200" b="1" dirty="0" err="1">
                          <a:effectLst/>
                          <a:latin typeface="Times New Roman" pitchFamily="18" charset="0"/>
                          <a:cs typeface="Times New Roman" pitchFamily="18" charset="0"/>
                        </a:rPr>
                        <a:t>Injasa</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2656</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0.5</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1">
                        <a:lnSpc>
                          <a:spcPct val="115000"/>
                        </a:lnSpc>
                        <a:spcAft>
                          <a:spcPts val="0"/>
                        </a:spcAft>
                      </a:pPr>
                      <a:r>
                        <a:rPr lang="en-US" sz="1200" b="1">
                          <a:effectLst/>
                          <a:latin typeface="Times New Roman" pitchFamily="18" charset="0"/>
                          <a:cs typeface="Times New Roman" pitchFamily="18" charset="0"/>
                        </a:rPr>
                        <a:t>11.9</a:t>
                      </a:r>
                      <a:endParaRPr lang="en-US" sz="1200" b="1">
                        <a:effectLst/>
                        <a:latin typeface="Times New Roman" pitchFamily="18" charset="0"/>
                        <a:ea typeface="Calibri"/>
                        <a:cs typeface="Times New Roman" pitchFamily="18" charset="0"/>
                      </a:endParaRPr>
                    </a:p>
                  </a:txBody>
                  <a:tcPr marL="38577" marR="38577" marT="0" marB="0" anchor="ctr"/>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0.01403</a:t>
                      </a:r>
                      <a:endParaRPr lang="en-US" sz="1200" b="1">
                        <a:effectLst/>
                        <a:latin typeface="Times New Roman" pitchFamily="18" charset="0"/>
                        <a:ea typeface="Calibri"/>
                        <a:cs typeface="Times New Roman" pitchFamily="18" charset="0"/>
                      </a:endParaRPr>
                    </a:p>
                  </a:txBody>
                  <a:tcPr marL="38577" marR="38577" marT="0" marB="0"/>
                </a:tc>
              </a:tr>
              <a:tr h="572271">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Hebron-Cream</a:t>
                      </a:r>
                      <a:br>
                        <a:rPr lang="en-US" sz="1200" b="1">
                          <a:effectLst/>
                          <a:latin typeface="Times New Roman" pitchFamily="18" charset="0"/>
                          <a:cs typeface="Times New Roman" pitchFamily="18" charset="0"/>
                        </a:rPr>
                      </a:br>
                      <a:r>
                        <a:rPr lang="en-US" sz="1200" b="1">
                          <a:effectLst/>
                          <a:latin typeface="Times New Roman" pitchFamily="18" charset="0"/>
                          <a:cs typeface="Times New Roman" pitchFamily="18" charset="0"/>
                        </a:rPr>
                        <a:t>Figure (1.6)</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Yata yellow, Jerusalem yellow, Shyuch, Injasa</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2609</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1.2</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1">
                        <a:lnSpc>
                          <a:spcPct val="115000"/>
                        </a:lnSpc>
                        <a:spcAft>
                          <a:spcPts val="0"/>
                        </a:spcAft>
                      </a:pPr>
                      <a:r>
                        <a:rPr lang="en-US" sz="1200" b="1">
                          <a:effectLst/>
                          <a:latin typeface="Times New Roman" pitchFamily="18" charset="0"/>
                          <a:cs typeface="Times New Roman" pitchFamily="18" charset="0"/>
                        </a:rPr>
                        <a:t>9.9</a:t>
                      </a:r>
                      <a:endParaRPr lang="en-US" sz="1200" b="1">
                        <a:effectLst/>
                        <a:latin typeface="Times New Roman" pitchFamily="18" charset="0"/>
                        <a:ea typeface="Calibri"/>
                        <a:cs typeface="Times New Roman" pitchFamily="18" charset="0"/>
                      </a:endParaRPr>
                    </a:p>
                  </a:txBody>
                  <a:tcPr marL="38577" marR="38577" marT="0" marB="0" anchor="ctr"/>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0.01399</a:t>
                      </a:r>
                      <a:endParaRPr lang="en-US" sz="1200" b="1">
                        <a:effectLst/>
                        <a:latin typeface="Times New Roman" pitchFamily="18" charset="0"/>
                        <a:ea typeface="Calibri"/>
                        <a:cs typeface="Times New Roman" pitchFamily="18" charset="0"/>
                      </a:endParaRPr>
                    </a:p>
                  </a:txBody>
                  <a:tcPr marL="38577" marR="38577" marT="0" marB="0"/>
                </a:tc>
              </a:tr>
              <a:tr h="572271">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Hebron Pink</a:t>
                      </a:r>
                      <a:br>
                        <a:rPr lang="en-US" sz="1200" b="1">
                          <a:effectLst/>
                          <a:latin typeface="Times New Roman" pitchFamily="18" charset="0"/>
                          <a:cs typeface="Times New Roman" pitchFamily="18" charset="0"/>
                        </a:rPr>
                      </a:br>
                      <a:r>
                        <a:rPr lang="en-US" sz="1200" b="1">
                          <a:effectLst/>
                          <a:latin typeface="Times New Roman" pitchFamily="18" charset="0"/>
                          <a:cs typeface="Times New Roman" pitchFamily="18" charset="0"/>
                        </a:rPr>
                        <a:t>Figure (1.7)</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Yata pink, Jerusalem pink zahari</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2625</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1.0</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1">
                        <a:lnSpc>
                          <a:spcPct val="115000"/>
                        </a:lnSpc>
                        <a:spcAft>
                          <a:spcPts val="0"/>
                        </a:spcAft>
                      </a:pPr>
                      <a:r>
                        <a:rPr lang="en-US" sz="1200" b="1">
                          <a:effectLst/>
                          <a:latin typeface="Times New Roman" pitchFamily="18" charset="0"/>
                          <a:cs typeface="Times New Roman" pitchFamily="18" charset="0"/>
                        </a:rPr>
                        <a:t>10.9</a:t>
                      </a:r>
                      <a:endParaRPr lang="en-US" sz="1200" b="1">
                        <a:effectLst/>
                        <a:latin typeface="Times New Roman" pitchFamily="18" charset="0"/>
                        <a:ea typeface="Calibri"/>
                        <a:cs typeface="Times New Roman" pitchFamily="18" charset="0"/>
                      </a:endParaRPr>
                    </a:p>
                  </a:txBody>
                  <a:tcPr marL="38577" marR="38577" marT="0" marB="0" anchor="ctr"/>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0.01301</a:t>
                      </a:r>
                      <a:endParaRPr lang="en-US" sz="1200" b="1">
                        <a:effectLst/>
                        <a:latin typeface="Times New Roman" pitchFamily="18" charset="0"/>
                        <a:ea typeface="Calibri"/>
                        <a:cs typeface="Times New Roman" pitchFamily="18" charset="0"/>
                      </a:endParaRPr>
                    </a:p>
                  </a:txBody>
                  <a:tcPr marL="38577" marR="38577" marT="0" marB="0"/>
                </a:tc>
              </a:tr>
              <a:tr h="768275">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Halila</a:t>
                      </a:r>
                      <a:br>
                        <a:rPr lang="en-US" sz="1200" b="1">
                          <a:effectLst/>
                          <a:latin typeface="Times New Roman" pitchFamily="18" charset="0"/>
                          <a:cs typeface="Times New Roman" pitchFamily="18" charset="0"/>
                        </a:rPr>
                      </a:br>
                      <a:r>
                        <a:rPr lang="en-US" sz="1200" b="1">
                          <a:effectLst/>
                          <a:latin typeface="Times New Roman" pitchFamily="18" charset="0"/>
                          <a:cs typeface="Times New Roman" pitchFamily="18" charset="0"/>
                        </a:rPr>
                        <a:t>Figure (1.8)</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Antique Gold, Jerusalem Antique Gold and Tufach and Galil-Gold,</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2532</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1.5</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1">
                        <a:lnSpc>
                          <a:spcPct val="115000"/>
                        </a:lnSpc>
                        <a:spcAft>
                          <a:spcPts val="0"/>
                        </a:spcAft>
                      </a:pPr>
                      <a:r>
                        <a:rPr lang="en-US" sz="1200" b="1" dirty="0">
                          <a:effectLst/>
                          <a:latin typeface="Times New Roman" pitchFamily="18" charset="0"/>
                          <a:cs typeface="Times New Roman" pitchFamily="18" charset="0"/>
                        </a:rPr>
                        <a:t>12.2</a:t>
                      </a:r>
                      <a:endParaRPr lang="en-US" sz="1200" b="1" dirty="0">
                        <a:effectLst/>
                        <a:latin typeface="Times New Roman" pitchFamily="18" charset="0"/>
                        <a:ea typeface="Calibri"/>
                        <a:cs typeface="Times New Roman" pitchFamily="18" charset="0"/>
                      </a:endParaRPr>
                    </a:p>
                  </a:txBody>
                  <a:tcPr marL="38577" marR="38577" marT="0" marB="0" anchor="ctr"/>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smtClean="0">
                          <a:effectLst/>
                          <a:latin typeface="Times New Roman" pitchFamily="18" charset="0"/>
                          <a:cs typeface="Times New Roman" pitchFamily="18" charset="0"/>
                        </a:rPr>
                        <a:t>0.014</a:t>
                      </a:r>
                      <a:r>
                        <a:rPr lang="en-US" sz="1200" b="1" dirty="0">
                          <a:effectLst/>
                          <a:latin typeface="Times New Roman" pitchFamily="18" charset="0"/>
                          <a:cs typeface="Times New Roman" pitchFamily="18" charset="0"/>
                        </a:rPr>
                        <a:t> </a:t>
                      </a:r>
                      <a:endParaRPr lang="en-US" sz="1200" b="1" dirty="0">
                        <a:effectLst/>
                        <a:latin typeface="Times New Roman" pitchFamily="18" charset="0"/>
                        <a:ea typeface="Calibri"/>
                        <a:cs typeface="Times New Roman" pitchFamily="18" charset="0"/>
                      </a:endParaRPr>
                    </a:p>
                  </a:txBody>
                  <a:tcPr marL="38577" marR="38577" marT="0" marB="0"/>
                </a:tc>
              </a:tr>
              <a:tr h="572271">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Jerusalem Red</a:t>
                      </a:r>
                      <a:br>
                        <a:rPr lang="en-US" sz="1200" b="1">
                          <a:effectLst/>
                          <a:latin typeface="Times New Roman" pitchFamily="18" charset="0"/>
                          <a:cs typeface="Times New Roman" pitchFamily="18" charset="0"/>
                        </a:rPr>
                      </a:br>
                      <a:r>
                        <a:rPr lang="en-US" sz="1200" b="1">
                          <a:effectLst/>
                          <a:latin typeface="Times New Roman" pitchFamily="18" charset="0"/>
                          <a:cs typeface="Times New Roman" pitchFamily="18" charset="0"/>
                        </a:rPr>
                        <a:t>Figure (1.9)</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Salib, Gilo and  Mizi-yahudi</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2775</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0.4</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1">
                        <a:lnSpc>
                          <a:spcPct val="115000"/>
                        </a:lnSpc>
                        <a:spcAft>
                          <a:spcPts val="0"/>
                        </a:spcAft>
                      </a:pPr>
                      <a:r>
                        <a:rPr lang="ar-SA" sz="1200" b="1" dirty="0">
                          <a:effectLst/>
                          <a:latin typeface="Times New Roman" pitchFamily="18" charset="0"/>
                          <a:cs typeface="Times New Roman" pitchFamily="18" charset="0"/>
                        </a:rPr>
                        <a:t>_</a:t>
                      </a:r>
                      <a:endParaRPr lang="en-US" sz="1200" b="1" dirty="0">
                        <a:effectLst/>
                        <a:latin typeface="Times New Roman" pitchFamily="18" charset="0"/>
                        <a:ea typeface="Calibri"/>
                        <a:cs typeface="Times New Roman" pitchFamily="18" charset="0"/>
                      </a:endParaRPr>
                    </a:p>
                  </a:txBody>
                  <a:tcPr marL="38577" marR="38577" marT="0" marB="0" anchor="ctr"/>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endParaRPr lang="en-US" sz="1200" b="1" dirty="0" smtClean="0">
                        <a:effectLst/>
                        <a:latin typeface="Times New Roman" pitchFamily="18" charset="0"/>
                        <a:cs typeface="Times New Roman" pitchFamily="18" charset="0"/>
                      </a:endParaRPr>
                    </a:p>
                    <a:p>
                      <a:pPr algn="ctr" rtl="0">
                        <a:lnSpc>
                          <a:spcPct val="115000"/>
                        </a:lnSpc>
                        <a:spcAft>
                          <a:spcPts val="0"/>
                        </a:spcAft>
                      </a:pPr>
                      <a:r>
                        <a:rPr lang="en-US" sz="1200" b="1" dirty="0" smtClean="0">
                          <a:effectLst/>
                          <a:latin typeface="Times New Roman" pitchFamily="18" charset="0"/>
                          <a:ea typeface="Calibri"/>
                          <a:cs typeface="Times New Roman" pitchFamily="18" charset="0"/>
                        </a:rPr>
                        <a:t>0.013</a:t>
                      </a:r>
                      <a:endParaRPr lang="en-US" sz="1200" b="1" dirty="0">
                        <a:effectLst/>
                        <a:latin typeface="Times New Roman" pitchFamily="18" charset="0"/>
                        <a:ea typeface="Calibri"/>
                        <a:cs typeface="Times New Roman" pitchFamily="18" charset="0"/>
                      </a:endParaRPr>
                    </a:p>
                  </a:txBody>
                  <a:tcPr marL="38577" marR="38577" marT="0" marB="0"/>
                </a:tc>
              </a:tr>
              <a:tr h="572271">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Birzeit-Gray</a:t>
                      </a:r>
                      <a:br>
                        <a:rPr lang="en-US" sz="1200" b="1">
                          <a:effectLst/>
                          <a:latin typeface="Times New Roman" pitchFamily="18" charset="0"/>
                          <a:cs typeface="Times New Roman" pitchFamily="18" charset="0"/>
                        </a:rPr>
                      </a:br>
                      <a:r>
                        <a:rPr lang="en-US" sz="1200" b="1">
                          <a:effectLst/>
                          <a:latin typeface="Times New Roman" pitchFamily="18" charset="0"/>
                          <a:cs typeface="Times New Roman" pitchFamily="18" charset="0"/>
                        </a:rPr>
                        <a:t>Figure (1.10)</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Benjamin Gray</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2675</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0.7</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1">
                        <a:lnSpc>
                          <a:spcPct val="115000"/>
                        </a:lnSpc>
                        <a:spcAft>
                          <a:spcPts val="0"/>
                        </a:spcAft>
                      </a:pPr>
                      <a:r>
                        <a:rPr lang="en-US" sz="1200" b="1" dirty="0">
                          <a:effectLst/>
                          <a:latin typeface="Times New Roman" pitchFamily="18" charset="0"/>
                          <a:cs typeface="Times New Roman" pitchFamily="18" charset="0"/>
                        </a:rPr>
                        <a:t>10.5</a:t>
                      </a:r>
                      <a:endParaRPr lang="en-US" sz="1200" b="1" dirty="0">
                        <a:effectLst/>
                        <a:latin typeface="Times New Roman" pitchFamily="18" charset="0"/>
                        <a:ea typeface="Calibri"/>
                        <a:cs typeface="Times New Roman" pitchFamily="18" charset="0"/>
                      </a:endParaRPr>
                    </a:p>
                  </a:txBody>
                  <a:tcPr marL="38577" marR="38577" marT="0" marB="0" anchor="ctr"/>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endParaRPr lang="en-US" sz="1200" b="1" dirty="0" smtClean="0">
                        <a:effectLst/>
                        <a:latin typeface="Times New Roman" pitchFamily="18" charset="0"/>
                        <a:cs typeface="Times New Roman" pitchFamily="18" charset="0"/>
                      </a:endParaRPr>
                    </a:p>
                    <a:p>
                      <a:pPr algn="ctr" rtl="0">
                        <a:lnSpc>
                          <a:spcPct val="115000"/>
                        </a:lnSpc>
                        <a:spcAft>
                          <a:spcPts val="0"/>
                        </a:spcAft>
                      </a:pPr>
                      <a:r>
                        <a:rPr lang="en-US" sz="1200" b="1" dirty="0" smtClean="0">
                          <a:effectLst/>
                          <a:latin typeface="Times New Roman" pitchFamily="18" charset="0"/>
                          <a:ea typeface="Calibri"/>
                          <a:cs typeface="Times New Roman" pitchFamily="18" charset="0"/>
                        </a:rPr>
                        <a:t>0.0122</a:t>
                      </a:r>
                      <a:endParaRPr lang="en-US" sz="1200" b="1" dirty="0">
                        <a:effectLst/>
                        <a:latin typeface="Times New Roman" pitchFamily="18" charset="0"/>
                        <a:ea typeface="Calibri"/>
                        <a:cs typeface="Times New Roman" pitchFamily="18" charset="0"/>
                      </a:endParaRPr>
                    </a:p>
                  </a:txBody>
                  <a:tcPr marL="38577" marR="38577" marT="0" marB="0"/>
                </a:tc>
              </a:tr>
              <a:tr h="572271">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err="1">
                          <a:effectLst/>
                          <a:latin typeface="Times New Roman" pitchFamily="18" charset="0"/>
                          <a:cs typeface="Times New Roman" pitchFamily="18" charset="0"/>
                        </a:rPr>
                        <a:t>Birzet</a:t>
                      </a:r>
                      <a:r>
                        <a:rPr lang="en-US" sz="1200" b="1" dirty="0">
                          <a:effectLst/>
                          <a:latin typeface="Times New Roman" pitchFamily="18" charset="0"/>
                          <a:cs typeface="Times New Roman" pitchFamily="18" charset="0"/>
                        </a:rPr>
                        <a:t>-Yellow</a:t>
                      </a:r>
                      <a:br>
                        <a:rPr lang="en-US" sz="1200" b="1" dirty="0">
                          <a:effectLst/>
                          <a:latin typeface="Times New Roman" pitchFamily="18" charset="0"/>
                          <a:cs typeface="Times New Roman" pitchFamily="18" charset="0"/>
                        </a:rPr>
                      </a:br>
                      <a:r>
                        <a:rPr lang="en-US" sz="1200" b="1" dirty="0">
                          <a:effectLst/>
                          <a:latin typeface="Times New Roman" pitchFamily="18" charset="0"/>
                          <a:cs typeface="Times New Roman" pitchFamily="18" charset="0"/>
                        </a:rPr>
                        <a:t>Figure (1.11)</a:t>
                      </a:r>
                      <a:endParaRPr lang="en-US" sz="1200" b="1" dirty="0">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Benjamin Gold</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2652</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0.7</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1">
                        <a:lnSpc>
                          <a:spcPct val="115000"/>
                        </a:lnSpc>
                        <a:spcAft>
                          <a:spcPts val="0"/>
                        </a:spcAft>
                      </a:pPr>
                      <a:r>
                        <a:rPr lang="en-US" sz="1200" b="1" dirty="0">
                          <a:effectLst/>
                          <a:latin typeface="Times New Roman" pitchFamily="18" charset="0"/>
                          <a:cs typeface="Times New Roman" pitchFamily="18" charset="0"/>
                        </a:rPr>
                        <a:t>10.8</a:t>
                      </a:r>
                      <a:endParaRPr lang="en-US" sz="1200" b="1" dirty="0">
                        <a:effectLst/>
                        <a:latin typeface="Times New Roman" pitchFamily="18" charset="0"/>
                        <a:ea typeface="Calibri"/>
                        <a:cs typeface="Times New Roman" pitchFamily="18" charset="0"/>
                      </a:endParaRPr>
                    </a:p>
                  </a:txBody>
                  <a:tcPr marL="38577" marR="38577" marT="0" marB="0" anchor="ctr"/>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endParaRPr lang="en-US" sz="1200" b="1" dirty="0" smtClean="0">
                        <a:effectLst/>
                        <a:latin typeface="Times New Roman" pitchFamily="18" charset="0"/>
                        <a:cs typeface="Times New Roman" pitchFamily="18" charset="0"/>
                      </a:endParaRPr>
                    </a:p>
                    <a:p>
                      <a:pPr algn="ctr" rtl="0">
                        <a:lnSpc>
                          <a:spcPct val="115000"/>
                        </a:lnSpc>
                        <a:spcAft>
                          <a:spcPts val="0"/>
                        </a:spcAft>
                      </a:pPr>
                      <a:r>
                        <a:rPr lang="en-US" sz="1200" b="1" dirty="0" smtClean="0">
                          <a:effectLst/>
                          <a:latin typeface="Times New Roman" pitchFamily="18" charset="0"/>
                          <a:ea typeface="Calibri"/>
                          <a:cs typeface="Times New Roman" pitchFamily="18" charset="0"/>
                        </a:rPr>
                        <a:t>0.0121</a:t>
                      </a:r>
                      <a:endParaRPr lang="en-US" sz="1200" b="1" dirty="0">
                        <a:effectLst/>
                        <a:latin typeface="Times New Roman" pitchFamily="18" charset="0"/>
                        <a:ea typeface="Calibri"/>
                        <a:cs typeface="Times New Roman" pitchFamily="18" charset="0"/>
                      </a:endParaRPr>
                    </a:p>
                  </a:txBody>
                  <a:tcPr marL="38577" marR="38577" marT="0" marB="0"/>
                </a:tc>
              </a:tr>
              <a:tr h="376267">
                <a:tc>
                  <a:txBody>
                    <a:bodyPr/>
                    <a:lstStyle/>
                    <a:p>
                      <a:pPr algn="ctr" rtl="0">
                        <a:lnSpc>
                          <a:spcPct val="115000"/>
                        </a:lnSpc>
                        <a:spcAft>
                          <a:spcPts val="0"/>
                        </a:spcAft>
                      </a:pPr>
                      <a:r>
                        <a:rPr lang="en-US" sz="1200" b="1">
                          <a:effectLst/>
                          <a:latin typeface="Times New Roman" pitchFamily="18" charset="0"/>
                          <a:cs typeface="Times New Roman" pitchFamily="18" charset="0"/>
                        </a:rPr>
                        <a:t> </a:t>
                      </a:r>
                    </a:p>
                    <a:p>
                      <a:pPr algn="ctr" rtl="0">
                        <a:lnSpc>
                          <a:spcPct val="115000"/>
                        </a:lnSpc>
                        <a:spcAft>
                          <a:spcPts val="0"/>
                        </a:spcAft>
                      </a:pPr>
                      <a:r>
                        <a:rPr lang="en-US" sz="1200" b="1">
                          <a:effectLst/>
                          <a:latin typeface="Times New Roman" pitchFamily="18" charset="0"/>
                          <a:cs typeface="Times New Roman" pitchFamily="18" charset="0"/>
                        </a:rPr>
                        <a:t>jamaeen</a:t>
                      </a:r>
                      <a:endParaRPr lang="en-US" sz="1200" b="1">
                        <a:effectLst/>
                        <a:latin typeface="Times New Roman" pitchFamily="18" charset="0"/>
                        <a:ea typeface="Calibri"/>
                        <a:cs typeface="Times New Roman" pitchFamily="18" charset="0"/>
                      </a:endParaRPr>
                    </a:p>
                  </a:txBody>
                  <a:tcPr marL="38577" marR="38577" marT="0" marB="0"/>
                </a:tc>
                <a:tc>
                  <a:txBody>
                    <a:bodyPr/>
                    <a:lstStyle/>
                    <a:p>
                      <a:pPr algn="ctr" rtl="1">
                        <a:lnSpc>
                          <a:spcPct val="115000"/>
                        </a:lnSpc>
                        <a:spcAft>
                          <a:spcPts val="0"/>
                        </a:spcAft>
                      </a:pPr>
                      <a:r>
                        <a:rPr lang="en-US" sz="1200" b="1">
                          <a:effectLst/>
                          <a:latin typeface="Times New Roman" pitchFamily="18" charset="0"/>
                          <a:cs typeface="Times New Roman" pitchFamily="18" charset="0"/>
                        </a:rPr>
                        <a:t>Azraq jara3a</a:t>
                      </a:r>
                      <a:endParaRPr lang="en-US" sz="1200" b="1">
                        <a:effectLst/>
                        <a:latin typeface="Times New Roman" pitchFamily="18" charset="0"/>
                        <a:ea typeface="Calibri"/>
                        <a:cs typeface="Times New Roman" pitchFamily="18" charset="0"/>
                      </a:endParaRPr>
                    </a:p>
                  </a:txBody>
                  <a:tcPr marL="38577" marR="38577" marT="0" marB="0" anchor="ctr"/>
                </a:tc>
                <a:tc>
                  <a:txBody>
                    <a:bodyPr/>
                    <a:lstStyle/>
                    <a:p>
                      <a:endParaRPr lang="en-US" sz="1200" b="1">
                        <a:effectLst/>
                        <a:latin typeface="Times New Roman" pitchFamily="18" charset="0"/>
                        <a:cs typeface="Times New Roman" pitchFamily="18" charset="0"/>
                      </a:endParaRPr>
                    </a:p>
                  </a:txBody>
                  <a:tcPr marL="38577" marR="38577" marT="0" marB="0"/>
                </a:tc>
                <a:tc>
                  <a:txBody>
                    <a:bodyPr/>
                    <a:lstStyle/>
                    <a:p>
                      <a:endParaRPr lang="en-US" sz="1200" b="1">
                        <a:effectLst/>
                        <a:latin typeface="Times New Roman" pitchFamily="18" charset="0"/>
                        <a:cs typeface="Times New Roman" pitchFamily="18" charset="0"/>
                      </a:endParaRPr>
                    </a:p>
                  </a:txBody>
                  <a:tcPr marL="38577" marR="38577" marT="0" marB="0"/>
                </a:tc>
                <a:tc>
                  <a:txBody>
                    <a:bodyPr/>
                    <a:lstStyle/>
                    <a:p>
                      <a:endParaRPr lang="en-US" sz="1200" b="1">
                        <a:effectLst/>
                        <a:latin typeface="Times New Roman" pitchFamily="18" charset="0"/>
                        <a:cs typeface="Times New Roman" pitchFamily="18" charset="0"/>
                      </a:endParaRPr>
                    </a:p>
                  </a:txBody>
                  <a:tcPr marL="38577" marR="38577" marT="0" marB="0"/>
                </a:tc>
                <a:tc>
                  <a:txBody>
                    <a:bodyPr/>
                    <a:lstStyle/>
                    <a:p>
                      <a:pPr algn="ctr" rtl="0">
                        <a:lnSpc>
                          <a:spcPct val="115000"/>
                        </a:lnSpc>
                        <a:spcAft>
                          <a:spcPts val="0"/>
                        </a:spcAft>
                      </a:pPr>
                      <a:r>
                        <a:rPr lang="en-US" sz="1200" b="1" dirty="0">
                          <a:effectLst/>
                          <a:latin typeface="Times New Roman" pitchFamily="18" charset="0"/>
                          <a:cs typeface="Times New Roman" pitchFamily="18" charset="0"/>
                        </a:rPr>
                        <a:t> </a:t>
                      </a:r>
                    </a:p>
                    <a:p>
                      <a:pPr algn="ctr" rtl="0">
                        <a:lnSpc>
                          <a:spcPct val="115000"/>
                        </a:lnSpc>
                        <a:spcAft>
                          <a:spcPts val="0"/>
                        </a:spcAft>
                      </a:pPr>
                      <a:r>
                        <a:rPr lang="en-US" sz="1200" b="1" dirty="0">
                          <a:effectLst/>
                          <a:latin typeface="Times New Roman" pitchFamily="18" charset="0"/>
                          <a:cs typeface="Times New Roman" pitchFamily="18" charset="0"/>
                        </a:rPr>
                        <a:t>0.01204</a:t>
                      </a:r>
                      <a:endParaRPr lang="en-US" sz="1200" b="1" dirty="0">
                        <a:effectLst/>
                        <a:latin typeface="Times New Roman" pitchFamily="18" charset="0"/>
                        <a:ea typeface="Calibri"/>
                        <a:cs typeface="Times New Roman" pitchFamily="18" charset="0"/>
                      </a:endParaRPr>
                    </a:p>
                  </a:txBody>
                  <a:tcPr marL="38577" marR="38577" marT="0" marB="0"/>
                </a:tc>
              </a:tr>
            </a:tbl>
          </a:graphicData>
        </a:graphic>
      </p:graphicFrame>
    </p:spTree>
    <p:extLst>
      <p:ext uri="{BB962C8B-B14F-4D97-AF65-F5344CB8AC3E}">
        <p14:creationId xmlns:p14="http://schemas.microsoft.com/office/powerpoint/2010/main" val="8805714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rot="1037794">
            <a:off x="457200" y="836712"/>
            <a:ext cx="8229600" cy="5487888"/>
          </a:xfrm>
        </p:spPr>
        <p:txBody>
          <a:bodyPr/>
          <a:lstStyle/>
          <a:p>
            <a:pPr marL="0" indent="0" algn="l" rtl="0">
              <a:buNone/>
            </a:pPr>
            <a:endParaRPr lang="en-US" dirty="0" smtClean="0"/>
          </a:p>
          <a:p>
            <a:pPr marL="0" indent="0" algn="l" rtl="0">
              <a:buNone/>
            </a:pPr>
            <a:endParaRPr lang="en-US" dirty="0"/>
          </a:p>
          <a:p>
            <a:pPr marL="0" indent="0" algn="l" rtl="0">
              <a:buNone/>
            </a:pPr>
            <a:endParaRPr lang="en-US" dirty="0" smtClean="0"/>
          </a:p>
          <a:p>
            <a:pPr marL="0" indent="0" algn="l" rtl="0">
              <a:buNone/>
            </a:pPr>
            <a:endParaRPr lang="en-US" dirty="0"/>
          </a:p>
          <a:p>
            <a:pPr marL="0" indent="0" algn="ctr" rtl="0">
              <a:buNone/>
            </a:pPr>
            <a:r>
              <a:rPr lang="en-US" sz="4800" dirty="0" smtClean="0">
                <a:solidFill>
                  <a:schemeClr val="accent2">
                    <a:lumMod val="50000"/>
                  </a:schemeClr>
                </a:solidFill>
              </a:rPr>
              <a:t>Thank you for listening  </a:t>
            </a:r>
            <a:endParaRPr lang="ar-SA" sz="4800" dirty="0">
              <a:solidFill>
                <a:schemeClr val="accent2">
                  <a:lumMod val="50000"/>
                </a:schemeClr>
              </a:solidFill>
            </a:endParaRPr>
          </a:p>
        </p:txBody>
      </p:sp>
    </p:spTree>
    <p:extLst>
      <p:ext uri="{BB962C8B-B14F-4D97-AF65-F5344CB8AC3E}">
        <p14:creationId xmlns:p14="http://schemas.microsoft.com/office/powerpoint/2010/main" val="3661012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67524"/>
          </a:xfrm>
        </p:spPr>
        <p:txBody>
          <a:bodyPr>
            <a:normAutofit/>
          </a:bodyPr>
          <a:lstStyle/>
          <a:p>
            <a:pPr algn="l"/>
            <a:r>
              <a:rPr lang="en-US" sz="2800" b="1" i="1" u="sng" dirty="0" smtClean="0"/>
              <a:t>Abstract and Objective:</a:t>
            </a:r>
            <a:endParaRPr lang="en-US" sz="2800" i="1" u="sng" dirty="0"/>
          </a:p>
        </p:txBody>
      </p:sp>
      <p:sp>
        <p:nvSpPr>
          <p:cNvPr id="3" name="Content Placeholder 2"/>
          <p:cNvSpPr>
            <a:spLocks noGrp="1"/>
          </p:cNvSpPr>
          <p:nvPr>
            <p:ph idx="1"/>
          </p:nvPr>
        </p:nvSpPr>
        <p:spPr/>
        <p:txBody>
          <a:bodyPr>
            <a:normAutofit/>
          </a:bodyPr>
          <a:lstStyle/>
          <a:p>
            <a:pPr marL="0" indent="0" algn="l" rtl="0">
              <a:buNone/>
            </a:pPr>
            <a:r>
              <a:rPr lang="en-US" sz="2000" b="1" i="1" dirty="0" smtClean="0">
                <a:cs typeface="+mj-cs"/>
              </a:rPr>
              <a:t>Determine the thermal conductivity of building stones:</a:t>
            </a:r>
          </a:p>
          <a:p>
            <a:pPr marL="0" indent="0" algn="l" rtl="0">
              <a:buNone/>
            </a:pPr>
            <a:endParaRPr lang="en-US" sz="2000" b="1" i="1" dirty="0" smtClean="0">
              <a:cs typeface="+mj-cs"/>
            </a:endParaRPr>
          </a:p>
          <a:p>
            <a:pPr algn="l" rtl="0"/>
            <a:r>
              <a:rPr lang="en-US" sz="2000" dirty="0" smtClean="0">
                <a:cs typeface="+mj-cs"/>
              </a:rPr>
              <a:t>Help us to select the best stone used in building.</a:t>
            </a:r>
          </a:p>
          <a:p>
            <a:pPr algn="l" rtl="0"/>
            <a:r>
              <a:rPr lang="en-US" sz="2000" dirty="0" smtClean="0">
                <a:cs typeface="+mj-cs"/>
              </a:rPr>
              <a:t>Reduce the amount of energy used in air conditioning.</a:t>
            </a:r>
          </a:p>
          <a:p>
            <a:pPr algn="l" rtl="0"/>
            <a:r>
              <a:rPr lang="en-US" sz="2000" dirty="0" smtClean="0">
                <a:cs typeface="+mj-cs"/>
              </a:rPr>
              <a:t>Maintain temperatures inside the building in preferable range.</a:t>
            </a:r>
          </a:p>
          <a:p>
            <a:pPr algn="l" rtl="0"/>
            <a:endParaRPr lang="en-US" sz="2000" dirty="0">
              <a:cs typeface="+mj-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24712"/>
          </a:xfrm>
        </p:spPr>
        <p:txBody>
          <a:bodyPr>
            <a:normAutofit/>
          </a:bodyPr>
          <a:lstStyle/>
          <a:p>
            <a:pPr algn="l"/>
            <a:r>
              <a:rPr lang="en-US" sz="2800" b="1" i="1" u="sng" dirty="0" smtClean="0"/>
              <a:t>Introduction:</a:t>
            </a:r>
            <a:endParaRPr lang="en-US" sz="2800" i="1" u="sng" dirty="0"/>
          </a:p>
        </p:txBody>
      </p:sp>
      <p:sp>
        <p:nvSpPr>
          <p:cNvPr id="3" name="Content Placeholder 2"/>
          <p:cNvSpPr>
            <a:spLocks noGrp="1"/>
          </p:cNvSpPr>
          <p:nvPr>
            <p:ph idx="1"/>
          </p:nvPr>
        </p:nvSpPr>
        <p:spPr>
          <a:xfrm>
            <a:off x="395536" y="1844824"/>
            <a:ext cx="8229600" cy="4263083"/>
          </a:xfrm>
        </p:spPr>
        <p:txBody>
          <a:bodyPr>
            <a:normAutofit/>
          </a:bodyPr>
          <a:lstStyle/>
          <a:p>
            <a:pPr marL="0" indent="0" algn="l">
              <a:buNone/>
            </a:pPr>
            <a:endParaRPr lang="en-US" sz="2000" b="1" i="1" dirty="0" smtClean="0">
              <a:cs typeface="+mj-cs"/>
            </a:endParaRPr>
          </a:p>
          <a:p>
            <a:pPr marL="0" indent="0" algn="l">
              <a:buNone/>
            </a:pPr>
            <a:r>
              <a:rPr lang="en-US" sz="2000" b="1" i="1" dirty="0" smtClean="0">
                <a:cs typeface="+mj-cs"/>
              </a:rPr>
              <a:t>properties </a:t>
            </a:r>
            <a:r>
              <a:rPr lang="en-US" sz="2000" b="1" i="1" dirty="0">
                <a:cs typeface="+mj-cs"/>
              </a:rPr>
              <a:t>needed in building </a:t>
            </a:r>
            <a:r>
              <a:rPr lang="en-US" sz="2000" b="1" i="1" dirty="0" smtClean="0">
                <a:cs typeface="+mj-cs"/>
              </a:rPr>
              <a:t>stones:</a:t>
            </a:r>
          </a:p>
          <a:p>
            <a:pPr marL="0" indent="0" algn="l">
              <a:buNone/>
            </a:pPr>
            <a:endParaRPr lang="en-US" sz="2000" b="1" i="1" dirty="0">
              <a:cs typeface="+mj-cs"/>
            </a:endParaRPr>
          </a:p>
          <a:p>
            <a:pPr algn="l" rtl="0"/>
            <a:r>
              <a:rPr lang="en-US" sz="2000" dirty="0" smtClean="0">
                <a:cs typeface="+mj-cs"/>
              </a:rPr>
              <a:t>Have the high strength.</a:t>
            </a:r>
          </a:p>
          <a:p>
            <a:pPr algn="l" rtl="0"/>
            <a:r>
              <a:rPr lang="en-US" sz="2000" dirty="0" smtClean="0">
                <a:cs typeface="+mj-cs"/>
              </a:rPr>
              <a:t>Have suitable thermal conductivity.</a:t>
            </a:r>
          </a:p>
          <a:p>
            <a:pPr algn="l" rtl="0"/>
            <a:r>
              <a:rPr lang="en-US" sz="2000" dirty="0" smtClean="0">
                <a:cs typeface="+mj-cs"/>
              </a:rPr>
              <a:t>Good insulator for sound and heat.</a:t>
            </a:r>
          </a:p>
          <a:p>
            <a:pPr algn="l" rtl="0"/>
            <a:r>
              <a:rPr lang="en-US" sz="2000" dirty="0" smtClean="0">
                <a:cs typeface="+mj-cs"/>
              </a:rPr>
              <a:t>The stones give a beautiful shape  for building.</a:t>
            </a:r>
          </a:p>
          <a:p>
            <a:pPr algn="l" rtl="0"/>
            <a:endParaRPr lang="en-US" sz="2000" dirty="0" smtClean="0">
              <a:cs typeface="+mj-cs"/>
            </a:endParaRP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800" b="1" i="1" u="sng" dirty="0" smtClean="0"/>
              <a:t>Heat Conduction:</a:t>
            </a:r>
            <a:endParaRPr lang="en-US" sz="2800" i="1" u="sng" dirty="0"/>
          </a:p>
        </p:txBody>
      </p:sp>
      <p:sp>
        <p:nvSpPr>
          <p:cNvPr id="3" name="Content Placeholder 2"/>
          <p:cNvSpPr>
            <a:spLocks noGrp="1"/>
          </p:cNvSpPr>
          <p:nvPr>
            <p:ph idx="1"/>
          </p:nvPr>
        </p:nvSpPr>
        <p:spPr/>
        <p:txBody>
          <a:bodyPr>
            <a:normAutofit/>
          </a:bodyPr>
          <a:lstStyle/>
          <a:p>
            <a:pPr marL="0" indent="0" algn="l">
              <a:buNone/>
            </a:pPr>
            <a:r>
              <a:rPr lang="en-US" sz="2000" dirty="0" smtClean="0"/>
              <a:t>Heat conduction is the transfer of thermal energy between neighboring molecules in a substance due to a temperature gradient, as shown in the </a:t>
            </a:r>
            <a:r>
              <a:rPr lang="en-US" sz="2000" b="1" i="1" dirty="0" smtClean="0"/>
              <a:t>Fig. </a:t>
            </a:r>
          </a:p>
        </p:txBody>
      </p:sp>
      <p:pic>
        <p:nvPicPr>
          <p:cNvPr id="4" name="صورة 10" descr="conduction"/>
          <p:cNvPicPr/>
          <p:nvPr/>
        </p:nvPicPr>
        <p:blipFill>
          <a:blip r:embed="rId2" cstate="print"/>
          <a:srcRect/>
          <a:stretch>
            <a:fillRect/>
          </a:stretch>
        </p:blipFill>
        <p:spPr bwMode="auto">
          <a:xfrm>
            <a:off x="838200" y="2971800"/>
            <a:ext cx="7086600" cy="2286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2" descr="C:\Documents and Settings\hamza\Desktop\بدون عنوان.bmp"/>
          <p:cNvPicPr/>
          <p:nvPr/>
        </p:nvPicPr>
        <p:blipFill rotWithShape="1">
          <a:blip r:embed="rId2"/>
          <a:srcRect l="-1" r="12748"/>
          <a:stretch/>
        </p:blipFill>
        <p:spPr bwMode="auto">
          <a:xfrm>
            <a:off x="0" y="0"/>
            <a:ext cx="9144000" cy="6858000"/>
          </a:xfrm>
          <a:prstGeom prst="rect">
            <a:avLst/>
          </a:prstGeom>
          <a:noFill/>
          <a:ln w="9525">
            <a:noFill/>
            <a:miter lim="800000"/>
            <a:headEnd/>
            <a:tailEnd/>
          </a:ln>
        </p:spPr>
      </p:pic>
    </p:spTree>
    <p:extLst>
      <p:ext uri="{BB962C8B-B14F-4D97-AF65-F5344CB8AC3E}">
        <p14:creationId xmlns:p14="http://schemas.microsoft.com/office/powerpoint/2010/main" val="37121399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428604"/>
            <a:ext cx="8580296" cy="653210"/>
          </a:xfrm>
        </p:spPr>
        <p:txBody>
          <a:bodyPr>
            <a:normAutofit/>
          </a:bodyPr>
          <a:lstStyle/>
          <a:p>
            <a:r>
              <a:rPr lang="en-US" sz="2800" b="1" i="1" u="sng" dirty="0"/>
              <a:t>Method of Determined Thermal </a:t>
            </a:r>
            <a:r>
              <a:rPr lang="en-US" sz="2800" b="1" i="1" u="sng" dirty="0" smtClean="0"/>
              <a:t>Conductivity:</a:t>
            </a:r>
            <a:endParaRPr lang="ar-JO" sz="2800" b="1" i="1" u="sng" dirty="0"/>
          </a:p>
        </p:txBody>
      </p:sp>
      <p:sp>
        <p:nvSpPr>
          <p:cNvPr id="3" name="Content Placeholder 2"/>
          <p:cNvSpPr>
            <a:spLocks noGrp="1"/>
          </p:cNvSpPr>
          <p:nvPr>
            <p:ph idx="1"/>
          </p:nvPr>
        </p:nvSpPr>
        <p:spPr>
          <a:xfrm>
            <a:off x="149338" y="1752600"/>
            <a:ext cx="8580296" cy="5105400"/>
          </a:xfrm>
        </p:spPr>
        <p:txBody>
          <a:bodyPr>
            <a:normAutofit/>
          </a:bodyPr>
          <a:lstStyle/>
          <a:p>
            <a:pPr algn="l" rtl="0">
              <a:buFont typeface="Arial" pitchFamily="34" charset="0"/>
              <a:buChar char="•"/>
            </a:pPr>
            <a:r>
              <a:rPr lang="en-US" sz="2000" b="1" i="1" dirty="0" smtClean="0">
                <a:latin typeface="Times New Roman" pitchFamily="18" charset="0"/>
                <a:cs typeface="Times New Roman" pitchFamily="18" charset="0"/>
              </a:rPr>
              <a:t>Measurement </a:t>
            </a:r>
            <a:r>
              <a:rPr lang="en-US" sz="2000" b="1" i="1" dirty="0">
                <a:latin typeface="Times New Roman" pitchFamily="18" charset="0"/>
                <a:cs typeface="Times New Roman" pitchFamily="18" charset="0"/>
              </a:rPr>
              <a:t>of Heat Flux :</a:t>
            </a:r>
          </a:p>
          <a:p>
            <a:pPr marL="514350" indent="-514350" algn="l">
              <a:buFont typeface="Arial" charset="0"/>
              <a:buChar char="•"/>
            </a:pPr>
            <a:endParaRPr lang="en-US" sz="2000" dirty="0" smtClean="0">
              <a:latin typeface="Times New Roman" pitchFamily="18" charset="0"/>
              <a:cs typeface="Times New Roman" pitchFamily="18" charset="0"/>
            </a:endParaRPr>
          </a:p>
          <a:p>
            <a:pPr marL="514350" indent="-514350" algn="l">
              <a:buFont typeface="Arial" charset="0"/>
              <a:buChar char="•"/>
            </a:pPr>
            <a:endParaRPr lang="en-US" sz="2000" dirty="0">
              <a:latin typeface="Times New Roman" pitchFamily="18" charset="0"/>
              <a:cs typeface="Times New Roman" pitchFamily="18" charset="0"/>
            </a:endParaRPr>
          </a:p>
          <a:p>
            <a:pPr marL="514350" indent="-514350" algn="l">
              <a:buFont typeface="Arial" charset="0"/>
              <a:buChar char="•"/>
            </a:pPr>
            <a:endParaRPr lang="en-US" sz="2000" dirty="0" smtClean="0">
              <a:latin typeface="Times New Roman" pitchFamily="18" charset="0"/>
              <a:cs typeface="Times New Roman" pitchFamily="18" charset="0"/>
            </a:endParaRPr>
          </a:p>
          <a:p>
            <a:pPr marL="514350" indent="-514350" algn="l">
              <a:buFont typeface="Arial" charset="0"/>
              <a:buChar char="•"/>
            </a:pPr>
            <a:endParaRPr lang="en-US" sz="2000" dirty="0" smtClean="0">
              <a:latin typeface="Times New Roman" pitchFamily="18" charset="0"/>
              <a:cs typeface="Times New Roman" pitchFamily="18" charset="0"/>
            </a:endParaRPr>
          </a:p>
          <a:p>
            <a:pPr marL="0" indent="0" algn="l">
              <a:buNone/>
            </a:pPr>
            <a:endParaRPr lang="en-US" sz="2000" b="1" i="1" dirty="0">
              <a:latin typeface="Times New Roman" pitchFamily="18" charset="0"/>
              <a:cs typeface="Times New Roman" pitchFamily="18" charset="0"/>
            </a:endParaRPr>
          </a:p>
        </p:txBody>
      </p:sp>
      <p:pic>
        <p:nvPicPr>
          <p:cNvPr id="7" name="Picture 2" descr="Thermal Conductivity Flux Measurement Figure 1"/>
          <p:cNvPicPr/>
          <p:nvPr/>
        </p:nvPicPr>
        <p:blipFill>
          <a:blip r:embed="rId2" cstate="print"/>
          <a:srcRect/>
          <a:stretch>
            <a:fillRect/>
          </a:stretch>
        </p:blipFill>
        <p:spPr bwMode="auto">
          <a:xfrm>
            <a:off x="2829642" y="2605490"/>
            <a:ext cx="3110510" cy="3055758"/>
          </a:xfrm>
          <a:prstGeom prst="rect">
            <a:avLst/>
          </a:prstGeom>
          <a:noFill/>
          <a:ln w="9525">
            <a:noFill/>
            <a:miter lim="800000"/>
            <a:headEnd/>
            <a:tailEnd/>
          </a:ln>
        </p:spPr>
      </p:pic>
    </p:spTree>
    <p:extLst>
      <p:ext uri="{BB962C8B-B14F-4D97-AF65-F5344CB8AC3E}">
        <p14:creationId xmlns:p14="http://schemas.microsoft.com/office/powerpoint/2010/main" val="30228935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29642" cy="796086"/>
          </a:xfrm>
        </p:spPr>
        <p:txBody>
          <a:bodyPr>
            <a:normAutofit/>
          </a:bodyPr>
          <a:lstStyle/>
          <a:p>
            <a:pPr marL="342900" indent="-342900" rtl="0">
              <a:buFont typeface="Arial" pitchFamily="34" charset="0"/>
              <a:buChar char="•"/>
            </a:pPr>
            <a:r>
              <a:rPr lang="en-US" sz="2000" dirty="0" smtClean="0">
                <a:solidFill>
                  <a:schemeClr val="tx1"/>
                </a:solidFill>
                <a:latin typeface="Times New Roman" pitchFamily="18" charset="0"/>
                <a:cs typeface="Times New Roman" pitchFamily="18" charset="0"/>
              </a:rPr>
              <a:t>Static  </a:t>
            </a:r>
            <a:r>
              <a:rPr lang="en-US" sz="2000" dirty="0">
                <a:solidFill>
                  <a:schemeClr val="tx1"/>
                </a:solidFill>
                <a:latin typeface="Times New Roman" pitchFamily="18" charset="0"/>
                <a:cs typeface="Times New Roman" pitchFamily="18" charset="0"/>
              </a:rPr>
              <a:t>Method of Measuring Thermal </a:t>
            </a:r>
            <a:r>
              <a:rPr lang="en-US" sz="2000" dirty="0" smtClean="0">
                <a:solidFill>
                  <a:schemeClr val="tx1"/>
                </a:solidFill>
                <a:latin typeface="Times New Roman" pitchFamily="18" charset="0"/>
                <a:cs typeface="Times New Roman" pitchFamily="18" charset="0"/>
              </a:rPr>
              <a:t>conductivity: </a:t>
            </a:r>
            <a:endParaRPr lang="ar-JO" sz="2000" dirty="0">
              <a:solidFill>
                <a:schemeClr val="tx1"/>
              </a:solidFill>
            </a:endParaRPr>
          </a:p>
        </p:txBody>
      </p:sp>
      <p:sp>
        <p:nvSpPr>
          <p:cNvPr id="3" name="Content Placeholder 2"/>
          <p:cNvSpPr>
            <a:spLocks noGrp="1"/>
          </p:cNvSpPr>
          <p:nvPr>
            <p:ph idx="1"/>
          </p:nvPr>
        </p:nvSpPr>
        <p:spPr>
          <a:xfrm>
            <a:off x="323528" y="1700808"/>
            <a:ext cx="8229600" cy="4623792"/>
          </a:xfrm>
        </p:spPr>
        <p:txBody>
          <a:bodyPr>
            <a:normAutofit/>
          </a:bodyPr>
          <a:lstStyle/>
          <a:p>
            <a:pPr marL="514350" indent="-514350" algn="l" rtl="0"/>
            <a:endParaRPr lang="en-US" sz="2000" dirty="0" smtClean="0">
              <a:latin typeface="Times New Roman" pitchFamily="18" charset="0"/>
              <a:cs typeface="Times New Roman" pitchFamily="18" charset="0"/>
            </a:endParaRPr>
          </a:p>
          <a:p>
            <a:pPr marL="514350" indent="-514350" algn="l" rtl="0"/>
            <a:r>
              <a:rPr lang="en-US" sz="2000" dirty="0" smtClean="0">
                <a:latin typeface="Times New Roman" pitchFamily="18" charset="0"/>
                <a:cs typeface="Times New Roman" pitchFamily="18" charset="0"/>
              </a:rPr>
              <a:t>Liner thermal conductivity</a:t>
            </a:r>
            <a:endParaRPr lang="en-US" b="1" dirty="0"/>
          </a:p>
          <a:p>
            <a:pPr marL="514350" indent="-514350" algn="l" rtl="0"/>
            <a:endParaRPr lang="en-US" sz="2000" b="1" dirty="0" smtClean="0">
              <a:latin typeface="Times New Roman" pitchFamily="18" charset="0"/>
              <a:cs typeface="Times New Roman" pitchFamily="18" charset="0"/>
            </a:endParaRPr>
          </a:p>
          <a:p>
            <a:pPr marL="514350" indent="-514350" algn="l" rtl="0"/>
            <a:endParaRPr lang="en-US" sz="2000" b="1" dirty="0">
              <a:latin typeface="Times New Roman" pitchFamily="18" charset="0"/>
              <a:cs typeface="Times New Roman" pitchFamily="18" charset="0"/>
            </a:endParaRPr>
          </a:p>
          <a:p>
            <a:pPr marL="514350" indent="-514350" algn="l" rtl="0"/>
            <a:endParaRPr lang="en-US" sz="2000" b="1" dirty="0" smtClean="0">
              <a:latin typeface="Times New Roman" pitchFamily="18" charset="0"/>
              <a:cs typeface="Times New Roman" pitchFamily="18" charset="0"/>
            </a:endParaRPr>
          </a:p>
          <a:p>
            <a:pPr marL="514350" indent="-514350" algn="l" rtl="0"/>
            <a:endParaRPr lang="en-US" sz="2000" b="1" dirty="0">
              <a:latin typeface="Times New Roman" pitchFamily="18" charset="0"/>
              <a:cs typeface="Times New Roman" pitchFamily="18" charset="0"/>
            </a:endParaRPr>
          </a:p>
          <a:p>
            <a:pPr marL="514350" indent="-514350" algn="l" rtl="0"/>
            <a:endParaRPr lang="en-US" sz="2000" b="1" dirty="0" smtClean="0">
              <a:latin typeface="Times New Roman" pitchFamily="18" charset="0"/>
              <a:cs typeface="Times New Roman" pitchFamily="18" charset="0"/>
            </a:endParaRPr>
          </a:p>
          <a:p>
            <a:pPr marL="514350" indent="-514350" algn="l" rtl="0"/>
            <a:endParaRPr lang="en-US" sz="2000" b="1" dirty="0">
              <a:latin typeface="Times New Roman" pitchFamily="18" charset="0"/>
              <a:cs typeface="Times New Roman" pitchFamily="18" charset="0"/>
            </a:endParaRPr>
          </a:p>
        </p:txBody>
      </p:sp>
      <p:pic>
        <p:nvPicPr>
          <p:cNvPr id="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555776" y="4964030"/>
            <a:ext cx="3295650" cy="75248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6" name="Picture 5"/>
          <p:cNvPicPr/>
          <p:nvPr/>
        </p:nvPicPr>
        <p:blipFill>
          <a:blip r:embed="rId3" cstate="print"/>
          <a:srcRect/>
          <a:stretch>
            <a:fillRect/>
          </a:stretch>
        </p:blipFill>
        <p:spPr bwMode="auto">
          <a:xfrm>
            <a:off x="1187624" y="2407284"/>
            <a:ext cx="6264696" cy="2101836"/>
          </a:xfrm>
          <a:prstGeom prst="rect">
            <a:avLst/>
          </a:prstGeom>
          <a:noFill/>
          <a:ln w="9525">
            <a:noFill/>
            <a:miter lim="800000"/>
            <a:headEnd/>
            <a:tailEnd/>
          </a:ln>
        </p:spPr>
      </p:pic>
    </p:spTree>
    <p:extLst>
      <p:ext uri="{BB962C8B-B14F-4D97-AF65-F5344CB8AC3E}">
        <p14:creationId xmlns:p14="http://schemas.microsoft.com/office/powerpoint/2010/main" val="32903386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14350" indent="-514350" rtl="0">
              <a:buFont typeface="Arial" pitchFamily="34" charset="0"/>
              <a:buChar char="•"/>
            </a:pPr>
            <a:r>
              <a:rPr lang="en-US" sz="2000" dirty="0" smtClean="0">
                <a:solidFill>
                  <a:schemeClr val="tx1"/>
                </a:solidFill>
                <a:latin typeface="Times New Roman" pitchFamily="18" charset="0"/>
                <a:cs typeface="Times New Roman" pitchFamily="18" charset="0"/>
              </a:rPr>
              <a:t>Radial thermal conductivity</a:t>
            </a:r>
            <a:endParaRPr lang="en-US" sz="2000" dirty="0">
              <a:solidFill>
                <a:schemeClr val="tx1"/>
              </a:solidFill>
              <a:latin typeface="Times New Roman" pitchFamily="18" charset="0"/>
              <a:cs typeface="Times New Roman" pitchFamily="18" charset="0"/>
            </a:endParaRPr>
          </a:p>
        </p:txBody>
      </p:sp>
      <p:pic>
        <p:nvPicPr>
          <p:cNvPr id="4" name="Picture 1"/>
          <p:cNvPicPr>
            <a:picLocks noGrp="1" noChangeAspect="1" noChangeArrowheads="1"/>
          </p:cNvPicPr>
          <p:nvPr>
            <p:ph idx="1"/>
          </p:nvPr>
        </p:nvPicPr>
        <p:blipFill>
          <a:blip r:embed="rId2">
            <a:clrChange>
              <a:clrFrom>
                <a:srgbClr val="FFFFFF"/>
              </a:clrFrom>
              <a:clrTo>
                <a:srgbClr val="FFFFFF">
                  <a:alpha val="0"/>
                </a:srgbClr>
              </a:clrTo>
            </a:clrChange>
          </a:blip>
          <a:srcRect/>
          <a:stretch>
            <a:fillRect/>
          </a:stretch>
        </p:blipFill>
        <p:spPr bwMode="auto">
          <a:xfrm>
            <a:off x="3275856" y="4725144"/>
            <a:ext cx="2592288" cy="100811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Picture 4"/>
          <p:cNvPicPr/>
          <p:nvPr/>
        </p:nvPicPr>
        <p:blipFill>
          <a:blip r:embed="rId3" cstate="print"/>
          <a:srcRect/>
          <a:stretch>
            <a:fillRect/>
          </a:stretch>
        </p:blipFill>
        <p:spPr bwMode="auto">
          <a:xfrm>
            <a:off x="1043608" y="2348880"/>
            <a:ext cx="6408712" cy="1944216"/>
          </a:xfrm>
          <a:prstGeom prst="rect">
            <a:avLst/>
          </a:prstGeom>
          <a:noFill/>
          <a:ln w="9525">
            <a:noFill/>
            <a:miter lim="800000"/>
            <a:headEnd/>
            <a:tailEnd/>
          </a:ln>
        </p:spPr>
      </p:pic>
    </p:spTree>
    <p:extLst>
      <p:ext uri="{BB962C8B-B14F-4D97-AF65-F5344CB8AC3E}">
        <p14:creationId xmlns:p14="http://schemas.microsoft.com/office/powerpoint/2010/main" val="27294724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597</TotalTime>
  <Words>713</Words>
  <Application>Microsoft Office PowerPoint</Application>
  <PresentationFormat>On-screen Show (4:3)</PresentationFormat>
  <Paragraphs>412</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تدفق</vt:lpstr>
      <vt:lpstr>PowerPoint Presentation</vt:lpstr>
      <vt:lpstr>Outline : </vt:lpstr>
      <vt:lpstr>Abstract and Objective:</vt:lpstr>
      <vt:lpstr>Introduction:</vt:lpstr>
      <vt:lpstr>Heat Conduction:</vt:lpstr>
      <vt:lpstr>PowerPoint Presentation</vt:lpstr>
      <vt:lpstr>Method of Determined Thermal Conductivity:</vt:lpstr>
      <vt:lpstr>Static  Method of Measuring Thermal conductivity: </vt:lpstr>
      <vt:lpstr>Radial thermal conductivity</vt:lpstr>
      <vt:lpstr>PowerPoint Presentation</vt:lpstr>
      <vt:lpstr>PowerPoint Presentation</vt:lpstr>
      <vt:lpstr>Hilton device:   </vt:lpstr>
      <vt:lpstr>Temperatures distribution of Hebron pink stone at Q=15W:</vt:lpstr>
      <vt:lpstr>PowerPoint Presentation</vt:lpstr>
      <vt:lpstr>Sample of calculations:</vt:lpstr>
      <vt:lpstr>PowerPoint Presentation</vt:lpstr>
      <vt:lpstr>Device consist of :</vt:lpstr>
      <vt:lpstr>Temperature gradient between the two under consideration points:</vt:lpstr>
      <vt:lpstr>Results:</vt:lpstr>
      <vt:lpstr>Temperature distribution for Hebron-Cream stone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azhar salman</dc:creator>
  <cp:lastModifiedBy>Fadi</cp:lastModifiedBy>
  <cp:revision>120</cp:revision>
  <dcterms:created xsi:type="dcterms:W3CDTF">2011-05-13T07:11:13Z</dcterms:created>
  <dcterms:modified xsi:type="dcterms:W3CDTF">2011-05-25T06:02:52Z</dcterms:modified>
</cp:coreProperties>
</file>