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 id="2147483729" r:id="rId2"/>
  </p:sldMasterIdLst>
  <p:notesMasterIdLst>
    <p:notesMasterId r:id="rId38"/>
  </p:notesMasterIdLst>
  <p:sldIdLst>
    <p:sldId id="256" r:id="rId3"/>
    <p:sldId id="257" r:id="rId4"/>
    <p:sldId id="258" r:id="rId5"/>
    <p:sldId id="259" r:id="rId6"/>
    <p:sldId id="299" r:id="rId7"/>
    <p:sldId id="261" r:id="rId8"/>
    <p:sldId id="262" r:id="rId9"/>
    <p:sldId id="264" r:id="rId10"/>
    <p:sldId id="265" r:id="rId11"/>
    <p:sldId id="267" r:id="rId12"/>
    <p:sldId id="279" r:id="rId13"/>
    <p:sldId id="280" r:id="rId14"/>
    <p:sldId id="281" r:id="rId15"/>
    <p:sldId id="301" r:id="rId16"/>
    <p:sldId id="300" r:id="rId17"/>
    <p:sldId id="282" r:id="rId18"/>
    <p:sldId id="284" r:id="rId19"/>
    <p:sldId id="283" r:id="rId20"/>
    <p:sldId id="285" r:id="rId21"/>
    <p:sldId id="278" r:id="rId22"/>
    <p:sldId id="289" r:id="rId23"/>
    <p:sldId id="288" r:id="rId24"/>
    <p:sldId id="290" r:id="rId25"/>
    <p:sldId id="293" r:id="rId26"/>
    <p:sldId id="292" r:id="rId27"/>
    <p:sldId id="291" r:id="rId28"/>
    <p:sldId id="294" r:id="rId29"/>
    <p:sldId id="295" r:id="rId30"/>
    <p:sldId id="287" r:id="rId31"/>
    <p:sldId id="296" r:id="rId32"/>
    <p:sldId id="297" r:id="rId33"/>
    <p:sldId id="286" r:id="rId34"/>
    <p:sldId id="298" r:id="rId35"/>
    <p:sldId id="271" r:id="rId36"/>
    <p:sldId id="27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97" autoAdjust="0"/>
    <p:restoredTop sz="94660"/>
  </p:normalViewPr>
  <p:slideViewPr>
    <p:cSldViewPr snapToGrid="0">
      <p:cViewPr>
        <p:scale>
          <a:sx n="81" d="100"/>
          <a:sy n="81" d="100"/>
        </p:scale>
        <p:origin x="-258"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794CDED-1473-412C-8262-5F3D40A9B307}" type="datetimeFigureOut">
              <a:rPr lang="ar-SA" smtClean="0"/>
              <a:pPr/>
              <a:t>10/08/1437</a:t>
            </a:fld>
            <a:endParaRPr lang="ar-S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78A81B9-ED5F-4366-AB3B-470CE5AFCF7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9752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4406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893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7398" y="20548"/>
            <a:ext cx="4664703" cy="2825393"/>
          </a:xfrm>
          <a:prstGeom prst="rect">
            <a:avLst/>
          </a:prstGeom>
        </p:spPr>
      </p:pic>
      <p:pic>
        <p:nvPicPr>
          <p:cNvPr id="8" name="Picture 7"/>
          <p:cNvPicPr>
            <a:picLocks noChangeAspect="1"/>
          </p:cNvPicPr>
          <p:nvPr/>
        </p:nvPicPr>
        <p:blipFill>
          <a:blip r:embed="rId3" cstate="print"/>
          <a:stretch>
            <a:fillRect/>
          </a:stretch>
        </p:blipFill>
        <p:spPr>
          <a:xfrm>
            <a:off x="4671315" y="20548"/>
            <a:ext cx="7499224" cy="2825496"/>
          </a:xfrm>
          <a:prstGeom prst="rect">
            <a:avLst/>
          </a:prstGeom>
        </p:spPr>
      </p:pic>
      <p:pic>
        <p:nvPicPr>
          <p:cNvPr id="9" name="Picture 8"/>
          <p:cNvPicPr>
            <a:picLocks noChangeAspect="1"/>
          </p:cNvPicPr>
          <p:nvPr/>
        </p:nvPicPr>
        <p:blipFill>
          <a:blip r:embed="rId4" cstate="print"/>
          <a:stretch>
            <a:fillRect/>
          </a:stretch>
        </p:blipFill>
        <p:spPr>
          <a:xfrm>
            <a:off x="27898" y="2818500"/>
            <a:ext cx="10225325" cy="2296266"/>
          </a:xfrm>
          <a:prstGeom prst="rect">
            <a:avLst/>
          </a:prstGeom>
        </p:spPr>
      </p:pic>
      <p:pic>
        <p:nvPicPr>
          <p:cNvPr id="10" name="Picture 9"/>
          <p:cNvPicPr>
            <a:picLocks noChangeAspect="1"/>
          </p:cNvPicPr>
          <p:nvPr/>
        </p:nvPicPr>
        <p:blipFill>
          <a:blip r:embed="rId5" cstate="print"/>
          <a:stretch>
            <a:fillRect/>
          </a:stretch>
        </p:blipFill>
        <p:spPr>
          <a:xfrm>
            <a:off x="10216159" y="2819400"/>
            <a:ext cx="1948444" cy="2293850"/>
          </a:xfrm>
          <a:prstGeom prst="rect">
            <a:avLst/>
          </a:prstGeom>
        </p:spPr>
      </p:pic>
      <p:pic>
        <p:nvPicPr>
          <p:cNvPr id="11" name="Picture 10"/>
          <p:cNvPicPr>
            <a:picLocks/>
          </p:cNvPicPr>
          <p:nvPr/>
        </p:nvPicPr>
        <p:blipFill>
          <a:blip r:embed="rId6" cstate="print"/>
          <a:stretch>
            <a:fillRect/>
          </a:stretch>
        </p:blipFill>
        <p:spPr>
          <a:xfrm>
            <a:off x="27397" y="5089818"/>
            <a:ext cx="12131040" cy="1737360"/>
          </a:xfrm>
          <a:prstGeom prst="rect">
            <a:avLst/>
          </a:prstGeom>
        </p:spPr>
      </p:pic>
      <p:sp>
        <p:nvSpPr>
          <p:cNvPr id="14" name="Rectangle 13"/>
          <p:cNvSpPr/>
          <p:nvPr/>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DC077917-7EF8-4E8C-9631-5C9D789453F5}" type="datetime1">
              <a:rPr lang="en-IN" smtClean="0">
                <a:solidFill>
                  <a:prstClr val="white"/>
                </a:solidFill>
              </a:rPr>
              <a:pPr/>
              <a:t>17-05-2016</a:t>
            </a:fld>
            <a:endParaRPr lang="en-IN">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N">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solidFill>
                  <a:prstClr val="white"/>
                </a:solidFill>
              </a:rPr>
              <a:pPr/>
              <a:t>‹#›</a:t>
            </a:fld>
            <a:endParaRPr lang="en-IN">
              <a:solidFill>
                <a:prstClr val="white"/>
              </a:solidFill>
            </a:endParaRPr>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41792" y="4114800"/>
            <a:ext cx="97536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 xmlns:p14="http://schemas.microsoft.com/office/powerpoint/2010/main" val="11194792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1992354"/>
            <a:ext cx="78232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08001" y="5105401"/>
            <a:ext cx="109728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IN">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5D08CE9B-A4E9-4BC8-9248-371F6F7B6234}" type="slidenum">
              <a:rPr lang="en-IN" smtClean="0">
                <a:solidFill>
                  <a:srgbClr val="262626">
                    <a:lumMod val="85000"/>
                    <a:lumOff val="15000"/>
                  </a:srgbClr>
                </a:solidFill>
              </a:rPr>
              <a:pPr/>
              <a:t>‹#›</a:t>
            </a:fld>
            <a:endParaRPr lang="en-IN">
              <a:solidFill>
                <a:srgbClr val="262626">
                  <a:lumMod val="85000"/>
                  <a:lumOff val="15000"/>
                </a:srgbClr>
              </a:solidFill>
            </a:endParaRPr>
          </a:p>
        </p:txBody>
      </p:sp>
      <p:sp>
        <p:nvSpPr>
          <p:cNvPr id="7" name="Oval 6"/>
          <p:cNvSpPr/>
          <p:nvPr/>
        </p:nvSpPr>
        <p:spPr>
          <a:xfrm>
            <a:off x="1016000" y="1946209"/>
            <a:ext cx="27432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             </a:t>
            </a:r>
            <a:endParaRPr lang="en-US" dirty="0">
              <a:solidFill>
                <a:prstClr val="white"/>
              </a:solidFill>
            </a:endParaRPr>
          </a:p>
        </p:txBody>
      </p:sp>
      <p:sp>
        <p:nvSpPr>
          <p:cNvPr id="8" name="Rectangle 7"/>
          <p:cNvSpPr/>
          <p:nvPr/>
        </p:nvSpPr>
        <p:spPr>
          <a:xfrm>
            <a:off x="11582400" y="5265376"/>
            <a:ext cx="6096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srgbClr val="FF6600"/>
                </a:solidFill>
              </a:rPr>
              <a:t>           </a:t>
            </a:r>
            <a:endParaRPr lang="en-US" dirty="0">
              <a:solidFill>
                <a:srgbClr val="FF6600"/>
              </a:solidFill>
            </a:endParaRPr>
          </a:p>
        </p:txBody>
      </p:sp>
      <p:sp>
        <p:nvSpPr>
          <p:cNvPr id="9" name="Oval 8"/>
          <p:cNvSpPr/>
          <p:nvPr/>
        </p:nvSpPr>
        <p:spPr>
          <a:xfrm>
            <a:off x="1343104" y="1992354"/>
            <a:ext cx="2111296"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       </a:t>
            </a:r>
            <a:endParaRPr lang="en-US" dirty="0">
              <a:solidFill>
                <a:prstClr val="white"/>
              </a:solidFill>
            </a:endParaRPr>
          </a:p>
        </p:txBody>
      </p:sp>
    </p:spTree>
    <p:extLst>
      <p:ext uri="{BB962C8B-B14F-4D97-AF65-F5344CB8AC3E}">
        <p14:creationId xmlns="" xmlns:p14="http://schemas.microsoft.com/office/powerpoint/2010/main" val="3749413627"/>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4707" y="5867400"/>
            <a:ext cx="12192000" cy="1053694"/>
          </a:xfrm>
          <a:prstGeom prst="rect">
            <a:avLst/>
          </a:prstGeom>
        </p:spPr>
      </p:pic>
      <p:sp>
        <p:nvSpPr>
          <p:cNvPr id="2" name="Title 1"/>
          <p:cNvSpPr>
            <a:spLocks noGrp="1"/>
          </p:cNvSpPr>
          <p:nvPr>
            <p:ph type="title"/>
          </p:nvPr>
        </p:nvSpPr>
        <p:spPr>
          <a:xfrm>
            <a:off x="581573" y="76200"/>
            <a:ext cx="11204027"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E64F04A2-883F-4120-AC51-CB20978283EF}" type="datetime1">
              <a:rPr lang="en-IN" smtClean="0">
                <a:solidFill>
                  <a:srgbClr val="262626">
                    <a:lumMod val="85000"/>
                    <a:lumOff val="15000"/>
                  </a:srgbClr>
                </a:solidFill>
              </a:rPr>
              <a:pPr/>
              <a:t>17-05-2016</a:t>
            </a:fld>
            <a:endParaRPr lang="en-IN">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IN">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5D08CE9B-A4E9-4BC8-9248-371F6F7B6234}" type="slidenum">
              <a:rPr lang="en-IN" smtClean="0">
                <a:solidFill>
                  <a:srgbClr val="262626">
                    <a:lumMod val="85000"/>
                    <a:lumOff val="15000"/>
                  </a:srgbClr>
                </a:solidFill>
              </a:rPr>
              <a:pPr/>
              <a:t>‹#›</a:t>
            </a:fld>
            <a:endParaRPr lang="en-IN">
              <a:solidFill>
                <a:srgbClr val="262626">
                  <a:lumMod val="85000"/>
                  <a:lumOff val="15000"/>
                </a:srgbClr>
              </a:solidFill>
            </a:endParaRPr>
          </a:p>
        </p:txBody>
      </p:sp>
    </p:spTree>
    <p:extLst>
      <p:ext uri="{BB962C8B-B14F-4D97-AF65-F5344CB8AC3E}">
        <p14:creationId xmlns="" xmlns:p14="http://schemas.microsoft.com/office/powerpoint/2010/main" val="6749203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D084EF35-5D63-425F-876B-7D16A22BBB29}" type="datetime1">
              <a:rPr lang="en-IN" smtClean="0">
                <a:solidFill>
                  <a:srgbClr val="262626">
                    <a:lumMod val="85000"/>
                    <a:lumOff val="15000"/>
                  </a:srgbClr>
                </a:solidFill>
              </a:rPr>
              <a:pPr/>
              <a:t>17-05-2016</a:t>
            </a:fld>
            <a:endParaRPr lang="en-IN">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IN">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5D08CE9B-A4E9-4BC8-9248-371F6F7B6234}" type="slidenum">
              <a:rPr lang="en-IN" smtClean="0">
                <a:solidFill>
                  <a:srgbClr val="262626">
                    <a:lumMod val="85000"/>
                    <a:lumOff val="15000"/>
                  </a:srgbClr>
                </a:solidFill>
              </a:rPr>
              <a:pPr/>
              <a:t>‹#›</a:t>
            </a:fld>
            <a:endParaRPr lang="en-IN">
              <a:solidFill>
                <a:srgbClr val="262626">
                  <a:lumMod val="85000"/>
                  <a:lumOff val="15000"/>
                </a:srgbClr>
              </a:solidFill>
            </a:endParaRPr>
          </a:p>
        </p:txBody>
      </p:sp>
      <p:sp>
        <p:nvSpPr>
          <p:cNvPr id="6" name="Content Placeholder 2"/>
          <p:cNvSpPr>
            <a:spLocks noGrp="1"/>
          </p:cNvSpPr>
          <p:nvPr>
            <p:ph idx="1"/>
          </p:nvPr>
        </p:nvSpPr>
        <p:spPr>
          <a:xfrm>
            <a:off x="609600" y="1600201"/>
            <a:ext cx="109728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933219229"/>
      </p:ext>
    </p:extLst>
  </p:cSld>
  <p:clrMapOvr>
    <a:masterClrMapping/>
  </p:clrMapOvr>
  <p:transition spd="slow">
    <p:push/>
  </p:transition>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99" y="1"/>
            <a:ext cx="9424020"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76402"/>
            <a:ext cx="53848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6400"/>
            <a:ext cx="53848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C60978-858C-4B04-885E-84E64E513B26}" type="datetime1">
              <a:rPr lang="en-IN" smtClean="0">
                <a:solidFill>
                  <a:srgbClr val="262626">
                    <a:tint val="75000"/>
                  </a:srgbClr>
                </a:solidFill>
              </a:rPr>
              <a:pPr/>
              <a:t>17-05-2016</a:t>
            </a:fld>
            <a:endParaRPr lang="en-IN">
              <a:solidFill>
                <a:srgbClr val="262626">
                  <a:tint val="75000"/>
                </a:srgbClr>
              </a:solidFill>
            </a:endParaRPr>
          </a:p>
        </p:txBody>
      </p:sp>
      <p:sp>
        <p:nvSpPr>
          <p:cNvPr id="6" name="Footer Placeholder 5"/>
          <p:cNvSpPr>
            <a:spLocks noGrp="1"/>
          </p:cNvSpPr>
          <p:nvPr>
            <p:ph type="ftr" sz="quarter" idx="11"/>
          </p:nvPr>
        </p:nvSpPr>
        <p:spPr/>
        <p:txBody>
          <a:bodyPr/>
          <a:lstStyle/>
          <a:p>
            <a:endParaRPr lang="en-IN">
              <a:solidFill>
                <a:srgbClr val="262626">
                  <a:tint val="75000"/>
                </a:srgbClr>
              </a:solidFill>
            </a:endParaRPr>
          </a:p>
        </p:txBody>
      </p:sp>
      <p:sp>
        <p:nvSpPr>
          <p:cNvPr id="7" name="Slide Number Placeholder 6"/>
          <p:cNvSpPr>
            <a:spLocks noGrp="1"/>
          </p:cNvSpPr>
          <p:nvPr>
            <p:ph type="sldNum" sz="quarter" idx="12"/>
          </p:nvPr>
        </p:nvSpPr>
        <p:spPr/>
        <p:txBody>
          <a:bodyPr/>
          <a:lstStyle/>
          <a:p>
            <a:fld id="{5D08CE9B-A4E9-4BC8-9248-371F6F7B6234}" type="slidenum">
              <a:rPr lang="en-IN" smtClean="0"/>
              <a:pPr/>
              <a:t>‹#›</a:t>
            </a:fld>
            <a:endParaRPr lang="en-IN"/>
          </a:p>
        </p:txBody>
      </p:sp>
    </p:spTree>
    <p:extLst>
      <p:ext uri="{BB962C8B-B14F-4D97-AF65-F5344CB8AC3E}">
        <p14:creationId xmlns="" xmlns:p14="http://schemas.microsoft.com/office/powerpoint/2010/main" val="2488078035"/>
      </p:ext>
    </p:extLst>
  </p:cSld>
  <p:clrMapOvr>
    <a:masterClrMapping/>
  </p:clrMapOvr>
  <p:transition spd="slow">
    <p:pu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BE7BD77-CA10-4731-B061-5013A0964881}" type="datetime1">
              <a:rPr lang="en-IN" smtClean="0">
                <a:solidFill>
                  <a:prstClr val="white"/>
                </a:solidFill>
              </a:rPr>
              <a:pPr/>
              <a:t>17-05-2016</a:t>
            </a:fld>
            <a:endParaRPr lang="en-IN">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N">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solidFill>
                  <a:prstClr val="white"/>
                </a:solidFill>
              </a:rPr>
              <a:pPr/>
              <a:t>‹#›</a:t>
            </a:fld>
            <a:endParaRPr lang="en-IN">
              <a:solidFill>
                <a:prstClr val="white"/>
              </a:solidFill>
            </a:endParaRPr>
          </a:p>
        </p:txBody>
      </p:sp>
      <p:pic>
        <p:nvPicPr>
          <p:cNvPr id="6" name="Picture 5"/>
          <p:cNvPicPr>
            <a:picLocks noChangeAspect="1"/>
          </p:cNvPicPr>
          <p:nvPr/>
        </p:nvPicPr>
        <p:blipFill>
          <a:blip r:embed="rId3" cstate="print"/>
          <a:stretch>
            <a:fillRect/>
          </a:stretch>
        </p:blipFill>
        <p:spPr>
          <a:xfrm>
            <a:off x="0" y="762000"/>
            <a:ext cx="3260651" cy="2286000"/>
          </a:xfrm>
          <a:prstGeom prst="rect">
            <a:avLst/>
          </a:prstGeom>
        </p:spPr>
      </p:pic>
      <p:sp>
        <p:nvSpPr>
          <p:cNvPr id="2" name="Title 1"/>
          <p:cNvSpPr>
            <a:spLocks noGrp="1"/>
          </p:cNvSpPr>
          <p:nvPr>
            <p:ph type="title"/>
          </p:nvPr>
        </p:nvSpPr>
        <p:spPr>
          <a:xfrm>
            <a:off x="1499200" y="2077200"/>
            <a:ext cx="93472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 xmlns:p14="http://schemas.microsoft.com/office/powerpoint/2010/main" val="3137456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4EF35-5D63-425F-876B-7D16A22BBB29}" type="datetime1">
              <a:rPr lang="en-IN" smtClean="0">
                <a:solidFill>
                  <a:srgbClr val="262626">
                    <a:tint val="75000"/>
                  </a:srgbClr>
                </a:solidFill>
              </a:rPr>
              <a:pPr/>
              <a:t>17-05-2016</a:t>
            </a:fld>
            <a:endParaRPr lang="en-IN">
              <a:solidFill>
                <a:srgbClr val="262626">
                  <a:tint val="75000"/>
                </a:srgbClr>
              </a:solidFill>
            </a:endParaRPr>
          </a:p>
        </p:txBody>
      </p:sp>
      <p:sp>
        <p:nvSpPr>
          <p:cNvPr id="3" name="Footer Placeholder 2"/>
          <p:cNvSpPr>
            <a:spLocks noGrp="1"/>
          </p:cNvSpPr>
          <p:nvPr>
            <p:ph type="ftr" sz="quarter" idx="11"/>
          </p:nvPr>
        </p:nvSpPr>
        <p:spPr/>
        <p:txBody>
          <a:bodyPr/>
          <a:lstStyle/>
          <a:p>
            <a:endParaRPr lang="en-IN">
              <a:solidFill>
                <a:srgbClr val="262626">
                  <a:tint val="75000"/>
                </a:srgbClr>
              </a:solidFill>
            </a:endParaRPr>
          </a:p>
        </p:txBody>
      </p:sp>
      <p:sp>
        <p:nvSpPr>
          <p:cNvPr id="4" name="Slide Number Placeholder 3"/>
          <p:cNvSpPr>
            <a:spLocks noGrp="1"/>
          </p:cNvSpPr>
          <p:nvPr>
            <p:ph type="sldNum" sz="quarter" idx="12"/>
          </p:nvPr>
        </p:nvSpPr>
        <p:spPr/>
        <p:txBody>
          <a:bodyPr/>
          <a:lstStyle/>
          <a:p>
            <a:fld id="{5D08CE9B-A4E9-4BC8-9248-371F6F7B6234}" type="slidenum">
              <a:rPr lang="en-IN" smtClean="0"/>
              <a:pPr/>
              <a:t>‹#›</a:t>
            </a:fld>
            <a:endParaRPr lang="en-IN"/>
          </a:p>
        </p:txBody>
      </p:sp>
      <p:sp>
        <p:nvSpPr>
          <p:cNvPr id="6" name="Title 1"/>
          <p:cNvSpPr>
            <a:spLocks noGrp="1"/>
          </p:cNvSpPr>
          <p:nvPr>
            <p:ph type="title" hasCustomPrompt="1"/>
          </p:nvPr>
        </p:nvSpPr>
        <p:spPr>
          <a:xfrm>
            <a:off x="387200" y="3081000"/>
            <a:ext cx="115824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2170354032"/>
      </p:ext>
    </p:extLst>
  </p:cSld>
  <p:clrMapOvr>
    <a:masterClrMapping/>
  </p:clrMapOvr>
  <p:transition spd="slow">
    <p:push/>
  </p:transition>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D084EF35-5D63-425F-876B-7D16A22BBB29}" type="datetime1">
              <a:rPr lang="en-IN" smtClean="0">
                <a:solidFill>
                  <a:prstClr val="white"/>
                </a:solidFill>
              </a:rPr>
              <a:pPr/>
              <a:t>17-05-2016</a:t>
            </a:fld>
            <a:endParaRPr lang="en-IN">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N">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solidFill>
                  <a:prstClr val="white"/>
                </a:solidFill>
              </a:rPr>
              <a:pPr/>
              <a:t>‹#›</a:t>
            </a:fld>
            <a:endParaRPr lang="en-IN">
              <a:solidFill>
                <a:prstClr val="white"/>
              </a:solidFill>
            </a:endParaRPr>
          </a:p>
        </p:txBody>
      </p:sp>
      <p:sp>
        <p:nvSpPr>
          <p:cNvPr id="7" name="Rectangle 6"/>
          <p:cNvSpPr/>
          <p:nvPr/>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6197600" y="664780"/>
            <a:ext cx="5588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 xmlns:p14="http://schemas.microsoft.com/office/powerpoint/2010/main" val="9224537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617923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4011084"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5071533" y="609600"/>
            <a:ext cx="6815667"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4801" y="1435102"/>
            <a:ext cx="4011084"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3503020-D53B-411C-AA03-5948286620A5}" type="datetime1">
              <a:rPr lang="en-IN" smtClean="0">
                <a:solidFill>
                  <a:prstClr val="white"/>
                </a:solidFill>
              </a:rPr>
              <a:pPr/>
              <a:t>17-05-2016</a:t>
            </a:fld>
            <a:endParaRPr lang="en-IN">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IN">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solidFill>
                  <a:prstClr val="white"/>
                </a:solidFill>
              </a:rPr>
              <a:pPr/>
              <a:t>‹#›</a:t>
            </a:fld>
            <a:endParaRPr lang="en-IN">
              <a:solidFill>
                <a:prstClr val="white"/>
              </a:solidFill>
            </a:endParaRPr>
          </a:p>
        </p:txBody>
      </p:sp>
    </p:spTree>
    <p:extLst>
      <p:ext uri="{BB962C8B-B14F-4D97-AF65-F5344CB8AC3E}">
        <p14:creationId xmlns="" xmlns:p14="http://schemas.microsoft.com/office/powerpoint/2010/main" val="1221975872"/>
      </p:ext>
    </p:extLst>
  </p:cSld>
  <p:clrMapOvr>
    <a:masterClrMapping/>
  </p:clrMapOvr>
  <p:transition spd="slow">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D084EF35-5D63-425F-876B-7D16A22BBB29}" type="datetime1">
              <a:rPr lang="en-IN" smtClean="0">
                <a:solidFill>
                  <a:prstClr val="white"/>
                </a:solidFill>
              </a:rPr>
              <a:pPr/>
              <a:t>17-05-2016</a:t>
            </a:fld>
            <a:endParaRPr lang="en-IN">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N">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solidFill>
                  <a:prstClr val="white"/>
                </a:solidFill>
              </a:rPr>
              <a:pPr/>
              <a:t>‹#›</a:t>
            </a:fld>
            <a:endParaRPr lang="en-IN">
              <a:solidFill>
                <a:prstClr val="white"/>
              </a:solidFill>
            </a:endParaRPr>
          </a:p>
        </p:txBody>
      </p:sp>
      <p:sp>
        <p:nvSpPr>
          <p:cNvPr id="6" name="Rectangle 5"/>
          <p:cNvSpPr/>
          <p:nvPr/>
        </p:nvSpPr>
        <p:spPr>
          <a:xfrm>
            <a:off x="793684" y="4800600"/>
            <a:ext cx="6498336"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latin typeface="Georgia" pitchFamily="18" charset="0"/>
            </a:endParaRPr>
          </a:p>
        </p:txBody>
      </p:sp>
      <p:sp>
        <p:nvSpPr>
          <p:cNvPr id="7" name="Title 1"/>
          <p:cNvSpPr>
            <a:spLocks noGrp="1"/>
          </p:cNvSpPr>
          <p:nvPr>
            <p:ph type="title"/>
          </p:nvPr>
        </p:nvSpPr>
        <p:spPr>
          <a:xfrm>
            <a:off x="808736" y="4800600"/>
            <a:ext cx="6412325"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782696" y="838200"/>
            <a:ext cx="6498336"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7702484" y="838201"/>
            <a:ext cx="37592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 xmlns:p14="http://schemas.microsoft.com/office/powerpoint/2010/main" val="3944992160"/>
      </p:ext>
    </p:extLst>
  </p:cSld>
  <p:clrMapOvr>
    <a:masterClrMapping/>
  </p:clrMapOvr>
  <p:transition spd="slow">
    <p:push/>
  </p:transition>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390400" y="4800600"/>
            <a:ext cx="73344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latin typeface="Georgia" pitchFamily="18" charset="0"/>
            </a:endParaRPr>
          </a:p>
        </p:txBody>
      </p:sp>
      <p:sp>
        <p:nvSpPr>
          <p:cNvPr id="2" name="Title 1"/>
          <p:cNvSpPr>
            <a:spLocks noGrp="1"/>
          </p:cNvSpPr>
          <p:nvPr>
            <p:ph type="title"/>
          </p:nvPr>
        </p:nvSpPr>
        <p:spPr>
          <a:xfrm>
            <a:off x="2389717" y="4800600"/>
            <a:ext cx="73152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562600"/>
            <a:ext cx="73152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DCB3703-776D-4F77-91F8-2818F38E3492}" type="datetime1">
              <a:rPr lang="en-IN" smtClean="0">
                <a:solidFill>
                  <a:prstClr val="white"/>
                </a:solidFill>
              </a:rPr>
              <a:pPr/>
              <a:t>17-05-2016</a:t>
            </a:fld>
            <a:endParaRPr lang="en-IN">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IN">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solidFill>
                  <a:prstClr val="white"/>
                </a:solidFill>
              </a:rPr>
              <a:pPr/>
              <a:t>‹#›</a:t>
            </a:fld>
            <a:endParaRPr lang="en-IN">
              <a:solidFill>
                <a:prstClr val="white"/>
              </a:solidFill>
            </a:endParaRPr>
          </a:p>
        </p:txBody>
      </p:sp>
    </p:spTree>
    <p:extLst>
      <p:ext uri="{BB962C8B-B14F-4D97-AF65-F5344CB8AC3E}">
        <p14:creationId xmlns="" xmlns:p14="http://schemas.microsoft.com/office/powerpoint/2010/main" val="3349255241"/>
      </p:ext>
    </p:extLst>
  </p:cSld>
  <p:clrMapOvr>
    <a:masterClrMapping/>
  </p:clrMapOvr>
  <p:transition spd="slow">
    <p:push/>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056D0-8D4B-476D-ACBE-CC7AAAD964A8}" type="datetime1">
              <a:rPr lang="en-IN" smtClean="0">
                <a:solidFill>
                  <a:srgbClr val="262626">
                    <a:tint val="75000"/>
                  </a:srgbClr>
                </a:solidFill>
              </a:rPr>
              <a:pPr/>
              <a:t>17-05-2016</a:t>
            </a:fld>
            <a:endParaRPr lang="en-IN">
              <a:solidFill>
                <a:srgbClr val="262626">
                  <a:tint val="75000"/>
                </a:srgbClr>
              </a:solidFill>
            </a:endParaRPr>
          </a:p>
        </p:txBody>
      </p:sp>
      <p:sp>
        <p:nvSpPr>
          <p:cNvPr id="5" name="Footer Placeholder 4"/>
          <p:cNvSpPr>
            <a:spLocks noGrp="1"/>
          </p:cNvSpPr>
          <p:nvPr>
            <p:ph type="ftr" sz="quarter" idx="11"/>
          </p:nvPr>
        </p:nvSpPr>
        <p:spPr/>
        <p:txBody>
          <a:bodyPr/>
          <a:lstStyle/>
          <a:p>
            <a:endParaRPr lang="en-IN">
              <a:solidFill>
                <a:srgbClr val="262626">
                  <a:tint val="75000"/>
                </a:srgbClr>
              </a:solidFill>
            </a:endParaRPr>
          </a:p>
        </p:txBody>
      </p:sp>
      <p:sp>
        <p:nvSpPr>
          <p:cNvPr id="6" name="Slide Number Placeholder 5"/>
          <p:cNvSpPr>
            <a:spLocks noGrp="1"/>
          </p:cNvSpPr>
          <p:nvPr>
            <p:ph type="sldNum" sz="quarter" idx="12"/>
          </p:nvPr>
        </p:nvSpPr>
        <p:spPr/>
        <p:txBody>
          <a:bodyPr/>
          <a:lstStyle/>
          <a:p>
            <a:fld id="{5D08CE9B-A4E9-4BC8-9248-371F6F7B6234}" type="slidenum">
              <a:rPr lang="en-IN" smtClean="0"/>
              <a:pPr/>
              <a:t>‹#›</a:t>
            </a:fld>
            <a:endParaRPr lang="en-IN"/>
          </a:p>
        </p:txBody>
      </p:sp>
      <p:sp>
        <p:nvSpPr>
          <p:cNvPr id="14" name="Title 1"/>
          <p:cNvSpPr>
            <a:spLocks noGrp="1"/>
          </p:cNvSpPr>
          <p:nvPr>
            <p:ph type="title" hasCustomPrompt="1"/>
          </p:nvPr>
        </p:nvSpPr>
        <p:spPr>
          <a:xfrm>
            <a:off x="0" y="414867"/>
            <a:ext cx="67056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 xmlns:p14="http://schemas.microsoft.com/office/powerpoint/2010/main" val="271837789"/>
      </p:ext>
    </p:extLst>
  </p:cSld>
  <p:clrMapOvr>
    <a:masterClrMapping/>
  </p:clrMapOvr>
  <p:transition spd="slow">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680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BF43B557-4D40-4800-B824-F7515E626056}" type="datetime1">
              <a:rPr lang="en-IN" smtClean="0">
                <a:solidFill>
                  <a:srgbClr val="262626">
                    <a:lumMod val="85000"/>
                    <a:lumOff val="15000"/>
                  </a:srgbClr>
                </a:solidFill>
              </a:rPr>
              <a:pPr/>
              <a:t>17-05-2016</a:t>
            </a:fld>
            <a:endParaRPr lang="en-IN">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IN">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5D08CE9B-A4E9-4BC8-9248-371F6F7B6234}" type="slidenum">
              <a:rPr lang="en-IN" smtClean="0">
                <a:solidFill>
                  <a:srgbClr val="262626">
                    <a:lumMod val="85000"/>
                    <a:lumOff val="15000"/>
                  </a:srgbClr>
                </a:solidFill>
              </a:rPr>
              <a:pPr/>
              <a:t>‹#›</a:t>
            </a:fld>
            <a:endParaRPr lang="en-IN">
              <a:solidFill>
                <a:srgbClr val="262626">
                  <a:lumMod val="85000"/>
                  <a:lumOff val="15000"/>
                </a:srgbClr>
              </a:solidFill>
            </a:endParaRPr>
          </a:p>
        </p:txBody>
      </p:sp>
    </p:spTree>
    <p:extLst>
      <p:ext uri="{BB962C8B-B14F-4D97-AF65-F5344CB8AC3E}">
        <p14:creationId xmlns="" xmlns:p14="http://schemas.microsoft.com/office/powerpoint/2010/main" val="3954146517"/>
      </p:ext>
    </p:extLst>
  </p:cSld>
  <p:clrMapOvr>
    <a:masterClrMapping/>
  </p:clrMapOvr>
  <p:transition spd="slow">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599" r="5874" b="5262"/>
          <a:stretch/>
        </p:blipFill>
        <p:spPr>
          <a:xfrm>
            <a:off x="4707" y="5867400"/>
            <a:ext cx="12192000" cy="1053694"/>
          </a:xfrm>
          <a:prstGeom prst="rect">
            <a:avLst/>
          </a:prstGeom>
        </p:spPr>
      </p:pic>
      <p:sp>
        <p:nvSpPr>
          <p:cNvPr id="2" name="Date Placeholder 1"/>
          <p:cNvSpPr>
            <a:spLocks noGrp="1"/>
          </p:cNvSpPr>
          <p:nvPr>
            <p:ph type="dt" sz="half" idx="10"/>
          </p:nvPr>
        </p:nvSpPr>
        <p:spPr/>
        <p:txBody>
          <a:bodyPr/>
          <a:lstStyle/>
          <a:p>
            <a:fld id="{0DB951E0-CA76-4851-BF5E-383406DE3264}" type="datetime1">
              <a:rPr lang="en-IN" smtClean="0">
                <a:solidFill>
                  <a:srgbClr val="262626">
                    <a:tint val="75000"/>
                  </a:srgbClr>
                </a:solidFill>
              </a:rPr>
              <a:pPr/>
              <a:t>17-05-2016</a:t>
            </a:fld>
            <a:endParaRPr lang="en-IN">
              <a:solidFill>
                <a:srgbClr val="262626">
                  <a:tint val="75000"/>
                </a:srgbClr>
              </a:solidFill>
            </a:endParaRPr>
          </a:p>
        </p:txBody>
      </p:sp>
      <p:sp>
        <p:nvSpPr>
          <p:cNvPr id="3" name="Footer Placeholder 2"/>
          <p:cNvSpPr>
            <a:spLocks noGrp="1"/>
          </p:cNvSpPr>
          <p:nvPr>
            <p:ph type="ftr" sz="quarter" idx="11"/>
          </p:nvPr>
        </p:nvSpPr>
        <p:spPr/>
        <p:txBody>
          <a:bodyPr/>
          <a:lstStyle/>
          <a:p>
            <a:endParaRPr lang="en-IN">
              <a:solidFill>
                <a:srgbClr val="262626">
                  <a:tint val="75000"/>
                </a:srgbClr>
              </a:solidFill>
            </a:endParaRPr>
          </a:p>
        </p:txBody>
      </p:sp>
      <p:sp>
        <p:nvSpPr>
          <p:cNvPr id="4" name="Slide Number Placeholder 3"/>
          <p:cNvSpPr>
            <a:spLocks noGrp="1"/>
          </p:cNvSpPr>
          <p:nvPr>
            <p:ph type="sldNum" sz="quarter" idx="12"/>
          </p:nvPr>
        </p:nvSpPr>
        <p:spPr/>
        <p:txBody>
          <a:bodyPr/>
          <a:lstStyle/>
          <a:p>
            <a:fld id="{5D08CE9B-A4E9-4BC8-9248-371F6F7B6234}" type="slidenum">
              <a:rPr lang="en-IN" smtClean="0"/>
              <a:pPr/>
              <a:t>‹#›</a:t>
            </a:fld>
            <a:endParaRPr lang="en-IN"/>
          </a:p>
        </p:txBody>
      </p:sp>
    </p:spTree>
    <p:extLst>
      <p:ext uri="{BB962C8B-B14F-4D97-AF65-F5344CB8AC3E}">
        <p14:creationId xmlns="" xmlns:p14="http://schemas.microsoft.com/office/powerpoint/2010/main" val="106435262"/>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4536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7100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62599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6326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9119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5/17/2016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4919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1401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5/17/2016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2430810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4707" y="5867400"/>
            <a:ext cx="12192000" cy="105369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084EF35-5D63-425F-876B-7D16A22BBB29}" type="datetime1">
              <a:rPr lang="en-IN" smtClean="0">
                <a:solidFill>
                  <a:srgbClr val="262626">
                    <a:tint val="75000"/>
                  </a:srgbClr>
                </a:solidFill>
              </a:rPr>
              <a:pPr defTabSz="914400"/>
              <a:t>17-05-2016</a:t>
            </a:fld>
            <a:endParaRPr lang="en-IN">
              <a:solidFill>
                <a:srgbClr val="262626">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N">
              <a:solidFill>
                <a:srgbClr val="262626">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FF0000"/>
                </a:solidFill>
              </a:defRPr>
            </a:lvl1pPr>
          </a:lstStyle>
          <a:p>
            <a:pPr defTabSz="914400"/>
            <a:r>
              <a:rPr lang="en-IN" dirty="0" smtClean="0"/>
              <a:t>Slide </a:t>
            </a:r>
            <a:fld id="{5D08CE9B-A4E9-4BC8-9248-371F6F7B6234}" type="slidenum">
              <a:rPr lang="en-IN" smtClean="0"/>
              <a:pPr defTabSz="914400"/>
              <a:t>‹#›</a:t>
            </a:fld>
            <a:r>
              <a:rPr lang="en-IN" dirty="0" smtClean="0"/>
              <a:t> of 27</a:t>
            </a:r>
            <a:endParaRPr lang="en-IN"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787338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ransition spd="slow">
    <p:push/>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263" y="3036276"/>
            <a:ext cx="10053710" cy="1136435"/>
          </a:xfrm>
        </p:spPr>
        <p:txBody>
          <a:bodyPr>
            <a:normAutofit/>
          </a:bodyPr>
          <a:lstStyle/>
          <a:p>
            <a:pPr algn="ctr"/>
            <a:r>
              <a:rPr lang="en-US" dirty="0" smtClean="0"/>
              <a:t>Black Carbon Burner</a:t>
            </a:r>
            <a:endParaRPr lang="en-US" dirty="0"/>
          </a:p>
        </p:txBody>
      </p:sp>
      <p:pic>
        <p:nvPicPr>
          <p:cNvPr id="4" name="صورة 9" descr="http://www.tanwer.org/tanwer/files/Najah%20Logo%20Color.jpg"/>
          <p:cNvPicPr/>
          <p:nvPr/>
        </p:nvPicPr>
        <p:blipFill>
          <a:blip r:embed="rId2" cstate="print"/>
          <a:srcRect/>
          <a:stretch>
            <a:fillRect/>
          </a:stretch>
        </p:blipFill>
        <p:spPr bwMode="auto">
          <a:xfrm>
            <a:off x="5134708" y="279866"/>
            <a:ext cx="1946031" cy="1572380"/>
          </a:xfrm>
          <a:prstGeom prst="rect">
            <a:avLst/>
          </a:prstGeom>
          <a:noFill/>
          <a:ln w="9525">
            <a:noFill/>
            <a:miter lim="800000"/>
            <a:headEnd/>
            <a:tailEnd/>
          </a:ln>
        </p:spPr>
      </p:pic>
      <p:sp>
        <p:nvSpPr>
          <p:cNvPr id="5" name="Rectangle 4"/>
          <p:cNvSpPr/>
          <p:nvPr/>
        </p:nvSpPr>
        <p:spPr>
          <a:xfrm>
            <a:off x="3080148" y="1823564"/>
            <a:ext cx="6096000" cy="646331"/>
          </a:xfrm>
          <a:prstGeom prst="rect">
            <a:avLst/>
          </a:prstGeom>
        </p:spPr>
        <p:txBody>
          <a:bodyPr>
            <a:spAutoFit/>
          </a:bodyPr>
          <a:lstStyle/>
          <a:p>
            <a:pPr lvl="0" algn="ctr" rtl="0" eaLnBrk="0" fontAlgn="base" hangingPunct="0">
              <a:spcBef>
                <a:spcPct val="0"/>
              </a:spcBef>
              <a:spcAft>
                <a:spcPct val="0"/>
              </a:spcAft>
            </a:pPr>
            <a:r>
              <a:rPr kumimoji="0" lang="en-GB"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An-Najah National University</a:t>
            </a:r>
            <a:endParaRPr kumimoji="0" lang="it-IT" sz="1050" b="0" i="0" u="none" strike="noStrike" cap="none" normalizeH="0" baseline="0" dirty="0" smtClean="0">
              <a:ln>
                <a:noFill/>
              </a:ln>
              <a:solidFill>
                <a:schemeClr val="tx1"/>
              </a:solidFill>
              <a:effectLst/>
              <a:latin typeface="Arial" pitchFamily="34" charset="0"/>
              <a:cs typeface="Arial" pitchFamily="34" charset="0"/>
            </a:endParaRPr>
          </a:p>
          <a:p>
            <a:pPr lvl="0" algn="ctr" rtl="0" eaLnBrk="0" fontAlgn="base" hangingPunct="0">
              <a:spcBef>
                <a:spcPct val="0"/>
              </a:spcBef>
              <a:spcAft>
                <a:spcPct val="0"/>
              </a:spcAft>
            </a:pPr>
            <a:r>
              <a:rPr kumimoji="0" lang="en-GB"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Faculty of Engineering</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1242646" y="4384431"/>
            <a:ext cx="4747846" cy="1754326"/>
          </a:xfrm>
          <a:prstGeom prst="rect">
            <a:avLst/>
          </a:prstGeom>
          <a:noFill/>
        </p:spPr>
        <p:txBody>
          <a:bodyPr wrap="square" rtlCol="1">
            <a:spAutoFit/>
          </a:bodyPr>
          <a:lstStyle/>
          <a:p>
            <a:r>
              <a:rPr lang="en-US" dirty="0" smtClean="0"/>
              <a:t>Prepared by:</a:t>
            </a:r>
          </a:p>
          <a:p>
            <a:r>
              <a:rPr lang="en-US" b="1" dirty="0" smtClean="0"/>
              <a:t>1- Khaled Abu Ghazaleh.</a:t>
            </a:r>
          </a:p>
          <a:p>
            <a:r>
              <a:rPr lang="en-US" b="1" dirty="0" smtClean="0"/>
              <a:t>2- Osama Halawah.</a:t>
            </a:r>
          </a:p>
          <a:p>
            <a:r>
              <a:rPr lang="en-US" b="1" dirty="0" smtClean="0"/>
              <a:t>3- Fadi Khoury.</a:t>
            </a:r>
          </a:p>
          <a:p>
            <a:r>
              <a:rPr lang="en-US" b="1" dirty="0" smtClean="0"/>
              <a:t>4- Nader Shuqo.</a:t>
            </a:r>
          </a:p>
          <a:p>
            <a:r>
              <a:rPr lang="en-US" b="1" dirty="0" smtClean="0"/>
              <a:t>5- Ammar Abu Rabie.</a:t>
            </a:r>
          </a:p>
        </p:txBody>
      </p:sp>
      <p:sp>
        <p:nvSpPr>
          <p:cNvPr id="9" name="TextBox 8"/>
          <p:cNvSpPr txBox="1"/>
          <p:nvPr/>
        </p:nvSpPr>
        <p:spPr>
          <a:xfrm>
            <a:off x="6975231" y="4372708"/>
            <a:ext cx="4114800" cy="923330"/>
          </a:xfrm>
          <a:prstGeom prst="rect">
            <a:avLst/>
          </a:prstGeom>
          <a:noFill/>
        </p:spPr>
        <p:txBody>
          <a:bodyPr wrap="square" rtlCol="1">
            <a:spAutoFit/>
          </a:bodyPr>
          <a:lstStyle/>
          <a:p>
            <a:pPr marL="137160"/>
            <a:r>
              <a:rPr lang="en-US" dirty="0" smtClean="0"/>
              <a:t>Supervisor:</a:t>
            </a:r>
          </a:p>
          <a:p>
            <a:pPr marL="137160"/>
            <a:r>
              <a:rPr lang="en-US" b="1" dirty="0" smtClean="0"/>
              <a:t>Dr. Ramiz A. Al Khaldi</a:t>
            </a:r>
          </a:p>
          <a:p>
            <a:endParaRPr lang="ar-SA" b="1" dirty="0"/>
          </a:p>
        </p:txBody>
      </p:sp>
      <p:sp>
        <p:nvSpPr>
          <p:cNvPr id="10" name="TextBox 9"/>
          <p:cNvSpPr txBox="1"/>
          <p:nvPr/>
        </p:nvSpPr>
        <p:spPr>
          <a:xfrm>
            <a:off x="4642338" y="5638801"/>
            <a:ext cx="1570892" cy="369332"/>
          </a:xfrm>
          <a:prstGeom prst="rect">
            <a:avLst/>
          </a:prstGeom>
          <a:noFill/>
        </p:spPr>
        <p:txBody>
          <a:bodyPr wrap="square" rtlCol="1">
            <a:spAutoFit/>
          </a:bodyPr>
          <a:lstStyle/>
          <a:p>
            <a:pPr algn="ctr"/>
            <a:r>
              <a:rPr lang="en-US" dirty="0" smtClean="0"/>
              <a:t>May-2016</a:t>
            </a:r>
            <a:endParaRPr lang="ar-SA" dirty="0"/>
          </a:p>
        </p:txBody>
      </p:sp>
      <p:sp>
        <p:nvSpPr>
          <p:cNvPr id="11" name="Rectangle 10"/>
          <p:cNvSpPr/>
          <p:nvPr/>
        </p:nvSpPr>
        <p:spPr>
          <a:xfrm>
            <a:off x="3185656" y="2480057"/>
            <a:ext cx="6096000" cy="369332"/>
          </a:xfrm>
          <a:prstGeom prst="rect">
            <a:avLst/>
          </a:prstGeom>
        </p:spPr>
        <p:txBody>
          <a:bodyPr wrap="square">
            <a:spAutoFit/>
          </a:bodyPr>
          <a:lstStyle/>
          <a:p>
            <a:pPr lvl="0" algn="ctr" rtl="0" eaLnBrk="0" fontAlgn="base" hangingPunct="0">
              <a:spcBef>
                <a:spcPct val="0"/>
              </a:spcBef>
              <a:spcAft>
                <a:spcPct val="0"/>
              </a:spcAft>
            </a:pPr>
            <a:r>
              <a:rPr kumimoji="0" lang="en-GB"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Mechanical</a:t>
            </a:r>
            <a:r>
              <a:rPr kumimoji="0" lang="en-GB" b="1" i="0" u="none" strike="noStrike" cap="none" normalizeH="0" dirty="0" smtClean="0">
                <a:ln>
                  <a:noFill/>
                </a:ln>
                <a:solidFill>
                  <a:schemeClr val="tx1"/>
                </a:solidFill>
                <a:effectLst/>
                <a:latin typeface="Times New Roman" pitchFamily="18" charset="0"/>
                <a:ea typeface="Calibri" pitchFamily="34" charset="0"/>
                <a:cs typeface="Arial" pitchFamily="34" charset="0"/>
              </a:rPr>
              <a:t> &amp; Mechatronics Engineering Department</a:t>
            </a:r>
            <a:endParaRPr kumimoji="0" lang="it-IT" sz="105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779739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Parts</a:t>
            </a:r>
            <a:endParaRPr lang="en-US" dirty="0"/>
          </a:p>
        </p:txBody>
      </p:sp>
      <p:sp>
        <p:nvSpPr>
          <p:cNvPr id="3" name="Content Placeholder 2"/>
          <p:cNvSpPr>
            <a:spLocks noGrp="1"/>
          </p:cNvSpPr>
          <p:nvPr>
            <p:ph idx="1"/>
          </p:nvPr>
        </p:nvSpPr>
        <p:spPr/>
        <p:txBody>
          <a:bodyPr/>
          <a:lstStyle/>
          <a:p>
            <a:pPr>
              <a:buNone/>
            </a:pPr>
            <a:r>
              <a:rPr lang="en-US" sz="3000" dirty="0" smtClean="0"/>
              <a:t>1- Coal  Hopper:</a:t>
            </a:r>
          </a:p>
          <a:p>
            <a:pPr>
              <a:buNone/>
            </a:pPr>
            <a:r>
              <a:rPr lang="en-US" sz="3200" dirty="0" smtClean="0"/>
              <a:t>The Main location to where</a:t>
            </a:r>
          </a:p>
          <a:p>
            <a:pPr>
              <a:buNone/>
            </a:pPr>
            <a:r>
              <a:rPr lang="en-US" sz="3200" dirty="0" smtClean="0"/>
              <a:t> the coal is provided.</a:t>
            </a:r>
            <a:endParaRPr lang="en-US" sz="3000" dirty="0" smtClean="0"/>
          </a:p>
          <a:p>
            <a:pPr>
              <a:buFont typeface="Wingdings" panose="05000000000000000000" pitchFamily="2" charset="2"/>
              <a:buChar char="§"/>
            </a:pPr>
            <a:endParaRPr lang="en-US" dirty="0"/>
          </a:p>
        </p:txBody>
      </p:sp>
      <p:pic>
        <p:nvPicPr>
          <p:cNvPr id="6" name="Picture 5" descr="C:\Users\FadiKh\Desktop\مشروع 2\13041182_648471495300812_6951338073757329031_o.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87661" y="1948279"/>
            <a:ext cx="3130061" cy="3854644"/>
          </a:xfrm>
          <a:prstGeom prst="rect">
            <a:avLst/>
          </a:prstGeom>
          <a:noFill/>
          <a:ln>
            <a:noFill/>
          </a:ln>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9</a:t>
            </a:r>
            <a:endParaRPr lang="ar-SA" dirty="0">
              <a:solidFill>
                <a:schemeClr val="accent1">
                  <a:lumMod val="75000"/>
                </a:schemeClr>
              </a:solidFill>
            </a:endParaRPr>
          </a:p>
        </p:txBody>
      </p:sp>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Parts</a:t>
            </a:r>
            <a:endParaRPr lang="en-US" dirty="0"/>
          </a:p>
        </p:txBody>
      </p:sp>
      <p:sp>
        <p:nvSpPr>
          <p:cNvPr id="3" name="Content Placeholder 2"/>
          <p:cNvSpPr>
            <a:spLocks noGrp="1"/>
          </p:cNvSpPr>
          <p:nvPr>
            <p:ph idx="1"/>
          </p:nvPr>
        </p:nvSpPr>
        <p:spPr/>
        <p:txBody>
          <a:bodyPr/>
          <a:lstStyle/>
          <a:p>
            <a:pPr>
              <a:buNone/>
            </a:pPr>
            <a:r>
              <a:rPr lang="en-US" sz="3000" dirty="0" smtClean="0"/>
              <a:t>2- Screw Conveyor:</a:t>
            </a:r>
          </a:p>
          <a:p>
            <a:pPr>
              <a:buNone/>
            </a:pPr>
            <a:r>
              <a:rPr lang="en-US" sz="3200" dirty="0" smtClean="0"/>
              <a:t>Helical Screw with shaft to </a:t>
            </a:r>
          </a:p>
          <a:p>
            <a:pPr>
              <a:buNone/>
            </a:pPr>
            <a:r>
              <a:rPr lang="en-US" sz="3200" dirty="0" smtClean="0"/>
              <a:t>transfer the pulverized coal.</a:t>
            </a:r>
            <a:endParaRPr lang="en-US" sz="3000" dirty="0" smtClean="0"/>
          </a:p>
          <a:p>
            <a:pPr>
              <a:buFont typeface="Wingdings" panose="05000000000000000000" pitchFamily="2" charset="2"/>
              <a:buChar char="§"/>
            </a:pPr>
            <a:endParaRPr lang="en-US" dirty="0"/>
          </a:p>
        </p:txBody>
      </p:sp>
      <p:pic>
        <p:nvPicPr>
          <p:cNvPr id="5" name="Picture 4" descr="C:\Users\FadiKh\Desktop\مشروع 2\pics\12801704_10206311707415758_4806696967466817000_nنت.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955966" y="2190872"/>
            <a:ext cx="5466913" cy="2943353"/>
          </a:xfrm>
          <a:prstGeom prst="rect">
            <a:avLst/>
          </a:prstGeom>
          <a:noFill/>
          <a:ln>
            <a:noFill/>
          </a:ln>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10</a:t>
            </a:r>
            <a:endParaRPr lang="ar-SA" dirty="0">
              <a:solidFill>
                <a:schemeClr val="accent1">
                  <a:lumMod val="75000"/>
                </a:schemeClr>
              </a:solidFill>
            </a:endParaRPr>
          </a:p>
        </p:txBody>
      </p:sp>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Parts</a:t>
            </a:r>
            <a:endParaRPr lang="en-US" dirty="0"/>
          </a:p>
        </p:txBody>
      </p:sp>
      <p:sp>
        <p:nvSpPr>
          <p:cNvPr id="3" name="Content Placeholder 2"/>
          <p:cNvSpPr>
            <a:spLocks noGrp="1"/>
          </p:cNvSpPr>
          <p:nvPr>
            <p:ph idx="1"/>
          </p:nvPr>
        </p:nvSpPr>
        <p:spPr/>
        <p:txBody>
          <a:bodyPr/>
          <a:lstStyle/>
          <a:p>
            <a:pPr>
              <a:buNone/>
            </a:pPr>
            <a:r>
              <a:rPr lang="en-US" sz="3000" dirty="0" smtClean="0"/>
              <a:t>3- Draft Fan:</a:t>
            </a:r>
          </a:p>
          <a:p>
            <a:pPr>
              <a:buNone/>
            </a:pPr>
            <a:r>
              <a:rPr lang="en-US" sz="3200" dirty="0" smtClean="0"/>
              <a:t>Centrifugal Fan provides a</a:t>
            </a:r>
          </a:p>
          <a:p>
            <a:pPr>
              <a:buNone/>
            </a:pPr>
            <a:r>
              <a:rPr lang="en-US" sz="3200" dirty="0" smtClean="0"/>
              <a:t> positive pressure.</a:t>
            </a:r>
          </a:p>
          <a:p>
            <a:pPr>
              <a:buNone/>
            </a:pPr>
            <a:r>
              <a:rPr lang="en-US" sz="3200" dirty="0" smtClean="0"/>
              <a:t>.</a:t>
            </a:r>
            <a:endParaRPr lang="en-US" sz="3000" dirty="0" smtClean="0"/>
          </a:p>
          <a:p>
            <a:pPr>
              <a:buFont typeface="Wingdings" panose="05000000000000000000" pitchFamily="2" charset="2"/>
              <a:buChar char="§"/>
            </a:pPr>
            <a:endParaRPr lang="en-US" dirty="0"/>
          </a:p>
        </p:txBody>
      </p:sp>
      <p:pic>
        <p:nvPicPr>
          <p:cNvPr id="5" name="Picture 4" descr="C:\Users\FadiKh\Desktop\مشروع 2\13063459_648471775300784_1452879036179098091_o.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63143" y="2293456"/>
            <a:ext cx="5288459" cy="3255198"/>
          </a:xfrm>
          <a:prstGeom prst="rect">
            <a:avLst/>
          </a:prstGeom>
          <a:noFill/>
          <a:ln>
            <a:noFill/>
          </a:ln>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11</a:t>
            </a:r>
            <a:endParaRPr lang="ar-SA" dirty="0">
              <a:solidFill>
                <a:schemeClr val="accent1">
                  <a:lumMod val="75000"/>
                </a:schemeClr>
              </a:solidFill>
            </a:endParaRPr>
          </a:p>
        </p:txBody>
      </p:sp>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Parts</a:t>
            </a:r>
            <a:endParaRPr lang="en-US" dirty="0"/>
          </a:p>
        </p:txBody>
      </p:sp>
      <p:sp>
        <p:nvSpPr>
          <p:cNvPr id="3" name="Content Placeholder 2"/>
          <p:cNvSpPr>
            <a:spLocks noGrp="1"/>
          </p:cNvSpPr>
          <p:nvPr>
            <p:ph idx="1"/>
          </p:nvPr>
        </p:nvSpPr>
        <p:spPr/>
        <p:txBody>
          <a:bodyPr/>
          <a:lstStyle/>
          <a:p>
            <a:pPr>
              <a:buNone/>
            </a:pPr>
            <a:r>
              <a:rPr lang="en-US" sz="3000" dirty="0" smtClean="0"/>
              <a:t>4- Coal  Burner:</a:t>
            </a:r>
          </a:p>
          <a:p>
            <a:r>
              <a:rPr lang="en-US" sz="3200" dirty="0" smtClean="0"/>
              <a:t>Coal mixes with air</a:t>
            </a:r>
            <a:r>
              <a:rPr lang="en-US" sz="3200" dirty="0"/>
              <a:t> </a:t>
            </a:r>
            <a:r>
              <a:rPr lang="en-US" sz="3200" dirty="0" smtClean="0"/>
              <a:t>to </a:t>
            </a:r>
          </a:p>
          <a:p>
            <a:r>
              <a:rPr lang="en-US" sz="3200" dirty="0" smtClean="0"/>
              <a:t>Produce a high flame.</a:t>
            </a:r>
            <a:endParaRPr lang="ar-SA" sz="3200" dirty="0" smtClean="0"/>
          </a:p>
        </p:txBody>
      </p:sp>
      <p:pic>
        <p:nvPicPr>
          <p:cNvPr id="5" name="Picture 4" descr="C:\Users\FadiKh\Desktop\newwwwwjjjjj.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556738" y="2106735"/>
            <a:ext cx="5750639" cy="3614127"/>
          </a:xfrm>
          <a:prstGeom prst="rect">
            <a:avLst/>
          </a:prstGeom>
          <a:noFill/>
          <a:ln>
            <a:noFill/>
          </a:ln>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12</a:t>
            </a:r>
            <a:endParaRPr lang="ar-SA" dirty="0">
              <a:solidFill>
                <a:schemeClr val="accent1">
                  <a:lumMod val="75000"/>
                </a:schemeClr>
              </a:solidFill>
            </a:endParaRPr>
          </a:p>
        </p:txBody>
      </p:sp>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System</a:t>
            </a:r>
            <a:endParaRPr lang="en-US" dirty="0"/>
          </a:p>
        </p:txBody>
      </p:sp>
      <p:sp>
        <p:nvSpPr>
          <p:cNvPr id="3" name="Content Placeholder 2"/>
          <p:cNvSpPr>
            <a:spLocks noGrp="1"/>
          </p:cNvSpPr>
          <p:nvPr>
            <p:ph idx="1"/>
          </p:nvPr>
        </p:nvSpPr>
        <p:spPr/>
        <p:txBody>
          <a:bodyPr/>
          <a:lstStyle/>
          <a:p>
            <a:r>
              <a:rPr lang="en-US" sz="2400" dirty="0" smtClean="0"/>
              <a:t>Any Control System Consists of:</a:t>
            </a:r>
            <a:endParaRPr lang="ar-SA" sz="2400" dirty="0" smtClean="0"/>
          </a:p>
        </p:txBody>
      </p:sp>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13</a:t>
            </a:r>
            <a:endParaRPr lang="ar-SA" dirty="0">
              <a:solidFill>
                <a:schemeClr val="accent1">
                  <a:lumMod val="75000"/>
                </a:schemeClr>
              </a:solidFill>
            </a:endParaRPr>
          </a:p>
        </p:txBody>
      </p:sp>
      <p:pic>
        <p:nvPicPr>
          <p:cNvPr id="8" name="Picture 7" descr="c1.png"/>
          <p:cNvPicPr>
            <a:picLocks noChangeAspect="1"/>
          </p:cNvPicPr>
          <p:nvPr/>
        </p:nvPicPr>
        <p:blipFill>
          <a:blip r:embed="rId2"/>
          <a:stretch>
            <a:fillRect/>
          </a:stretch>
        </p:blipFill>
        <p:spPr>
          <a:xfrm>
            <a:off x="1127964" y="2465141"/>
            <a:ext cx="9704159" cy="3319177"/>
          </a:xfrm>
          <a:prstGeom prst="rect">
            <a:avLst/>
          </a:prstGeom>
        </p:spPr>
      </p:pic>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System</a:t>
            </a:r>
            <a:endParaRPr lang="en-US" dirty="0"/>
          </a:p>
        </p:txBody>
      </p:sp>
      <p:pic>
        <p:nvPicPr>
          <p:cNvPr id="11" name="Content Placeholder 10" descr="1111.png"/>
          <p:cNvPicPr>
            <a:picLocks noGrp="1" noChangeAspect="1"/>
          </p:cNvPicPr>
          <p:nvPr>
            <p:ph idx="1"/>
          </p:nvPr>
        </p:nvPicPr>
        <p:blipFill>
          <a:blip r:embed="rId2"/>
          <a:stretch>
            <a:fillRect/>
          </a:stretch>
        </p:blipFill>
        <p:spPr>
          <a:xfrm>
            <a:off x="902677" y="2034451"/>
            <a:ext cx="8323384" cy="3966717"/>
          </a:xfrm>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14</a:t>
            </a:r>
            <a:endParaRPr lang="ar-SA" dirty="0">
              <a:solidFill>
                <a:schemeClr val="accent1">
                  <a:lumMod val="75000"/>
                </a:schemeClr>
              </a:solidFill>
            </a:endParaRPr>
          </a:p>
        </p:txBody>
      </p:sp>
      <p:sp>
        <p:nvSpPr>
          <p:cNvPr id="12" name="TextBox 11"/>
          <p:cNvSpPr txBox="1"/>
          <p:nvPr/>
        </p:nvSpPr>
        <p:spPr>
          <a:xfrm>
            <a:off x="6799384" y="5697415"/>
            <a:ext cx="1301262" cy="369332"/>
          </a:xfrm>
          <a:prstGeom prst="rect">
            <a:avLst/>
          </a:prstGeom>
          <a:noFill/>
        </p:spPr>
        <p:txBody>
          <a:bodyPr wrap="square" rtlCol="1">
            <a:spAutoFit/>
          </a:bodyPr>
          <a:lstStyle/>
          <a:p>
            <a:r>
              <a:rPr lang="en-US" dirty="0" smtClean="0"/>
              <a:t>Feedback</a:t>
            </a:r>
          </a:p>
        </p:txBody>
      </p:sp>
      <p:sp>
        <p:nvSpPr>
          <p:cNvPr id="13" name="TextBox 12"/>
          <p:cNvSpPr txBox="1"/>
          <p:nvPr/>
        </p:nvSpPr>
        <p:spPr>
          <a:xfrm>
            <a:off x="7479323" y="2379785"/>
            <a:ext cx="1770185" cy="646331"/>
          </a:xfrm>
          <a:prstGeom prst="rect">
            <a:avLst/>
          </a:prstGeom>
          <a:noFill/>
        </p:spPr>
        <p:txBody>
          <a:bodyPr wrap="square" rtlCol="1">
            <a:spAutoFit/>
          </a:bodyPr>
          <a:lstStyle/>
          <a:p>
            <a:r>
              <a:rPr lang="en-US" dirty="0" smtClean="0"/>
              <a:t>To the spark and monitor</a:t>
            </a:r>
          </a:p>
        </p:txBody>
      </p:sp>
      <p:sp>
        <p:nvSpPr>
          <p:cNvPr id="8" name="TextBox 7"/>
          <p:cNvSpPr txBox="1"/>
          <p:nvPr/>
        </p:nvSpPr>
        <p:spPr>
          <a:xfrm>
            <a:off x="1735016" y="2391508"/>
            <a:ext cx="1066800" cy="369332"/>
          </a:xfrm>
          <a:prstGeom prst="rect">
            <a:avLst/>
          </a:prstGeom>
          <a:noFill/>
        </p:spPr>
        <p:txBody>
          <a:bodyPr wrap="square" rtlCol="1">
            <a:spAutoFit/>
          </a:bodyPr>
          <a:lstStyle/>
          <a:p>
            <a:r>
              <a:rPr lang="en-US" dirty="0" smtClean="0"/>
              <a:t>Switch</a:t>
            </a:r>
            <a:endParaRPr lang="ar-SA" dirty="0"/>
          </a:p>
        </p:txBody>
      </p:sp>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Parts</a:t>
            </a:r>
            <a:endParaRPr lang="en-US" dirty="0"/>
          </a:p>
        </p:txBody>
      </p:sp>
      <p:sp>
        <p:nvSpPr>
          <p:cNvPr id="3" name="Content Placeholder 2"/>
          <p:cNvSpPr>
            <a:spLocks noGrp="1"/>
          </p:cNvSpPr>
          <p:nvPr>
            <p:ph idx="1"/>
          </p:nvPr>
        </p:nvSpPr>
        <p:spPr/>
        <p:txBody>
          <a:bodyPr/>
          <a:lstStyle/>
          <a:p>
            <a:pPr>
              <a:buNone/>
            </a:pPr>
            <a:r>
              <a:rPr lang="en-US" sz="3000" dirty="0" smtClean="0"/>
              <a:t>1- Temperature Sensor:</a:t>
            </a:r>
          </a:p>
          <a:p>
            <a:r>
              <a:rPr lang="en-US" sz="2400" dirty="0" smtClean="0"/>
              <a:t>Two temperature sensors are used </a:t>
            </a:r>
          </a:p>
          <a:p>
            <a:r>
              <a:rPr lang="en-US" sz="2400" dirty="0" smtClean="0"/>
              <a:t>to measure the ambient and the </a:t>
            </a:r>
          </a:p>
          <a:p>
            <a:r>
              <a:rPr lang="en-US" sz="2400" dirty="0" smtClean="0"/>
              <a:t>burner’s temperatures.</a:t>
            </a:r>
            <a:endParaRPr lang="ar-SA" sz="2400" dirty="0" smtClean="0"/>
          </a:p>
        </p:txBody>
      </p:sp>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15</a:t>
            </a:r>
            <a:endParaRPr lang="ar-SA" dirty="0">
              <a:solidFill>
                <a:schemeClr val="accent1">
                  <a:lumMod val="75000"/>
                </a:schemeClr>
              </a:solidFill>
            </a:endParaRPr>
          </a:p>
        </p:txBody>
      </p:sp>
      <p:pic>
        <p:nvPicPr>
          <p:cNvPr id="8" name="Picture 7" descr="pt20000.png"/>
          <p:cNvPicPr>
            <a:picLocks noChangeAspect="1"/>
          </p:cNvPicPr>
          <p:nvPr/>
        </p:nvPicPr>
        <p:blipFill>
          <a:blip r:embed="rId2"/>
          <a:stretch>
            <a:fillRect/>
          </a:stretch>
        </p:blipFill>
        <p:spPr>
          <a:xfrm>
            <a:off x="5713799" y="2138093"/>
            <a:ext cx="5946003" cy="3144521"/>
          </a:xfrm>
          <a:prstGeom prst="rect">
            <a:avLst/>
          </a:prstGeom>
        </p:spPr>
      </p:pic>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Parts</a:t>
            </a:r>
            <a:endParaRPr lang="en-US" dirty="0"/>
          </a:p>
        </p:txBody>
      </p:sp>
      <p:sp>
        <p:nvSpPr>
          <p:cNvPr id="3" name="Content Placeholder 2"/>
          <p:cNvSpPr>
            <a:spLocks noGrp="1"/>
          </p:cNvSpPr>
          <p:nvPr>
            <p:ph idx="1"/>
          </p:nvPr>
        </p:nvSpPr>
        <p:spPr/>
        <p:txBody>
          <a:bodyPr/>
          <a:lstStyle/>
          <a:p>
            <a:pPr>
              <a:buNone/>
            </a:pPr>
            <a:r>
              <a:rPr lang="en-US" sz="3000" dirty="0" smtClean="0"/>
              <a:t>2- Spark:</a:t>
            </a:r>
          </a:p>
          <a:p>
            <a:r>
              <a:rPr lang="en-US" sz="2400" dirty="0" smtClean="0"/>
              <a:t>It is used to give a flame when</a:t>
            </a:r>
          </a:p>
          <a:p>
            <a:r>
              <a:rPr lang="en-US" sz="2400" dirty="0" smtClean="0"/>
              <a:t>The switch is pressed.</a:t>
            </a:r>
            <a:endParaRPr lang="en-US" sz="2400" dirty="0" smtClean="0"/>
          </a:p>
          <a:p>
            <a:endParaRPr lang="ar-SA" sz="3200" dirty="0" smtClean="0"/>
          </a:p>
        </p:txBody>
      </p:sp>
      <p:pic>
        <p:nvPicPr>
          <p:cNvPr id="6" name="Picture 5" descr="C:\Users\FadiKh\Desktop\13047954_648471415300820_2455956828372003769_o (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9140" y="2242771"/>
            <a:ext cx="5662613" cy="3384306"/>
          </a:xfrm>
          <a:prstGeom prst="rect">
            <a:avLst/>
          </a:prstGeom>
          <a:noFill/>
          <a:ln>
            <a:noFill/>
          </a:ln>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16</a:t>
            </a:r>
            <a:endParaRPr lang="ar-SA" dirty="0">
              <a:solidFill>
                <a:schemeClr val="accent1">
                  <a:lumMod val="75000"/>
                </a:schemeClr>
              </a:solidFill>
            </a:endParaRPr>
          </a:p>
        </p:txBody>
      </p:sp>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Parts</a:t>
            </a:r>
            <a:endParaRPr lang="en-US" dirty="0"/>
          </a:p>
        </p:txBody>
      </p:sp>
      <p:sp>
        <p:nvSpPr>
          <p:cNvPr id="3" name="Content Placeholder 2"/>
          <p:cNvSpPr>
            <a:spLocks noGrp="1"/>
          </p:cNvSpPr>
          <p:nvPr>
            <p:ph idx="1"/>
          </p:nvPr>
        </p:nvSpPr>
        <p:spPr/>
        <p:txBody>
          <a:bodyPr/>
          <a:lstStyle/>
          <a:p>
            <a:pPr>
              <a:buNone/>
            </a:pPr>
            <a:r>
              <a:rPr lang="en-US" sz="3000" dirty="0" smtClean="0"/>
              <a:t>3- Light Sensor:</a:t>
            </a:r>
          </a:p>
          <a:p>
            <a:r>
              <a:rPr lang="en-US" sz="2400" dirty="0" smtClean="0"/>
              <a:t>senses </a:t>
            </a:r>
            <a:r>
              <a:rPr lang="en-US" sz="2400" dirty="0" smtClean="0"/>
              <a:t>the light of the </a:t>
            </a:r>
            <a:r>
              <a:rPr lang="en-US" sz="2400" dirty="0" smtClean="0"/>
              <a:t>fire inside </a:t>
            </a:r>
            <a:endParaRPr lang="en-US" sz="2400" dirty="0" smtClean="0"/>
          </a:p>
          <a:p>
            <a:r>
              <a:rPr lang="en-US" sz="2400" dirty="0" smtClean="0"/>
              <a:t>the burner to  </a:t>
            </a:r>
            <a:r>
              <a:rPr lang="en-US" sz="2400" dirty="0" smtClean="0"/>
              <a:t>turn off the spark.</a:t>
            </a:r>
            <a:endParaRPr lang="ar-SA" sz="2400" dirty="0" smtClean="0"/>
          </a:p>
        </p:txBody>
      </p:sp>
      <p:pic>
        <p:nvPicPr>
          <p:cNvPr id="6" name="Picture 5" descr="C:\Users\FadiKh\Desktop\13055719_648471365300825_2060532412773641412_o.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52343" y="2211631"/>
            <a:ext cx="4986704" cy="3427169"/>
          </a:xfrm>
          <a:prstGeom prst="rect">
            <a:avLst/>
          </a:prstGeom>
          <a:noFill/>
          <a:ln>
            <a:noFill/>
          </a:ln>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17</a:t>
            </a:r>
            <a:endParaRPr lang="ar-SA" dirty="0">
              <a:solidFill>
                <a:schemeClr val="accent1">
                  <a:lumMod val="75000"/>
                </a:schemeClr>
              </a:solidFill>
            </a:endParaRPr>
          </a:p>
        </p:txBody>
      </p:sp>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Parts</a:t>
            </a:r>
            <a:endParaRPr lang="en-US" dirty="0"/>
          </a:p>
        </p:txBody>
      </p:sp>
      <p:sp>
        <p:nvSpPr>
          <p:cNvPr id="3" name="Content Placeholder 2"/>
          <p:cNvSpPr>
            <a:spLocks noGrp="1"/>
          </p:cNvSpPr>
          <p:nvPr>
            <p:ph idx="1"/>
          </p:nvPr>
        </p:nvSpPr>
        <p:spPr/>
        <p:txBody>
          <a:bodyPr/>
          <a:lstStyle/>
          <a:p>
            <a:pPr>
              <a:buNone/>
            </a:pPr>
            <a:r>
              <a:rPr lang="en-US" sz="3000" dirty="0" smtClean="0"/>
              <a:t>4- Monitor:</a:t>
            </a:r>
          </a:p>
          <a:p>
            <a:r>
              <a:rPr lang="en-US" sz="2400" dirty="0" smtClean="0"/>
              <a:t>Used to display the value of the</a:t>
            </a:r>
          </a:p>
          <a:p>
            <a:r>
              <a:rPr lang="en-US" sz="2400" dirty="0" smtClean="0"/>
              <a:t>temperature inside the burner.</a:t>
            </a:r>
            <a:endParaRPr lang="ar-SA" sz="2400" dirty="0" smtClean="0"/>
          </a:p>
        </p:txBody>
      </p:sp>
      <p:pic>
        <p:nvPicPr>
          <p:cNvPr id="7" name="Picture 6" descr="C:\Users\FadiKh\Desktop\13064595_648471818634113_5189756004818816618_o.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11464" y="2089637"/>
            <a:ext cx="5755120" cy="3431931"/>
          </a:xfrm>
          <a:prstGeom prst="rect">
            <a:avLst/>
          </a:prstGeom>
          <a:noFill/>
          <a:ln>
            <a:noFill/>
          </a:ln>
        </p:spPr>
      </p:pic>
      <p:sp>
        <p:nvSpPr>
          <p:cNvPr id="8" name="TextBox 7"/>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18</a:t>
            </a:r>
            <a:endParaRPr lang="ar-SA" dirty="0">
              <a:solidFill>
                <a:schemeClr val="accent1">
                  <a:lumMod val="75000"/>
                </a:schemeClr>
              </a:solidFill>
            </a:endParaRPr>
          </a:p>
        </p:txBody>
      </p:sp>
      <p:sp>
        <p:nvSpPr>
          <p:cNvPr id="6" name="TextBox 5"/>
          <p:cNvSpPr txBox="1"/>
          <p:nvPr/>
        </p:nvSpPr>
        <p:spPr>
          <a:xfrm>
            <a:off x="269631" y="5791199"/>
            <a:ext cx="2872154" cy="369332"/>
          </a:xfrm>
          <a:prstGeom prst="rect">
            <a:avLst/>
          </a:prstGeom>
          <a:noFill/>
        </p:spPr>
        <p:txBody>
          <a:bodyPr wrap="square" rtlCol="1">
            <a:spAutoFit/>
          </a:bodyPr>
          <a:lstStyle/>
          <a:p>
            <a:r>
              <a:rPr lang="en-US" dirty="0" smtClean="0"/>
              <a:t>Watch The Video</a:t>
            </a:r>
            <a:endParaRPr lang="ar-SA" dirty="0"/>
          </a:p>
        </p:txBody>
      </p:sp>
    </p:spTree>
    <p:extLst>
      <p:ext uri="{BB962C8B-B14F-4D97-AF65-F5344CB8AC3E}">
        <p14:creationId xmlns="" xmlns:p14="http://schemas.microsoft.com/office/powerpoint/2010/main" val="1732296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Project:</a:t>
            </a:r>
            <a:endParaRPr lang="en-US" dirty="0"/>
          </a:p>
        </p:txBody>
      </p:sp>
      <p:pic>
        <p:nvPicPr>
          <p:cNvPr id="5" name="Content Placeholder 4" descr="C:\Users\FadiKh\Desktop\newwwww.jpg"/>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039815" y="1975217"/>
            <a:ext cx="7291754" cy="4022725"/>
          </a:xfrm>
          <a:prstGeom prst="rect">
            <a:avLst/>
          </a:prstGeom>
          <a:noFill/>
          <a:ln>
            <a:noFill/>
          </a:ln>
        </p:spPr>
      </p:pic>
      <p:sp>
        <p:nvSpPr>
          <p:cNvPr id="6" name="TextBox 5"/>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1</a:t>
            </a:r>
            <a:endParaRPr lang="ar-SA" dirty="0">
              <a:solidFill>
                <a:schemeClr val="accent1">
                  <a:lumMod val="75000"/>
                </a:schemeClr>
              </a:solidFill>
            </a:endParaRPr>
          </a:p>
        </p:txBody>
      </p:sp>
    </p:spTree>
    <p:extLst>
      <p:ext uri="{BB962C8B-B14F-4D97-AF65-F5344CB8AC3E}">
        <p14:creationId xmlns="" xmlns:p14="http://schemas.microsoft.com/office/powerpoint/2010/main" val="2278879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a:xfrm>
            <a:off x="1097280" y="1845733"/>
            <a:ext cx="10058400" cy="4344051"/>
          </a:xfrm>
        </p:spPr>
        <p:txBody>
          <a:bodyPr>
            <a:normAutofit fontScale="55000" lnSpcReduction="20000"/>
          </a:bodyPr>
          <a:lstStyle/>
          <a:p>
            <a:pPr>
              <a:buNone/>
            </a:pPr>
            <a:r>
              <a:rPr lang="en-US" sz="5100" b="1" dirty="0" smtClean="0"/>
              <a:t>1- Screw Conveyor Calculations</a:t>
            </a:r>
            <a:r>
              <a:rPr lang="en-US" sz="2400" b="1" dirty="0" smtClean="0"/>
              <a:t>:</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None/>
            </a:pPr>
            <a:endParaRPr lang="en-US" sz="4400" dirty="0" smtClean="0"/>
          </a:p>
          <a:p>
            <a:pPr>
              <a:buNone/>
            </a:pPr>
            <a:endParaRPr lang="en-US" sz="4400" dirty="0" smtClean="0"/>
          </a:p>
          <a:p>
            <a:pPr>
              <a:buNone/>
            </a:pP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smtClean="0"/>
              <a:t>Mass of flow rate for black carbon (</a:t>
            </a:r>
            <a:r>
              <a:rPr lang="en-US" sz="4400" b="1" dirty="0" smtClean="0"/>
              <a:t>m</a:t>
            </a:r>
            <a:r>
              <a:rPr lang="en-US" sz="4400" dirty="0" smtClean="0"/>
              <a:t>) = 132.246Ib/hr  </a:t>
            </a:r>
            <a:r>
              <a:rPr lang="en-US" sz="4400" b="1" dirty="0" smtClean="0"/>
              <a:t>= 59.5 kg/hr</a:t>
            </a:r>
            <a:endParaRPr lang="en-US" sz="4400" dirty="0" smtClean="0"/>
          </a:p>
          <a:p>
            <a:pPr>
              <a:buNone/>
            </a:pP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smtClean="0"/>
              <a:t>Density of black carbon = </a:t>
            </a:r>
            <a:r>
              <a:rPr lang="en-US" sz="4400" b="1" dirty="0" smtClean="0"/>
              <a:t>45 Ib/ft</a:t>
            </a:r>
            <a:r>
              <a:rPr lang="en-US" sz="4400" b="1" baseline="30000" dirty="0" smtClean="0"/>
              <a:t>3</a:t>
            </a:r>
            <a:r>
              <a:rPr lang="en-US" sz="4400" dirty="0" smtClean="0"/>
              <a:t>.</a:t>
            </a:r>
          </a:p>
          <a:p>
            <a:pPr>
              <a:buNone/>
            </a:pPr>
            <a:endParaRPr lang="en-US" sz="4400" dirty="0" smtClean="0"/>
          </a:p>
          <a:p>
            <a:pPr>
              <a:buFont typeface="Wingdings" panose="05000000000000000000" pitchFamily="2" charset="2"/>
              <a:buChar char="§"/>
            </a:pPr>
            <a:endParaRPr lang="en-US" dirty="0"/>
          </a:p>
        </p:txBody>
      </p:sp>
      <p:pic>
        <p:nvPicPr>
          <p:cNvPr id="4" name="Picture 3" descr="article-advances-3.png"/>
          <p:cNvPicPr/>
          <p:nvPr/>
        </p:nvPicPr>
        <p:blipFill>
          <a:blip r:embed="rId2"/>
          <a:stretch>
            <a:fillRect/>
          </a:stretch>
        </p:blipFill>
        <p:spPr>
          <a:xfrm>
            <a:off x="1417375" y="2291583"/>
            <a:ext cx="7398379" cy="2725893"/>
          </a:xfrm>
          <a:prstGeom prst="rect">
            <a:avLst/>
          </a:prstGeom>
        </p:spPr>
      </p:pic>
      <p:sp>
        <p:nvSpPr>
          <p:cNvPr id="6" name="TextBox 5"/>
          <p:cNvSpPr txBox="1"/>
          <p:nvPr/>
        </p:nvSpPr>
        <p:spPr>
          <a:xfrm>
            <a:off x="10070124" y="5756031"/>
            <a:ext cx="2391508" cy="461665"/>
          </a:xfrm>
          <a:prstGeom prst="rect">
            <a:avLst/>
          </a:prstGeom>
          <a:noFill/>
        </p:spPr>
        <p:txBody>
          <a:bodyPr wrap="square" rtlCol="1">
            <a:spAutoFit/>
          </a:bodyPr>
          <a:lstStyle/>
          <a:p>
            <a:r>
              <a:rPr lang="en-US" sz="2400" b="1" dirty="0" smtClean="0"/>
              <a:t>NEXT</a:t>
            </a:r>
            <a:endParaRPr lang="ar-SA" sz="2400" b="1" dirty="0"/>
          </a:p>
        </p:txBody>
      </p:sp>
      <p:sp>
        <p:nvSpPr>
          <p:cNvPr id="7" name="Right Arrow 6"/>
          <p:cNvSpPr/>
          <p:nvPr/>
        </p:nvSpPr>
        <p:spPr>
          <a:xfrm>
            <a:off x="10937632" y="5884984"/>
            <a:ext cx="633046" cy="246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TextBox 7"/>
          <p:cNvSpPr txBox="1"/>
          <p:nvPr/>
        </p:nvSpPr>
        <p:spPr>
          <a:xfrm>
            <a:off x="11441723" y="5849815"/>
            <a:ext cx="597877" cy="369332"/>
          </a:xfrm>
          <a:prstGeom prst="rect">
            <a:avLst/>
          </a:prstGeom>
          <a:noFill/>
        </p:spPr>
        <p:txBody>
          <a:bodyPr wrap="square" rtlCol="1">
            <a:spAutoFit/>
          </a:bodyPr>
          <a:lstStyle/>
          <a:p>
            <a:pPr algn="r"/>
            <a:r>
              <a:rPr lang="en-US" dirty="0" smtClean="0">
                <a:solidFill>
                  <a:schemeClr val="accent1">
                    <a:lumMod val="75000"/>
                  </a:schemeClr>
                </a:solidFill>
              </a:rPr>
              <a:t>19</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p:txBody>
          <a:bodyPr/>
          <a:lstStyle/>
          <a:p>
            <a:pPr>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t>Trough Loading (</a:t>
            </a:r>
            <a:r>
              <a:rPr lang="en-US" sz="2400" b="1" dirty="0" smtClean="0"/>
              <a:t>K</a:t>
            </a:r>
            <a:r>
              <a:rPr lang="en-US" sz="2400" dirty="0" smtClean="0"/>
              <a:t>) = </a:t>
            </a:r>
            <a:r>
              <a:rPr lang="en-US" sz="2400" b="1" dirty="0" smtClean="0"/>
              <a:t>30%</a:t>
            </a:r>
            <a:r>
              <a:rPr lang="en-US" sz="2400" dirty="0" smtClean="0"/>
              <a:t>.</a:t>
            </a:r>
          </a:p>
          <a:p>
            <a:pPr>
              <a:buNone/>
            </a:pPr>
            <a:r>
              <a:rPr lang="en-US" sz="2400" dirty="0" smtClean="0"/>
              <a:t>● Diameter of screw (</a:t>
            </a:r>
            <a:r>
              <a:rPr lang="en-US" sz="2400" b="1" dirty="0" smtClean="0"/>
              <a:t>Ds</a:t>
            </a:r>
            <a:r>
              <a:rPr lang="en-US" sz="2400" dirty="0" smtClean="0"/>
              <a:t>) = </a:t>
            </a:r>
            <a:r>
              <a:rPr lang="en-US" sz="2400" b="1" dirty="0" smtClean="0"/>
              <a:t>60 mm = 2.3622 in</a:t>
            </a:r>
            <a:r>
              <a:rPr lang="en-US" sz="2400" dirty="0" smtClean="0"/>
              <a:t>.</a:t>
            </a:r>
          </a:p>
          <a:p>
            <a:pPr>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t>Diameter of pipe (</a:t>
            </a:r>
            <a:r>
              <a:rPr lang="en-US" sz="2400" b="1" dirty="0" smtClean="0"/>
              <a:t>D</a:t>
            </a:r>
            <a:r>
              <a:rPr lang="en-US" sz="2400" b="1" baseline="-25000" dirty="0" smtClean="0"/>
              <a:t>P</a:t>
            </a:r>
            <a:r>
              <a:rPr lang="en-US" sz="2400" dirty="0" smtClean="0"/>
              <a:t>) = </a:t>
            </a:r>
            <a:r>
              <a:rPr lang="en-US" sz="2400" b="1" dirty="0" smtClean="0"/>
              <a:t>35 mm = 1.37795 in</a:t>
            </a:r>
            <a:r>
              <a:rPr lang="en-US" sz="2400" dirty="0" smtClean="0"/>
              <a:t>.</a:t>
            </a:r>
          </a:p>
          <a:p>
            <a:pPr>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t>Pitch (</a:t>
            </a:r>
            <a:r>
              <a:rPr lang="en-US" sz="2400" b="1" dirty="0" smtClean="0"/>
              <a:t>P</a:t>
            </a:r>
            <a:r>
              <a:rPr lang="en-US" sz="2400" dirty="0" smtClean="0"/>
              <a:t>) =</a:t>
            </a:r>
            <a:r>
              <a:rPr lang="en-US" sz="2400" b="1" dirty="0" smtClean="0"/>
              <a:t>1.5748</a:t>
            </a:r>
            <a:r>
              <a:rPr lang="en-US" sz="2400" dirty="0" smtClean="0"/>
              <a:t> </a:t>
            </a:r>
            <a:r>
              <a:rPr lang="en-US" sz="2400" b="1" dirty="0" smtClean="0"/>
              <a:t>in</a:t>
            </a:r>
            <a:r>
              <a:rPr lang="en-US" sz="2400" dirty="0" smtClean="0"/>
              <a:t>.</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TextBox 3"/>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20</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pic>
        <p:nvPicPr>
          <p:cNvPr id="6" name="Content Placeholder 5" descr="bbbbbbb.png"/>
          <p:cNvPicPr>
            <a:picLocks noGrp="1" noChangeAspect="1"/>
          </p:cNvPicPr>
          <p:nvPr>
            <p:ph idx="1"/>
          </p:nvPr>
        </p:nvPicPr>
        <p:blipFill>
          <a:blip r:embed="rId2"/>
          <a:stretch>
            <a:fillRect/>
          </a:stretch>
        </p:blipFill>
        <p:spPr>
          <a:xfrm>
            <a:off x="1727042" y="1846263"/>
            <a:ext cx="8798241" cy="4022725"/>
          </a:xfrm>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21</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p:txBody>
          <a:bodyPr>
            <a:normAutofit/>
          </a:bodyPr>
          <a:lstStyle/>
          <a:p>
            <a:pPr marL="548640" indent="-411480">
              <a:spcBef>
                <a:spcPct val="20000"/>
              </a:spcBef>
              <a:buClr>
                <a:schemeClr val="tx1">
                  <a:shade val="95000"/>
                </a:schemeClr>
              </a:buClr>
              <a:buSzPct val="65000"/>
              <a:buNone/>
            </a:pPr>
            <a:r>
              <a:rPr lang="en-US" sz="2800" b="1" dirty="0" smtClean="0"/>
              <a:t>2- Draft Fan Calculations:</a:t>
            </a:r>
            <a:endParaRPr lang="en-US" sz="2800" b="1" dirty="0" smtClean="0">
              <a:solidFill>
                <a:schemeClr val="tx1"/>
              </a:solidFill>
            </a:endParaRPr>
          </a:p>
          <a:p>
            <a:pPr marL="548640" lvl="0" indent="-411480">
              <a:spcBef>
                <a:spcPct val="20000"/>
              </a:spcBef>
              <a:buClr>
                <a:schemeClr val="tx1">
                  <a:shade val="95000"/>
                </a:schemeClr>
              </a:buClr>
              <a:buSzPct val="65000"/>
              <a:buNone/>
            </a:pPr>
            <a:r>
              <a:rPr lang="en-US" sz="2600" dirty="0" smtClean="0"/>
              <a:t>      </a:t>
            </a:r>
            <a:r>
              <a:rPr lang="en-US" sz="2200" dirty="0" smtClean="0"/>
              <a:t>Combustion is a fast chemical reaction between combustible components and an oxidizing agent. Mostly air is used for combustion. Dry air contains </a:t>
            </a:r>
            <a:r>
              <a:rPr lang="en-US" sz="2200" b="1" dirty="0" smtClean="0"/>
              <a:t>21%O</a:t>
            </a:r>
            <a:r>
              <a:rPr lang="en-US" sz="2200" b="1" baseline="-25000" dirty="0" smtClean="0"/>
              <a:t>2</a:t>
            </a:r>
            <a:r>
              <a:rPr lang="en-US" sz="2200" dirty="0" smtClean="0"/>
              <a:t> and </a:t>
            </a:r>
            <a:r>
              <a:rPr lang="en-US" sz="2200" b="1" dirty="0" smtClean="0"/>
              <a:t>79% N</a:t>
            </a:r>
            <a:r>
              <a:rPr lang="en-US" sz="2200" b="1" baseline="-25000" dirty="0" smtClean="0"/>
              <a:t>2</a:t>
            </a:r>
            <a:r>
              <a:rPr lang="en-US" sz="2200" dirty="0" smtClean="0"/>
              <a:t> and so </a:t>
            </a:r>
            <a:r>
              <a:rPr lang="en-US" sz="2200" b="1" dirty="0" smtClean="0"/>
              <a:t>1 mole of O</a:t>
            </a:r>
            <a:r>
              <a:rPr lang="en-US" sz="2200" b="1" baseline="-25000" dirty="0" smtClean="0"/>
              <a:t>2</a:t>
            </a:r>
            <a:r>
              <a:rPr lang="en-US" sz="2200" dirty="0" smtClean="0"/>
              <a:t> carries with it </a:t>
            </a:r>
            <a:r>
              <a:rPr lang="en-US" sz="2200" b="1" dirty="0" smtClean="0"/>
              <a:t>3.76 moles of N</a:t>
            </a:r>
            <a:r>
              <a:rPr lang="en-US" sz="2200" b="1" baseline="-25000" dirty="0" smtClean="0"/>
              <a:t>2</a:t>
            </a:r>
            <a:r>
              <a:rPr lang="en-US" sz="2200" dirty="0" smtClean="0"/>
              <a:t>.</a:t>
            </a:r>
          </a:p>
          <a:p>
            <a:pPr>
              <a:buNone/>
            </a:pPr>
            <a:r>
              <a:rPr lang="en-US" sz="2600" b="1" dirty="0" smtClean="0"/>
              <a:t>        </a:t>
            </a:r>
            <a:r>
              <a:rPr lang="en-US" sz="2600" dirty="0" smtClean="0"/>
              <a:t>C+ (O</a:t>
            </a:r>
            <a:r>
              <a:rPr lang="en-US" sz="2600" baseline="-25000" dirty="0" smtClean="0"/>
              <a:t>2</a:t>
            </a:r>
            <a:r>
              <a:rPr lang="en-US" sz="2600" dirty="0" smtClean="0"/>
              <a:t>+3.76 N</a:t>
            </a:r>
            <a:r>
              <a:rPr lang="en-US" sz="2600" baseline="-25000" dirty="0" smtClean="0"/>
              <a:t>2</a:t>
            </a:r>
            <a:r>
              <a:rPr lang="en-US" sz="2600" dirty="0" smtClean="0"/>
              <a:t>) = CO</a:t>
            </a:r>
            <a:r>
              <a:rPr lang="en-US" sz="2600" baseline="-25000" dirty="0" smtClean="0"/>
              <a:t>2</a:t>
            </a:r>
            <a:r>
              <a:rPr lang="en-US" sz="2600" dirty="0" smtClean="0"/>
              <a:t>+3.76 N</a:t>
            </a:r>
            <a:r>
              <a:rPr lang="en-US" sz="2600" baseline="-25000" dirty="0" smtClean="0"/>
              <a:t>2</a:t>
            </a:r>
            <a:r>
              <a:rPr lang="en-US" sz="2600" dirty="0" smtClean="0"/>
              <a:t> + heat</a:t>
            </a:r>
          </a:p>
          <a:p>
            <a:pPr>
              <a:buNone/>
            </a:pPr>
            <a:r>
              <a:rPr lang="en-US" sz="2600" dirty="0" smtClean="0"/>
              <a:t>        (12)C + (32) O + (28) N → (44) CO</a:t>
            </a:r>
            <a:r>
              <a:rPr lang="en-US" sz="2600" baseline="-25000" dirty="0" smtClean="0"/>
              <a:t>2</a:t>
            </a:r>
            <a:r>
              <a:rPr lang="en-US" sz="2600" dirty="0" smtClean="0"/>
              <a:t>+ (28)3.76 N</a:t>
            </a:r>
            <a:r>
              <a:rPr lang="en-US" sz="2600" baseline="-25000" dirty="0" smtClean="0"/>
              <a:t>2</a:t>
            </a:r>
          </a:p>
          <a:p>
            <a:pPr marL="514350" indent="-514350">
              <a:buNone/>
            </a:pPr>
            <a:r>
              <a:rPr lang="en-US" sz="2600" dirty="0" smtClean="0"/>
              <a:t>        (1)C + (32/12) O + (28/12) N → (44/12) CO</a:t>
            </a:r>
            <a:r>
              <a:rPr lang="en-US" sz="2600" baseline="-25000" dirty="0" smtClean="0"/>
              <a:t>2</a:t>
            </a:r>
            <a:r>
              <a:rPr lang="en-US" sz="2600" dirty="0" smtClean="0"/>
              <a:t>+ (28/12)*(3.76/2) N</a:t>
            </a:r>
            <a:r>
              <a:rPr lang="en-US" sz="2600" baseline="-25000" dirty="0" smtClean="0"/>
              <a:t>2</a:t>
            </a:r>
          </a:p>
          <a:p>
            <a:pPr marL="514350" indent="-514350">
              <a:buNone/>
            </a:pPr>
            <a:r>
              <a:rPr lang="en-US" sz="2600" dirty="0" smtClean="0"/>
              <a:t>        1kgC +2.67 kgO+ 8.77 kg N→3.67 kgCO</a:t>
            </a:r>
            <a:r>
              <a:rPr lang="en-US" sz="2600" baseline="-25000" dirty="0" smtClean="0"/>
              <a:t>2</a:t>
            </a:r>
            <a:r>
              <a:rPr lang="en-US" sz="2600" dirty="0" smtClean="0"/>
              <a:t>+ 4.385 kg N</a:t>
            </a:r>
            <a:r>
              <a:rPr lang="en-US" sz="2600" baseline="-25000" dirty="0" smtClean="0"/>
              <a:t>2.</a:t>
            </a:r>
            <a:endParaRPr lang="en-US" sz="26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5" name="TextBox 4"/>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22</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p:txBody>
          <a:bodyPr/>
          <a:lstStyle/>
          <a:p>
            <a:pPr marL="548640" indent="-411480">
              <a:spcBef>
                <a:spcPct val="20000"/>
              </a:spcBef>
              <a:buClr>
                <a:schemeClr val="tx1">
                  <a:shade val="95000"/>
                </a:schemeClr>
              </a:buClr>
              <a:buSzPct val="65000"/>
              <a:buNone/>
            </a:pPr>
            <a:r>
              <a:rPr lang="en-US" dirty="0" smtClean="0"/>
              <a:t>For </a:t>
            </a:r>
            <a:r>
              <a:rPr lang="en-US" b="1" dirty="0" smtClean="0"/>
              <a:t>1 kg </a:t>
            </a:r>
            <a:r>
              <a:rPr lang="en-US" dirty="0" smtClean="0"/>
              <a:t>Black Carbon required to burn we need:</a:t>
            </a:r>
          </a:p>
          <a:p>
            <a:pPr algn="ctr">
              <a:buNone/>
            </a:pPr>
            <a:r>
              <a:rPr lang="en-US" b="1" dirty="0" smtClean="0"/>
              <a:t>2.67kg</a:t>
            </a:r>
            <a:r>
              <a:rPr lang="en-US" dirty="0" smtClean="0"/>
              <a:t>O + </a:t>
            </a:r>
            <a:r>
              <a:rPr lang="en-US" b="1" dirty="0" smtClean="0"/>
              <a:t>8.77kg</a:t>
            </a:r>
            <a:r>
              <a:rPr lang="en-US" dirty="0" smtClean="0"/>
              <a:t> N </a:t>
            </a:r>
          </a:p>
          <a:p>
            <a:pPr>
              <a:buNone/>
            </a:pPr>
            <a:endParaRPr lang="en-US" sz="1400" b="1" dirty="0" smtClean="0"/>
          </a:p>
          <a:p>
            <a:pPr>
              <a:buNone/>
            </a:pPr>
            <a:r>
              <a:rPr lang="en-US" sz="1400" b="1" dirty="0" smtClean="0"/>
              <a:t>    </a:t>
            </a:r>
            <a:r>
              <a:rPr lang="en-US" b="1" dirty="0" smtClean="0"/>
              <a:t>2.67</a:t>
            </a:r>
            <a:r>
              <a:rPr lang="en-US" dirty="0" smtClean="0"/>
              <a:t>(</a:t>
            </a:r>
            <a:r>
              <a:rPr lang="en-US" b="1" dirty="0" smtClean="0"/>
              <a:t>1</a:t>
            </a:r>
            <a:r>
              <a:rPr lang="en-US" dirty="0" smtClean="0"/>
              <a:t>O+</a:t>
            </a:r>
            <a:r>
              <a:rPr lang="en-US" b="1" dirty="0" smtClean="0"/>
              <a:t>3.2</a:t>
            </a:r>
            <a:r>
              <a:rPr lang="en-US" dirty="0" smtClean="0"/>
              <a:t>N), that means </a:t>
            </a:r>
            <a:r>
              <a:rPr lang="en-US" b="1" dirty="0" smtClean="0"/>
              <a:t>1 kg</a:t>
            </a:r>
            <a:r>
              <a:rPr lang="en-US" dirty="0" smtClean="0"/>
              <a:t> of Oxygen → </a:t>
            </a:r>
            <a:r>
              <a:rPr lang="en-US" b="1" dirty="0" smtClean="0"/>
              <a:t>4.2 kg</a:t>
            </a:r>
            <a:r>
              <a:rPr lang="en-US" dirty="0" smtClean="0"/>
              <a:t> of air, therefore:</a:t>
            </a:r>
          </a:p>
          <a:p>
            <a:pPr algn="ctr"/>
            <a:r>
              <a:rPr lang="en-US" dirty="0" smtClean="0"/>
              <a:t>→ (4.2 * 2.67) = </a:t>
            </a:r>
            <a:r>
              <a:rPr lang="en-US" b="1" dirty="0" smtClean="0"/>
              <a:t>11.2</a:t>
            </a:r>
            <a:r>
              <a:rPr lang="en-US" dirty="0" smtClean="0"/>
              <a:t> kg of air, So:</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Rectangle 3"/>
          <p:cNvSpPr/>
          <p:nvPr/>
        </p:nvSpPr>
        <p:spPr>
          <a:xfrm>
            <a:off x="2548932" y="4251012"/>
            <a:ext cx="6821714" cy="943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b="1" dirty="0" smtClean="0"/>
              <a:t>1 kg of Black Carbon required 11.2 kg of air</a:t>
            </a:r>
            <a:endParaRPr lang="ar-SA" sz="2500" dirty="0"/>
          </a:p>
        </p:txBody>
      </p:sp>
      <p:sp>
        <p:nvSpPr>
          <p:cNvPr id="5" name="TextBox 4"/>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23</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p:txBody>
          <a:bodyPr/>
          <a:lstStyle/>
          <a:p>
            <a:r>
              <a:rPr lang="en-US" dirty="0" smtClean="0"/>
              <a:t>Corresponding to the last assumption:</a:t>
            </a:r>
          </a:p>
          <a:p>
            <a:pPr>
              <a:buNone/>
            </a:pPr>
            <a:r>
              <a:rPr lang="en-US" dirty="0" smtClean="0"/>
              <a:t>  Mass flow rate = </a:t>
            </a:r>
            <a:r>
              <a:rPr lang="en-US" b="1" dirty="0" smtClean="0"/>
              <a:t>132.246 Ib/hr </a:t>
            </a:r>
            <a:r>
              <a:rPr lang="en-US" dirty="0" smtClean="0"/>
              <a:t>= </a:t>
            </a:r>
            <a:r>
              <a:rPr lang="en-US" b="1" dirty="0" smtClean="0"/>
              <a:t>59.5 kg/hr = 0.0165 kg/sec</a:t>
            </a:r>
            <a:r>
              <a:rPr lang="en-US" dirty="0" smtClean="0"/>
              <a:t>.</a:t>
            </a:r>
          </a:p>
          <a:p>
            <a:pPr>
              <a:buNone/>
            </a:pPr>
            <a:r>
              <a:rPr lang="en-US" dirty="0" smtClean="0"/>
              <a:t>  For the screw conveyor, the velocity equals </a:t>
            </a:r>
            <a:r>
              <a:rPr lang="en-US" b="1" dirty="0" smtClean="0"/>
              <a:t>62 rpm</a:t>
            </a:r>
            <a:r>
              <a:rPr lang="en-US" dirty="0" smtClean="0"/>
              <a:t> = </a:t>
            </a:r>
            <a:r>
              <a:rPr lang="en-US" b="1" dirty="0" smtClean="0"/>
              <a:t>1.03 rps</a:t>
            </a:r>
            <a:r>
              <a:rPr lang="en-US" dirty="0" smtClean="0"/>
              <a:t>.</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0211" y="3463407"/>
            <a:ext cx="9658505" cy="2034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24</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p:txBody>
          <a:bodyPr/>
          <a:lstStyle/>
          <a:p>
            <a:r>
              <a:rPr lang="en-US" dirty="0" smtClean="0"/>
              <a:t>From the following chart, the value of the head pressure = </a:t>
            </a:r>
            <a:r>
              <a:rPr lang="en-US" b="1" dirty="0" smtClean="0"/>
              <a:t>470 Pa</a:t>
            </a:r>
            <a:endParaRPr lang="ar-SA"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4" name="Picture 3" descr="C:\Users\FadiKh\Desktop\12039278_10205714491885743_358416578572292981_n j.jpg"/>
          <p:cNvPicPr/>
          <p:nvPr/>
        </p:nvPicPr>
        <p:blipFill>
          <a:blip r:embed="rId2">
            <a:extLst>
              <a:ext uri="{28A0092B-C50C-407E-A947-70E740481C1C}">
                <a14:useLocalDpi xmlns="" xmlns:a14="http://schemas.microsoft.com/office/drawing/2010/main" val="0"/>
              </a:ext>
            </a:extLst>
          </a:blip>
          <a:srcRect/>
          <a:stretch>
            <a:fillRect/>
          </a:stretch>
        </p:blipFill>
        <p:spPr bwMode="auto">
          <a:xfrm>
            <a:off x="2825260" y="2354894"/>
            <a:ext cx="6096001" cy="3705937"/>
          </a:xfrm>
          <a:prstGeom prst="rect">
            <a:avLst/>
          </a:prstGeom>
          <a:noFill/>
          <a:ln>
            <a:noFill/>
          </a:ln>
        </p:spPr>
      </p:pic>
      <p:sp>
        <p:nvSpPr>
          <p:cNvPr id="6" name="TextBox 5"/>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25</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t>  In General, the efficiency for oil (diesel) burner lies between 70-85% and the companies select it to be approximately 80% .</a:t>
            </a:r>
          </a:p>
          <a:p>
            <a:endParaRPr lang="en-US" dirty="0" smtClean="0"/>
          </a:p>
          <a:p>
            <a:endParaRPr lang="en-US" dirty="0" smtClean="0"/>
          </a:p>
          <a:p>
            <a:endParaRPr lang="en-US" dirty="0" smtClean="0"/>
          </a:p>
        </p:txBody>
      </p:sp>
      <p:pic>
        <p:nvPicPr>
          <p:cNvPr id="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92922" y="1841538"/>
            <a:ext cx="6372383" cy="1836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3">
            <a:extLst>
              <a:ext uri="{28A0092B-C50C-407E-A947-70E740481C1C}">
                <a14:useLocalDpi xmlns="" xmlns:a14="http://schemas.microsoft.com/office/drawing/2010/main" val="0"/>
              </a:ext>
            </a:extLst>
          </a:blip>
          <a:srcRect/>
          <a:stretch>
            <a:fillRect/>
          </a:stretch>
        </p:blipFill>
        <p:spPr bwMode="auto">
          <a:xfrm>
            <a:off x="1365930" y="4430044"/>
            <a:ext cx="6910562" cy="1630787"/>
          </a:xfrm>
          <a:prstGeom prst="rect">
            <a:avLst/>
          </a:prstGeom>
          <a:noFill/>
          <a:ln>
            <a:noFill/>
          </a:ln>
        </p:spPr>
      </p:pic>
      <p:sp>
        <p:nvSpPr>
          <p:cNvPr id="9" name="TextBox 8"/>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26</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99195" y="783771"/>
            <a:ext cx="8048998"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en-US" sz="2200" dirty="0" smtClean="0">
                <a:latin typeface="Times New Roman" pitchFamily="18" charset="0"/>
                <a:ea typeface="Calibri" pitchFamily="34" charset="0"/>
                <a:cs typeface="Times New Roman" pitchFamily="18" charset="0"/>
              </a:rPr>
              <a:t>      F</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rom the below table, we can calculate the caloric value of Diesel.</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2">
            <a:extLst>
              <a:ext uri="{28A0092B-C50C-407E-A947-70E740481C1C}">
                <a14:useLocalDpi xmlns="" xmlns:a14="http://schemas.microsoft.com/office/drawing/2010/main" val="0"/>
              </a:ext>
            </a:extLst>
          </a:blip>
          <a:srcRect/>
          <a:stretch>
            <a:fillRect/>
          </a:stretch>
        </p:blipFill>
        <p:spPr bwMode="auto">
          <a:xfrm>
            <a:off x="1008185" y="1363785"/>
            <a:ext cx="8698523" cy="3724031"/>
          </a:xfrm>
          <a:prstGeom prst="rect">
            <a:avLst/>
          </a:prstGeom>
          <a:noFill/>
          <a:ln>
            <a:noFill/>
          </a:ln>
        </p:spPr>
      </p:pic>
      <p:sp>
        <p:nvSpPr>
          <p:cNvPr id="45058" name="Rectangle 2"/>
          <p:cNvSpPr>
            <a:spLocks noChangeArrowheads="1"/>
          </p:cNvSpPr>
          <p:nvPr/>
        </p:nvSpPr>
        <p:spPr bwMode="auto">
          <a:xfrm>
            <a:off x="759767" y="5497006"/>
            <a:ext cx="5820889"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Calorific Value of Diesel = 43563 KJ/Kg.</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p:cNvSpPr txBox="1">
            <a:spLocks/>
          </p:cNvSpPr>
          <p:nvPr/>
        </p:nvSpPr>
        <p:spPr>
          <a:xfrm>
            <a:off x="457200" y="140677"/>
            <a:ext cx="10077157" cy="879231"/>
          </a:xfrm>
          <a:prstGeom prst="rect">
            <a:avLst/>
          </a:prstGeom>
        </p:spPr>
        <p:txBody>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smtClean="0">
                <a:ln>
                  <a:noFill/>
                </a:ln>
                <a:solidFill>
                  <a:schemeClr val="tx1">
                    <a:lumMod val="75000"/>
                    <a:lumOff val="25000"/>
                  </a:schemeClr>
                </a:solidFill>
                <a:effectLst/>
                <a:uLnTx/>
                <a:uFillTx/>
                <a:latin typeface="+mj-lt"/>
                <a:ea typeface="+mj-ea"/>
                <a:cs typeface="+mj-cs"/>
              </a:rPr>
              <a:t>Results &amp; Analysis</a:t>
            </a:r>
            <a:endParaRPr kumimoji="0" lang="en-US" sz="48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27</a:t>
            </a:r>
            <a:endParaRPr lang="ar-SA"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p:txBody>
          <a:bodyPr>
            <a:normAutofit/>
          </a:bodyPr>
          <a:lstStyle/>
          <a:p>
            <a:pPr>
              <a:buNone/>
            </a:pPr>
            <a:r>
              <a:rPr lang="en-US" sz="2600" b="1" dirty="0" smtClean="0"/>
              <a:t>Cost Calculations:</a:t>
            </a:r>
          </a:p>
          <a:p>
            <a:pPr>
              <a:buNone/>
            </a:pPr>
            <a:endParaRPr lang="en-US" dirty="0" smtClean="0"/>
          </a:p>
          <a:p>
            <a:pPr marL="0" indent="0">
              <a:buNone/>
            </a:pPr>
            <a:r>
              <a:rPr lang="en-US" sz="2100" b="1" dirty="0" smtClean="0">
                <a:solidFill>
                  <a:schemeClr val="tx1"/>
                </a:solidFill>
              </a:rPr>
              <a:t>   3.6 Kg</a:t>
            </a:r>
            <a:r>
              <a:rPr lang="en-US" sz="2100" dirty="0" smtClean="0">
                <a:solidFill>
                  <a:schemeClr val="tx1"/>
                </a:solidFill>
              </a:rPr>
              <a:t> is the amount of black carbon inserted to find the efficiency of black carbon burner.</a:t>
            </a:r>
          </a:p>
          <a:p>
            <a:pPr marL="0" indent="0">
              <a:buNone/>
            </a:pPr>
            <a:r>
              <a:rPr lang="en-US" sz="2100" dirty="0" smtClean="0">
                <a:solidFill>
                  <a:schemeClr val="tx1"/>
                </a:solidFill>
              </a:rPr>
              <a:t>   </a:t>
            </a:r>
          </a:p>
          <a:p>
            <a:pPr marL="0" indent="0">
              <a:buNone/>
            </a:pPr>
            <a:r>
              <a:rPr lang="en-US" sz="2100" dirty="0" smtClean="0">
                <a:solidFill>
                  <a:schemeClr val="tx1"/>
                </a:solidFill>
              </a:rPr>
              <a:t>   The mass for the coal = </a:t>
            </a:r>
            <a:r>
              <a:rPr lang="en-US" sz="2100" b="1" dirty="0" smtClean="0">
                <a:solidFill>
                  <a:schemeClr val="tx1"/>
                </a:solidFill>
              </a:rPr>
              <a:t>3.6</a:t>
            </a:r>
            <a:r>
              <a:rPr lang="en-US" sz="2100" dirty="0" smtClean="0">
                <a:solidFill>
                  <a:schemeClr val="tx1"/>
                </a:solidFill>
              </a:rPr>
              <a:t> </a:t>
            </a:r>
            <a:r>
              <a:rPr lang="en-US" sz="2100" b="1" dirty="0" smtClean="0">
                <a:solidFill>
                  <a:schemeClr val="tx1"/>
                </a:solidFill>
              </a:rPr>
              <a:t>kg</a:t>
            </a:r>
            <a:r>
              <a:rPr lang="en-US" sz="2100" dirty="0" smtClean="0">
                <a:solidFill>
                  <a:schemeClr val="tx1"/>
                </a:solidFill>
              </a:rPr>
              <a:t>, and if we assume the cost of </a:t>
            </a:r>
            <a:r>
              <a:rPr lang="en-US" sz="2100" b="1" dirty="0" smtClean="0">
                <a:solidFill>
                  <a:schemeClr val="tx1"/>
                </a:solidFill>
              </a:rPr>
              <a:t>1 kg</a:t>
            </a:r>
            <a:r>
              <a:rPr lang="en-US" sz="2100" dirty="0" smtClean="0">
                <a:solidFill>
                  <a:schemeClr val="tx1"/>
                </a:solidFill>
              </a:rPr>
              <a:t> coal = </a:t>
            </a:r>
            <a:r>
              <a:rPr lang="en-US" sz="2100" b="1" dirty="0" smtClean="0">
                <a:solidFill>
                  <a:schemeClr val="tx1"/>
                </a:solidFill>
              </a:rPr>
              <a:t>0.125$</a:t>
            </a:r>
            <a:r>
              <a:rPr lang="en-US" sz="2100" dirty="0" smtClean="0">
                <a:solidFill>
                  <a:schemeClr val="tx1"/>
                </a:solidFill>
              </a:rPr>
              <a:t>, </a:t>
            </a:r>
          </a:p>
          <a:p>
            <a:pPr marL="0" indent="0">
              <a:buNone/>
            </a:pPr>
            <a:r>
              <a:rPr lang="en-US" sz="2100" dirty="0" smtClean="0">
                <a:solidFill>
                  <a:schemeClr val="tx1"/>
                </a:solidFill>
              </a:rPr>
              <a:t>  </a:t>
            </a:r>
          </a:p>
          <a:p>
            <a:pPr marL="0" indent="0">
              <a:buNone/>
            </a:pPr>
            <a:r>
              <a:rPr lang="en-US" sz="2100" dirty="0" smtClean="0">
                <a:solidFill>
                  <a:schemeClr val="tx1"/>
                </a:solidFill>
              </a:rPr>
              <a:t>   Then the cost at the maximum efficiency will be 3.6*0.125 = </a:t>
            </a:r>
            <a:r>
              <a:rPr lang="en-US" sz="2100" b="1" dirty="0" smtClean="0">
                <a:solidFill>
                  <a:schemeClr val="tx1"/>
                </a:solidFill>
              </a:rPr>
              <a:t>0.45 $</a:t>
            </a:r>
            <a:r>
              <a:rPr lang="en-US" sz="2100" dirty="0" smtClean="0">
                <a:solidFill>
                  <a:schemeClr val="tx1"/>
                </a:solidFill>
              </a:rPr>
              <a:t>.</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Rectangle 3"/>
          <p:cNvSpPr/>
          <p:nvPr/>
        </p:nvSpPr>
        <p:spPr>
          <a:xfrm>
            <a:off x="1136041" y="2286190"/>
            <a:ext cx="2415469" cy="461665"/>
          </a:xfrm>
          <a:prstGeom prst="rect">
            <a:avLst/>
          </a:prstGeom>
        </p:spPr>
        <p:txBody>
          <a:bodyPr wrap="none">
            <a:spAutoFit/>
          </a:bodyPr>
          <a:lstStyle/>
          <a:p>
            <a:r>
              <a:rPr lang="en-US" sz="2400" b="1" dirty="0" smtClean="0">
                <a:solidFill>
                  <a:schemeClr val="accent1">
                    <a:lumMod val="75000"/>
                  </a:schemeClr>
                </a:solidFill>
              </a:rPr>
              <a:t>For Black Carbon:</a:t>
            </a:r>
            <a:endParaRPr lang="ar-SA" sz="2400" dirty="0">
              <a:solidFill>
                <a:schemeClr val="accent1">
                  <a:lumMod val="75000"/>
                </a:schemeClr>
              </a:solidFill>
            </a:endParaRPr>
          </a:p>
        </p:txBody>
      </p:sp>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28</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smtClean="0"/>
          </a:p>
          <a:p>
            <a:pPr lvl="1">
              <a:buFont typeface="Wingdings" panose="05000000000000000000" pitchFamily="2" charset="2"/>
              <a:buChar char="§"/>
            </a:pPr>
            <a:r>
              <a:rPr lang="en-US" sz="3000" dirty="0" smtClean="0"/>
              <a:t>Introduction</a:t>
            </a:r>
          </a:p>
          <a:p>
            <a:pPr lvl="1">
              <a:buFont typeface="Wingdings" panose="05000000000000000000" pitchFamily="2" charset="2"/>
              <a:buChar char="§"/>
            </a:pPr>
            <a:r>
              <a:rPr lang="en-US" sz="3000" dirty="0" smtClean="0"/>
              <a:t>Black Carbon Burner (Definition &amp; History)</a:t>
            </a:r>
          </a:p>
          <a:p>
            <a:pPr lvl="1">
              <a:buFont typeface="Wingdings" panose="05000000000000000000" pitchFamily="2" charset="2"/>
              <a:buChar char="§"/>
            </a:pPr>
            <a:r>
              <a:rPr lang="en-US" sz="3000" dirty="0" smtClean="0"/>
              <a:t>Black Carbon Burner Components</a:t>
            </a:r>
          </a:p>
          <a:p>
            <a:pPr lvl="1">
              <a:buFont typeface="Wingdings" panose="05000000000000000000" pitchFamily="2" charset="2"/>
              <a:buChar char="§"/>
            </a:pPr>
            <a:r>
              <a:rPr lang="en-US" sz="3000" dirty="0" smtClean="0"/>
              <a:t>Results &amp; Analysis </a:t>
            </a:r>
          </a:p>
          <a:p>
            <a:pPr lvl="1">
              <a:buFont typeface="Wingdings" panose="05000000000000000000" pitchFamily="2" charset="2"/>
              <a:buChar char="§"/>
            </a:pPr>
            <a:r>
              <a:rPr lang="en-US" sz="3000" dirty="0" smtClean="0"/>
              <a:t>Discussion </a:t>
            </a:r>
          </a:p>
          <a:p>
            <a:pPr lvl="1">
              <a:buFont typeface="Wingdings" panose="05000000000000000000" pitchFamily="2" charset="2"/>
              <a:buChar char="§"/>
            </a:pPr>
            <a:r>
              <a:rPr lang="en-US" sz="3000" dirty="0" smtClean="0"/>
              <a:t>Conclusion &amp; Recommendation </a:t>
            </a:r>
          </a:p>
          <a:p>
            <a:pPr lvl="1">
              <a:buFont typeface="Wingdings" panose="05000000000000000000" pitchFamily="2" charset="2"/>
              <a:buChar char="§"/>
            </a:pPr>
            <a:endParaRPr lang="en-US" dirty="0"/>
          </a:p>
        </p:txBody>
      </p:sp>
      <p:sp>
        <p:nvSpPr>
          <p:cNvPr id="4" name="TextBox 3"/>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a:t>
            </a:r>
            <a:endParaRPr lang="ar-SA" dirty="0">
              <a:solidFill>
                <a:schemeClr val="accent1">
                  <a:lumMod val="75000"/>
                </a:schemeClr>
              </a:solidFill>
            </a:endParaRPr>
          </a:p>
        </p:txBody>
      </p:sp>
    </p:spTree>
    <p:extLst>
      <p:ext uri="{BB962C8B-B14F-4D97-AF65-F5344CB8AC3E}">
        <p14:creationId xmlns="" xmlns:p14="http://schemas.microsoft.com/office/powerpoint/2010/main" val="1129600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73982"/>
          </a:xfrm>
        </p:spPr>
        <p:txBody>
          <a:bodyPr/>
          <a:lstStyle/>
          <a:p>
            <a:r>
              <a:rPr lang="en-US" dirty="0" smtClean="0"/>
              <a:t>Results &amp; Analysis</a:t>
            </a:r>
            <a:endParaRPr lang="en-US" dirty="0"/>
          </a:p>
        </p:txBody>
      </p:sp>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29</a:t>
            </a:r>
            <a:endParaRPr lang="ar-SA" dirty="0">
              <a:solidFill>
                <a:schemeClr val="accent1">
                  <a:lumMod val="75000"/>
                </a:schemeClr>
              </a:solidFill>
            </a:endParaRPr>
          </a:p>
        </p:txBody>
      </p:sp>
      <p:pic>
        <p:nvPicPr>
          <p:cNvPr id="8" name="Picture 7"/>
          <p:cNvPicPr/>
          <p:nvPr/>
        </p:nvPicPr>
        <p:blipFill>
          <a:blip r:embed="rId2">
            <a:extLst>
              <a:ext uri="{28A0092B-C50C-407E-A947-70E740481C1C}">
                <a14:useLocalDpi xmlns="" xmlns:a14="http://schemas.microsoft.com/office/drawing/2010/main" val="0"/>
              </a:ext>
            </a:extLst>
          </a:blip>
          <a:srcRect/>
          <a:stretch>
            <a:fillRect/>
          </a:stretch>
        </p:blipFill>
        <p:spPr bwMode="auto">
          <a:xfrm>
            <a:off x="4443046" y="2645648"/>
            <a:ext cx="1839422" cy="637442"/>
          </a:xfrm>
          <a:prstGeom prst="rect">
            <a:avLst/>
          </a:prstGeom>
          <a:noFill/>
          <a:ln>
            <a:noFill/>
          </a:ln>
        </p:spPr>
      </p:pic>
      <p:pic>
        <p:nvPicPr>
          <p:cNvPr id="9" name="Content Placeholder 8" descr="hhh22.png"/>
          <p:cNvPicPr>
            <a:picLocks noGrp="1" noChangeAspect="1"/>
          </p:cNvPicPr>
          <p:nvPr>
            <p:ph idx="1"/>
          </p:nvPr>
        </p:nvPicPr>
        <p:blipFill>
          <a:blip r:embed="rId3"/>
          <a:stretch>
            <a:fillRect/>
          </a:stretch>
        </p:blipFill>
        <p:spPr>
          <a:xfrm>
            <a:off x="823289" y="1854058"/>
            <a:ext cx="10512926" cy="4290766"/>
          </a:xfrm>
        </p:spPr>
      </p:pic>
      <p:pic>
        <p:nvPicPr>
          <p:cNvPr id="11" name="Picture 10" descr="3233332.png"/>
          <p:cNvPicPr>
            <a:picLocks noChangeAspect="1"/>
          </p:cNvPicPr>
          <p:nvPr/>
        </p:nvPicPr>
        <p:blipFill>
          <a:blip r:embed="rId4"/>
          <a:stretch>
            <a:fillRect/>
          </a:stretch>
        </p:blipFill>
        <p:spPr>
          <a:xfrm>
            <a:off x="2688602" y="5774681"/>
            <a:ext cx="2353010" cy="204087"/>
          </a:xfrm>
          <a:prstGeom prst="rect">
            <a:avLst/>
          </a:prstGeom>
        </p:spPr>
      </p:pic>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Analysis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b="1" dirty="0" smtClean="0"/>
              <a:t>   </a:t>
            </a: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7" name="Picture 6"/>
          <p:cNvPicPr/>
          <p:nvPr/>
        </p:nvPicPr>
        <p:blipFill>
          <a:blip r:embed="rId2">
            <a:extLst>
              <a:ext uri="{28A0092B-C50C-407E-A947-70E740481C1C}">
                <a14:useLocalDpi xmlns="" xmlns:a14="http://schemas.microsoft.com/office/drawing/2010/main" val="0"/>
              </a:ext>
            </a:extLst>
          </a:blip>
          <a:srcRect/>
          <a:stretch>
            <a:fillRect/>
          </a:stretch>
        </p:blipFill>
        <p:spPr bwMode="auto">
          <a:xfrm>
            <a:off x="1735015" y="1932633"/>
            <a:ext cx="7373816" cy="4151643"/>
          </a:xfrm>
          <a:prstGeom prst="rect">
            <a:avLst/>
          </a:prstGeom>
          <a:noFill/>
          <a:ln>
            <a:noFill/>
          </a:ln>
        </p:spPr>
      </p:pic>
      <p:sp>
        <p:nvSpPr>
          <p:cNvPr id="8" name="TextBox 7"/>
          <p:cNvSpPr txBox="1"/>
          <p:nvPr/>
        </p:nvSpPr>
        <p:spPr>
          <a:xfrm>
            <a:off x="11347938" y="5814646"/>
            <a:ext cx="597877" cy="646331"/>
          </a:xfrm>
          <a:prstGeom prst="rect">
            <a:avLst/>
          </a:prstGeom>
          <a:noFill/>
        </p:spPr>
        <p:txBody>
          <a:bodyPr wrap="square" rtlCol="1">
            <a:spAutoFit/>
          </a:bodyPr>
          <a:lstStyle/>
          <a:p>
            <a:pPr algn="r"/>
            <a:r>
              <a:rPr lang="en-US" dirty="0" smtClean="0">
                <a:solidFill>
                  <a:schemeClr val="accent1">
                    <a:lumMod val="75000"/>
                  </a:schemeClr>
                </a:solidFill>
              </a:rPr>
              <a:t>30</a:t>
            </a:r>
          </a:p>
          <a:p>
            <a:pPr algn="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p>
        </p:txBody>
      </p:sp>
      <p:sp>
        <p:nvSpPr>
          <p:cNvPr id="3" name="Content Placeholder 2"/>
          <p:cNvSpPr>
            <a:spLocks noGrp="1"/>
          </p:cNvSpPr>
          <p:nvPr>
            <p:ph idx="1"/>
          </p:nvPr>
        </p:nvSpPr>
        <p:spPr/>
        <p:txBody>
          <a:bodyPr>
            <a:normAutofit/>
          </a:bodyPr>
          <a:lstStyle/>
          <a:p>
            <a:r>
              <a:rPr lang="en-US" dirty="0" smtClean="0"/>
              <a:t>Depending on the following results, The </a:t>
            </a:r>
            <a:r>
              <a:rPr lang="en-US" dirty="0" smtClean="0">
                <a:solidFill>
                  <a:schemeClr val="accent1">
                    <a:lumMod val="75000"/>
                  </a:schemeClr>
                </a:solidFill>
              </a:rPr>
              <a:t>coal fuel was the most effective fuel </a:t>
            </a:r>
            <a:r>
              <a:rPr lang="en-US" dirty="0" smtClean="0"/>
              <a:t>because of many reasons: High calorific value and low cost. </a:t>
            </a:r>
          </a:p>
          <a:p>
            <a:pPr>
              <a:buFont typeface="Wingdings" panose="05000000000000000000" pitchFamily="2" charset="2"/>
              <a:buChar char="§"/>
            </a:pPr>
            <a:endParaRPr lang="en-US" dirty="0" smtClean="0"/>
          </a:p>
        </p:txBody>
      </p:sp>
      <p:graphicFrame>
        <p:nvGraphicFramePr>
          <p:cNvPr id="7" name="Table 6"/>
          <p:cNvGraphicFramePr>
            <a:graphicFrameLocks noGrp="1"/>
          </p:cNvGraphicFramePr>
          <p:nvPr>
            <p:extLst>
              <p:ext uri="{D42A27DB-BD31-4B8C-83A1-F6EECF244321}">
                <p14:modId xmlns="" xmlns:p14="http://schemas.microsoft.com/office/powerpoint/2010/main" val="2676890041"/>
              </p:ext>
            </p:extLst>
          </p:nvPr>
        </p:nvGraphicFramePr>
        <p:xfrm>
          <a:off x="1406769" y="2548463"/>
          <a:ext cx="8909538" cy="3523884"/>
        </p:xfrm>
        <a:graphic>
          <a:graphicData uri="http://schemas.openxmlformats.org/drawingml/2006/table">
            <a:tbl>
              <a:tblPr rtl="1" firstRow="1" bandRow="1">
                <a:tableStyleId>{5C22544A-7EE6-4342-B048-85BDC9FD1C3A}</a:tableStyleId>
              </a:tblPr>
              <a:tblGrid>
                <a:gridCol w="2969846"/>
                <a:gridCol w="2969846"/>
                <a:gridCol w="2969846"/>
              </a:tblGrid>
              <a:tr h="708281">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Fuel Type</a:t>
                      </a:r>
                      <a:endParaRPr lang="ar-SA" sz="2400" dirty="0" smtClean="0"/>
                    </a:p>
                    <a:p>
                      <a:pPr rtl="1"/>
                      <a:endParaRPr lang="ar-SA" dirty="0"/>
                    </a:p>
                  </a:txBody>
                  <a:tcPr/>
                </a:tc>
                <a:tc hMerge="1">
                  <a:txBody>
                    <a:bodyPr/>
                    <a:lstStyle/>
                    <a:p>
                      <a:endParaRPr lang="ar-SA" dirty="0"/>
                    </a:p>
                  </a:txBody>
                  <a:tcPr/>
                </a:tc>
                <a:tc rowSpan="2">
                  <a:txBody>
                    <a:bodyPr/>
                    <a:lstStyle/>
                    <a:p>
                      <a:pPr algn="ctr" rtl="1"/>
                      <a:endParaRPr lang="ar-SA" sz="3000" dirty="0"/>
                    </a:p>
                  </a:txBody>
                  <a:tcPr/>
                </a:tc>
              </a:tr>
              <a:tr h="465394">
                <a:tc>
                  <a:txBody>
                    <a:bodyPr/>
                    <a:lstStyle/>
                    <a:p>
                      <a:pPr algn="ctr" rtl="1"/>
                      <a:r>
                        <a:rPr lang="en-US" sz="2000" b="1" dirty="0" smtClean="0"/>
                        <a:t>Coal</a:t>
                      </a:r>
                      <a:r>
                        <a:rPr lang="en-US" sz="2000" b="1" baseline="0" dirty="0" smtClean="0"/>
                        <a:t> Fuel</a:t>
                      </a:r>
                      <a:endParaRPr lang="ar-SA" sz="2000" b="1" dirty="0"/>
                    </a:p>
                  </a:txBody>
                  <a:tcPr/>
                </a:tc>
                <a:tc>
                  <a:txBody>
                    <a:bodyPr/>
                    <a:lstStyle/>
                    <a:p>
                      <a:pPr algn="ctr" rtl="1"/>
                      <a:r>
                        <a:rPr lang="en-US" sz="2000" b="1" dirty="0" smtClean="0"/>
                        <a:t>Diesel</a:t>
                      </a:r>
                      <a:r>
                        <a:rPr lang="en-US" sz="2000" b="1" baseline="0" dirty="0" smtClean="0"/>
                        <a:t> Fuel</a:t>
                      </a:r>
                      <a:endParaRPr lang="ar-SA" sz="2000" b="1" dirty="0"/>
                    </a:p>
                  </a:txBody>
                  <a:tcPr/>
                </a:tc>
                <a:tc vMerge="1">
                  <a:txBody>
                    <a:bodyPr/>
                    <a:lstStyle/>
                    <a:p>
                      <a:pPr rtl="1"/>
                      <a:endParaRPr lang="ar-SA" dirty="0"/>
                    </a:p>
                  </a:txBody>
                  <a:tcPr/>
                </a:tc>
              </a:tr>
              <a:tr h="465394">
                <a:tc>
                  <a:txBody>
                    <a:bodyPr/>
                    <a:lstStyle/>
                    <a:p>
                      <a:pPr algn="ctr" rtl="1"/>
                      <a:r>
                        <a:rPr lang="en-US" sz="2000" b="1" dirty="0" smtClean="0"/>
                        <a:t>0.7208 Kg/L</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0.845 Kg/L</a:t>
                      </a:r>
                      <a:endParaRPr lang="ar-SA" sz="20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Density</a:t>
                      </a:r>
                      <a:endParaRPr lang="ar-SA" sz="2000" b="1" dirty="0" smtClean="0"/>
                    </a:p>
                  </a:txBody>
                  <a:tcPr/>
                </a:tc>
              </a:tr>
              <a:tr h="46539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26000 KJ/Kg</a:t>
                      </a:r>
                      <a:endParaRPr lang="ar-SA" sz="20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43563 KJ/Kg</a:t>
                      </a:r>
                      <a:endParaRPr lang="ar-SA" sz="20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Calorific</a:t>
                      </a:r>
                      <a:r>
                        <a:rPr lang="en-US" sz="2000" b="1" baseline="0" dirty="0" smtClean="0"/>
                        <a:t> Value</a:t>
                      </a:r>
                      <a:endParaRPr lang="ar-SA" sz="2000" b="1" dirty="0" smtClean="0"/>
                    </a:p>
                  </a:txBody>
                  <a:tcPr/>
                </a:tc>
              </a:tr>
              <a:tr h="46539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2000" b="1" kern="1200" dirty="0" smtClean="0">
                          <a:solidFill>
                            <a:schemeClr val="dk1"/>
                          </a:solidFill>
                          <a:effectLst/>
                          <a:latin typeface="+mn-lt"/>
                          <a:ea typeface="+mn-ea"/>
                          <a:cs typeface="+mn-cs"/>
                        </a:rPr>
                        <a:t>59.5 Kg/hr</a:t>
                      </a:r>
                      <a:endParaRPr lang="ar-SA" sz="2000"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2000" b="1" kern="1200" dirty="0" smtClean="0">
                          <a:solidFill>
                            <a:schemeClr val="dk1"/>
                          </a:solidFill>
                          <a:effectLst/>
                          <a:latin typeface="+mn-lt"/>
                          <a:ea typeface="+mn-ea"/>
                          <a:cs typeface="+mn-cs"/>
                        </a:rPr>
                        <a:t>82.5 L/hr</a:t>
                      </a:r>
                      <a:endParaRPr lang="ar-SA" sz="2000"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Consumption</a:t>
                      </a:r>
                      <a:endParaRPr lang="ar-SA" sz="2000" b="1" dirty="0" smtClean="0"/>
                    </a:p>
                  </a:txBody>
                  <a:tcPr/>
                </a:tc>
              </a:tr>
              <a:tr h="46539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80.5%</a:t>
                      </a:r>
                      <a:endParaRPr lang="ar-SA" sz="20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80%</a:t>
                      </a:r>
                      <a:endParaRPr lang="ar-SA" sz="20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Efficiency</a:t>
                      </a:r>
                      <a:endParaRPr lang="ar-SA" sz="2000" b="1" dirty="0" smtClean="0"/>
                    </a:p>
                  </a:txBody>
                  <a:tcPr/>
                </a:tc>
              </a:tr>
              <a:tr h="46539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21717 $/year</a:t>
                      </a:r>
                      <a:endParaRPr lang="ar-SA" sz="20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361350 $/year</a:t>
                      </a:r>
                      <a:endParaRPr lang="ar-SA" sz="20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Cost</a:t>
                      </a:r>
                      <a:endParaRPr lang="ar-SA" sz="2000" b="1" dirty="0" smtClean="0"/>
                    </a:p>
                  </a:txBody>
                  <a:tcPr/>
                </a:tc>
              </a:tr>
            </a:tbl>
          </a:graphicData>
        </a:graphic>
      </p:graphicFrame>
      <p:sp>
        <p:nvSpPr>
          <p:cNvPr id="8" name="TextBox 7"/>
          <p:cNvSpPr txBox="1"/>
          <p:nvPr/>
        </p:nvSpPr>
        <p:spPr>
          <a:xfrm>
            <a:off x="1758462" y="2813538"/>
            <a:ext cx="2438400" cy="600164"/>
          </a:xfrm>
          <a:prstGeom prst="rect">
            <a:avLst/>
          </a:prstGeom>
          <a:noFill/>
        </p:spPr>
        <p:txBody>
          <a:bodyPr wrap="square" rtlCol="1">
            <a:spAutoFit/>
          </a:bodyPr>
          <a:lstStyle/>
          <a:p>
            <a:r>
              <a:rPr lang="en-US" sz="3300" dirty="0" smtClean="0"/>
              <a:t>Comparison</a:t>
            </a:r>
            <a:endParaRPr lang="ar-SA" sz="3300" dirty="0"/>
          </a:p>
        </p:txBody>
      </p:sp>
      <p:sp>
        <p:nvSpPr>
          <p:cNvPr id="9" name="TextBox 8"/>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30</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p>
        </p:txBody>
      </p:sp>
      <p:sp>
        <p:nvSpPr>
          <p:cNvPr id="3" name="Content Placeholder 2"/>
          <p:cNvSpPr>
            <a:spLocks noGrp="1"/>
          </p:cNvSpPr>
          <p:nvPr>
            <p:ph idx="1"/>
          </p:nvPr>
        </p:nvSpPr>
        <p:spPr/>
        <p:txBody>
          <a:bodyPr>
            <a:normAutofit/>
          </a:bodyPr>
          <a:lstStyle/>
          <a:p>
            <a:r>
              <a:rPr lang="en-US" dirty="0" smtClean="0"/>
              <a:t>Combustion efficiency relay to some factors like:</a:t>
            </a:r>
          </a:p>
          <a:p>
            <a:r>
              <a:rPr lang="en-US" dirty="0" smtClean="0"/>
              <a:t> 1- The nature of combustion.</a:t>
            </a:r>
          </a:p>
          <a:p>
            <a:pPr lvl="0">
              <a:buNone/>
            </a:pPr>
            <a:endParaRPr lang="en-US" dirty="0" smtClean="0"/>
          </a:p>
          <a:p>
            <a:pPr lvl="0">
              <a:buNone/>
            </a:pPr>
            <a:r>
              <a:rPr lang="en-US" dirty="0" smtClean="0"/>
              <a:t>2- Combustion speed.</a:t>
            </a:r>
          </a:p>
          <a:p>
            <a:pPr lvl="0"/>
            <a:endParaRPr lang="en-US" dirty="0" smtClean="0"/>
          </a:p>
          <a:p>
            <a:pPr lvl="0"/>
            <a:r>
              <a:rPr lang="en-US" dirty="0" smtClean="0"/>
              <a:t>3- The heat value.</a:t>
            </a:r>
          </a:p>
          <a:p>
            <a:pPr>
              <a:buFont typeface="Wingdings" panose="05000000000000000000" pitchFamily="2" charset="2"/>
              <a:buChar char="§"/>
            </a:pPr>
            <a:endParaRPr lang="en-US" dirty="0" smtClean="0"/>
          </a:p>
        </p:txBody>
      </p:sp>
      <p:sp>
        <p:nvSpPr>
          <p:cNvPr id="6" name="TextBox 5"/>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30</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Recommendation</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smtClean="0"/>
          </a:p>
          <a:p>
            <a:pPr>
              <a:buNone/>
            </a:pPr>
            <a:r>
              <a:rPr lang="en-US" dirty="0" smtClean="0"/>
              <a:t>  In conclusion and in light of what has been previously mentioned, an innovative alternative source of energy to replace the fossil diesel fuel has been put on the table by conducting this research project at which a series of mechanical and chemical calculations and results indicated that this project can be considered as a success project.</a:t>
            </a:r>
          </a:p>
          <a:p>
            <a:endParaRPr lang="en-US" dirty="0" smtClean="0"/>
          </a:p>
          <a:p>
            <a:endParaRPr lang="ar-SA" dirty="0" smtClean="0"/>
          </a:p>
          <a:p>
            <a:pPr>
              <a:buNone/>
            </a:pPr>
            <a:r>
              <a:rPr lang="en-US" dirty="0" smtClean="0"/>
              <a:t>  Depending on the previous calculation and analysis, we advice to use our project as an alternative source to operate the factories.</a:t>
            </a:r>
            <a:endParaRPr lang="ar-SA" dirty="0" smtClean="0"/>
          </a:p>
          <a:p>
            <a:pPr>
              <a:buNone/>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Rectangle 3"/>
          <p:cNvSpPr/>
          <p:nvPr/>
        </p:nvSpPr>
        <p:spPr>
          <a:xfrm>
            <a:off x="1126287" y="1912369"/>
            <a:ext cx="2343744" cy="461665"/>
          </a:xfrm>
          <a:prstGeom prst="rect">
            <a:avLst/>
          </a:prstGeom>
        </p:spPr>
        <p:txBody>
          <a:bodyPr wrap="square">
            <a:spAutoFit/>
          </a:bodyPr>
          <a:lstStyle/>
          <a:p>
            <a:pPr algn="l"/>
            <a:r>
              <a:rPr lang="en-US" sz="2400" b="1" dirty="0" smtClean="0">
                <a:solidFill>
                  <a:schemeClr val="accent1">
                    <a:lumMod val="75000"/>
                  </a:schemeClr>
                </a:solidFill>
              </a:rPr>
              <a:t>Conclusion:</a:t>
            </a:r>
            <a:endParaRPr lang="ar-SA" sz="2400" dirty="0">
              <a:solidFill>
                <a:schemeClr val="accent1">
                  <a:lumMod val="75000"/>
                </a:schemeClr>
              </a:solidFill>
            </a:endParaRPr>
          </a:p>
        </p:txBody>
      </p:sp>
      <p:sp>
        <p:nvSpPr>
          <p:cNvPr id="5" name="Rectangle 4"/>
          <p:cNvSpPr/>
          <p:nvPr/>
        </p:nvSpPr>
        <p:spPr>
          <a:xfrm>
            <a:off x="1149731" y="3905292"/>
            <a:ext cx="2589930" cy="461665"/>
          </a:xfrm>
          <a:prstGeom prst="rect">
            <a:avLst/>
          </a:prstGeom>
        </p:spPr>
        <p:txBody>
          <a:bodyPr wrap="square">
            <a:spAutoFit/>
          </a:bodyPr>
          <a:lstStyle/>
          <a:p>
            <a:pPr algn="l"/>
            <a:r>
              <a:rPr lang="en-US" sz="2400" b="1" dirty="0" smtClean="0">
                <a:solidFill>
                  <a:schemeClr val="accent1">
                    <a:lumMod val="75000"/>
                  </a:schemeClr>
                </a:solidFill>
              </a:rPr>
              <a:t>Recommendation:</a:t>
            </a:r>
            <a:endParaRPr lang="ar-SA" sz="2400" dirty="0">
              <a:solidFill>
                <a:schemeClr val="accent1">
                  <a:lumMod val="75000"/>
                </a:schemeClr>
              </a:solidFill>
            </a:endParaRPr>
          </a:p>
        </p:txBody>
      </p:sp>
      <p:sp>
        <p:nvSpPr>
          <p:cNvPr id="6" name="TextBox 5"/>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32</a:t>
            </a:r>
            <a:endParaRPr lang="ar-SA" dirty="0">
              <a:solidFill>
                <a:schemeClr val="accent1">
                  <a:lumMod val="75000"/>
                </a:schemeClr>
              </a:solidFill>
            </a:endParaRPr>
          </a:p>
        </p:txBody>
      </p:sp>
    </p:spTree>
    <p:extLst>
      <p:ext uri="{BB962C8B-B14F-4D97-AF65-F5344CB8AC3E}">
        <p14:creationId xmlns="" xmlns:p14="http://schemas.microsoft.com/office/powerpoint/2010/main" val="3742942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9600" dirty="0" smtClean="0">
                <a:effectLst/>
                <a:latin typeface="+mj-lt"/>
              </a:rPr>
              <a:t>Thank you!!!</a:t>
            </a:r>
            <a:endParaRPr lang="en-IN" sz="7200" dirty="0">
              <a:effectLst/>
              <a:latin typeface="+mj-lt"/>
            </a:endParaRPr>
          </a:p>
        </p:txBody>
      </p:sp>
    </p:spTree>
    <p:extLst>
      <p:ext uri="{BB962C8B-B14F-4D97-AF65-F5344CB8AC3E}">
        <p14:creationId xmlns="" xmlns:p14="http://schemas.microsoft.com/office/powerpoint/2010/main" val="42230400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gtEl>
                                        <p:attrNameLst>
                                          <p:attrName>ppt_x</p:attrName>
                                          <p:attrName>ppt_y</p:attrName>
                                        </p:attrNameLst>
                                      </p:cBhvr>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003" y="919648"/>
            <a:ext cx="10058400" cy="1450757"/>
          </a:xfrm>
        </p:spPr>
        <p:txBody>
          <a:bodyPr/>
          <a:lstStyle/>
          <a:p>
            <a:r>
              <a:rPr lang="en-US" dirty="0" smtClean="0"/>
              <a:t>Introduction</a:t>
            </a:r>
            <a:br>
              <a:rPr lang="en-US" dirty="0" smtClean="0"/>
            </a:br>
            <a:endParaRPr lang="en-US" dirty="0"/>
          </a:p>
        </p:txBody>
      </p:sp>
      <p:sp>
        <p:nvSpPr>
          <p:cNvPr id="3" name="Content Placeholder 2"/>
          <p:cNvSpPr>
            <a:spLocks noGrp="1"/>
          </p:cNvSpPr>
          <p:nvPr>
            <p:ph idx="1"/>
          </p:nvPr>
        </p:nvSpPr>
        <p:spPr>
          <a:xfrm>
            <a:off x="1120726" y="1751950"/>
            <a:ext cx="10058400" cy="4023360"/>
          </a:xfrm>
        </p:spPr>
        <p:txBody>
          <a:bodyPr/>
          <a:lstStyle/>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Abstract and Literature </a:t>
            </a:r>
            <a:r>
              <a:rPr lang="en-US" dirty="0"/>
              <a:t>Review</a:t>
            </a:r>
          </a:p>
          <a:p>
            <a:pPr>
              <a:buFont typeface="Wingdings" panose="05000000000000000000" pitchFamily="2" charset="2"/>
              <a:buChar char="§"/>
            </a:pPr>
            <a:endParaRPr lang="ar-SA" dirty="0" smtClean="0"/>
          </a:p>
          <a:p>
            <a:pPr>
              <a:buFont typeface="Wingdings" panose="05000000000000000000" pitchFamily="2" charset="2"/>
              <a:buChar char="§"/>
            </a:pPr>
            <a:r>
              <a:rPr lang="en-US" dirty="0" smtClean="0"/>
              <a:t>The Main Purpose &amp; objectives </a:t>
            </a:r>
            <a:br>
              <a:rPr lang="en-US" dirty="0" smtClean="0"/>
            </a:br>
            <a:endParaRPr lang="en-US" dirty="0" smtClean="0"/>
          </a:p>
          <a:p>
            <a:pPr>
              <a:buFont typeface="Wingdings" panose="05000000000000000000" pitchFamily="2" charset="2"/>
              <a:buChar char="§"/>
            </a:pPr>
            <a:r>
              <a:rPr lang="en-US" dirty="0" smtClean="0"/>
              <a:t> Earlier Courses</a:t>
            </a:r>
          </a:p>
          <a:p>
            <a:pPr>
              <a:buFont typeface="Wingdings" panose="05000000000000000000" pitchFamily="2" charset="2"/>
              <a:buChar char="§"/>
            </a:pPr>
            <a:endParaRPr lang="en-US" dirty="0" smtClean="0"/>
          </a:p>
          <a:p>
            <a:pPr marL="0" indent="0">
              <a:buNone/>
            </a:pPr>
            <a:endParaRPr lang="en-US" dirty="0"/>
          </a:p>
          <a:p>
            <a:pPr>
              <a:buFont typeface="Wingdings" panose="05000000000000000000" pitchFamily="2" charset="2"/>
              <a:buChar char="§"/>
            </a:pPr>
            <a:endParaRPr lang="en-US" dirty="0" smtClean="0"/>
          </a:p>
        </p:txBody>
      </p:sp>
      <p:sp>
        <p:nvSpPr>
          <p:cNvPr id="5" name="TextBox 4"/>
          <p:cNvSpPr txBox="1"/>
          <p:nvPr/>
        </p:nvSpPr>
        <p:spPr>
          <a:xfrm>
            <a:off x="11347938" y="5826369"/>
            <a:ext cx="597877" cy="369332"/>
          </a:xfrm>
          <a:prstGeom prst="rect">
            <a:avLst/>
          </a:prstGeom>
          <a:noFill/>
        </p:spPr>
        <p:txBody>
          <a:bodyPr wrap="square" rtlCol="1">
            <a:spAutoFit/>
          </a:bodyPr>
          <a:lstStyle/>
          <a:p>
            <a:pPr algn="r"/>
            <a:r>
              <a:rPr lang="en-US" dirty="0" smtClean="0">
                <a:solidFill>
                  <a:schemeClr val="accent1">
                    <a:lumMod val="75000"/>
                  </a:schemeClr>
                </a:solidFill>
              </a:rPr>
              <a:t>3</a:t>
            </a:r>
            <a:endParaRPr lang="ar-SA" dirty="0">
              <a:solidFill>
                <a:schemeClr val="accent1">
                  <a:lumMod val="75000"/>
                </a:schemeClr>
              </a:solidFill>
            </a:endParaRPr>
          </a:p>
        </p:txBody>
      </p:sp>
    </p:spTree>
    <p:extLst>
      <p:ext uri="{BB962C8B-B14F-4D97-AF65-F5344CB8AC3E}">
        <p14:creationId xmlns="" xmlns:p14="http://schemas.microsoft.com/office/powerpoint/2010/main" val="156209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and Literature Review</a:t>
            </a:r>
          </a:p>
        </p:txBody>
      </p:sp>
      <p:sp>
        <p:nvSpPr>
          <p:cNvPr id="3" name="Content Placeholder 2"/>
          <p:cNvSpPr>
            <a:spLocks noGrp="1"/>
          </p:cNvSpPr>
          <p:nvPr>
            <p:ph idx="1"/>
          </p:nvPr>
        </p:nvSpPr>
        <p:spPr/>
        <p:txBody>
          <a:bodyPr/>
          <a:lstStyle/>
          <a:p>
            <a:r>
              <a:rPr lang="en-US" sz="3000" dirty="0" smtClean="0"/>
              <a:t>Sources : </a:t>
            </a:r>
          </a:p>
          <a:p>
            <a:r>
              <a:rPr lang="en-US" dirty="0" smtClean="0"/>
              <a:t>1-  Waste Tires</a:t>
            </a:r>
          </a:p>
          <a:p>
            <a:r>
              <a:rPr lang="en-US" dirty="0" smtClean="0"/>
              <a:t>2- Olive Trees</a:t>
            </a:r>
          </a:p>
          <a:p>
            <a:endParaRPr lang="en-US" dirty="0" smtClean="0"/>
          </a:p>
          <a:p>
            <a:r>
              <a:rPr lang="en-US" sz="3000" dirty="0" smtClean="0"/>
              <a:t>Main Advantages:</a:t>
            </a:r>
          </a:p>
          <a:p>
            <a:r>
              <a:rPr lang="en-US" dirty="0" smtClean="0"/>
              <a:t>1- Low Cost</a:t>
            </a:r>
          </a:p>
          <a:p>
            <a:r>
              <a:rPr lang="en-US" dirty="0" smtClean="0"/>
              <a:t>2- Available</a:t>
            </a:r>
          </a:p>
        </p:txBody>
      </p:sp>
      <p:pic>
        <p:nvPicPr>
          <p:cNvPr id="4" name="Picture 3" descr="C:\Users\FadiKh\Desktop\مشروع 2\pics\1511624_10206311701935621_29488585998469957_nbb.jpg"/>
          <p:cNvPicPr/>
          <p:nvPr/>
        </p:nvPicPr>
        <p:blipFill>
          <a:blip r:embed="rId2">
            <a:extLst>
              <a:ext uri="{28A0092B-C50C-407E-A947-70E740481C1C}">
                <a14:useLocalDpi xmlns="" xmlns:a14="http://schemas.microsoft.com/office/drawing/2010/main" val="0"/>
              </a:ext>
            </a:extLst>
          </a:blip>
          <a:srcRect/>
          <a:stretch>
            <a:fillRect/>
          </a:stretch>
        </p:blipFill>
        <p:spPr bwMode="auto">
          <a:xfrm>
            <a:off x="6295291" y="1992923"/>
            <a:ext cx="4619055" cy="3247292"/>
          </a:xfrm>
          <a:prstGeom prst="rect">
            <a:avLst/>
          </a:prstGeom>
          <a:noFill/>
          <a:ln>
            <a:noFill/>
          </a:ln>
        </p:spPr>
      </p:pic>
      <p:sp>
        <p:nvSpPr>
          <p:cNvPr id="5" name="TextBox 4"/>
          <p:cNvSpPr txBox="1"/>
          <p:nvPr/>
        </p:nvSpPr>
        <p:spPr>
          <a:xfrm>
            <a:off x="6834553" y="5380892"/>
            <a:ext cx="3821723" cy="369332"/>
          </a:xfrm>
          <a:prstGeom prst="rect">
            <a:avLst/>
          </a:prstGeom>
          <a:noFill/>
        </p:spPr>
        <p:txBody>
          <a:bodyPr wrap="square" rtlCol="1">
            <a:spAutoFit/>
          </a:bodyPr>
          <a:lstStyle/>
          <a:p>
            <a:pPr algn="ctr"/>
            <a:r>
              <a:rPr lang="en-US" b="1" dirty="0" smtClean="0"/>
              <a:t>Pulverized Black Carbon</a:t>
            </a:r>
            <a:endParaRPr lang="ar-SA" b="1" dirty="0"/>
          </a:p>
        </p:txBody>
      </p:sp>
      <p:sp>
        <p:nvSpPr>
          <p:cNvPr id="6" name="TextBox 5"/>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4</a:t>
            </a:r>
            <a:endParaRPr lang="ar-SA" dirty="0">
              <a:solidFill>
                <a:schemeClr val="accent1">
                  <a:lumMod val="75000"/>
                </a:schemeClr>
              </a:solidFill>
            </a:endParaRPr>
          </a:p>
        </p:txBody>
      </p:sp>
    </p:spTree>
    <p:extLst>
      <p:ext uri="{BB962C8B-B14F-4D97-AF65-F5344CB8AC3E}">
        <p14:creationId xmlns="" xmlns:p14="http://schemas.microsoft.com/office/powerpoint/2010/main" val="1926878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Purpose &amp; Objectives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000" dirty="0" smtClean="0"/>
              <a:t> Design and fabricate ''Black Carbon Burner'‘.</a:t>
            </a:r>
          </a:p>
          <a:p>
            <a:pPr>
              <a:buFont typeface="Wingdings" panose="05000000000000000000" pitchFamily="2" charset="2"/>
              <a:buChar char="§"/>
            </a:pPr>
            <a:endParaRPr lang="en-US" sz="3000" dirty="0" smtClean="0"/>
          </a:p>
          <a:p>
            <a:pPr>
              <a:buFont typeface="Wingdings" panose="05000000000000000000" pitchFamily="2" charset="2"/>
              <a:buChar char="§"/>
            </a:pPr>
            <a:r>
              <a:rPr lang="en-US" sz="3000" dirty="0" smtClean="0"/>
              <a:t> Disadvantage of using Diesel fuel .</a:t>
            </a:r>
          </a:p>
          <a:p>
            <a:pPr>
              <a:buFont typeface="Wingdings" panose="05000000000000000000" pitchFamily="2" charset="2"/>
              <a:buChar char="§"/>
            </a:pPr>
            <a:endParaRPr lang="en-US" sz="3000" dirty="0" smtClean="0"/>
          </a:p>
          <a:p>
            <a:pPr lvl="0">
              <a:buFont typeface="Wingdings" panose="05000000000000000000" pitchFamily="2" charset="2"/>
              <a:buChar char="§"/>
            </a:pPr>
            <a:r>
              <a:rPr lang="en-US" sz="3000" dirty="0"/>
              <a:t> Available in west bank and easy to </a:t>
            </a:r>
            <a:r>
              <a:rPr lang="en-US" sz="3000" dirty="0" smtClean="0"/>
              <a:t>maintain.</a:t>
            </a:r>
            <a:endParaRPr lang="en-US" sz="3000" dirty="0"/>
          </a:p>
          <a:p>
            <a:pPr>
              <a:buFont typeface="Wingdings" panose="05000000000000000000" pitchFamily="2" charset="2"/>
              <a:buChar char="§"/>
            </a:pPr>
            <a:endParaRPr lang="en-US" sz="3000" dirty="0" smtClean="0"/>
          </a:p>
          <a:p>
            <a:pPr>
              <a:buFont typeface="Wingdings" panose="05000000000000000000" pitchFamily="2" charset="2"/>
              <a:buChar char="§"/>
            </a:pPr>
            <a:endParaRPr lang="en-US" dirty="0"/>
          </a:p>
        </p:txBody>
      </p:sp>
      <p:sp>
        <p:nvSpPr>
          <p:cNvPr id="4" name="TextBox 3"/>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5</a:t>
            </a:r>
            <a:endParaRPr lang="ar-SA" dirty="0">
              <a:solidFill>
                <a:schemeClr val="accent1">
                  <a:lumMod val="75000"/>
                </a:schemeClr>
              </a:solidFill>
            </a:endParaRPr>
          </a:p>
        </p:txBody>
      </p:sp>
    </p:spTree>
    <p:extLst>
      <p:ext uri="{BB962C8B-B14F-4D97-AF65-F5344CB8AC3E}">
        <p14:creationId xmlns="" xmlns:p14="http://schemas.microsoft.com/office/powerpoint/2010/main" val="2599375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Earlier Courses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1- Heat Transfer</a:t>
            </a:r>
            <a:r>
              <a:rPr lang="en-US" dirty="0" smtClean="0"/>
              <a:t>: the </a:t>
            </a:r>
            <a:r>
              <a:rPr lang="en-US" dirty="0"/>
              <a:t>heat will transfer through the burner</a:t>
            </a:r>
            <a:r>
              <a:rPr lang="en-US" dirty="0" smtClean="0"/>
              <a:t>.</a:t>
            </a:r>
          </a:p>
          <a:p>
            <a:r>
              <a:rPr lang="en-US" b="1" dirty="0" smtClean="0"/>
              <a:t>2- Thermodynamics</a:t>
            </a:r>
            <a:r>
              <a:rPr lang="en-US" dirty="0" smtClean="0"/>
              <a:t>: the </a:t>
            </a:r>
            <a:r>
              <a:rPr lang="en-US" dirty="0"/>
              <a:t>percentage of combustion from Thermodynamics equations</a:t>
            </a:r>
            <a:r>
              <a:rPr lang="en-US" dirty="0" smtClean="0"/>
              <a:t>.</a:t>
            </a:r>
          </a:p>
          <a:p>
            <a:r>
              <a:rPr lang="en-US" b="1" dirty="0" smtClean="0"/>
              <a:t>3- Mechanical Design</a:t>
            </a:r>
            <a:r>
              <a:rPr lang="en-US" dirty="0" smtClean="0"/>
              <a:t>: to </a:t>
            </a:r>
            <a:r>
              <a:rPr lang="en-US" dirty="0"/>
              <a:t>make the calculations to each part that used in our project .</a:t>
            </a:r>
            <a:endParaRPr lang="en-US" dirty="0" smtClean="0"/>
          </a:p>
          <a:p>
            <a:r>
              <a:rPr lang="en-US" b="1" dirty="0" smtClean="0"/>
              <a:t>4- Control Systems</a:t>
            </a:r>
            <a:r>
              <a:rPr lang="en-US" dirty="0" smtClean="0"/>
              <a:t>: controls </a:t>
            </a:r>
            <a:r>
              <a:rPr lang="en-US" dirty="0"/>
              <a:t>the burner automatically by giving an automatic spark .</a:t>
            </a:r>
            <a:endParaRPr lang="ar-SA" dirty="0">
              <a:effectLst>
                <a:outerShdw blurRad="38100" dist="38100" dir="2700000" algn="tl">
                  <a:srgbClr val="000000">
                    <a:alpha val="43137"/>
                  </a:srgbClr>
                </a:outerShdw>
              </a:effectLst>
            </a:endParaRPr>
          </a:p>
          <a:p>
            <a:endParaRPr lang="ar-SA" sz="2800" dirty="0">
              <a:effectLst>
                <a:outerShdw blurRad="38100" dist="38100" dir="2700000" algn="tl">
                  <a:srgbClr val="000000">
                    <a:alpha val="43137"/>
                  </a:srgbClr>
                </a:outerShdw>
              </a:effectLst>
            </a:endParaRPr>
          </a:p>
          <a:p>
            <a:r>
              <a:rPr lang="en-US" dirty="0" smtClean="0"/>
              <a:t> </a:t>
            </a:r>
          </a:p>
          <a:p>
            <a:pPr>
              <a:buFont typeface="Wingdings" panose="05000000000000000000" pitchFamily="2" charset="2"/>
              <a:buChar char="§"/>
            </a:pPr>
            <a:endParaRPr lang="en-US" dirty="0"/>
          </a:p>
        </p:txBody>
      </p:sp>
      <p:pic>
        <p:nvPicPr>
          <p:cNvPr id="1026" name="Picture 2"/>
          <p:cNvPicPr>
            <a:picLocks noChangeAspect="1" noChangeArrowheads="1"/>
          </p:cNvPicPr>
          <p:nvPr/>
        </p:nvPicPr>
        <p:blipFill>
          <a:blip r:embed="rId2"/>
          <a:srcRect/>
          <a:stretch>
            <a:fillRect/>
          </a:stretch>
        </p:blipFill>
        <p:spPr bwMode="auto">
          <a:xfrm>
            <a:off x="3938955" y="3636141"/>
            <a:ext cx="2461846" cy="268851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400801" y="3636141"/>
            <a:ext cx="2451374" cy="268851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363295" y="3636141"/>
            <a:ext cx="2419106" cy="2688514"/>
          </a:xfrm>
          <a:prstGeom prst="rect">
            <a:avLst/>
          </a:prstGeom>
          <a:noFill/>
          <a:ln w="9525">
            <a:noFill/>
            <a:miter lim="800000"/>
            <a:headEnd/>
            <a:tailEnd/>
          </a:ln>
          <a:effectLst/>
        </p:spPr>
      </p:pic>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6</a:t>
            </a:r>
            <a:endParaRPr lang="ar-SA" dirty="0">
              <a:solidFill>
                <a:schemeClr val="accent1">
                  <a:lumMod val="75000"/>
                </a:schemeClr>
              </a:solidFill>
            </a:endParaRPr>
          </a:p>
        </p:txBody>
      </p:sp>
    </p:spTree>
    <p:extLst>
      <p:ext uri="{BB962C8B-B14F-4D97-AF65-F5344CB8AC3E}">
        <p14:creationId xmlns="" xmlns:p14="http://schemas.microsoft.com/office/powerpoint/2010/main" val="119513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Carbon Burner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000" dirty="0" smtClean="0"/>
              <a:t> Definition &amp; History:</a:t>
            </a:r>
          </a:p>
          <a:p>
            <a:pPr marL="0" indent="0">
              <a:buNone/>
            </a:pPr>
            <a:r>
              <a:rPr lang="en-US" dirty="0" smtClean="0"/>
              <a:t>    Coal Burner is a mechanical device that burns pulverized coal</a:t>
            </a:r>
            <a:endParaRPr lang="en-US" b="1" u="sng" dirty="0" smtClean="0"/>
          </a:p>
        </p:txBody>
      </p:sp>
      <p:pic>
        <p:nvPicPr>
          <p:cNvPr id="4" name="Picture 3" descr="C:\Users\FadiKh\Desktop\13076508_10206681873829687_4152903060241893863_n.jpg"/>
          <p:cNvPicPr/>
          <p:nvPr/>
        </p:nvPicPr>
        <p:blipFill>
          <a:blip r:embed="rId2">
            <a:extLst>
              <a:ext uri="{28A0092B-C50C-407E-A947-70E740481C1C}">
                <a14:useLocalDpi xmlns="" xmlns:a14="http://schemas.microsoft.com/office/drawing/2010/main" val="0"/>
              </a:ext>
            </a:extLst>
          </a:blip>
          <a:srcRect/>
          <a:stretch>
            <a:fillRect/>
          </a:stretch>
        </p:blipFill>
        <p:spPr bwMode="auto">
          <a:xfrm>
            <a:off x="2379785" y="3009618"/>
            <a:ext cx="6576646" cy="3016043"/>
          </a:xfrm>
          <a:prstGeom prst="rect">
            <a:avLst/>
          </a:prstGeom>
          <a:noFill/>
          <a:ln>
            <a:noFill/>
          </a:ln>
        </p:spPr>
      </p:pic>
      <p:sp>
        <p:nvSpPr>
          <p:cNvPr id="5" name="TextBox 4"/>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7</a:t>
            </a:r>
            <a:endParaRPr lang="ar-SA" dirty="0">
              <a:solidFill>
                <a:schemeClr val="accent1">
                  <a:lumMod val="75000"/>
                </a:schemeClr>
              </a:solidFill>
            </a:endParaRPr>
          </a:p>
        </p:txBody>
      </p:sp>
    </p:spTree>
    <p:extLst>
      <p:ext uri="{BB962C8B-B14F-4D97-AF65-F5344CB8AC3E}">
        <p14:creationId xmlns="" xmlns:p14="http://schemas.microsoft.com/office/powerpoint/2010/main" val="3084456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Carbon Burner Components</a:t>
            </a:r>
            <a:endParaRPr lang="en-US" dirty="0"/>
          </a:p>
        </p:txBody>
      </p:sp>
      <p:sp>
        <p:nvSpPr>
          <p:cNvPr id="3" name="Content Placeholder 2"/>
          <p:cNvSpPr>
            <a:spLocks noGrp="1"/>
          </p:cNvSpPr>
          <p:nvPr>
            <p:ph idx="1"/>
          </p:nvPr>
        </p:nvSpPr>
        <p:spPr>
          <a:xfrm>
            <a:off x="1097280" y="1845734"/>
            <a:ext cx="3568505" cy="2714543"/>
          </a:xfrm>
        </p:spPr>
        <p:txBody>
          <a:bodyPr/>
          <a:lstStyle/>
          <a:p>
            <a:pPr>
              <a:buFont typeface="Wingdings" panose="05000000000000000000" pitchFamily="2" charset="2"/>
              <a:buChar char="§"/>
            </a:pPr>
            <a:r>
              <a:rPr lang="en-US" sz="3500" dirty="0" smtClean="0"/>
              <a:t>Mechanical Parts:</a:t>
            </a:r>
          </a:p>
          <a:p>
            <a:pPr>
              <a:buNone/>
            </a:pPr>
            <a:r>
              <a:rPr lang="en-US" dirty="0" smtClean="0"/>
              <a:t>1- Coal Hopper.</a:t>
            </a:r>
          </a:p>
          <a:p>
            <a:pPr>
              <a:buNone/>
            </a:pPr>
            <a:r>
              <a:rPr lang="en-US" dirty="0" smtClean="0"/>
              <a:t>2- Screw Conveyor.</a:t>
            </a:r>
          </a:p>
          <a:p>
            <a:pPr>
              <a:buNone/>
            </a:pPr>
            <a:r>
              <a:rPr lang="en-US" dirty="0" smtClean="0"/>
              <a:t>3- Draft Fan.</a:t>
            </a:r>
          </a:p>
          <a:p>
            <a:pPr>
              <a:buNone/>
            </a:pPr>
            <a:r>
              <a:rPr lang="en-US" dirty="0" smtClean="0"/>
              <a:t>4- Coal Burner.</a:t>
            </a:r>
          </a:p>
          <a:p>
            <a:pPr>
              <a:buFont typeface="Wingdings" panose="05000000000000000000" pitchFamily="2" charset="2"/>
              <a:buChar char="§"/>
            </a:pPr>
            <a:endParaRPr lang="en-US" dirty="0"/>
          </a:p>
        </p:txBody>
      </p:sp>
      <p:sp>
        <p:nvSpPr>
          <p:cNvPr id="5" name="Content Placeholder 2"/>
          <p:cNvSpPr txBox="1">
            <a:spLocks/>
          </p:cNvSpPr>
          <p:nvPr/>
        </p:nvSpPr>
        <p:spPr>
          <a:xfrm>
            <a:off x="6771249" y="1834011"/>
            <a:ext cx="3568505" cy="2714543"/>
          </a:xfrm>
          <a:prstGeom prst="rect">
            <a:avLst/>
          </a:prstGeom>
        </p:spPr>
        <p:txBody>
          <a:bodyPr vert="horz" lIns="0" tIns="45720" rIns="0" bIns="45720" rtlCol="0">
            <a:normAutofit/>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Char char="§"/>
              <a:tabLst/>
              <a:defRPr/>
            </a:pPr>
            <a:r>
              <a:rPr kumimoji="0" lang="en-US"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Electrical Parts:</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1- Temperature</a:t>
            </a: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Sensor</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 Spark.</a:t>
            </a:r>
          </a:p>
          <a:p>
            <a:pPr marL="91440" lvl="0" indent="-91440" defTabSz="914400">
              <a:lnSpc>
                <a:spcPct val="90000"/>
              </a:lnSpc>
              <a:spcBef>
                <a:spcPts val="1200"/>
              </a:spcBef>
              <a:spcAft>
                <a:spcPts val="200"/>
              </a:spcAft>
              <a:buClr>
                <a:schemeClr val="accent1"/>
              </a:buClr>
              <a:buSzPct val="100000"/>
              <a:defRPr/>
            </a:pPr>
            <a:r>
              <a:rPr lang="en-US" sz="2000" dirty="0" smtClean="0">
                <a:solidFill>
                  <a:schemeClr val="tx1">
                    <a:lumMod val="75000"/>
                    <a:lumOff val="25000"/>
                  </a:schemeClr>
                </a:solidFill>
              </a:rPr>
              <a:t>3- Light Sensor.</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4- Monitor.</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Char char="§"/>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7" name="TextBox 6"/>
          <p:cNvSpPr txBox="1"/>
          <p:nvPr/>
        </p:nvSpPr>
        <p:spPr>
          <a:xfrm>
            <a:off x="11347938" y="5814646"/>
            <a:ext cx="597877" cy="369332"/>
          </a:xfrm>
          <a:prstGeom prst="rect">
            <a:avLst/>
          </a:prstGeom>
          <a:noFill/>
        </p:spPr>
        <p:txBody>
          <a:bodyPr wrap="square" rtlCol="1">
            <a:spAutoFit/>
          </a:bodyPr>
          <a:lstStyle/>
          <a:p>
            <a:pPr algn="r"/>
            <a:r>
              <a:rPr lang="en-US" dirty="0" smtClean="0">
                <a:solidFill>
                  <a:schemeClr val="accent1">
                    <a:lumMod val="75000"/>
                  </a:schemeClr>
                </a:solidFill>
              </a:rPr>
              <a:t>8</a:t>
            </a:r>
            <a:endParaRPr lang="ar-SA" dirty="0">
              <a:solidFill>
                <a:schemeClr val="accent1">
                  <a:lumMod val="75000"/>
                </a:schemeClr>
              </a:solidFill>
            </a:endParaRPr>
          </a:p>
        </p:txBody>
      </p:sp>
    </p:spTree>
    <p:extLst>
      <p:ext uri="{BB962C8B-B14F-4D97-AF65-F5344CB8AC3E}">
        <p14:creationId xmlns="" xmlns:p14="http://schemas.microsoft.com/office/powerpoint/2010/main" val="354354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heme2">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655</TotalTime>
  <Words>1087</Words>
  <Application>Microsoft Office PowerPoint</Application>
  <PresentationFormat>Custom</PresentationFormat>
  <Paragraphs>245</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Retrospect</vt:lpstr>
      <vt:lpstr>Theme2</vt:lpstr>
      <vt:lpstr>Black Carbon Burner</vt:lpstr>
      <vt:lpstr>Our Project:</vt:lpstr>
      <vt:lpstr>Outline:</vt:lpstr>
      <vt:lpstr>Introduction </vt:lpstr>
      <vt:lpstr>Abstract and Literature Review</vt:lpstr>
      <vt:lpstr>The Main Purpose &amp; Objectives</vt:lpstr>
      <vt:lpstr>Earlier Courses</vt:lpstr>
      <vt:lpstr>Black Carbon Burner</vt:lpstr>
      <vt:lpstr>Black Carbon Burner Components</vt:lpstr>
      <vt:lpstr>Mechanical Parts</vt:lpstr>
      <vt:lpstr>Mechanical Parts</vt:lpstr>
      <vt:lpstr>Mechanical Parts</vt:lpstr>
      <vt:lpstr>Mechanical Parts</vt:lpstr>
      <vt:lpstr>Control System</vt:lpstr>
      <vt:lpstr>Control System</vt:lpstr>
      <vt:lpstr>Electrical Parts</vt:lpstr>
      <vt:lpstr>Electrical Parts</vt:lpstr>
      <vt:lpstr>Electrical Parts</vt:lpstr>
      <vt:lpstr>Electrical Parts</vt:lpstr>
      <vt:lpstr>Results &amp; Analysis</vt:lpstr>
      <vt:lpstr>Results &amp; Analysis</vt:lpstr>
      <vt:lpstr>Results &amp; Analysis</vt:lpstr>
      <vt:lpstr>Results &amp; Analysis</vt:lpstr>
      <vt:lpstr>Results &amp; Analysis</vt:lpstr>
      <vt:lpstr>Results &amp; Analysis</vt:lpstr>
      <vt:lpstr>Results &amp; Analysis</vt:lpstr>
      <vt:lpstr>Results &amp; Analysis</vt:lpstr>
      <vt:lpstr>Slide 28</vt:lpstr>
      <vt:lpstr>Results &amp; Analysis</vt:lpstr>
      <vt:lpstr>Results &amp; Analysis</vt:lpstr>
      <vt:lpstr>Results &amp; Analysis</vt:lpstr>
      <vt:lpstr>Discussion</vt:lpstr>
      <vt:lpstr>Discussion</vt:lpstr>
      <vt:lpstr>Conclusion &amp; Recommendation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Interview</dc:title>
  <dc:creator>Alawi Al Lawati</dc:creator>
  <cp:lastModifiedBy>sameer</cp:lastModifiedBy>
  <cp:revision>98</cp:revision>
  <dcterms:created xsi:type="dcterms:W3CDTF">2015-05-18T14:13:07Z</dcterms:created>
  <dcterms:modified xsi:type="dcterms:W3CDTF">2016-05-17T19:36:15Z</dcterms:modified>
</cp:coreProperties>
</file>