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3" r:id="rId2"/>
    <p:sldId id="264" r:id="rId3"/>
    <p:sldId id="298" r:id="rId4"/>
    <p:sldId id="256" r:id="rId5"/>
    <p:sldId id="267" r:id="rId6"/>
    <p:sldId id="269" r:id="rId7"/>
    <p:sldId id="265" r:id="rId8"/>
    <p:sldId id="308" r:id="rId9"/>
    <p:sldId id="304" r:id="rId10"/>
    <p:sldId id="305" r:id="rId11"/>
    <p:sldId id="306" r:id="rId12"/>
    <p:sldId id="307" r:id="rId13"/>
    <p:sldId id="299" r:id="rId14"/>
    <p:sldId id="300" r:id="rId15"/>
    <p:sldId id="301" r:id="rId16"/>
    <p:sldId id="302" r:id="rId17"/>
    <p:sldId id="303" r:id="rId18"/>
    <p:sldId id="286" r:id="rId19"/>
    <p:sldId id="287" r:id="rId20"/>
    <p:sldId id="288" r:id="rId21"/>
    <p:sldId id="289" r:id="rId22"/>
    <p:sldId id="290" r:id="rId23"/>
    <p:sldId id="291" r:id="rId24"/>
    <p:sldId id="292" r:id="rId25"/>
    <p:sldId id="293" r:id="rId26"/>
    <p:sldId id="294" r:id="rId27"/>
    <p:sldId id="295" r:id="rId28"/>
    <p:sldId id="296"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29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94624" autoAdjust="0"/>
  </p:normalViewPr>
  <p:slideViewPr>
    <p:cSldViewPr>
      <p:cViewPr varScale="1">
        <p:scale>
          <a:sx n="69" d="100"/>
          <a:sy n="69" d="100"/>
        </p:scale>
        <p:origin x="-1308" y="-102"/>
      </p:cViewPr>
      <p:guideLst>
        <p:guide orient="horz" pos="2160"/>
        <p:guide pos="2880"/>
      </p:guideLst>
    </p:cSldViewPr>
  </p:slideViewPr>
  <p:outlineViewPr>
    <p:cViewPr>
      <p:scale>
        <a:sx n="33" d="100"/>
        <a:sy n="33" d="100"/>
      </p:scale>
      <p:origin x="0" y="101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AD6966-4584-4E99-BCB0-281F197717A0}"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en-US"/>
        </a:p>
      </dgm:t>
    </dgm:pt>
    <dgm:pt modelId="{CD447499-5193-4A66-BA9D-2000D96FDCAA}">
      <dgm:prSet/>
      <dgm:spPr/>
      <dgm:t>
        <a:bodyPr/>
        <a:lstStyle/>
        <a:p>
          <a:pPr rtl="0"/>
          <a:r>
            <a:rPr lang="en-US" dirty="0" smtClean="0"/>
            <a:t>Milling </a:t>
          </a:r>
          <a:endParaRPr lang="en-US" dirty="0"/>
        </a:p>
      </dgm:t>
    </dgm:pt>
    <dgm:pt modelId="{0ADA3698-CDD4-402A-BECC-9FD92A83DC4F}" type="parTrans" cxnId="{82D36EDC-9FCD-499B-A39A-24AB4BB23DB9}">
      <dgm:prSet/>
      <dgm:spPr/>
      <dgm:t>
        <a:bodyPr/>
        <a:lstStyle/>
        <a:p>
          <a:endParaRPr lang="en-US"/>
        </a:p>
      </dgm:t>
    </dgm:pt>
    <dgm:pt modelId="{6574FE55-7832-4620-892C-63059B90541D}" type="sibTrans" cxnId="{82D36EDC-9FCD-499B-A39A-24AB4BB23DB9}">
      <dgm:prSet/>
      <dgm:spPr/>
      <dgm:t>
        <a:bodyPr/>
        <a:lstStyle/>
        <a:p>
          <a:endParaRPr lang="en-US"/>
        </a:p>
      </dgm:t>
    </dgm:pt>
    <dgm:pt modelId="{A2E0692C-C1B8-4F85-A4A0-3E56400BD882}">
      <dgm:prSet/>
      <dgm:spPr/>
      <dgm:t>
        <a:bodyPr/>
        <a:lstStyle/>
        <a:p>
          <a:pPr rtl="0"/>
          <a:r>
            <a:rPr lang="en-US" dirty="0" smtClean="0"/>
            <a:t>Laser</a:t>
          </a:r>
          <a:endParaRPr lang="en-US" dirty="0"/>
        </a:p>
      </dgm:t>
    </dgm:pt>
    <dgm:pt modelId="{067558F4-BF31-47B4-81AA-19DFE0806425}" type="parTrans" cxnId="{A900B34B-1B07-4B90-97A9-8DC89FEFCC1C}">
      <dgm:prSet/>
      <dgm:spPr/>
      <dgm:t>
        <a:bodyPr/>
        <a:lstStyle/>
        <a:p>
          <a:endParaRPr lang="en-US"/>
        </a:p>
      </dgm:t>
    </dgm:pt>
    <dgm:pt modelId="{6B74DBAD-28E8-415A-B370-6FA8B3EB7894}" type="sibTrans" cxnId="{A900B34B-1B07-4B90-97A9-8DC89FEFCC1C}">
      <dgm:prSet/>
      <dgm:spPr/>
      <dgm:t>
        <a:bodyPr/>
        <a:lstStyle/>
        <a:p>
          <a:endParaRPr lang="en-US"/>
        </a:p>
      </dgm:t>
    </dgm:pt>
    <dgm:pt modelId="{8768C934-2468-4613-A6F5-D15B87BEE88D}">
      <dgm:prSet/>
      <dgm:spPr/>
      <dgm:t>
        <a:bodyPr/>
        <a:lstStyle/>
        <a:p>
          <a:pPr rtl="0"/>
          <a:r>
            <a:rPr lang="en-US" dirty="0" smtClean="0"/>
            <a:t>Photoengraving</a:t>
          </a:r>
          <a:endParaRPr lang="en-US" dirty="0"/>
        </a:p>
      </dgm:t>
    </dgm:pt>
    <dgm:pt modelId="{45CDDE9A-BC8E-4510-A3B7-C88ECA8FDD55}" type="parTrans" cxnId="{A7BD8051-08F0-4CA5-9CC3-D3E2C634B07F}">
      <dgm:prSet/>
      <dgm:spPr/>
      <dgm:t>
        <a:bodyPr/>
        <a:lstStyle/>
        <a:p>
          <a:endParaRPr lang="en-US"/>
        </a:p>
      </dgm:t>
    </dgm:pt>
    <dgm:pt modelId="{FB803212-CE2E-4D44-AE97-6EE64349B634}" type="sibTrans" cxnId="{A7BD8051-08F0-4CA5-9CC3-D3E2C634B07F}">
      <dgm:prSet/>
      <dgm:spPr/>
      <dgm:t>
        <a:bodyPr/>
        <a:lstStyle/>
        <a:p>
          <a:endParaRPr lang="en-US"/>
        </a:p>
      </dgm:t>
    </dgm:pt>
    <dgm:pt modelId="{E3C8EF62-884B-4CF9-BA28-4E548FC1F618}" type="pres">
      <dgm:prSet presAssocID="{13AD6966-4584-4E99-BCB0-281F197717A0}" presName="linearFlow" presStyleCnt="0">
        <dgm:presLayoutVars>
          <dgm:dir/>
          <dgm:resizeHandles val="exact"/>
        </dgm:presLayoutVars>
      </dgm:prSet>
      <dgm:spPr/>
      <dgm:t>
        <a:bodyPr/>
        <a:lstStyle/>
        <a:p>
          <a:endParaRPr lang="en-US"/>
        </a:p>
      </dgm:t>
    </dgm:pt>
    <dgm:pt modelId="{12E04464-158F-47FD-A9AD-4EDE9051FA9C}" type="pres">
      <dgm:prSet presAssocID="{CD447499-5193-4A66-BA9D-2000D96FDCAA}" presName="composite" presStyleCnt="0"/>
      <dgm:spPr/>
    </dgm:pt>
    <dgm:pt modelId="{0CABF13D-C1AC-4A7E-92E0-1799A627460F}" type="pres">
      <dgm:prSet presAssocID="{CD447499-5193-4A66-BA9D-2000D96FDCAA}" presName="imgShp" presStyleLbl="fgImgPlace1" presStyleIdx="0" presStyleCnt="3" custLinFactY="26508" custLinFactNeighborX="-51959" custLinFactNeighborY="100000"/>
      <dgm:spPr>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dgm:spPr>
    </dgm:pt>
    <dgm:pt modelId="{E5403136-5EEE-4C23-8C44-3AF23E342967}" type="pres">
      <dgm:prSet presAssocID="{CD447499-5193-4A66-BA9D-2000D96FDCAA}" presName="txShp" presStyleLbl="node1" presStyleIdx="0" presStyleCnt="3">
        <dgm:presLayoutVars>
          <dgm:bulletEnabled val="1"/>
        </dgm:presLayoutVars>
      </dgm:prSet>
      <dgm:spPr/>
      <dgm:t>
        <a:bodyPr/>
        <a:lstStyle/>
        <a:p>
          <a:endParaRPr lang="en-US"/>
        </a:p>
      </dgm:t>
    </dgm:pt>
    <dgm:pt modelId="{E397B196-CB31-4A72-920F-9D6D7B3EFE8E}" type="pres">
      <dgm:prSet presAssocID="{6574FE55-7832-4620-892C-63059B90541D}" presName="spacing" presStyleCnt="0"/>
      <dgm:spPr/>
    </dgm:pt>
    <dgm:pt modelId="{7ED95EBD-27EE-4DC3-8C69-0BEE565396F7}" type="pres">
      <dgm:prSet presAssocID="{A2E0692C-C1B8-4F85-A4A0-3E56400BD882}" presName="composite" presStyleCnt="0"/>
      <dgm:spPr/>
    </dgm:pt>
    <dgm:pt modelId="{08C79711-FB10-4BAB-999A-2079551FB591}" type="pres">
      <dgm:prSet presAssocID="{A2E0692C-C1B8-4F85-A4A0-3E56400BD882}" presName="imgShp" presStyleLbl="fgImgPlace1" presStyleIdx="1" presStyleCnt="3" custLinFactY="-31735" custLinFactNeighborX="-51959" custLinFactNeighborY="-100000"/>
      <dgm:spPr>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18000" r="-18000"/>
          </a:stretch>
        </a:blipFill>
      </dgm:spPr>
    </dgm:pt>
    <dgm:pt modelId="{8AFF4668-9E6B-482F-885A-10F2B76DC4E7}" type="pres">
      <dgm:prSet presAssocID="{A2E0692C-C1B8-4F85-A4A0-3E56400BD882}" presName="txShp" presStyleLbl="node1" presStyleIdx="1" presStyleCnt="3">
        <dgm:presLayoutVars>
          <dgm:bulletEnabled val="1"/>
        </dgm:presLayoutVars>
      </dgm:prSet>
      <dgm:spPr/>
      <dgm:t>
        <a:bodyPr/>
        <a:lstStyle/>
        <a:p>
          <a:endParaRPr lang="en-US"/>
        </a:p>
      </dgm:t>
    </dgm:pt>
    <dgm:pt modelId="{BA806477-BAC8-43E3-AF5E-E8C76C355B18}" type="pres">
      <dgm:prSet presAssocID="{6B74DBAD-28E8-415A-B370-6FA8B3EB7894}" presName="spacing" presStyleCnt="0"/>
      <dgm:spPr/>
    </dgm:pt>
    <dgm:pt modelId="{472394A1-8C14-4478-A4FF-9D9C33322A7B}" type="pres">
      <dgm:prSet presAssocID="{8768C934-2468-4613-A6F5-D15B87BEE88D}" presName="composite" presStyleCnt="0"/>
      <dgm:spPr/>
    </dgm:pt>
    <dgm:pt modelId="{A09B0B65-6349-426C-913B-B10C3C45F2D9}" type="pres">
      <dgm:prSet presAssocID="{8768C934-2468-4613-A6F5-D15B87BEE88D}" presName="imgShp" presStyleLbl="fgImgPlace1" presStyleIdx="2" presStyleCnt="3" custLinFactNeighborX="-51959" custLinFactNeighborY="2751"/>
      <dgm:spPr>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35000" r="-35000"/>
          </a:stretch>
        </a:blipFill>
      </dgm:spPr>
    </dgm:pt>
    <dgm:pt modelId="{A93AED5A-D49D-40D8-87E6-ADDA0D6A7D88}" type="pres">
      <dgm:prSet presAssocID="{8768C934-2468-4613-A6F5-D15B87BEE88D}" presName="txShp" presStyleLbl="node1" presStyleIdx="2" presStyleCnt="3">
        <dgm:presLayoutVars>
          <dgm:bulletEnabled val="1"/>
        </dgm:presLayoutVars>
      </dgm:prSet>
      <dgm:spPr/>
      <dgm:t>
        <a:bodyPr/>
        <a:lstStyle/>
        <a:p>
          <a:endParaRPr lang="en-US"/>
        </a:p>
      </dgm:t>
    </dgm:pt>
  </dgm:ptLst>
  <dgm:cxnLst>
    <dgm:cxn modelId="{A900B34B-1B07-4B90-97A9-8DC89FEFCC1C}" srcId="{13AD6966-4584-4E99-BCB0-281F197717A0}" destId="{A2E0692C-C1B8-4F85-A4A0-3E56400BD882}" srcOrd="1" destOrd="0" parTransId="{067558F4-BF31-47B4-81AA-19DFE0806425}" sibTransId="{6B74DBAD-28E8-415A-B370-6FA8B3EB7894}"/>
    <dgm:cxn modelId="{82D36EDC-9FCD-499B-A39A-24AB4BB23DB9}" srcId="{13AD6966-4584-4E99-BCB0-281F197717A0}" destId="{CD447499-5193-4A66-BA9D-2000D96FDCAA}" srcOrd="0" destOrd="0" parTransId="{0ADA3698-CDD4-402A-BECC-9FD92A83DC4F}" sibTransId="{6574FE55-7832-4620-892C-63059B90541D}"/>
    <dgm:cxn modelId="{FCCF0FD7-C916-4C42-97C1-D6A59F906FF6}" type="presOf" srcId="{CD447499-5193-4A66-BA9D-2000D96FDCAA}" destId="{E5403136-5EEE-4C23-8C44-3AF23E342967}" srcOrd="0" destOrd="0" presId="urn:microsoft.com/office/officeart/2005/8/layout/vList3#1"/>
    <dgm:cxn modelId="{A7BD8051-08F0-4CA5-9CC3-D3E2C634B07F}" srcId="{13AD6966-4584-4E99-BCB0-281F197717A0}" destId="{8768C934-2468-4613-A6F5-D15B87BEE88D}" srcOrd="2" destOrd="0" parTransId="{45CDDE9A-BC8E-4510-A3B7-C88ECA8FDD55}" sibTransId="{FB803212-CE2E-4D44-AE97-6EE64349B634}"/>
    <dgm:cxn modelId="{EF852FC5-656F-413F-87D4-4C670807B5EF}" type="presOf" srcId="{13AD6966-4584-4E99-BCB0-281F197717A0}" destId="{E3C8EF62-884B-4CF9-BA28-4E548FC1F618}" srcOrd="0" destOrd="0" presId="urn:microsoft.com/office/officeart/2005/8/layout/vList3#1"/>
    <dgm:cxn modelId="{B30F56D2-EF27-4419-83DC-76AC0CED021D}" type="presOf" srcId="{8768C934-2468-4613-A6F5-D15B87BEE88D}" destId="{A93AED5A-D49D-40D8-87E6-ADDA0D6A7D88}" srcOrd="0" destOrd="0" presId="urn:microsoft.com/office/officeart/2005/8/layout/vList3#1"/>
    <dgm:cxn modelId="{5C22B9E7-9E6C-41C8-8F53-2467DB980918}" type="presOf" srcId="{A2E0692C-C1B8-4F85-A4A0-3E56400BD882}" destId="{8AFF4668-9E6B-482F-885A-10F2B76DC4E7}" srcOrd="0" destOrd="0" presId="urn:microsoft.com/office/officeart/2005/8/layout/vList3#1"/>
    <dgm:cxn modelId="{604BA150-00CE-48B6-8D16-8E198CCADFED}" type="presParOf" srcId="{E3C8EF62-884B-4CF9-BA28-4E548FC1F618}" destId="{12E04464-158F-47FD-A9AD-4EDE9051FA9C}" srcOrd="0" destOrd="0" presId="urn:microsoft.com/office/officeart/2005/8/layout/vList3#1"/>
    <dgm:cxn modelId="{8E588FCE-998B-4AC1-9371-93E350858CFE}" type="presParOf" srcId="{12E04464-158F-47FD-A9AD-4EDE9051FA9C}" destId="{0CABF13D-C1AC-4A7E-92E0-1799A627460F}" srcOrd="0" destOrd="0" presId="urn:microsoft.com/office/officeart/2005/8/layout/vList3#1"/>
    <dgm:cxn modelId="{FE228C39-ADE6-46BA-9B9A-AF8AC1952BDE}" type="presParOf" srcId="{12E04464-158F-47FD-A9AD-4EDE9051FA9C}" destId="{E5403136-5EEE-4C23-8C44-3AF23E342967}" srcOrd="1" destOrd="0" presId="urn:microsoft.com/office/officeart/2005/8/layout/vList3#1"/>
    <dgm:cxn modelId="{688A42E2-B5DF-4DE1-B034-DFA8115CB946}" type="presParOf" srcId="{E3C8EF62-884B-4CF9-BA28-4E548FC1F618}" destId="{E397B196-CB31-4A72-920F-9D6D7B3EFE8E}" srcOrd="1" destOrd="0" presId="urn:microsoft.com/office/officeart/2005/8/layout/vList3#1"/>
    <dgm:cxn modelId="{4EB0A5C0-D0F0-4688-B61E-E5FC04BB0398}" type="presParOf" srcId="{E3C8EF62-884B-4CF9-BA28-4E548FC1F618}" destId="{7ED95EBD-27EE-4DC3-8C69-0BEE565396F7}" srcOrd="2" destOrd="0" presId="urn:microsoft.com/office/officeart/2005/8/layout/vList3#1"/>
    <dgm:cxn modelId="{7EED98CE-39F3-4219-8130-14AB2FDF03F7}" type="presParOf" srcId="{7ED95EBD-27EE-4DC3-8C69-0BEE565396F7}" destId="{08C79711-FB10-4BAB-999A-2079551FB591}" srcOrd="0" destOrd="0" presId="urn:microsoft.com/office/officeart/2005/8/layout/vList3#1"/>
    <dgm:cxn modelId="{96A81DF5-1011-4A20-A97A-0AAE0755A5FC}" type="presParOf" srcId="{7ED95EBD-27EE-4DC3-8C69-0BEE565396F7}" destId="{8AFF4668-9E6B-482F-885A-10F2B76DC4E7}" srcOrd="1" destOrd="0" presId="urn:microsoft.com/office/officeart/2005/8/layout/vList3#1"/>
    <dgm:cxn modelId="{5AA7556A-EE1F-4223-AD84-34B20EEF4043}" type="presParOf" srcId="{E3C8EF62-884B-4CF9-BA28-4E548FC1F618}" destId="{BA806477-BAC8-43E3-AF5E-E8C76C355B18}" srcOrd="3" destOrd="0" presId="urn:microsoft.com/office/officeart/2005/8/layout/vList3#1"/>
    <dgm:cxn modelId="{417A1229-8296-41D3-BF81-7063517445FA}" type="presParOf" srcId="{E3C8EF62-884B-4CF9-BA28-4E548FC1F618}" destId="{472394A1-8C14-4478-A4FF-9D9C33322A7B}" srcOrd="4" destOrd="0" presId="urn:microsoft.com/office/officeart/2005/8/layout/vList3#1"/>
    <dgm:cxn modelId="{B21CC786-C155-44E9-8EA6-D8CEB0C66E7B}" type="presParOf" srcId="{472394A1-8C14-4478-A4FF-9D9C33322A7B}" destId="{A09B0B65-6349-426C-913B-B10C3C45F2D9}" srcOrd="0" destOrd="0" presId="urn:microsoft.com/office/officeart/2005/8/layout/vList3#1"/>
    <dgm:cxn modelId="{E1D8A7E4-51F3-4D15-B2B2-A546068CC714}" type="presParOf" srcId="{472394A1-8C14-4478-A4FF-9D9C33322A7B}" destId="{A93AED5A-D49D-40D8-87E6-ADDA0D6A7D88}" srcOrd="1" destOrd="0" presId="urn:microsoft.com/office/officeart/2005/8/layout/vList3#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403136-5EEE-4C23-8C44-3AF23E342967}">
      <dsp:nvSpPr>
        <dsp:cNvPr id="0" name=""/>
        <dsp:cNvSpPr/>
      </dsp:nvSpPr>
      <dsp:spPr>
        <a:xfrm rot="10800000">
          <a:off x="1590518" y="810"/>
          <a:ext cx="5313185" cy="10089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915"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Milling </a:t>
          </a:r>
          <a:endParaRPr lang="en-US" sz="3600" kern="1200" dirty="0"/>
        </a:p>
      </dsp:txBody>
      <dsp:txXfrm rot="10800000">
        <a:off x="1590518" y="810"/>
        <a:ext cx="5313185" cy="1008940"/>
      </dsp:txXfrm>
    </dsp:sp>
    <dsp:sp modelId="{0CABF13D-C1AC-4A7E-92E0-1799A627460F}">
      <dsp:nvSpPr>
        <dsp:cNvPr id="0" name=""/>
        <dsp:cNvSpPr/>
      </dsp:nvSpPr>
      <dsp:spPr>
        <a:xfrm>
          <a:off x="561813" y="1277200"/>
          <a:ext cx="1008940" cy="1008940"/>
        </a:xfrm>
        <a:prstGeom prst="ellipse">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FF4668-9E6B-482F-885A-10F2B76DC4E7}">
      <dsp:nvSpPr>
        <dsp:cNvPr id="0" name=""/>
        <dsp:cNvSpPr/>
      </dsp:nvSpPr>
      <dsp:spPr>
        <a:xfrm rot="10800000">
          <a:off x="1590518" y="1310927"/>
          <a:ext cx="5313185" cy="10089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915"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Laser</a:t>
          </a:r>
          <a:endParaRPr lang="en-US" sz="3600" kern="1200" dirty="0"/>
        </a:p>
      </dsp:txBody>
      <dsp:txXfrm rot="10800000">
        <a:off x="1590518" y="1310927"/>
        <a:ext cx="5313185" cy="1008940"/>
      </dsp:txXfrm>
    </dsp:sp>
    <dsp:sp modelId="{08C79711-FB10-4BAB-999A-2079551FB591}">
      <dsp:nvSpPr>
        <dsp:cNvPr id="0" name=""/>
        <dsp:cNvSpPr/>
      </dsp:nvSpPr>
      <dsp:spPr>
        <a:xfrm>
          <a:off x="561813" y="0"/>
          <a:ext cx="1008940" cy="1008940"/>
        </a:xfrm>
        <a:prstGeom prst="ellipse">
          <a:avLst/>
        </a:prstGeom>
        <a:blipFill>
          <a:blip xmlns:r="http://schemas.openxmlformats.org/officeDocument/2006/relationships" r:embed="rId2" cstate="print">
            <a:extLst>
              <a:ext uri="{28A0092B-C50C-407E-A947-70E740481C1C}">
                <a14:useLocalDpi xmlns=""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3AED5A-D49D-40D8-87E6-ADDA0D6A7D88}">
      <dsp:nvSpPr>
        <dsp:cNvPr id="0" name=""/>
        <dsp:cNvSpPr/>
      </dsp:nvSpPr>
      <dsp:spPr>
        <a:xfrm rot="10800000">
          <a:off x="1590518" y="2621043"/>
          <a:ext cx="5313185" cy="100894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915" tIns="137160" rIns="256032" bIns="137160" numCol="1" spcCol="1270" anchor="ctr" anchorCtr="0">
          <a:noAutofit/>
        </a:bodyPr>
        <a:lstStyle/>
        <a:p>
          <a:pPr lvl="0" algn="ctr" defTabSz="1600200" rtl="0">
            <a:lnSpc>
              <a:spcPct val="90000"/>
            </a:lnSpc>
            <a:spcBef>
              <a:spcPct val="0"/>
            </a:spcBef>
            <a:spcAft>
              <a:spcPct val="35000"/>
            </a:spcAft>
          </a:pPr>
          <a:r>
            <a:rPr lang="en-US" sz="3600" kern="1200" dirty="0" smtClean="0"/>
            <a:t>Photoengraving</a:t>
          </a:r>
          <a:endParaRPr lang="en-US" sz="3600" kern="1200" dirty="0"/>
        </a:p>
      </dsp:txBody>
      <dsp:txXfrm rot="10800000">
        <a:off x="1590518" y="2621043"/>
        <a:ext cx="5313185" cy="1008940"/>
      </dsp:txXfrm>
    </dsp:sp>
    <dsp:sp modelId="{A09B0B65-6349-426C-913B-B10C3C45F2D9}">
      <dsp:nvSpPr>
        <dsp:cNvPr id="0" name=""/>
        <dsp:cNvSpPr/>
      </dsp:nvSpPr>
      <dsp:spPr>
        <a:xfrm>
          <a:off x="561813" y="2621854"/>
          <a:ext cx="1008940" cy="1008940"/>
        </a:xfrm>
        <a:prstGeom prst="ellipse">
          <a:avLst/>
        </a:prstGeom>
        <a:blipFill>
          <a:blip xmlns:r="http://schemas.openxmlformats.org/officeDocument/2006/relationships" r:embed="rId3" cstate="print">
            <a:extLst>
              <a:ext uri="{28A0092B-C50C-407E-A947-70E740481C1C}">
                <a14:useLocalDpi xmlns=""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C4732-F542-41D2-826E-9ADAFD1E293A}" type="datetimeFigureOut">
              <a:rPr lang="en-US" smtClean="0"/>
              <a:pPr/>
              <a:t>12/22/2014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1BC9EC-55B8-4705-8C4D-B301BCBA24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 following methods are commonly used to cut steel: </a:t>
            </a:r>
          </a:p>
          <a:p>
            <a:r>
              <a:rPr lang="en-US" dirty="0" smtClean="0"/>
              <a:t>Oxygen-acetylene flame cutting, commonly used for general cutting and edge preparation operations, such as beveling, notching…</a:t>
            </a:r>
          </a:p>
          <a:p>
            <a:r>
              <a:rPr lang="en-US" dirty="0" smtClean="0"/>
              <a:t> Laser cutting, which is mechanically guided, is generally useful for cutting plate; thickness limitations vary.</a:t>
            </a:r>
          </a:p>
          <a:p>
            <a:r>
              <a:rPr lang="en-US" dirty="0" smtClean="0"/>
              <a:t> Plasma cutting, which is mechanically guided, is generally useful for cutting plate of up to 3/4-in. thickness.</a:t>
            </a:r>
            <a:endParaRPr lang="en-US" dirty="0"/>
          </a:p>
        </p:txBody>
      </p:sp>
      <p:sp>
        <p:nvSpPr>
          <p:cNvPr id="4" name="Header Placeholder 3"/>
          <p:cNvSpPr>
            <a:spLocks noGrp="1"/>
          </p:cNvSpPr>
          <p:nvPr>
            <p:ph type="hdr" sz="quarter" idx="10"/>
          </p:nvPr>
        </p:nvSpPr>
        <p:spPr/>
        <p:txBody>
          <a:bodyPr/>
          <a:lstStyle/>
          <a:p>
            <a:r>
              <a:rPr lang="en-US" smtClean="0"/>
              <a:t>fsf</a:t>
            </a:r>
            <a:endParaRPr lang="en-US"/>
          </a:p>
        </p:txBody>
      </p:sp>
    </p:spTree>
    <p:extLst>
      <p:ext uri="{BB962C8B-B14F-4D97-AF65-F5344CB8AC3E}">
        <p14:creationId xmlns="" xmlns:p14="http://schemas.microsoft.com/office/powerpoint/2010/main" val="19457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a:t>
            </a:r>
            <a:r>
              <a:rPr lang="en-US" baseline="0" dirty="0" smtClean="0"/>
              <a:t> an computer numerical control that </a:t>
            </a:r>
            <a:r>
              <a:rPr lang="en-US" baseline="0" dirty="0" err="1" smtClean="0"/>
              <a:t>reciver</a:t>
            </a:r>
            <a:endParaRPr lang="en-US" dirty="0"/>
          </a:p>
        </p:txBody>
      </p:sp>
      <p:sp>
        <p:nvSpPr>
          <p:cNvPr id="5" name="Header Placeholder 4"/>
          <p:cNvSpPr>
            <a:spLocks noGrp="1"/>
          </p:cNvSpPr>
          <p:nvPr>
            <p:ph type="hdr" sz="quarter" idx="10"/>
          </p:nvPr>
        </p:nvSpPr>
        <p:spPr/>
        <p:txBody>
          <a:bodyPr/>
          <a:lstStyle/>
          <a:p>
            <a:r>
              <a:rPr lang="en-US" smtClean="0"/>
              <a:t>fsf</a:t>
            </a:r>
            <a:endParaRPr lang="en-US"/>
          </a:p>
        </p:txBody>
      </p:sp>
    </p:spTree>
    <p:extLst>
      <p:ext uri="{BB962C8B-B14F-4D97-AF65-F5344CB8AC3E}">
        <p14:creationId xmlns="" xmlns:p14="http://schemas.microsoft.com/office/powerpoint/2010/main" val="29406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7CAB86D-9A77-491B-A5A4-802C6334DF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AB86D-9A77-491B-A5A4-802C6334DF6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AB86D-9A77-491B-A5A4-802C6334DF6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F6DCA89-DBD9-49BF-A36B-26F937673DCF}" type="datetimeFigureOut">
              <a:rPr lang="en-US" smtClean="0"/>
              <a:pPr/>
              <a:t>12/22/2014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7CAB86D-9A77-491B-A5A4-802C6334DF6E}"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F6DCA89-DBD9-49BF-A36B-26F937673DCF}" type="datetimeFigureOut">
              <a:rPr lang="en-US" smtClean="0"/>
              <a:pPr/>
              <a:t>12/22/2014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7CAB86D-9A77-491B-A5A4-802C6334DF6E}"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phidgets.files.wordpress.com/2014/05/openloop.jp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phidgets.files.wordpress.com/2014/05/closedloop.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0"/>
            <a:ext cx="8153400" cy="3231654"/>
          </a:xfrm>
          <a:prstGeom prst="rect">
            <a:avLst/>
          </a:prstGeom>
          <a:noFill/>
        </p:spPr>
        <p:txBody>
          <a:bodyPr wrap="square" rtlCol="0">
            <a:spAutoFit/>
          </a:bodyPr>
          <a:lstStyle/>
          <a:p>
            <a:r>
              <a:rPr lang="en-US" sz="2800" b="1" dirty="0" smtClean="0"/>
              <a:t>     Connecting the PC to the steppers’ drivers :</a:t>
            </a:r>
          </a:p>
          <a:p>
            <a:endParaRPr lang="en-US" sz="2800" b="1" dirty="0" smtClean="0"/>
          </a:p>
          <a:p>
            <a:r>
              <a:rPr lang="en-US" sz="2400" dirty="0" smtClean="0"/>
              <a:t>There </a:t>
            </a:r>
            <a:r>
              <a:rPr lang="en-US" sz="2400" dirty="0"/>
              <a:t>are two methods to connect the PC to the steppers' drivers ,,,,,method 1 </a:t>
            </a:r>
            <a:r>
              <a:rPr lang="en-US" sz="2400" dirty="0" smtClean="0"/>
              <a:t>it’s  </a:t>
            </a:r>
            <a:r>
              <a:rPr lang="en-US" sz="2400" dirty="0"/>
              <a:t>an easy connection </a:t>
            </a:r>
            <a:r>
              <a:rPr lang="en-US" sz="2400" dirty="0" smtClean="0"/>
              <a:t>method and </a:t>
            </a:r>
            <a:r>
              <a:rPr lang="en-US" sz="2400" dirty="0"/>
              <a:t>method 2 </a:t>
            </a:r>
            <a:r>
              <a:rPr lang="en-US" sz="2400" dirty="0" smtClean="0"/>
              <a:t>it’s </a:t>
            </a:r>
            <a:r>
              <a:rPr lang="en-US" sz="2400" dirty="0"/>
              <a:t>a hard connection method </a:t>
            </a:r>
            <a:r>
              <a:rPr lang="en-US" sz="2400" dirty="0" smtClean="0"/>
              <a:t>. the </a:t>
            </a:r>
            <a:r>
              <a:rPr lang="en-US" sz="2400" dirty="0"/>
              <a:t>easy one </a:t>
            </a:r>
            <a:r>
              <a:rPr lang="en-US" sz="2400" dirty="0" smtClean="0"/>
              <a:t>talks </a:t>
            </a:r>
            <a:r>
              <a:rPr lang="en-US" sz="2400" dirty="0"/>
              <a:t>about the mack3 and the interface board ,while the hard one </a:t>
            </a:r>
            <a:r>
              <a:rPr lang="en-US" sz="2400" dirty="0" smtClean="0"/>
              <a:t>talks </a:t>
            </a:r>
            <a:r>
              <a:rPr lang="en-US" sz="2400" dirty="0"/>
              <a:t>about the obtained programs and the PIC.</a:t>
            </a:r>
          </a:p>
          <a:p>
            <a:r>
              <a:rPr lang="en-US" sz="2800" b="1" dirty="0" smtClean="0"/>
              <a:t> </a:t>
            </a:r>
            <a:endParaRPr lang="en-US" sz="28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h-3-Laser-Set-up-Example.jpg"/>
          <p:cNvPicPr/>
          <p:nvPr/>
        </p:nvPicPr>
        <p:blipFill>
          <a:blip r:embed="rId2" cstate="print"/>
          <a:stretch>
            <a:fillRect/>
          </a:stretch>
        </p:blipFill>
        <p:spPr>
          <a:xfrm>
            <a:off x="762000" y="1752600"/>
            <a:ext cx="7848600" cy="4267201"/>
          </a:xfrm>
          <a:prstGeom prst="rect">
            <a:avLst/>
          </a:prstGeom>
        </p:spPr>
      </p:pic>
      <p:sp>
        <p:nvSpPr>
          <p:cNvPr id="5" name="TextBox 4"/>
          <p:cNvSpPr txBox="1"/>
          <p:nvPr/>
        </p:nvSpPr>
        <p:spPr>
          <a:xfrm rot="10800000" flipV="1">
            <a:off x="685800" y="834926"/>
            <a:ext cx="7772400" cy="954107"/>
          </a:xfrm>
          <a:prstGeom prst="rect">
            <a:avLst/>
          </a:prstGeom>
          <a:noFill/>
        </p:spPr>
        <p:txBody>
          <a:bodyPr wrap="square" rtlCol="0">
            <a:spAutoFit/>
          </a:bodyPr>
          <a:lstStyle/>
          <a:p>
            <a:r>
              <a:rPr lang="en-US" sz="2800" b="1" dirty="0" smtClean="0"/>
              <a:t>Method </a:t>
            </a:r>
            <a:r>
              <a:rPr lang="en-US" sz="2800" b="1" dirty="0"/>
              <a:t>1 - (mack3 and the interface board) :</a:t>
            </a:r>
            <a:endParaRPr lang="en-US" sz="2800" dirty="0"/>
          </a:p>
          <a:p>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10800000" flipV="1">
            <a:off x="685800" y="619482"/>
            <a:ext cx="7772400" cy="1384995"/>
          </a:xfrm>
          <a:prstGeom prst="rect">
            <a:avLst/>
          </a:prstGeom>
          <a:noFill/>
        </p:spPr>
        <p:txBody>
          <a:bodyPr wrap="square" rtlCol="0">
            <a:spAutoFit/>
          </a:bodyPr>
          <a:lstStyle/>
          <a:p>
            <a:r>
              <a:rPr lang="en-US" sz="2800" b="1" dirty="0" smtClean="0"/>
              <a:t>Method </a:t>
            </a:r>
            <a:r>
              <a:rPr lang="en-US" sz="2800" b="1" dirty="0"/>
              <a:t>2 - (PIC and the obtained programs) :</a:t>
            </a:r>
            <a:endParaRPr lang="en-US" sz="2800" dirty="0"/>
          </a:p>
          <a:p>
            <a:endParaRPr lang="en-US" sz="2800" dirty="0"/>
          </a:p>
          <a:p>
            <a:endParaRPr lang="en-US" sz="2800" dirty="0"/>
          </a:p>
        </p:txBody>
      </p:sp>
      <p:pic>
        <p:nvPicPr>
          <p:cNvPr id="5" name="Picture 4"/>
          <p:cNvPicPr/>
          <p:nvPr/>
        </p:nvPicPr>
        <p:blipFill>
          <a:blip r:embed="rId2" cstate="print"/>
          <a:srcRect/>
          <a:stretch>
            <a:fillRect/>
          </a:stretch>
        </p:blipFill>
        <p:spPr bwMode="auto">
          <a:xfrm>
            <a:off x="914400" y="1252537"/>
            <a:ext cx="7620000" cy="491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phidgets.com/wiki/images/0/0e/330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9058" y="2714620"/>
            <a:ext cx="5214942" cy="35719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28600" y="304800"/>
            <a:ext cx="8401080" cy="5905520"/>
          </a:xfrm>
        </p:spPr>
        <p:txBody>
          <a:bodyPr>
            <a:normAutofit/>
          </a:bodyPr>
          <a:lstStyle/>
          <a:p>
            <a:pPr algn="l"/>
            <a:r>
              <a:rPr lang="en-US" sz="5400" dirty="0" smtClean="0">
                <a:solidFill>
                  <a:schemeClr val="tx1">
                    <a:lumMod val="85000"/>
                    <a:lumOff val="15000"/>
                  </a:schemeClr>
                </a:solidFill>
              </a:rPr>
              <a:t>Stepper Motor</a:t>
            </a:r>
            <a:r>
              <a:rPr lang="ar-SA" sz="4400" dirty="0" smtClean="0">
                <a:solidFill>
                  <a:schemeClr val="tx1">
                    <a:lumMod val="85000"/>
                    <a:lumOff val="15000"/>
                  </a:schemeClr>
                </a:solidFill>
              </a:rPr>
              <a:t/>
            </a:r>
            <a:br>
              <a:rPr lang="ar-SA" sz="4400" dirty="0" smtClean="0">
                <a:solidFill>
                  <a:schemeClr val="tx1">
                    <a:lumMod val="85000"/>
                    <a:lumOff val="15000"/>
                  </a:schemeClr>
                </a:solidFill>
              </a:rPr>
            </a:br>
            <a:r>
              <a:rPr lang="en-US" sz="4400" dirty="0" smtClean="0">
                <a:solidFill>
                  <a:schemeClr val="tx1">
                    <a:lumMod val="85000"/>
                    <a:lumOff val="15000"/>
                  </a:schemeClr>
                </a:solidFill>
              </a:rPr>
              <a:t/>
            </a:r>
            <a:br>
              <a:rPr lang="en-US" sz="4400" dirty="0" smtClean="0">
                <a:solidFill>
                  <a:schemeClr val="tx1">
                    <a:lumMod val="85000"/>
                    <a:lumOff val="15000"/>
                  </a:schemeClr>
                </a:solidFill>
              </a:rPr>
            </a:br>
            <a:r>
              <a:rPr lang="en-US" sz="4400" dirty="0" smtClean="0">
                <a:solidFill>
                  <a:schemeClr val="tx1">
                    <a:lumMod val="85000"/>
                    <a:lumOff val="15000"/>
                  </a:schemeClr>
                </a:solidFill>
              </a:rPr>
              <a:t> Open Loop</a:t>
            </a:r>
            <a:r>
              <a:rPr lang="ar-SA" sz="4400" dirty="0" smtClean="0">
                <a:solidFill>
                  <a:schemeClr val="tx1">
                    <a:lumMod val="85000"/>
                    <a:lumOff val="15000"/>
                  </a:schemeClr>
                </a:solidFill>
              </a:rPr>
              <a:t/>
            </a:r>
            <a:br>
              <a:rPr lang="ar-SA" sz="4400" dirty="0" smtClean="0">
                <a:solidFill>
                  <a:schemeClr val="tx1">
                    <a:lumMod val="85000"/>
                    <a:lumOff val="15000"/>
                  </a:schemeClr>
                </a:solidFill>
              </a:rPr>
            </a:br>
            <a:r>
              <a:rPr lang="en-US" sz="4400" dirty="0" smtClean="0">
                <a:solidFill>
                  <a:schemeClr val="tx1">
                    <a:lumMod val="85000"/>
                    <a:lumOff val="15000"/>
                  </a:schemeClr>
                </a:solidFill>
              </a:rPr>
              <a:t> Easy to control</a:t>
            </a:r>
            <a:br>
              <a:rPr lang="en-US" sz="4400" dirty="0" smtClean="0">
                <a:solidFill>
                  <a:schemeClr val="tx1">
                    <a:lumMod val="85000"/>
                    <a:lumOff val="15000"/>
                  </a:schemeClr>
                </a:solidFill>
              </a:rPr>
            </a:br>
            <a:r>
              <a:rPr lang="en-US" sz="4400" dirty="0" smtClean="0">
                <a:solidFill>
                  <a:schemeClr val="tx1">
                    <a:lumMod val="85000"/>
                    <a:lumOff val="15000"/>
                  </a:schemeClr>
                </a:solidFill>
              </a:rPr>
              <a:t> Low cost</a:t>
            </a:r>
            <a:r>
              <a:rPr lang="ar-SA" sz="4400" dirty="0" smtClean="0">
                <a:solidFill>
                  <a:schemeClr val="tx1">
                    <a:lumMod val="85000"/>
                    <a:lumOff val="15000"/>
                  </a:schemeClr>
                </a:solidFill>
              </a:rPr>
              <a:t/>
            </a:r>
            <a:br>
              <a:rPr lang="ar-SA" sz="4400" dirty="0" smtClean="0">
                <a:solidFill>
                  <a:schemeClr val="tx1">
                    <a:lumMod val="85000"/>
                    <a:lumOff val="15000"/>
                  </a:schemeClr>
                </a:solidFill>
              </a:rPr>
            </a:br>
            <a:r>
              <a:rPr lang="en-US" sz="4400" dirty="0" smtClean="0">
                <a:solidFill>
                  <a:schemeClr val="tx1">
                    <a:lumMod val="85000"/>
                    <a:lumOff val="15000"/>
                  </a:schemeClr>
                </a:solidFill>
              </a:rPr>
              <a:t> High resolution</a:t>
            </a:r>
            <a:endParaRPr lang="en-US" sz="4400" dirty="0">
              <a:solidFill>
                <a:srgbClr val="FF0000"/>
              </a:solidFill>
            </a:endParaRPr>
          </a:p>
        </p:txBody>
      </p:sp>
      <p:pic>
        <p:nvPicPr>
          <p:cNvPr id="23557" name="Picture 5" descr="http://cache.freescale.com/files/graphic/other/MOTORSRIMG.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72264" y="1928802"/>
            <a:ext cx="2357454" cy="2286016"/>
          </a:xfrm>
          <a:prstGeom prst="ellipse">
            <a:avLst/>
          </a:prstGeom>
          <a:ln w="190500" cap="rnd">
            <a:solidFill>
              <a:srgbClr val="C8C6BD"/>
            </a:solidFill>
            <a:prstDash val="solid"/>
          </a:ln>
          <a:effectLst>
            <a:outerShdw blurRad="127000" algn="bl" rotWithShape="0">
              <a:srgbClr val="000000"/>
            </a:outerShdw>
          </a:effectLst>
          <a:scene3d>
            <a:camera prst="isometricOffAxis2Top"/>
            <a:lightRig rig="threePt" dir="t">
              <a:rot lat="0" lon="0" rev="192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8280276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372476" cy="5357850"/>
          </a:xfrm>
        </p:spPr>
        <p:txBody>
          <a:bodyPr>
            <a:normAutofit fontScale="90000"/>
          </a:bodyPr>
          <a:lstStyle/>
          <a:p>
            <a:pPr algn="l"/>
            <a:r>
              <a:rPr lang="ar-SA" sz="5400" dirty="0" smtClean="0">
                <a:solidFill>
                  <a:schemeClr val="tx1"/>
                </a:solidFill>
              </a:rPr>
              <a:t/>
            </a:r>
            <a:br>
              <a:rPr lang="ar-SA" sz="5400" dirty="0" smtClean="0">
                <a:solidFill>
                  <a:schemeClr val="tx1"/>
                </a:solidFill>
              </a:rPr>
            </a:br>
            <a:r>
              <a:rPr lang="en-US" sz="5400" dirty="0" smtClean="0">
                <a:solidFill>
                  <a:schemeClr val="tx1"/>
                </a:solidFill>
              </a:rPr>
              <a:t> Stepper Motor </a:t>
            </a:r>
            <a:br>
              <a:rPr lang="en-US" sz="5400" dirty="0" smtClean="0">
                <a:solidFill>
                  <a:schemeClr val="tx1"/>
                </a:solidFill>
              </a:rPr>
            </a:br>
            <a:r>
              <a:rPr lang="en-US" sz="5400" dirty="0" smtClean="0">
                <a:solidFill>
                  <a:schemeClr val="tx1"/>
                </a:solidFill>
              </a:rPr>
              <a:t> </a:t>
            </a:r>
            <a:r>
              <a:rPr lang="en-US" sz="4000" dirty="0" err="1" smtClean="0">
                <a:solidFill>
                  <a:schemeClr val="tx1"/>
                </a:solidFill>
              </a:rPr>
              <a:t>Unipolar</a:t>
            </a:r>
            <a:r>
              <a:rPr lang="en-US" sz="4000" dirty="0" smtClean="0">
                <a:solidFill>
                  <a:schemeClr val="tx1"/>
                </a:solidFill>
              </a:rPr>
              <a:t>:</a:t>
            </a:r>
            <a:r>
              <a:rPr lang="en-US" sz="5400" dirty="0" smtClean="0">
                <a:solidFill>
                  <a:schemeClr val="tx1"/>
                </a:solidFill>
              </a:rPr>
              <a:t> </a:t>
            </a:r>
            <a:r>
              <a:rPr lang="en-US" sz="3100" dirty="0" smtClean="0">
                <a:solidFill>
                  <a:schemeClr val="tx1"/>
                </a:solidFill>
              </a:rPr>
              <a:t>In </a:t>
            </a:r>
            <a:r>
              <a:rPr lang="en-US" sz="3100" dirty="0" err="1" smtClean="0">
                <a:solidFill>
                  <a:schemeClr val="tx1"/>
                </a:solidFill>
              </a:rPr>
              <a:t>unipolar</a:t>
            </a:r>
            <a:r>
              <a:rPr lang="en-US" sz="3100" dirty="0" smtClean="0">
                <a:solidFill>
                  <a:schemeClr val="tx1"/>
                </a:solidFill>
              </a:rPr>
              <a:t> stepper motors the number of phases is twice the number of coils, since each coil is divided into </a:t>
            </a:r>
            <a:r>
              <a:rPr lang="ar-SA" sz="9600" dirty="0" smtClean="0">
                <a:solidFill>
                  <a:schemeClr val="tx1"/>
                </a:solidFill>
              </a:rPr>
              <a:t/>
            </a:r>
            <a:br>
              <a:rPr lang="ar-SA" sz="9600" dirty="0" smtClean="0">
                <a:solidFill>
                  <a:schemeClr val="tx1"/>
                </a:solidFill>
              </a:rPr>
            </a:br>
            <a:r>
              <a:rPr lang="en-US" sz="5300" dirty="0" smtClean="0">
                <a:solidFill>
                  <a:schemeClr val="tx1"/>
                </a:solidFill>
              </a:rPr>
              <a:t> </a:t>
            </a:r>
            <a:r>
              <a:rPr lang="en-US" sz="4000" dirty="0" smtClean="0">
                <a:solidFill>
                  <a:schemeClr val="tx1"/>
                </a:solidFill>
              </a:rPr>
              <a:t>Bipolar</a:t>
            </a:r>
            <a:r>
              <a:rPr lang="en-US" sz="5300" dirty="0" smtClean="0">
                <a:solidFill>
                  <a:schemeClr val="tx1"/>
                </a:solidFill>
              </a:rPr>
              <a:t> </a:t>
            </a:r>
            <a:r>
              <a:rPr lang="en-US" sz="3200" dirty="0" smtClean="0">
                <a:solidFill>
                  <a:schemeClr val="tx1"/>
                </a:solidFill>
              </a:rPr>
              <a:t>:</a:t>
            </a:r>
            <a:r>
              <a:rPr lang="en-US" sz="3600" dirty="0" smtClean="0">
                <a:solidFill>
                  <a:schemeClr val="tx1"/>
                </a:solidFill>
              </a:rPr>
              <a:t>Bipolar permanent magnet and hybrid motors are constructed with exactly the same</a:t>
            </a:r>
            <a:br>
              <a:rPr lang="en-US" sz="3600" dirty="0" smtClean="0">
                <a:solidFill>
                  <a:schemeClr val="tx1"/>
                </a:solidFill>
              </a:rPr>
            </a:br>
            <a:r>
              <a:rPr lang="en-US" sz="3600" dirty="0" smtClean="0">
                <a:solidFill>
                  <a:schemeClr val="tx1"/>
                </a:solidFill>
              </a:rPr>
              <a:t>mechanism as is used on </a:t>
            </a:r>
            <a:r>
              <a:rPr lang="en-US" sz="3600" dirty="0" err="1" smtClean="0">
                <a:solidFill>
                  <a:schemeClr val="tx1"/>
                </a:solidFill>
              </a:rPr>
              <a:t>unipolar</a:t>
            </a:r>
            <a:r>
              <a:rPr lang="en-US" sz="3600" dirty="0" smtClean="0">
                <a:solidFill>
                  <a:schemeClr val="tx1"/>
                </a:solidFill>
              </a:rPr>
              <a:t> motors, but the two windings are wired more simply with no center </a:t>
            </a:r>
            <a:r>
              <a:rPr lang="en-US" sz="3600" dirty="0" err="1" smtClean="0">
                <a:solidFill>
                  <a:schemeClr val="tx1"/>
                </a:solidFill>
              </a:rPr>
              <a:t>taps,and</a:t>
            </a:r>
            <a:r>
              <a:rPr lang="en-US" sz="3600" dirty="0" smtClean="0">
                <a:solidFill>
                  <a:schemeClr val="tx1"/>
                </a:solidFill>
              </a:rPr>
              <a:t> known for their excellent </a:t>
            </a:r>
            <a:r>
              <a:rPr lang="ar-SA" sz="3600" dirty="0" smtClean="0">
                <a:solidFill>
                  <a:schemeClr val="tx1"/>
                </a:solidFill>
              </a:rPr>
              <a:t>.</a:t>
            </a:r>
            <a:r>
              <a:rPr lang="en-US" sz="3600" dirty="0" smtClean="0">
                <a:solidFill>
                  <a:schemeClr val="tx1"/>
                </a:solidFill>
              </a:rPr>
              <a:t>size/torque ratio</a:t>
            </a:r>
            <a:endParaRPr lang="en-US" sz="3600" dirty="0">
              <a:solidFill>
                <a:schemeClr val="tx1"/>
              </a:solidFill>
            </a:endParaRPr>
          </a:p>
        </p:txBody>
      </p:sp>
      <p:sp>
        <p:nvSpPr>
          <p:cNvPr id="6" name="Rectangle 5"/>
          <p:cNvSpPr/>
          <p:nvPr/>
        </p:nvSpPr>
        <p:spPr>
          <a:xfrm>
            <a:off x="2286000" y="2674948"/>
            <a:ext cx="4572000" cy="553998"/>
          </a:xfrm>
          <a:prstGeom prst="rect">
            <a:avLst/>
          </a:prstGeom>
        </p:spPr>
        <p:txBody>
          <a:bodyPr>
            <a:spAutoFit/>
          </a:bodyPr>
          <a:lstStyle/>
          <a:p>
            <a:endParaRPr lang="en-US" sz="3000" dirty="0" smtClean="0"/>
          </a:p>
        </p:txBody>
      </p:sp>
    </p:spTree>
    <p:extLst>
      <p:ext uri="{BB962C8B-B14F-4D97-AF65-F5344CB8AC3E}">
        <p14:creationId xmlns="" xmlns:p14="http://schemas.microsoft.com/office/powerpoint/2010/main" val="4828027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714356"/>
            <a:ext cx="8229600" cy="2714644"/>
          </a:xfrm>
        </p:spPr>
        <p:txBody>
          <a:bodyPr>
            <a:normAutofit fontScale="90000"/>
          </a:bodyPr>
          <a:lstStyle/>
          <a:p>
            <a:pPr lvl="1" algn="l" rtl="1">
              <a:spcBef>
                <a:spcPct val="0"/>
              </a:spcBef>
            </a:pP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ar-SA" sz="5400" dirty="0" smtClean="0"/>
              <a:t/>
            </a:r>
            <a:br>
              <a:rPr lang="ar-SA" sz="5400" dirty="0" smtClean="0"/>
            </a:br>
            <a:r>
              <a:rPr lang="en-US" sz="5400" dirty="0" smtClean="0"/>
              <a:t> </a:t>
            </a:r>
            <a:r>
              <a:rPr lang="en-US" sz="3000" dirty="0" smtClean="0"/>
              <a:t/>
            </a:r>
            <a:br>
              <a:rPr lang="en-US" sz="3000" dirty="0" smtClean="0"/>
            </a:br>
            <a:r>
              <a:rPr lang="ar-SA" sz="5400" dirty="0" smtClean="0"/>
              <a:t/>
            </a:r>
            <a:br>
              <a:rPr lang="ar-SA" sz="5400" dirty="0" smtClean="0"/>
            </a:br>
            <a:endParaRPr lang="en-US" dirty="0"/>
          </a:p>
        </p:txBody>
      </p:sp>
      <p:sp>
        <p:nvSpPr>
          <p:cNvPr id="6" name="Rectangle 5"/>
          <p:cNvSpPr/>
          <p:nvPr/>
        </p:nvSpPr>
        <p:spPr>
          <a:xfrm>
            <a:off x="2428860" y="2714620"/>
            <a:ext cx="4572000" cy="553998"/>
          </a:xfrm>
          <a:prstGeom prst="rect">
            <a:avLst/>
          </a:prstGeom>
        </p:spPr>
        <p:txBody>
          <a:bodyPr>
            <a:spAutoFit/>
          </a:bodyPr>
          <a:lstStyle/>
          <a:p>
            <a:endParaRPr lang="en-US" sz="3000" dirty="0" smtClean="0"/>
          </a:p>
        </p:txBody>
      </p:sp>
      <p:pic>
        <p:nvPicPr>
          <p:cNvPr id="3074" name="Picture 2"/>
          <p:cNvPicPr>
            <a:picLocks noChangeAspect="1" noChangeArrowheads="1"/>
          </p:cNvPicPr>
          <p:nvPr/>
        </p:nvPicPr>
        <p:blipFill>
          <a:blip r:embed="rId2" cstate="print"/>
          <a:srcRect/>
          <a:stretch>
            <a:fillRect/>
          </a:stretch>
        </p:blipFill>
        <p:spPr bwMode="auto">
          <a:xfrm>
            <a:off x="5214942" y="928670"/>
            <a:ext cx="3643306" cy="4143404"/>
          </a:xfrm>
          <a:prstGeom prst="rect">
            <a:avLst/>
          </a:prstGeom>
          <a:noFill/>
          <a:ln w="9525">
            <a:noFill/>
            <a:miter lim="800000"/>
            <a:headEnd/>
            <a:tailEnd/>
          </a:ln>
          <a:effectLst/>
        </p:spPr>
      </p:pic>
      <p:sp>
        <p:nvSpPr>
          <p:cNvPr id="5" name="Rectangle 4"/>
          <p:cNvSpPr/>
          <p:nvPr/>
        </p:nvSpPr>
        <p:spPr>
          <a:xfrm>
            <a:off x="0" y="5214950"/>
            <a:ext cx="8072462" cy="584775"/>
          </a:xfrm>
          <a:prstGeom prst="rect">
            <a:avLst/>
          </a:prstGeom>
        </p:spPr>
        <p:txBody>
          <a:bodyPr wrap="square">
            <a:spAutoFit/>
          </a:bodyPr>
          <a:lstStyle/>
          <a:p>
            <a:r>
              <a:rPr lang="en-US" sz="3200" dirty="0" smtClean="0"/>
              <a:t> </a:t>
            </a:r>
            <a:r>
              <a:rPr lang="en-US" sz="2000" dirty="0" err="1" smtClean="0"/>
              <a:t>Unipolar</a:t>
            </a:r>
            <a:r>
              <a:rPr lang="en-US" sz="2000" dirty="0" smtClean="0"/>
              <a:t> Stepper Motor                                        Bipolar Stepper Motor</a:t>
            </a:r>
          </a:p>
        </p:txBody>
      </p:sp>
      <p:sp>
        <p:nvSpPr>
          <p:cNvPr id="7" name="Rectangle 6"/>
          <p:cNvSpPr/>
          <p:nvPr/>
        </p:nvSpPr>
        <p:spPr>
          <a:xfrm>
            <a:off x="2581260" y="2867020"/>
            <a:ext cx="4572000" cy="553998"/>
          </a:xfrm>
          <a:prstGeom prst="rect">
            <a:avLst/>
          </a:prstGeom>
        </p:spPr>
        <p:txBody>
          <a:bodyPr>
            <a:spAutoFit/>
          </a:bodyPr>
          <a:lstStyle/>
          <a:p>
            <a:endParaRPr lang="en-US" sz="3000" dirty="0" smtClean="0"/>
          </a:p>
        </p:txBody>
      </p:sp>
      <p:sp>
        <p:nvSpPr>
          <p:cNvPr id="8" name="Rectangle 7"/>
          <p:cNvSpPr/>
          <p:nvPr/>
        </p:nvSpPr>
        <p:spPr>
          <a:xfrm>
            <a:off x="2733660" y="2428868"/>
            <a:ext cx="4572000" cy="553998"/>
          </a:xfrm>
          <a:prstGeom prst="rect">
            <a:avLst/>
          </a:prstGeom>
        </p:spPr>
        <p:txBody>
          <a:bodyPr wrap="square">
            <a:spAutoFit/>
          </a:bodyPr>
          <a:lstStyle/>
          <a:p>
            <a:endParaRPr lang="en-US" sz="3000" dirty="0" smtClean="0"/>
          </a:p>
        </p:txBody>
      </p:sp>
      <p:pic>
        <p:nvPicPr>
          <p:cNvPr id="3075" name="Picture 3" descr="C:\Users\Ad\Desktop\5wire.jpg"/>
          <p:cNvPicPr>
            <a:picLocks noChangeAspect="1" noChangeArrowheads="1"/>
          </p:cNvPicPr>
          <p:nvPr/>
        </p:nvPicPr>
        <p:blipFill>
          <a:blip r:embed="rId3" cstate="print"/>
          <a:srcRect/>
          <a:stretch>
            <a:fillRect/>
          </a:stretch>
        </p:blipFill>
        <p:spPr bwMode="auto">
          <a:xfrm>
            <a:off x="500034" y="1071546"/>
            <a:ext cx="4633186" cy="4000528"/>
          </a:xfrm>
          <a:prstGeom prst="rect">
            <a:avLst/>
          </a:prstGeom>
          <a:noFill/>
        </p:spPr>
      </p:pic>
      <p:pic>
        <p:nvPicPr>
          <p:cNvPr id="9" name="Picture 5" descr="http://cache.freescale.com/files/graphic/other/MOTORSRIMG.gif"/>
          <p:cNvPicPr>
            <a:picLocks noChangeAspect="1" noChangeArrowheads="1" noCrop="1"/>
          </p:cNvPicPr>
          <p:nvPr/>
        </p:nvPicPr>
        <p:blipFill>
          <a:blip r:embed="rId4" cstate="print">
            <a:lum bright="40000"/>
            <a:extLst>
              <a:ext uri="{28A0092B-C50C-407E-A947-70E740481C1C}">
                <a14:useLocalDpi xmlns="" xmlns:a14="http://schemas.microsoft.com/office/drawing/2010/main" val="0"/>
              </a:ext>
            </a:extLst>
          </a:blip>
          <a:srcRect/>
          <a:stretch>
            <a:fillRect/>
          </a:stretch>
        </p:blipFill>
        <p:spPr bwMode="auto">
          <a:xfrm>
            <a:off x="285721" y="0"/>
            <a:ext cx="714380" cy="769332"/>
          </a:xfrm>
          <a:prstGeom prst="ellipse">
            <a:avLst/>
          </a:prstGeom>
          <a:ln/>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10" name="Picture 5" descr="http://cache.freescale.com/files/graphic/other/MOTORSRIMG.gif"/>
          <p:cNvPicPr>
            <a:picLocks noChangeAspect="1" noChangeArrowheads="1" noCrop="1"/>
          </p:cNvPicPr>
          <p:nvPr/>
        </p:nvPicPr>
        <p:blipFill>
          <a:blip r:embed="rId4" cstate="print">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5500695" y="0"/>
            <a:ext cx="663331" cy="714356"/>
          </a:xfrm>
          <a:prstGeom prst="ellipse">
            <a:avLst/>
          </a:prstGeom>
          <a:ln/>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pic>
        <p:nvPicPr>
          <p:cNvPr id="12" name="Picture 5" descr="http://cache.freescale.com/files/graphic/other/MOTORSRIMG.gif"/>
          <p:cNvPicPr>
            <a:picLocks noChangeAspect="1" noChangeArrowheads="1" noCrop="1"/>
          </p:cNvPicPr>
          <p:nvPr/>
        </p:nvPicPr>
        <p:blipFill>
          <a:blip r:embed="rId5" cstate="print">
            <a:lum bright="40000"/>
            <a:extLst>
              <a:ext uri="{28A0092B-C50C-407E-A947-70E740481C1C}">
                <a14:useLocalDpi xmlns="" xmlns:a14="http://schemas.microsoft.com/office/drawing/2010/main" val="0"/>
              </a:ext>
            </a:extLst>
          </a:blip>
          <a:srcRect/>
          <a:stretch>
            <a:fillRect/>
          </a:stretch>
        </p:blipFill>
        <p:spPr bwMode="auto">
          <a:xfrm>
            <a:off x="7429520" y="0"/>
            <a:ext cx="464325" cy="428604"/>
          </a:xfrm>
          <a:prstGeom prst="ellipse">
            <a:avLst/>
          </a:prstGeom>
          <a:ln/>
          <a:extLst>
            <a:ext uri="{909E8E84-426E-40DD-AFC4-6F175D3DCCD1}">
              <a14:hiddenFill xmlns="" xmlns:a14="http://schemas.microsoft.com/office/drawing/2010/main">
                <a:solidFill>
                  <a:srgbClr val="FFFFFF"/>
                </a:solidFill>
              </a14:hiddenFill>
            </a:ext>
          </a:extLst>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 xmlns:p14="http://schemas.microsoft.com/office/powerpoint/2010/main" val="48280276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Desktop\l298_2a_dual_h_bridge_driver_ic.jpg"/>
          <p:cNvPicPr>
            <a:picLocks noChangeAspect="1" noChangeArrowheads="1"/>
          </p:cNvPicPr>
          <p:nvPr/>
        </p:nvPicPr>
        <p:blipFill>
          <a:blip r:embed="rId2" cstate="print"/>
          <a:stretch>
            <a:fillRect/>
          </a:stretch>
        </p:blipFill>
        <p:spPr bwMode="auto">
          <a:xfrm>
            <a:off x="6286500" y="0"/>
            <a:ext cx="2857500" cy="3286148"/>
          </a:xfrm>
          <a:prstGeom prst="rect">
            <a:avLst/>
          </a:prstGeom>
          <a:noFill/>
          <a:ln>
            <a:noFill/>
          </a:ln>
        </p:spPr>
      </p:pic>
      <p:sp>
        <p:nvSpPr>
          <p:cNvPr id="2" name="Title 1"/>
          <p:cNvSpPr>
            <a:spLocks noGrp="1"/>
          </p:cNvSpPr>
          <p:nvPr>
            <p:ph type="title"/>
          </p:nvPr>
        </p:nvSpPr>
        <p:spPr>
          <a:xfrm>
            <a:off x="304800" y="0"/>
            <a:ext cx="5943600" cy="6858000"/>
          </a:xfrm>
        </p:spPr>
        <p:txBody>
          <a:bodyPr>
            <a:normAutofit fontScale="90000"/>
          </a:bodyPr>
          <a:lstStyle/>
          <a:p>
            <a:pPr algn="l"/>
            <a:r>
              <a:rPr lang="en-US" b="1" dirty="0" smtClean="0">
                <a:solidFill>
                  <a:schemeClr val="tx1"/>
                </a:solidFill>
              </a:rPr>
              <a:t>L298 H-Bridge</a:t>
            </a:r>
            <a:br>
              <a:rPr lang="en-US" b="1" dirty="0" smtClean="0">
                <a:solidFill>
                  <a:schemeClr val="tx1"/>
                </a:solidFill>
              </a:rPr>
            </a:br>
            <a:r>
              <a:rPr lang="en-US" dirty="0" smtClean="0">
                <a:solidFill>
                  <a:schemeClr val="tx1"/>
                </a:solidFill>
              </a:rPr>
              <a:t> </a:t>
            </a:r>
            <a:r>
              <a:rPr lang="en-US" sz="3600" dirty="0" smtClean="0">
                <a:solidFill>
                  <a:schemeClr val="tx1"/>
                </a:solidFill>
              </a:rPr>
              <a:t>The L298 has four output pins that connected to the stepper motor.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b="1" dirty="0" smtClean="0">
                <a:solidFill>
                  <a:schemeClr val="tx1"/>
                </a:solidFill>
              </a:rPr>
              <a:t/>
            </a:r>
            <a:br>
              <a:rPr lang="en-US" sz="3600" b="1" dirty="0" smtClean="0">
                <a:solidFill>
                  <a:schemeClr val="tx1"/>
                </a:solidFill>
              </a:rPr>
            </a:br>
            <a:r>
              <a:rPr lang="en-US" b="1" dirty="0" smtClean="0">
                <a:solidFill>
                  <a:schemeClr val="tx1"/>
                </a:solidFill>
              </a:rPr>
              <a:t> </a:t>
            </a:r>
            <a:r>
              <a:rPr lang="en-US" dirty="0" smtClean="0">
                <a:solidFill>
                  <a:schemeClr val="tx1"/>
                </a:solidFill>
              </a:rPr>
              <a:t>L297 </a:t>
            </a:r>
            <a:r>
              <a:rPr lang="en-US" b="1" dirty="0" smtClean="0">
                <a:solidFill>
                  <a:schemeClr val="tx1"/>
                </a:solidFill>
              </a:rPr>
              <a:t>Controller</a:t>
            </a:r>
            <a:r>
              <a:rPr lang="en-US" dirty="0" smtClean="0">
                <a:solidFill>
                  <a:schemeClr val="tx1"/>
                </a:solidFill>
              </a:rPr>
              <a:t>      </a:t>
            </a:r>
            <a:br>
              <a:rPr lang="en-US" dirty="0" smtClean="0">
                <a:solidFill>
                  <a:schemeClr val="tx1"/>
                </a:solidFill>
              </a:rPr>
            </a:br>
            <a:r>
              <a:rPr lang="en-US" dirty="0" smtClean="0">
                <a:solidFill>
                  <a:schemeClr val="tx1"/>
                </a:solidFill>
              </a:rPr>
              <a:t>  </a:t>
            </a:r>
            <a:r>
              <a:rPr lang="en-US" sz="3600" dirty="0" smtClean="0">
                <a:solidFill>
                  <a:schemeClr val="tx1"/>
                </a:solidFill>
              </a:rPr>
              <a:t>is stepper motor controller IC generates four phase drive signals for two phase bipolar and four</a:t>
            </a:r>
            <a:br>
              <a:rPr lang="en-US" sz="3600" dirty="0" smtClean="0">
                <a:solidFill>
                  <a:schemeClr val="tx1"/>
                </a:solidFill>
              </a:rPr>
            </a:br>
            <a:r>
              <a:rPr lang="en-US" sz="3600" dirty="0" smtClean="0">
                <a:solidFill>
                  <a:schemeClr val="tx1"/>
                </a:solidFill>
              </a:rPr>
              <a:t>phase </a:t>
            </a:r>
            <a:r>
              <a:rPr lang="en-US" sz="3600" dirty="0" err="1" smtClean="0">
                <a:solidFill>
                  <a:schemeClr val="tx1"/>
                </a:solidFill>
              </a:rPr>
              <a:t>unipolar</a:t>
            </a:r>
            <a:r>
              <a:rPr lang="en-US" sz="3600" dirty="0" smtClean="0">
                <a:solidFill>
                  <a:schemeClr val="tx1"/>
                </a:solidFill>
              </a:rPr>
              <a:t> stepper motors</a:t>
            </a:r>
            <a:r>
              <a:rPr lang="en-US" dirty="0" smtClean="0">
                <a:solidFill>
                  <a:schemeClr val="tx1"/>
                </a:solidFill>
              </a:rPr>
              <a:t>.</a:t>
            </a:r>
            <a:r>
              <a:rPr lang="en-US" b="1" dirty="0" smtClean="0">
                <a:solidFill>
                  <a:schemeClr val="tx1"/>
                </a:solidFill>
              </a:rPr>
              <a:t/>
            </a:r>
            <a:br>
              <a:rPr lang="en-US" b="1" dirty="0" smtClean="0">
                <a:solidFill>
                  <a:schemeClr val="tx1"/>
                </a:solidFill>
              </a:rPr>
            </a:br>
            <a:endParaRPr lang="en-US" dirty="0">
              <a:solidFill>
                <a:schemeClr val="tx1"/>
              </a:solidFill>
            </a:endParaRPr>
          </a:p>
        </p:txBody>
      </p:sp>
    </p:spTree>
    <p:extLst>
      <p:ext uri="{BB962C8B-B14F-4D97-AF65-F5344CB8AC3E}">
        <p14:creationId xmlns="" xmlns:p14="http://schemas.microsoft.com/office/powerpoint/2010/main" val="48280276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buNone/>
            </a:pPr>
            <a:endParaRPr lang="en-US" dirty="0" smtClean="0"/>
          </a:p>
          <a:p>
            <a:pPr>
              <a:buNone/>
            </a:pPr>
            <a:r>
              <a:rPr lang="en-US" dirty="0" smtClean="0"/>
              <a:t>Stepper motor driver </a:t>
            </a:r>
          </a:p>
          <a:p>
            <a:pPr>
              <a:buNone/>
            </a:pPr>
            <a:endParaRPr lang="en-US" dirty="0" smtClean="0"/>
          </a:p>
          <a:p>
            <a:pPr>
              <a:buNone/>
            </a:pPr>
            <a:r>
              <a:rPr lang="en-US" dirty="0" smtClean="0"/>
              <a:t>Receives two signal</a:t>
            </a:r>
          </a:p>
          <a:p>
            <a:r>
              <a:rPr lang="en-US" dirty="0" smtClean="0"/>
              <a:t> Step pulses </a:t>
            </a:r>
          </a:p>
          <a:p>
            <a:r>
              <a:rPr lang="en-US" dirty="0" smtClean="0"/>
              <a:t>Direction signal</a:t>
            </a:r>
          </a:p>
          <a:p>
            <a:r>
              <a:rPr lang="en-US" dirty="0" smtClean="0"/>
              <a:t>Accurate the suitable coil</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29200" y="1371600"/>
            <a:ext cx="3886200" cy="37608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Encoders :</a:t>
            </a:r>
            <a:endParaRPr lang="en-US" dirty="0"/>
          </a:p>
        </p:txBody>
      </p:sp>
      <p:sp>
        <p:nvSpPr>
          <p:cNvPr id="3" name="Content Placeholder 2"/>
          <p:cNvSpPr>
            <a:spLocks noGrp="1"/>
          </p:cNvSpPr>
          <p:nvPr>
            <p:ph idx="1"/>
          </p:nvPr>
        </p:nvSpPr>
        <p:spPr/>
        <p:txBody>
          <a:bodyPr/>
          <a:lstStyle/>
          <a:p>
            <a:pPr algn="just">
              <a:buNone/>
            </a:pPr>
            <a:r>
              <a:rPr lang="en-US" dirty="0"/>
              <a:t>An </a:t>
            </a:r>
            <a:r>
              <a:rPr lang="en-US" i="1" dirty="0" smtClean="0"/>
              <a:t>encoder</a:t>
            </a:r>
            <a:r>
              <a:rPr lang="en-US" dirty="0"/>
              <a:t> is a sensor of mechanical motion that generates digital signals in response to </a:t>
            </a:r>
            <a:r>
              <a:rPr lang="en-US" dirty="0" smtClean="0"/>
              <a:t>motion. </a:t>
            </a:r>
          </a:p>
          <a:p>
            <a:pPr algn="just">
              <a:buNone/>
            </a:pPr>
            <a:r>
              <a:rPr lang="en-US" dirty="0" smtClean="0"/>
              <a:t>    An </a:t>
            </a:r>
            <a:r>
              <a:rPr lang="en-US" dirty="0"/>
              <a:t>encoder is able to provide </a:t>
            </a:r>
            <a:r>
              <a:rPr lang="en-US" dirty="0" smtClean="0"/>
              <a:t>information       concerning </a:t>
            </a:r>
            <a:r>
              <a:rPr lang="en-US" dirty="0"/>
              <a:t>position, velocity and direction.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a:buNone/>
            </a:pPr>
            <a:r>
              <a:rPr lang="en-US" b="1" dirty="0" smtClean="0"/>
              <a:t>There are two different types of encoders:</a:t>
            </a:r>
          </a:p>
          <a:p>
            <a:pPr>
              <a:buNone/>
            </a:pPr>
            <a:endParaRPr lang="en-US" dirty="0" smtClean="0"/>
          </a:p>
          <a:p>
            <a:r>
              <a:rPr lang="en-US" dirty="0" smtClean="0"/>
              <a:t> </a:t>
            </a:r>
            <a:r>
              <a:rPr lang="en-US" b="1" dirty="0" smtClean="0"/>
              <a:t>Linear encoder </a:t>
            </a:r>
            <a:r>
              <a:rPr lang="en-US" dirty="0" smtClean="0"/>
              <a:t>: A linear encoder responds to motion along a linear path.</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p:txBody>
      </p:sp>
      <p:pic>
        <p:nvPicPr>
          <p:cNvPr id="1026" name="Picture 2" descr="C:\Users\User\Desktop\linear encoder.jpg"/>
          <p:cNvPicPr>
            <a:picLocks noChangeAspect="1" noChangeArrowheads="1"/>
          </p:cNvPicPr>
          <p:nvPr/>
        </p:nvPicPr>
        <p:blipFill>
          <a:blip r:embed="rId2" cstate="print"/>
          <a:srcRect/>
          <a:stretch>
            <a:fillRect/>
          </a:stretch>
        </p:blipFill>
        <p:spPr bwMode="auto">
          <a:xfrm>
            <a:off x="1524000" y="2971800"/>
            <a:ext cx="6869151" cy="36576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Outlines  :</a:t>
            </a:r>
            <a:endParaRPr lang="en-US" dirty="0"/>
          </a:p>
        </p:txBody>
      </p:sp>
      <p:sp>
        <p:nvSpPr>
          <p:cNvPr id="3" name="Content Placeholder 2"/>
          <p:cNvSpPr>
            <a:spLocks noGrp="1"/>
          </p:cNvSpPr>
          <p:nvPr>
            <p:ph idx="1"/>
          </p:nvPr>
        </p:nvSpPr>
        <p:spPr/>
        <p:txBody>
          <a:bodyPr>
            <a:normAutofit/>
          </a:bodyPr>
          <a:lstStyle/>
          <a:p>
            <a:r>
              <a:rPr lang="en-US" dirty="0" smtClean="0"/>
              <a:t>Introduction .</a:t>
            </a:r>
          </a:p>
          <a:p>
            <a:r>
              <a:rPr lang="en-US" dirty="0" smtClean="0"/>
              <a:t>Construction .</a:t>
            </a:r>
          </a:p>
          <a:p>
            <a:r>
              <a:rPr lang="en-US" smtClean="0"/>
              <a:t>Control .</a:t>
            </a:r>
            <a:endParaRPr lang="en-US" dirty="0" smtClean="0"/>
          </a:p>
          <a:p>
            <a:r>
              <a:rPr lang="en-US" dirty="0" smtClean="0"/>
              <a:t>Devices :</a:t>
            </a:r>
            <a:br>
              <a:rPr lang="en-US" dirty="0" smtClean="0"/>
            </a:br>
            <a:r>
              <a:rPr lang="en-US" dirty="0" smtClean="0"/>
              <a:t>    Stepper .</a:t>
            </a:r>
            <a:br>
              <a:rPr lang="en-US" dirty="0" smtClean="0"/>
            </a:br>
            <a:r>
              <a:rPr lang="en-US" dirty="0" smtClean="0"/>
              <a:t>    Encoder .</a:t>
            </a:r>
            <a:br>
              <a:rPr lang="en-US" dirty="0" smtClean="0"/>
            </a:br>
            <a:r>
              <a:rPr lang="en-US" dirty="0" smtClean="0"/>
              <a:t>    Limit switch .</a:t>
            </a:r>
          </a:p>
          <a:p>
            <a:r>
              <a:rPr lang="en-US" dirty="0" smtClean="0"/>
              <a:t>Mechanical Operation.</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96000"/>
          </a:xfrm>
        </p:spPr>
        <p:txBody>
          <a:bodyPr/>
          <a:lstStyle/>
          <a:p>
            <a:pPr>
              <a:buNone/>
            </a:pPr>
            <a:r>
              <a:rPr lang="en-US" dirty="0" smtClean="0"/>
              <a:t> </a:t>
            </a:r>
          </a:p>
          <a:p>
            <a:r>
              <a:rPr lang="en-US" b="1" dirty="0" smtClean="0"/>
              <a:t>Rotary encoder </a:t>
            </a:r>
            <a:r>
              <a:rPr lang="en-US" dirty="0" smtClean="0"/>
              <a:t>: Responds to rotational motion.</a:t>
            </a:r>
          </a:p>
          <a:p>
            <a:pPr>
              <a:buNone/>
            </a:pPr>
            <a:endParaRPr lang="en-US" dirty="0" smtClean="0"/>
          </a:p>
          <a:p>
            <a:pPr>
              <a:buNone/>
            </a:pPr>
            <a:endParaRPr lang="en-US" dirty="0"/>
          </a:p>
        </p:txBody>
      </p:sp>
      <p:pic>
        <p:nvPicPr>
          <p:cNvPr id="2050" name="Picture 2" descr="C:\Users\User\Desktop\images.png"/>
          <p:cNvPicPr>
            <a:picLocks noChangeAspect="1" noChangeArrowheads="1"/>
          </p:cNvPicPr>
          <p:nvPr/>
        </p:nvPicPr>
        <p:blipFill>
          <a:blip r:embed="rId2" cstate="print"/>
          <a:srcRect/>
          <a:stretch>
            <a:fillRect/>
          </a:stretch>
        </p:blipFill>
        <p:spPr bwMode="auto">
          <a:xfrm>
            <a:off x="2057400" y="2362200"/>
            <a:ext cx="5137150" cy="3703029"/>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a:bodyPr>
          <a:lstStyle/>
          <a:p>
            <a:pPr algn="just">
              <a:buNone/>
            </a:pPr>
            <a:r>
              <a:rPr lang="en-US" dirty="0" smtClean="0"/>
              <a:t>Linear and rotary encoders are broken down into two main types:</a:t>
            </a:r>
          </a:p>
          <a:p>
            <a:pPr algn="just">
              <a:buNone/>
            </a:pPr>
            <a:endParaRPr lang="en-US" b="1" dirty="0" smtClean="0"/>
          </a:p>
          <a:p>
            <a:pPr algn="just"/>
            <a:r>
              <a:rPr lang="en-US" b="1" dirty="0" smtClean="0"/>
              <a:t>Incremental encoder : </a:t>
            </a:r>
          </a:p>
          <a:p>
            <a:pPr algn="just">
              <a:buNone/>
            </a:pPr>
            <a:r>
              <a:rPr lang="en-US" dirty="0" smtClean="0"/>
              <a:t>   In incremental encoder the transparent disk or path contains opaque sections that are equally spaced to determine movement. The encoder generates a train of equally spaced pulses as it rotates.</a:t>
            </a:r>
          </a:p>
          <a:p>
            <a:pPr>
              <a:buNone/>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encoderdisk1.gif"/>
          <p:cNvPicPr>
            <a:picLocks noChangeAspect="1" noChangeArrowheads="1"/>
          </p:cNvPicPr>
          <p:nvPr/>
        </p:nvPicPr>
        <p:blipFill>
          <a:blip r:embed="rId2" cstate="print"/>
          <a:srcRect/>
          <a:stretch>
            <a:fillRect/>
          </a:stretch>
        </p:blipFill>
        <p:spPr bwMode="auto">
          <a:xfrm>
            <a:off x="5943600" y="1676400"/>
            <a:ext cx="2971800" cy="2952502"/>
          </a:xfrm>
          <a:prstGeom prst="rect">
            <a:avLst/>
          </a:prstGeom>
          <a:noFill/>
        </p:spPr>
      </p:pic>
      <p:pic>
        <p:nvPicPr>
          <p:cNvPr id="5" name="Content Placeholder 4" descr="Pulse Train Produced from Incremental Encoder"/>
          <p:cNvPicPr>
            <a:picLocks noGrp="1"/>
          </p:cNvPicPr>
          <p:nvPr>
            <p:ph idx="1"/>
          </p:nvPr>
        </p:nvPicPr>
        <p:blipFill>
          <a:blip r:embed="rId3" cstate="print"/>
          <a:stretch>
            <a:fillRect/>
          </a:stretch>
        </p:blipFill>
        <p:spPr bwMode="auto">
          <a:xfrm>
            <a:off x="0" y="1219200"/>
            <a:ext cx="5867400" cy="3810000"/>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endParaRPr lang="en-US" dirty="0" smtClean="0"/>
          </a:p>
          <a:p>
            <a:r>
              <a:rPr lang="en-US" b="1" dirty="0" smtClean="0"/>
              <a:t>Absolute encoder :</a:t>
            </a:r>
          </a:p>
          <a:p>
            <a:pPr algn="just">
              <a:buNone/>
            </a:pPr>
            <a:r>
              <a:rPr lang="en-US" dirty="0" smtClean="0"/>
              <a:t>   The output signal generated from an absolute encoder is in digital bits .</a:t>
            </a:r>
          </a:p>
          <a:p>
            <a:pPr algn="just">
              <a:buNone/>
            </a:pPr>
            <a:r>
              <a:rPr lang="en-US" dirty="0" smtClean="0"/>
              <a:t>    Each position has its own unique bit configuration. As a result , it allows you to know the specific position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267200"/>
          </a:xfrm>
        </p:spPr>
        <p:txBody>
          <a:bodyPr/>
          <a:lstStyle/>
          <a:p>
            <a:pPr>
              <a:buNone/>
            </a:pPr>
            <a:endParaRPr lang="en-US" dirty="0"/>
          </a:p>
        </p:txBody>
      </p:sp>
      <p:pic>
        <p:nvPicPr>
          <p:cNvPr id="4098" name="Picture 2" descr="C:\Users\User\Desktop\absolute en.jpg"/>
          <p:cNvPicPr>
            <a:picLocks noChangeAspect="1" noChangeArrowheads="1"/>
          </p:cNvPicPr>
          <p:nvPr/>
        </p:nvPicPr>
        <p:blipFill>
          <a:blip r:embed="rId2" cstate="print"/>
          <a:srcRect/>
          <a:stretch>
            <a:fillRect/>
          </a:stretch>
        </p:blipFill>
        <p:spPr bwMode="auto">
          <a:xfrm>
            <a:off x="533400" y="1905000"/>
            <a:ext cx="5141912" cy="3335792"/>
          </a:xfrm>
          <a:prstGeom prst="rect">
            <a:avLst/>
          </a:prstGeom>
          <a:noFill/>
        </p:spPr>
      </p:pic>
      <p:pic>
        <p:nvPicPr>
          <p:cNvPr id="4099" name="Picture 3" descr="C:\Users\User\Desktop\download.jpg"/>
          <p:cNvPicPr>
            <a:picLocks noChangeAspect="1" noChangeArrowheads="1"/>
          </p:cNvPicPr>
          <p:nvPr/>
        </p:nvPicPr>
        <p:blipFill>
          <a:blip r:embed="rId3" cstate="print"/>
          <a:srcRect/>
          <a:stretch>
            <a:fillRect/>
          </a:stretch>
        </p:blipFill>
        <p:spPr bwMode="auto">
          <a:xfrm>
            <a:off x="5879931" y="2514600"/>
            <a:ext cx="2806869" cy="2819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lstStyle/>
          <a:p>
            <a:pPr>
              <a:buNone/>
            </a:pPr>
            <a:r>
              <a:rPr lang="en-US" b="1" dirty="0" smtClean="0"/>
              <a:t>Open loop without encoder :</a:t>
            </a:r>
          </a:p>
          <a:p>
            <a:pPr>
              <a:buNone/>
            </a:pPr>
            <a:endParaRPr lang="en-US" dirty="0" smtClean="0"/>
          </a:p>
          <a:p>
            <a:r>
              <a:rPr lang="en-US" dirty="0" smtClean="0"/>
              <a:t>  There is no feedback .</a:t>
            </a:r>
          </a:p>
          <a:p>
            <a:r>
              <a:rPr lang="en-US" dirty="0" smtClean="0"/>
              <a:t>The program remembers the last move and calculates the previous move or steps .</a:t>
            </a:r>
          </a:p>
          <a:p>
            <a:r>
              <a:rPr lang="en-US" dirty="0" smtClean="0"/>
              <a:t>It will not notice if an extra step is made .</a:t>
            </a:r>
          </a:p>
          <a:p>
            <a:pPr>
              <a:buNone/>
            </a:pPr>
            <a:endParaRPr lang="en-US" dirty="0"/>
          </a:p>
        </p:txBody>
      </p:sp>
      <p:pic>
        <p:nvPicPr>
          <p:cNvPr id="4" name="Picture 3" descr="openloop">
            <a:hlinkClick r:id="rId2"/>
          </p:cNvPr>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447800" y="4495800"/>
            <a:ext cx="6296025" cy="164782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lstStyle/>
          <a:p>
            <a:pPr>
              <a:buNone/>
            </a:pPr>
            <a:r>
              <a:rPr lang="en-US" b="1" dirty="0" smtClean="0"/>
              <a:t>Closed loop with encoder :</a:t>
            </a:r>
          </a:p>
          <a:p>
            <a:pPr>
              <a:buNone/>
            </a:pPr>
            <a:endParaRPr lang="en-US" dirty="0" smtClean="0"/>
          </a:p>
          <a:p>
            <a:r>
              <a:rPr lang="en-US" dirty="0" smtClean="0"/>
              <a:t>There is feedback .</a:t>
            </a:r>
          </a:p>
          <a:p>
            <a:r>
              <a:rPr lang="en-US" dirty="0" smtClean="0"/>
              <a:t>The encoder updates your program with the motor’s current position .</a:t>
            </a:r>
          </a:p>
          <a:p>
            <a:r>
              <a:rPr lang="en-US" dirty="0" smtClean="0"/>
              <a:t>It will notice if an extra step is made .</a:t>
            </a:r>
          </a:p>
          <a:p>
            <a:pPr>
              <a:buNone/>
            </a:pPr>
            <a:endParaRPr lang="en-US" dirty="0" smtClean="0"/>
          </a:p>
          <a:p>
            <a:pPr>
              <a:buNone/>
            </a:pPr>
            <a:endParaRPr lang="en-US" dirty="0"/>
          </a:p>
        </p:txBody>
      </p:sp>
      <p:pic>
        <p:nvPicPr>
          <p:cNvPr id="4" name="Picture 3" descr="closedloop">
            <a:hlinkClick r:id="rId2"/>
          </p:cNvPr>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9200" y="4267200"/>
            <a:ext cx="6296025" cy="1828800"/>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lstStyle/>
          <a:p>
            <a:r>
              <a:rPr lang="en-US" dirty="0" smtClean="0"/>
              <a:t>Limit switches :</a:t>
            </a:r>
            <a:endParaRPr lang="en-US" dirty="0"/>
          </a:p>
        </p:txBody>
      </p:sp>
      <p:sp>
        <p:nvSpPr>
          <p:cNvPr id="3" name="Content Placeholder 2"/>
          <p:cNvSpPr>
            <a:spLocks noGrp="1"/>
          </p:cNvSpPr>
          <p:nvPr>
            <p:ph idx="1"/>
          </p:nvPr>
        </p:nvSpPr>
        <p:spPr>
          <a:xfrm>
            <a:off x="304800" y="1600200"/>
            <a:ext cx="3886200" cy="4648200"/>
          </a:xfrm>
        </p:spPr>
        <p:txBody>
          <a:bodyPr>
            <a:normAutofit/>
          </a:bodyPr>
          <a:lstStyle/>
          <a:p>
            <a:pPr>
              <a:buNone/>
            </a:pPr>
            <a:r>
              <a:rPr lang="en-US" dirty="0" smtClean="0"/>
              <a:t>A </a:t>
            </a:r>
            <a:r>
              <a:rPr lang="en-US" b="1" dirty="0" smtClean="0"/>
              <a:t>limit switch</a:t>
            </a:r>
            <a:r>
              <a:rPr lang="en-US" dirty="0" smtClean="0"/>
              <a:t> is a switch operated by the motion of a machine part or presence of an object.</a:t>
            </a:r>
          </a:p>
          <a:p>
            <a:pPr>
              <a:buNone/>
            </a:pPr>
            <a:r>
              <a:rPr lang="en-US" dirty="0" smtClean="0"/>
              <a:t> </a:t>
            </a:r>
          </a:p>
          <a:p>
            <a:pPr>
              <a:buNone/>
            </a:pPr>
            <a:r>
              <a:rPr lang="en-US" dirty="0" smtClean="0"/>
              <a:t>We are going to use it to guarantee the machine doesn’t exceed the path</a:t>
            </a:r>
          </a:p>
          <a:p>
            <a:pPr>
              <a:buNone/>
            </a:pPr>
            <a:r>
              <a:rPr lang="en-US" dirty="0" smtClean="0"/>
              <a:t>     during movement . </a:t>
            </a:r>
          </a:p>
          <a:p>
            <a:pPr>
              <a:buNone/>
            </a:pPr>
            <a:endParaRPr lang="en-US" dirty="0" smtClean="0"/>
          </a:p>
          <a:p>
            <a:pPr>
              <a:buNone/>
            </a:pPr>
            <a:endParaRPr lang="en-US" dirty="0"/>
          </a:p>
        </p:txBody>
      </p:sp>
      <p:pic>
        <p:nvPicPr>
          <p:cNvPr id="1027" name="Picture 3" descr="C:\Users\User\Desktop\limit_switch.jpg"/>
          <p:cNvPicPr>
            <a:picLocks noChangeAspect="1" noChangeArrowheads="1"/>
          </p:cNvPicPr>
          <p:nvPr/>
        </p:nvPicPr>
        <p:blipFill>
          <a:blip r:embed="rId2" cstate="print"/>
          <a:srcRect/>
          <a:stretch>
            <a:fillRect/>
          </a:stretch>
        </p:blipFill>
        <p:spPr bwMode="auto">
          <a:xfrm>
            <a:off x="4038600" y="2133600"/>
            <a:ext cx="4838700" cy="2892979"/>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286000" y="1295401"/>
            <a:ext cx="4724400" cy="50292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b="1" dirty="0" smtClean="0"/>
              <a:t>Mechanical operation</a:t>
            </a:r>
            <a:endParaRPr lang="ar-JO" dirty="0"/>
          </a:p>
        </p:txBody>
      </p:sp>
      <p:sp>
        <p:nvSpPr>
          <p:cNvPr id="6" name="عنصر نائب للمحتوى 5"/>
          <p:cNvSpPr>
            <a:spLocks noGrp="1"/>
          </p:cNvSpPr>
          <p:nvPr>
            <p:ph idx="1"/>
          </p:nvPr>
        </p:nvSpPr>
        <p:spPr/>
        <p:txBody>
          <a:bodyPr/>
          <a:lstStyle/>
          <a:p>
            <a:pPr algn="l" rtl="0"/>
            <a:r>
              <a:rPr lang="en-US" dirty="0" smtClean="0"/>
              <a:t>Each mechanical operation has its own set of requirements in terms of tolerance and accuracy .</a:t>
            </a:r>
          </a:p>
          <a:p>
            <a:pPr algn="l" rtl="0"/>
            <a:r>
              <a:rPr lang="en-US" dirty="0" smtClean="0"/>
              <a:t>Know about base material composition.</a:t>
            </a:r>
          </a:p>
          <a:p>
            <a:pPr algn="l" rtl="0"/>
            <a:r>
              <a:rPr lang="en-US" dirty="0" smtClean="0"/>
              <a:t>Know about equipments and tools. </a:t>
            </a:r>
          </a:p>
          <a:p>
            <a:pPr algn="l" rtl="0"/>
            <a:r>
              <a:rPr lang="en-US" dirty="0" smtClean="0"/>
              <a:t>resulting in higher quality PCB</a:t>
            </a:r>
            <a:endParaRPr lang="ar-J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a:t>
            </a:r>
            <a:endParaRPr lang="en-US" dirty="0"/>
          </a:p>
        </p:txBody>
      </p:sp>
      <p:sp>
        <p:nvSpPr>
          <p:cNvPr id="3" name="Content Placeholder 2"/>
          <p:cNvSpPr>
            <a:spLocks noGrp="1"/>
          </p:cNvSpPr>
          <p:nvPr>
            <p:ph idx="1"/>
          </p:nvPr>
        </p:nvSpPr>
        <p:spPr/>
        <p:txBody>
          <a:bodyPr/>
          <a:lstStyle/>
          <a:p>
            <a:pPr algn="ctr">
              <a:buNone/>
            </a:pPr>
            <a:r>
              <a:rPr lang="en-US" dirty="0" smtClean="0"/>
              <a:t>Printed circuit board</a:t>
            </a:r>
          </a:p>
          <a:p>
            <a:pPr algn="ctr">
              <a:buNone/>
            </a:pPr>
            <a:endParaRPr lang="en-US" dirty="0"/>
          </a:p>
        </p:txBody>
      </p:sp>
      <p:pic>
        <p:nvPicPr>
          <p:cNvPr id="1026" name="Picture 2" descr="C:\Users\User\Downloads\project 1\pcb.jpg"/>
          <p:cNvPicPr>
            <a:picLocks noChangeAspect="1" noChangeArrowheads="1"/>
          </p:cNvPicPr>
          <p:nvPr/>
        </p:nvPicPr>
        <p:blipFill>
          <a:blip r:embed="rId2" cstate="print"/>
          <a:srcRect/>
          <a:stretch>
            <a:fillRect/>
          </a:stretch>
        </p:blipFill>
        <p:spPr bwMode="auto">
          <a:xfrm>
            <a:off x="2819400" y="2819400"/>
            <a:ext cx="3556000" cy="250791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Milling </a:t>
            </a:r>
            <a:endParaRPr lang="ar-JO" dirty="0"/>
          </a:p>
        </p:txBody>
      </p:sp>
      <p:sp>
        <p:nvSpPr>
          <p:cNvPr id="5" name="عنصر نائب للمحتوى 4"/>
          <p:cNvSpPr>
            <a:spLocks noGrp="1"/>
          </p:cNvSpPr>
          <p:nvPr>
            <p:ph sz="half" idx="1"/>
          </p:nvPr>
        </p:nvSpPr>
        <p:spPr>
          <a:xfrm>
            <a:off x="457200" y="1600200"/>
            <a:ext cx="5626968" cy="4525963"/>
          </a:xfrm>
        </p:spPr>
        <p:txBody>
          <a:bodyPr/>
          <a:lstStyle/>
          <a:p>
            <a:pPr algn="l" rtl="0"/>
            <a:endParaRPr lang="en-US" dirty="0" smtClean="0"/>
          </a:p>
          <a:p>
            <a:pPr algn="l" rtl="0"/>
            <a:r>
              <a:rPr lang="en-US" dirty="0" smtClean="0"/>
              <a:t>remove material from the surface of a work piece.</a:t>
            </a:r>
            <a:endParaRPr lang="ar-JO" dirty="0"/>
          </a:p>
        </p:txBody>
      </p:sp>
      <p:pic>
        <p:nvPicPr>
          <p:cNvPr id="7" name="عنصر نائب للمحتوى 6" descr="milling.jpg"/>
          <p:cNvPicPr>
            <a:picLocks noGrp="1" noChangeAspect="1"/>
          </p:cNvPicPr>
          <p:nvPr>
            <p:ph sz="half" idx="2"/>
          </p:nvPr>
        </p:nvPicPr>
        <p:blipFill>
          <a:blip r:embed="rId2" cstate="print"/>
          <a:stretch>
            <a:fillRect/>
          </a:stretch>
        </p:blipFill>
        <p:spPr>
          <a:xfrm>
            <a:off x="5357812" y="3266281"/>
            <a:ext cx="2619375" cy="174307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Drilling </a:t>
            </a:r>
            <a:endParaRPr lang="ar-JO" dirty="0"/>
          </a:p>
        </p:txBody>
      </p:sp>
      <p:sp>
        <p:nvSpPr>
          <p:cNvPr id="3" name="عنصر نائب للمحتوى 2"/>
          <p:cNvSpPr>
            <a:spLocks noGrp="1"/>
          </p:cNvSpPr>
          <p:nvPr>
            <p:ph sz="half" idx="1"/>
          </p:nvPr>
        </p:nvSpPr>
        <p:spPr>
          <a:xfrm>
            <a:off x="381000" y="1905000"/>
            <a:ext cx="5486400" cy="4709120"/>
          </a:xfrm>
        </p:spPr>
        <p:txBody>
          <a:bodyPr/>
          <a:lstStyle/>
          <a:p>
            <a:pPr algn="l" rtl="0"/>
            <a:r>
              <a:rPr lang="en-US" dirty="0" smtClean="0"/>
              <a:t>Drilling operation is one of the important mechanical process to make PCB.</a:t>
            </a:r>
          </a:p>
          <a:p>
            <a:pPr algn="l" rtl="0"/>
            <a:endParaRPr lang="en-US" dirty="0" smtClean="0"/>
          </a:p>
          <a:p>
            <a:pPr algn="l" rtl="0"/>
            <a:r>
              <a:rPr lang="en-US" dirty="0" smtClean="0"/>
              <a:t>Drilled hole quality depends on:</a:t>
            </a:r>
            <a:br>
              <a:rPr lang="en-US" dirty="0" smtClean="0"/>
            </a:br>
            <a:r>
              <a:rPr lang="en-US" dirty="0" smtClean="0"/>
              <a:t>- type of laminate.</a:t>
            </a:r>
            <a:br>
              <a:rPr lang="en-US" dirty="0" smtClean="0"/>
            </a:br>
            <a:r>
              <a:rPr lang="en-US" dirty="0" smtClean="0"/>
              <a:t>- type of bits .</a:t>
            </a:r>
            <a:endParaRPr lang="ar-JO" dirty="0"/>
          </a:p>
        </p:txBody>
      </p:sp>
      <p:pic>
        <p:nvPicPr>
          <p:cNvPr id="5" name="عنصر نائب للمحتوى 4" descr="drilling-mill.png"/>
          <p:cNvPicPr>
            <a:picLocks noGrp="1" noChangeAspect="1"/>
          </p:cNvPicPr>
          <p:nvPr>
            <p:ph sz="half" idx="2"/>
          </p:nvPr>
        </p:nvPicPr>
        <p:blipFill>
          <a:blip r:embed="rId2" cstate="print"/>
          <a:stretch>
            <a:fillRect/>
          </a:stretch>
        </p:blipFill>
        <p:spPr>
          <a:xfrm>
            <a:off x="5638800" y="1676400"/>
            <a:ext cx="3505200" cy="35052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عنوان 8"/>
          <p:cNvSpPr>
            <a:spLocks noGrp="1"/>
          </p:cNvSpPr>
          <p:nvPr>
            <p:ph type="title"/>
          </p:nvPr>
        </p:nvSpPr>
        <p:spPr/>
        <p:txBody>
          <a:bodyPr/>
          <a:lstStyle/>
          <a:p>
            <a:r>
              <a:rPr lang="en-US" dirty="0" smtClean="0"/>
              <a:t>Spindle motor</a:t>
            </a:r>
            <a:endParaRPr lang="ar-JO" dirty="0"/>
          </a:p>
        </p:txBody>
      </p:sp>
      <p:sp>
        <p:nvSpPr>
          <p:cNvPr id="10" name="عنصر نائب للمحتوى 9"/>
          <p:cNvSpPr>
            <a:spLocks noGrp="1"/>
          </p:cNvSpPr>
          <p:nvPr>
            <p:ph sz="half" idx="1"/>
          </p:nvPr>
        </p:nvSpPr>
        <p:spPr>
          <a:xfrm>
            <a:off x="457200" y="1783357"/>
            <a:ext cx="5482952" cy="4525963"/>
          </a:xfrm>
        </p:spPr>
        <p:txBody>
          <a:bodyPr/>
          <a:lstStyle/>
          <a:p>
            <a:pPr algn="l" rtl="0"/>
            <a:r>
              <a:rPr lang="en-US" dirty="0" smtClean="0"/>
              <a:t>spindle motor  and it links on Z-axis </a:t>
            </a:r>
          </a:p>
          <a:p>
            <a:pPr algn="l" rtl="0"/>
            <a:r>
              <a:rPr lang="en-US" dirty="0" smtClean="0"/>
              <a:t>It used to milling and drilling by the tools </a:t>
            </a:r>
          </a:p>
          <a:p>
            <a:pPr algn="l" rtl="0"/>
            <a:r>
              <a:rPr lang="en-US" dirty="0" smtClean="0"/>
              <a:t>speeds must in excess of 10000-20000 rpm</a:t>
            </a:r>
            <a:endParaRPr lang="ar-JO" dirty="0"/>
          </a:p>
        </p:txBody>
      </p:sp>
      <p:pic>
        <p:nvPicPr>
          <p:cNvPr id="12" name="عنصر نائب للمحتوى 11" descr="FischerSpindel_MFW-1412-36_CSC_01.jpg"/>
          <p:cNvPicPr>
            <a:picLocks noGrp="1"/>
          </p:cNvPicPr>
          <p:nvPr>
            <p:ph sz="half" idx="2"/>
          </p:nvPr>
        </p:nvPicPr>
        <p:blipFill>
          <a:blip r:embed="rId2" cstate="print"/>
          <a:stretch>
            <a:fillRect/>
          </a:stretch>
        </p:blipFill>
        <p:spPr>
          <a:xfrm>
            <a:off x="4648200" y="2847312"/>
            <a:ext cx="4038600" cy="2581013"/>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lstStyle/>
          <a:p>
            <a:r>
              <a:rPr lang="en-US" dirty="0" smtClean="0"/>
              <a:t>Base material </a:t>
            </a:r>
            <a:endParaRPr lang="ar-JO" dirty="0"/>
          </a:p>
        </p:txBody>
      </p:sp>
      <p:sp>
        <p:nvSpPr>
          <p:cNvPr id="5" name="عنصر نائب للمحتوى 4"/>
          <p:cNvSpPr>
            <a:spLocks noGrp="1"/>
          </p:cNvSpPr>
          <p:nvPr>
            <p:ph idx="1"/>
          </p:nvPr>
        </p:nvSpPr>
        <p:spPr/>
        <p:txBody>
          <a:bodyPr/>
          <a:lstStyle/>
          <a:p>
            <a:pPr algn="l" rtl="0"/>
            <a:r>
              <a:rPr lang="en-US" dirty="0" smtClean="0"/>
              <a:t> </a:t>
            </a:r>
            <a:r>
              <a:rPr lang="en-US" dirty="0"/>
              <a:t>Laminates for PCBs are </a:t>
            </a:r>
            <a:r>
              <a:rPr lang="en-US" sz="3600" dirty="0"/>
              <a:t>composites</a:t>
            </a:r>
            <a:r>
              <a:rPr lang="en-US" dirty="0"/>
              <a:t> </a:t>
            </a:r>
            <a:r>
              <a:rPr lang="en-US" dirty="0" smtClean="0"/>
              <a:t>material</a:t>
            </a:r>
          </a:p>
          <a:p>
            <a:pPr algn="l" rtl="0">
              <a:buNone/>
            </a:pPr>
            <a:endParaRPr lang="en-US" dirty="0" smtClean="0"/>
          </a:p>
          <a:p>
            <a:pPr algn="l" rtl="0"/>
            <a:r>
              <a:rPr lang="en-US" sz="3600" dirty="0" smtClean="0"/>
              <a:t>filler </a:t>
            </a:r>
            <a:r>
              <a:rPr lang="en-US" sz="3600" dirty="0"/>
              <a:t>material impregnated with resin</a:t>
            </a:r>
            <a:r>
              <a:rPr lang="en-US" dirty="0"/>
              <a:t> </a:t>
            </a:r>
            <a:r>
              <a:rPr lang="en-US" dirty="0" smtClean="0"/>
              <a:t>. </a:t>
            </a:r>
            <a:endParaRPr lang="en-US" dirty="0"/>
          </a:p>
          <a:p>
            <a:pPr algn="l" rtl="0"/>
            <a:endParaRPr lang="ar-JO"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Filler </a:t>
            </a:r>
            <a:endParaRPr lang="ar-JO" dirty="0"/>
          </a:p>
        </p:txBody>
      </p:sp>
      <p:sp>
        <p:nvSpPr>
          <p:cNvPr id="3" name="عنصر نائب للمحتوى 2"/>
          <p:cNvSpPr>
            <a:spLocks noGrp="1"/>
          </p:cNvSpPr>
          <p:nvPr>
            <p:ph idx="1"/>
          </p:nvPr>
        </p:nvSpPr>
        <p:spPr/>
        <p:txBody>
          <a:bodyPr/>
          <a:lstStyle/>
          <a:p>
            <a:pPr algn="l" rtl="0"/>
            <a:r>
              <a:rPr lang="en-US" dirty="0" smtClean="0"/>
              <a:t>provide </a:t>
            </a:r>
            <a:r>
              <a:rPr lang="en-US" dirty="0"/>
              <a:t>mechanical strength stability and rigidity to the </a:t>
            </a:r>
            <a:r>
              <a:rPr lang="en-US" dirty="0" smtClean="0"/>
              <a:t>laminate.</a:t>
            </a:r>
          </a:p>
          <a:p>
            <a:pPr algn="l" rtl="0"/>
            <a:endParaRPr lang="en-US" dirty="0" smtClean="0"/>
          </a:p>
          <a:p>
            <a:pPr algn="l" rtl="0"/>
            <a:r>
              <a:rPr lang="en-US" dirty="0"/>
              <a:t>however the most common material used are paper and glass fiber</a:t>
            </a:r>
          </a:p>
          <a:p>
            <a:pPr algn="l" rtl="0"/>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Resins</a:t>
            </a:r>
            <a:endParaRPr lang="ar-JO" dirty="0"/>
          </a:p>
        </p:txBody>
      </p:sp>
      <p:sp>
        <p:nvSpPr>
          <p:cNvPr id="3" name="عنصر نائب للمحتوى 2"/>
          <p:cNvSpPr>
            <a:spLocks noGrp="1"/>
          </p:cNvSpPr>
          <p:nvPr>
            <p:ph idx="1"/>
          </p:nvPr>
        </p:nvSpPr>
        <p:spPr/>
        <p:txBody>
          <a:bodyPr>
            <a:normAutofit/>
          </a:bodyPr>
          <a:lstStyle/>
          <a:p>
            <a:pPr algn="l" rtl="0"/>
            <a:r>
              <a:rPr lang="en-US" dirty="0"/>
              <a:t>Resins are used to impregnate the selected </a:t>
            </a:r>
            <a:r>
              <a:rPr lang="en-US" dirty="0" smtClean="0"/>
              <a:t>fillers.</a:t>
            </a:r>
          </a:p>
          <a:p>
            <a:pPr algn="l" rtl="0"/>
            <a:r>
              <a:rPr lang="en-US" dirty="0"/>
              <a:t>commonly used resins  in the manufacture of base materials  p</a:t>
            </a:r>
            <a:r>
              <a:rPr lang="en-US" dirty="0" smtClean="0"/>
              <a:t>olyester ,epoxy, … </a:t>
            </a:r>
          </a:p>
          <a:p>
            <a:pPr algn="l" rtl="0"/>
            <a:endParaRPr lang="en-US" dirty="0" smtClean="0"/>
          </a:p>
          <a:p>
            <a:pPr algn="l" rtl="0"/>
            <a:r>
              <a:rPr lang="en-US" dirty="0" smtClean="0"/>
              <a:t>selection </a:t>
            </a:r>
            <a:r>
              <a:rPr lang="en-US" dirty="0"/>
              <a:t>of resins takes into account electrical , mechanical , chemical and thermal </a:t>
            </a:r>
            <a:r>
              <a:rPr lang="en-US" dirty="0" smtClean="0"/>
              <a:t>characteristics.</a:t>
            </a:r>
          </a:p>
          <a:p>
            <a:pPr algn="l" rtl="0"/>
            <a:endParaRPr lang="ar-JO"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0"/>
            <a:r>
              <a:rPr lang="en-US" dirty="0" smtClean="0"/>
              <a:t>COPPER FOIL</a:t>
            </a:r>
            <a:endParaRPr lang="ar-JO" dirty="0"/>
          </a:p>
        </p:txBody>
      </p:sp>
      <p:sp>
        <p:nvSpPr>
          <p:cNvPr id="3" name="عنصر نائب للمحتوى 2"/>
          <p:cNvSpPr>
            <a:spLocks noGrp="1"/>
          </p:cNvSpPr>
          <p:nvPr>
            <p:ph idx="1"/>
          </p:nvPr>
        </p:nvSpPr>
        <p:spPr/>
        <p:txBody>
          <a:bodyPr/>
          <a:lstStyle/>
          <a:p>
            <a:pPr algn="l" rtl="0"/>
            <a:r>
              <a:rPr lang="en-US" dirty="0" smtClean="0"/>
              <a:t>The conductive layer on a laminate can be made of copper .</a:t>
            </a:r>
          </a:p>
          <a:p>
            <a:pPr algn="l" rtl="0"/>
            <a:endParaRPr lang="en-US" dirty="0" smtClean="0"/>
          </a:p>
          <a:p>
            <a:pPr algn="l" rtl="0"/>
            <a:r>
              <a:rPr lang="en-US" dirty="0" smtClean="0"/>
              <a:t>many thickness of the copper foil </a:t>
            </a:r>
          </a:p>
          <a:p>
            <a:pPr algn="l" rtl="0"/>
            <a:endParaRPr lang="en-US" dirty="0" smtClean="0"/>
          </a:p>
          <a:p>
            <a:pPr algn="l" rtl="0"/>
            <a:r>
              <a:rPr lang="en-US" dirty="0" smtClean="0"/>
              <a:t> for examples : 12 Mm , 18 Mm , 35Mm , 70Mm</a:t>
            </a:r>
            <a:endParaRPr lang="ar-JO"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Copper clad laminate</a:t>
            </a:r>
            <a:endParaRPr lang="ar-JO" dirty="0"/>
          </a:p>
        </p:txBody>
      </p:sp>
      <p:sp>
        <p:nvSpPr>
          <p:cNvPr id="4" name="عنصر نائب للمحتوى 3"/>
          <p:cNvSpPr>
            <a:spLocks noGrp="1"/>
          </p:cNvSpPr>
          <p:nvPr>
            <p:ph sz="half" idx="1"/>
          </p:nvPr>
        </p:nvSpPr>
        <p:spPr>
          <a:xfrm>
            <a:off x="457200" y="1828800"/>
            <a:ext cx="5266928" cy="4525963"/>
          </a:xfrm>
        </p:spPr>
        <p:txBody>
          <a:bodyPr/>
          <a:lstStyle/>
          <a:p>
            <a:pPr algn="l" rtl="0"/>
            <a:r>
              <a:rPr lang="en-US" dirty="0" smtClean="0"/>
              <a:t>Filler : fiber glass</a:t>
            </a:r>
          </a:p>
          <a:p>
            <a:pPr algn="l" rtl="0"/>
            <a:endParaRPr lang="en-US" dirty="0" smtClean="0"/>
          </a:p>
          <a:p>
            <a:pPr algn="l" rtl="0"/>
            <a:r>
              <a:rPr lang="en-US" dirty="0" smtClean="0"/>
              <a:t>Resins: epoxy </a:t>
            </a:r>
          </a:p>
          <a:p>
            <a:pPr algn="l" rtl="0"/>
            <a:endParaRPr lang="en-US" dirty="0" smtClean="0"/>
          </a:p>
          <a:p>
            <a:pPr algn="l" rtl="0"/>
            <a:r>
              <a:rPr lang="en-US" dirty="0" smtClean="0"/>
              <a:t>Properties: </a:t>
            </a:r>
            <a:br>
              <a:rPr lang="en-US" dirty="0" smtClean="0"/>
            </a:br>
            <a:r>
              <a:rPr lang="en-US" dirty="0" smtClean="0"/>
              <a:t>flame retardant , chemical resistant , low water absorption.</a:t>
            </a:r>
          </a:p>
        </p:txBody>
      </p:sp>
      <p:pic>
        <p:nvPicPr>
          <p:cNvPr id="6" name="عنصر نائب للمحتوى 5" descr="PCB-Design-Tutorial-Core.png"/>
          <p:cNvPicPr>
            <a:picLocks noGrp="1"/>
          </p:cNvPicPr>
          <p:nvPr>
            <p:ph sz="half" idx="2"/>
          </p:nvPr>
        </p:nvPicPr>
        <p:blipFill>
          <a:blip r:embed="rId2" cstate="print"/>
          <a:stretch>
            <a:fillRect/>
          </a:stretch>
        </p:blipFill>
        <p:spPr>
          <a:xfrm>
            <a:off x="4648200" y="2994858"/>
            <a:ext cx="4038600" cy="2285922"/>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Drilling mechanism</a:t>
            </a:r>
            <a:endParaRPr lang="ar-JO" dirty="0"/>
          </a:p>
        </p:txBody>
      </p:sp>
      <p:pic>
        <p:nvPicPr>
          <p:cNvPr id="6" name="عنصر نائب للمحتوى 5" descr="millingbit1.jpg"/>
          <p:cNvPicPr>
            <a:picLocks noGrp="1"/>
          </p:cNvPicPr>
          <p:nvPr>
            <p:ph sz="half" idx="1"/>
          </p:nvPr>
        </p:nvPicPr>
        <p:blipFill>
          <a:blip r:embed="rId2" cstate="print"/>
          <a:stretch>
            <a:fillRect/>
          </a:stretch>
        </p:blipFill>
        <p:spPr>
          <a:xfrm>
            <a:off x="1575303" y="1920875"/>
            <a:ext cx="1802393" cy="4433888"/>
          </a:xfrm>
          <a:prstGeom prst="rect">
            <a:avLst/>
          </a:prstGeom>
        </p:spPr>
      </p:pic>
      <p:pic>
        <p:nvPicPr>
          <p:cNvPr id="5" name="عنصر نائب للمحتوى 4" descr="speed8b.jpg"/>
          <p:cNvPicPr>
            <a:picLocks noGrp="1"/>
          </p:cNvPicPr>
          <p:nvPr>
            <p:ph sz="half" idx="2"/>
          </p:nvPr>
        </p:nvPicPr>
        <p:blipFill>
          <a:blip r:embed="rId3" cstate="print"/>
          <a:stretch>
            <a:fillRect/>
          </a:stretch>
        </p:blipFill>
        <p:spPr>
          <a:xfrm>
            <a:off x="5086350" y="3248819"/>
            <a:ext cx="3162300" cy="177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Tools </a:t>
            </a:r>
            <a:endParaRPr lang="ar-JO" dirty="0"/>
          </a:p>
        </p:txBody>
      </p:sp>
      <p:sp>
        <p:nvSpPr>
          <p:cNvPr id="3" name="عنصر نائب للمحتوى 2"/>
          <p:cNvSpPr>
            <a:spLocks noGrp="1"/>
          </p:cNvSpPr>
          <p:nvPr>
            <p:ph sz="half" idx="1"/>
          </p:nvPr>
        </p:nvSpPr>
        <p:spPr>
          <a:xfrm>
            <a:off x="457200" y="1600200"/>
            <a:ext cx="5770984" cy="4525963"/>
          </a:xfrm>
        </p:spPr>
        <p:txBody>
          <a:bodyPr/>
          <a:lstStyle/>
          <a:p>
            <a:pPr algn="l" rtl="0"/>
            <a:r>
              <a:rPr lang="en-US" dirty="0" smtClean="0"/>
              <a:t>most PCBs are drilled with carbide bits rather than high speed steel (HSS).</a:t>
            </a:r>
          </a:p>
          <a:p>
            <a:pPr algn="l" rtl="0"/>
            <a:r>
              <a:rPr lang="en-US" dirty="0" smtClean="0"/>
              <a:t>Carbide bits have good resistance to heat and high hardness.</a:t>
            </a:r>
          </a:p>
          <a:p>
            <a:pPr algn="l" rtl="0"/>
            <a:r>
              <a:rPr lang="en-US" dirty="0" smtClean="0"/>
              <a:t>The standard PCB drill for holes of 0.6 mm </a:t>
            </a:r>
          </a:p>
          <a:p>
            <a:pPr algn="l" rtl="0"/>
            <a:endParaRPr lang="en-US" dirty="0" smtClean="0"/>
          </a:p>
          <a:p>
            <a:pPr algn="l" rtl="0"/>
            <a:endParaRPr lang="ar-JO" dirty="0"/>
          </a:p>
        </p:txBody>
      </p:sp>
      <p:pic>
        <p:nvPicPr>
          <p:cNvPr id="5" name="عنصر نائب للمحتوى 4" descr="Tungsten-Carbide-Micro-Twist-Drills.jpg"/>
          <p:cNvPicPr>
            <a:picLocks noGrp="1"/>
          </p:cNvPicPr>
          <p:nvPr>
            <p:ph sz="half" idx="2"/>
          </p:nvPr>
        </p:nvPicPr>
        <p:blipFill>
          <a:blip r:embed="rId2" cstate="print"/>
          <a:stretch>
            <a:fillRect/>
          </a:stretch>
        </p:blipFill>
        <p:spPr>
          <a:xfrm>
            <a:off x="6172200" y="1295400"/>
            <a:ext cx="2482850" cy="31511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s 11.png"/>
          <p:cNvPicPr>
            <a:picLocks noChangeAspect="1"/>
          </p:cNvPicPr>
          <p:nvPr/>
        </p:nvPicPr>
        <p:blipFill>
          <a:blip r:embed="rId2" cstate="print"/>
          <a:stretch>
            <a:fillRect/>
          </a:stretch>
        </p:blipFill>
        <p:spPr>
          <a:xfrm>
            <a:off x="3124200" y="0"/>
            <a:ext cx="6019799" cy="6858000"/>
          </a:xfrm>
          <a:prstGeom prst="rect">
            <a:avLst/>
          </a:prstGeom>
        </p:spPr>
      </p:pic>
      <p:sp>
        <p:nvSpPr>
          <p:cNvPr id="6" name="TextBox 5"/>
          <p:cNvSpPr txBox="1"/>
          <p:nvPr/>
        </p:nvSpPr>
        <p:spPr>
          <a:xfrm>
            <a:off x="533400" y="762000"/>
            <a:ext cx="2438400" cy="3108543"/>
          </a:xfrm>
          <a:prstGeom prst="rect">
            <a:avLst/>
          </a:prstGeom>
          <a:noFill/>
        </p:spPr>
        <p:txBody>
          <a:bodyPr wrap="square" rtlCol="0">
            <a:spAutoFit/>
          </a:bodyPr>
          <a:lstStyle/>
          <a:p>
            <a:r>
              <a:rPr lang="en-US" sz="2800" b="1" dirty="0" smtClean="0"/>
              <a:t>History of the PCB</a:t>
            </a:r>
          </a:p>
          <a:p>
            <a:endParaRPr lang="en-US" sz="2800" b="1" dirty="0" smtClean="0"/>
          </a:p>
          <a:p>
            <a:r>
              <a:rPr lang="en-US" sz="2800" b="1" dirty="0" smtClean="0"/>
              <a:t>It began in </a:t>
            </a:r>
            <a:r>
              <a:rPr lang="en-US" sz="2800" b="1" dirty="0" smtClean="0"/>
              <a:t> 1903 and </a:t>
            </a:r>
            <a:r>
              <a:rPr lang="en-US" sz="2800" b="1" dirty="0" smtClean="0"/>
              <a:t>developed through time </a:t>
            </a:r>
            <a:endParaRPr lang="en-US" sz="28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txBody>
          <a:bodyPr/>
          <a:lstStyle/>
          <a:p>
            <a:r>
              <a:rPr lang="en-US" b="1" dirty="0" smtClean="0"/>
              <a:t>Drill speed and feed rate:</a:t>
            </a:r>
            <a:endParaRPr lang="ar-JO" dirty="0"/>
          </a:p>
        </p:txBody>
      </p:sp>
      <p:sp>
        <p:nvSpPr>
          <p:cNvPr id="6" name="عنصر نائب للمحتوى 5"/>
          <p:cNvSpPr>
            <a:spLocks noGrp="1"/>
          </p:cNvSpPr>
          <p:nvPr>
            <p:ph idx="1"/>
          </p:nvPr>
        </p:nvSpPr>
        <p:spPr>
          <a:xfrm>
            <a:off x="228600" y="1600200"/>
            <a:ext cx="8915400" cy="4525963"/>
          </a:xfrm>
        </p:spPr>
        <p:txBody>
          <a:bodyPr/>
          <a:lstStyle/>
          <a:p>
            <a:pPr algn="l" rtl="0"/>
            <a:r>
              <a:rPr lang="en-US" dirty="0" smtClean="0"/>
              <a:t>Drill speed : is the speed of the drill spindle ( rpm ) </a:t>
            </a:r>
          </a:p>
          <a:p>
            <a:pPr algn="l" rtl="0"/>
            <a:endParaRPr lang="en-US" dirty="0" smtClean="0"/>
          </a:p>
          <a:p>
            <a:pPr algn="l" rtl="0"/>
            <a:r>
              <a:rPr lang="en-US" dirty="0" smtClean="0"/>
              <a:t>Feed rate : the feed indicates the  depth to which the drill penetrates into the material in one revolution</a:t>
            </a:r>
            <a:br>
              <a:rPr lang="en-US" dirty="0" smtClean="0"/>
            </a:br>
            <a:endParaRPr lang="en-US" dirty="0" smtClean="0"/>
          </a:p>
          <a:p>
            <a:pPr algn="l" rtl="0">
              <a:buNone/>
            </a:pPr>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rtl="0"/>
            <a:r>
              <a:rPr lang="en-US" b="1" dirty="0" smtClean="0"/>
              <a:t>Drilling ,type of laminates ,tools</a:t>
            </a:r>
            <a:endParaRPr lang="ar-JO" dirty="0"/>
          </a:p>
        </p:txBody>
      </p:sp>
      <p:sp>
        <p:nvSpPr>
          <p:cNvPr id="3" name="عنصر نائب للمحتوى 2"/>
          <p:cNvSpPr>
            <a:spLocks noGrp="1"/>
          </p:cNvSpPr>
          <p:nvPr>
            <p:ph idx="1"/>
          </p:nvPr>
        </p:nvSpPr>
        <p:spPr/>
        <p:txBody>
          <a:bodyPr>
            <a:normAutofit/>
          </a:bodyPr>
          <a:lstStyle/>
          <a:p>
            <a:r>
              <a:rPr lang="en-US" dirty="0" smtClean="0"/>
              <a:t>drilling quality depends upon the quality of resin and supporting fiber  of laminate and the tools </a:t>
            </a:r>
          </a:p>
          <a:p>
            <a:endParaRPr lang="en-US" sz="1100" dirty="0" smtClean="0"/>
          </a:p>
          <a:p>
            <a:r>
              <a:rPr lang="en-US" dirty="0" smtClean="0"/>
              <a:t>commonly available copper clad laminates are G-10, epoxy glass/FR4</a:t>
            </a:r>
            <a:br>
              <a:rPr lang="en-US" dirty="0" smtClean="0"/>
            </a:br>
            <a:endParaRPr lang="en-US" sz="1100" dirty="0" smtClean="0"/>
          </a:p>
          <a:p>
            <a:r>
              <a:rPr lang="en-US" dirty="0" smtClean="0"/>
              <a:t>The drills used are of the tungsten – carbide type.</a:t>
            </a:r>
          </a:p>
          <a:p>
            <a:endParaRPr lang="en-US" sz="1100" dirty="0" smtClean="0"/>
          </a:p>
          <a:p>
            <a:r>
              <a:rPr lang="en-US" dirty="0" smtClean="0"/>
              <a:t> In order to de- lamination, the PCB must be given strong support with backing plates during milling</a:t>
            </a:r>
            <a:endParaRPr lang="ar-JO"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600200"/>
            <a:ext cx="7111769" cy="3046988"/>
          </a:xfrm>
          <a:prstGeom prst="rect">
            <a:avLst/>
          </a:prstGeom>
          <a:noFill/>
        </p:spPr>
        <p:txBody>
          <a:bodyPr wrap="square" rtlCol="0">
            <a:spAutoFit/>
          </a:bodyPr>
          <a:lstStyle/>
          <a:p>
            <a:pPr algn="ctr"/>
            <a:r>
              <a:rPr lang="en-US" sz="9600" dirty="0" smtClean="0">
                <a:latin typeface="Adobe Gothic Std B" panose="020B0800000000000000" pitchFamily="34" charset="-128"/>
                <a:ea typeface="Adobe Gothic Std B" panose="020B0800000000000000" pitchFamily="34" charset="-128"/>
              </a:rPr>
              <a:t>THANK YOU!</a:t>
            </a:r>
          </a:p>
        </p:txBody>
      </p:sp>
    </p:spTree>
    <p:extLst>
      <p:ext uri="{BB962C8B-B14F-4D97-AF65-F5344CB8AC3E}">
        <p14:creationId xmlns="" xmlns:p14="http://schemas.microsoft.com/office/powerpoint/2010/main" val="2969691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PCB Methods </a:t>
            </a:r>
            <a:endParaRPr lang="en-US"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156462798"/>
              </p:ext>
            </p:extLst>
          </p:nvPr>
        </p:nvGraphicFramePr>
        <p:xfrm>
          <a:off x="581191" y="2228003"/>
          <a:ext cx="7989753" cy="3630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70766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02024"/>
            <a:ext cx="8229600" cy="1143000"/>
          </a:xfrm>
        </p:spPr>
        <p:txBody>
          <a:bodyPr/>
          <a:lstStyle/>
          <a:p>
            <a:r>
              <a:rPr lang="en-US" dirty="0" smtClean="0"/>
              <a:t>Why drilling milling </a:t>
            </a:r>
            <a:r>
              <a:rPr lang="en-US" dirty="0" err="1" smtClean="0"/>
              <a:t>cnc</a:t>
            </a:r>
            <a:r>
              <a:rPr lang="en-US" dirty="0" smtClean="0"/>
              <a:t> ?</a:t>
            </a:r>
            <a:endParaRPr lang="ar-JO"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33400" y="3017863"/>
            <a:ext cx="7906879" cy="3632222"/>
          </a:xfrm>
          <a:prstGeom prst="rect">
            <a:avLst/>
          </a:prstGeom>
        </p:spPr>
      </p:pic>
      <p:sp>
        <p:nvSpPr>
          <p:cNvPr id="2" name="Title 1"/>
          <p:cNvSpPr>
            <a:spLocks noGrp="1"/>
          </p:cNvSpPr>
          <p:nvPr>
            <p:ph type="title"/>
          </p:nvPr>
        </p:nvSpPr>
        <p:spPr>
          <a:xfrm>
            <a:off x="457200" y="381000"/>
            <a:ext cx="8229600" cy="1143000"/>
          </a:xfrm>
        </p:spPr>
        <p:txBody>
          <a:bodyPr/>
          <a:lstStyle/>
          <a:p>
            <a:pPr algn="ctr"/>
            <a:r>
              <a:rPr lang="en-US" dirty="0" smtClean="0"/>
              <a:t>What is CNC</a:t>
            </a:r>
            <a:endParaRPr lang="en-US" dirty="0"/>
          </a:p>
        </p:txBody>
      </p:sp>
      <p:sp>
        <p:nvSpPr>
          <p:cNvPr id="5" name="Content Placeholder 4"/>
          <p:cNvSpPr>
            <a:spLocks noGrp="1"/>
          </p:cNvSpPr>
          <p:nvPr>
            <p:ph idx="1"/>
          </p:nvPr>
        </p:nvSpPr>
        <p:spPr>
          <a:xfrm>
            <a:off x="609600" y="1524000"/>
            <a:ext cx="7989752" cy="1776833"/>
          </a:xfrm>
        </p:spPr>
        <p:txBody>
          <a:bodyPr>
            <a:normAutofit/>
          </a:bodyPr>
          <a:lstStyle/>
          <a:p>
            <a:pPr marL="0" indent="0" algn="ctr">
              <a:buNone/>
            </a:pPr>
            <a:r>
              <a:rPr lang="en-US" sz="4000" dirty="0" smtClean="0"/>
              <a:t>C</a:t>
            </a:r>
            <a:r>
              <a:rPr lang="en-US" sz="2400" dirty="0" smtClean="0"/>
              <a:t>omputer </a:t>
            </a:r>
            <a:r>
              <a:rPr lang="en-US" sz="4000" dirty="0" smtClean="0"/>
              <a:t>N</a:t>
            </a:r>
            <a:r>
              <a:rPr lang="en-US" sz="2400" dirty="0" smtClean="0"/>
              <a:t>umerical </a:t>
            </a:r>
            <a:r>
              <a:rPr lang="en-US" sz="4000" dirty="0" smtClean="0"/>
              <a:t>C</a:t>
            </a:r>
            <a:r>
              <a:rPr lang="en-US" sz="2400" dirty="0" smtClean="0"/>
              <a:t>ontrol</a:t>
            </a:r>
          </a:p>
          <a:p>
            <a:pPr marL="0" indent="0" algn="ctr">
              <a:buNone/>
            </a:pPr>
            <a:r>
              <a:rPr lang="en-US" sz="2400" dirty="0" smtClean="0"/>
              <a:t>CAD Drawing                        Physical Part</a:t>
            </a:r>
          </a:p>
          <a:p>
            <a:pPr marL="0" indent="0" algn="ctr">
              <a:buNone/>
            </a:pPr>
            <a:r>
              <a:rPr lang="en-US" sz="2400" dirty="0" smtClean="0"/>
              <a:t>Reduce human error</a:t>
            </a:r>
          </a:p>
          <a:p>
            <a:pPr marL="0" indent="0" algn="ctr">
              <a:buNone/>
            </a:pPr>
            <a:endParaRPr lang="en-US" sz="2400" dirty="0" smtClean="0"/>
          </a:p>
        </p:txBody>
      </p:sp>
      <p:sp>
        <p:nvSpPr>
          <p:cNvPr id="6" name="Right Arrow 5"/>
          <p:cNvSpPr/>
          <p:nvPr/>
        </p:nvSpPr>
        <p:spPr>
          <a:xfrm>
            <a:off x="3962400" y="2286000"/>
            <a:ext cx="1280160" cy="2954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70070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762000"/>
            <a:ext cx="7772400" cy="523220"/>
          </a:xfrm>
          <a:prstGeom prst="rect">
            <a:avLst/>
          </a:prstGeom>
          <a:noFill/>
        </p:spPr>
        <p:txBody>
          <a:bodyPr wrap="square" rtlCol="0">
            <a:spAutoFit/>
          </a:bodyPr>
          <a:lstStyle/>
          <a:p>
            <a:r>
              <a:rPr lang="en-US" sz="2800" b="1" dirty="0" smtClean="0"/>
              <a:t>Construction of the PCB </a:t>
            </a:r>
            <a:endParaRPr lang="en-US" sz="2800" dirty="0"/>
          </a:p>
        </p:txBody>
      </p:sp>
      <p:pic>
        <p:nvPicPr>
          <p:cNvPr id="6" name="Picture 5"/>
          <p:cNvPicPr/>
          <p:nvPr/>
        </p:nvPicPr>
        <p:blipFill>
          <a:blip r:embed="rId2" cstate="print"/>
          <a:srcRect/>
          <a:stretch>
            <a:fillRect/>
          </a:stretch>
        </p:blipFill>
        <p:spPr bwMode="auto">
          <a:xfrm>
            <a:off x="4191001" y="1524000"/>
            <a:ext cx="4953000" cy="4572000"/>
          </a:xfrm>
          <a:prstGeom prst="rect">
            <a:avLst/>
          </a:prstGeom>
          <a:noFill/>
          <a:ln w="9525">
            <a:noFill/>
            <a:miter lim="800000"/>
            <a:headEnd/>
            <a:tailEnd/>
          </a:ln>
        </p:spPr>
      </p:pic>
      <p:sp>
        <p:nvSpPr>
          <p:cNvPr id="7" name="TextBox 6"/>
          <p:cNvSpPr txBox="1"/>
          <p:nvPr/>
        </p:nvSpPr>
        <p:spPr>
          <a:xfrm>
            <a:off x="152400" y="1600200"/>
            <a:ext cx="3505200" cy="3785652"/>
          </a:xfrm>
          <a:prstGeom prst="rect">
            <a:avLst/>
          </a:prstGeom>
          <a:noFill/>
        </p:spPr>
        <p:txBody>
          <a:bodyPr wrap="square" rtlCol="0">
            <a:spAutoFit/>
          </a:bodyPr>
          <a:lstStyle/>
          <a:p>
            <a:r>
              <a:rPr lang="en-US" sz="2000" dirty="0"/>
              <a:t>A stepper motor-lead screw combination is used on </a:t>
            </a:r>
            <a:r>
              <a:rPr lang="en-US" sz="2000" dirty="0" smtClean="0"/>
              <a:t>all three </a:t>
            </a:r>
            <a:r>
              <a:rPr lang="en-US" sz="2000" dirty="0"/>
              <a:t>axis to make </a:t>
            </a:r>
            <a:r>
              <a:rPr lang="en-US" sz="2000" dirty="0" smtClean="0"/>
              <a:t>axis movements . The </a:t>
            </a:r>
            <a:r>
              <a:rPr lang="en-US" sz="2000" dirty="0"/>
              <a:t>shaft of the motors </a:t>
            </a:r>
            <a:r>
              <a:rPr lang="en-US" sz="2000" dirty="0" smtClean="0"/>
              <a:t>are coupled </a:t>
            </a:r>
            <a:r>
              <a:rPr lang="en-US" sz="2000" dirty="0"/>
              <a:t>to </a:t>
            </a:r>
            <a:r>
              <a:rPr lang="en-US" sz="2000" dirty="0" smtClean="0"/>
              <a:t>lead screws</a:t>
            </a:r>
            <a:r>
              <a:rPr lang="en-US" sz="2000" dirty="0"/>
              <a:t>. The screws are </a:t>
            </a:r>
            <a:r>
              <a:rPr lang="en-US" sz="2000" dirty="0" err="1"/>
              <a:t>beared</a:t>
            </a:r>
            <a:r>
              <a:rPr lang="en-US" sz="2000" dirty="0"/>
              <a:t> at </a:t>
            </a:r>
            <a:r>
              <a:rPr lang="en-US" sz="2000" dirty="0" smtClean="0"/>
              <a:t>two ends by ball </a:t>
            </a:r>
            <a:r>
              <a:rPr lang="en-US" sz="2000" dirty="0"/>
              <a:t>bearings. With </a:t>
            </a:r>
            <a:r>
              <a:rPr lang="en-US" sz="2000" dirty="0" smtClean="0"/>
              <a:t>this mechanism the rotational </a:t>
            </a:r>
            <a:r>
              <a:rPr lang="en-US" sz="2000" dirty="0"/>
              <a:t>movement of the </a:t>
            </a:r>
            <a:r>
              <a:rPr lang="en-US" sz="2000" dirty="0" smtClean="0"/>
              <a:t>stepper motors are converted </a:t>
            </a:r>
            <a:r>
              <a:rPr lang="en-US" sz="2000" dirty="0"/>
              <a:t>to linear movements to drive the </a:t>
            </a:r>
            <a:r>
              <a:rPr lang="en-US" sz="2000" dirty="0" smtClean="0"/>
              <a:t>axis .</a:t>
            </a: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titled2.jpg"/>
          <p:cNvPicPr/>
          <p:nvPr/>
        </p:nvPicPr>
        <p:blipFill>
          <a:blip r:embed="rId2" cstate="print"/>
          <a:stretch>
            <a:fillRect/>
          </a:stretch>
        </p:blipFill>
        <p:spPr>
          <a:xfrm>
            <a:off x="2362200" y="1600200"/>
            <a:ext cx="6629400" cy="5257800"/>
          </a:xfrm>
          <a:prstGeom prst="rect">
            <a:avLst/>
          </a:prstGeom>
        </p:spPr>
      </p:pic>
      <p:sp>
        <p:nvSpPr>
          <p:cNvPr id="7" name="TextBox 6"/>
          <p:cNvSpPr txBox="1"/>
          <p:nvPr/>
        </p:nvSpPr>
        <p:spPr>
          <a:xfrm>
            <a:off x="228600" y="1371600"/>
            <a:ext cx="2590800" cy="1815882"/>
          </a:xfrm>
          <a:prstGeom prst="rect">
            <a:avLst/>
          </a:prstGeom>
          <a:noFill/>
        </p:spPr>
        <p:txBody>
          <a:bodyPr wrap="square" rtlCol="0">
            <a:spAutoFit/>
          </a:bodyPr>
          <a:lstStyle/>
          <a:p>
            <a:r>
              <a:rPr lang="en-US" sz="2800" b="1" dirty="0" smtClean="0"/>
              <a:t>As we can see here ,a 3D solid diagram of the CNC .</a:t>
            </a:r>
            <a:endParaRPr lang="en-US" sz="28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1286</TotalTime>
  <Words>760</Words>
  <Application>Microsoft Office PowerPoint</Application>
  <PresentationFormat>On-screen Show (4:3)</PresentationFormat>
  <Paragraphs>141</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Slide 1</vt:lpstr>
      <vt:lpstr>Outlines  :</vt:lpstr>
      <vt:lpstr>PCB</vt:lpstr>
      <vt:lpstr>Slide 4</vt:lpstr>
      <vt:lpstr>PCB Methods </vt:lpstr>
      <vt:lpstr>Why drilling milling cnc ?</vt:lpstr>
      <vt:lpstr>What is CNC</vt:lpstr>
      <vt:lpstr>Slide 8</vt:lpstr>
      <vt:lpstr>Slide 9</vt:lpstr>
      <vt:lpstr>Slide 10</vt:lpstr>
      <vt:lpstr>Slide 11</vt:lpstr>
      <vt:lpstr>Slide 12</vt:lpstr>
      <vt:lpstr>Stepper Motor   Open Loop  Easy to control  Low cost  High resolution</vt:lpstr>
      <vt:lpstr>  Stepper Motor   Unipolar: In unipolar stepper motors the number of phases is twice the number of coils, since each coil is divided into   Bipolar :Bipolar permanent magnet and hybrid motors are constructed with exactly the same mechanism as is used on unipolar motors, but the two windings are wired more simply with no center taps,and known for their excellent .size/torque ratio</vt:lpstr>
      <vt:lpstr>              </vt:lpstr>
      <vt:lpstr>L298 H-Bridge  The L298 has four output pins that connected to the stepper motor.     L297 Controller         is stepper motor controller IC generates four phase drive signals for two phase bipolar and four phase unipolar stepper motors. </vt:lpstr>
      <vt:lpstr>Slide 17</vt:lpstr>
      <vt:lpstr>Encoders :</vt:lpstr>
      <vt:lpstr>Slide 19</vt:lpstr>
      <vt:lpstr>Slide 20</vt:lpstr>
      <vt:lpstr>Slide 21</vt:lpstr>
      <vt:lpstr>Slide 22</vt:lpstr>
      <vt:lpstr>Slide 23</vt:lpstr>
      <vt:lpstr>Slide 24</vt:lpstr>
      <vt:lpstr>Slide 25</vt:lpstr>
      <vt:lpstr>Slide 26</vt:lpstr>
      <vt:lpstr>Limit switches :</vt:lpstr>
      <vt:lpstr>Slide 28</vt:lpstr>
      <vt:lpstr>Mechanical operation</vt:lpstr>
      <vt:lpstr>Milling </vt:lpstr>
      <vt:lpstr>Drilling </vt:lpstr>
      <vt:lpstr>Spindle motor</vt:lpstr>
      <vt:lpstr>Base material </vt:lpstr>
      <vt:lpstr>Filler </vt:lpstr>
      <vt:lpstr>Resins</vt:lpstr>
      <vt:lpstr>COPPER FOIL</vt:lpstr>
      <vt:lpstr>Copper clad laminate</vt:lpstr>
      <vt:lpstr>Drilling mechanism</vt:lpstr>
      <vt:lpstr>Tools </vt:lpstr>
      <vt:lpstr>Drill speed and feed rate:</vt:lpstr>
      <vt:lpstr>Drilling ,type of laminates ,tools</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Tareq</cp:lastModifiedBy>
  <cp:revision>35</cp:revision>
  <dcterms:created xsi:type="dcterms:W3CDTF">2014-12-21T03:33:44Z</dcterms:created>
  <dcterms:modified xsi:type="dcterms:W3CDTF">2014-12-22T20:51:00Z</dcterms:modified>
</cp:coreProperties>
</file>