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68" r:id="rId1"/>
  </p:sldMasterIdLst>
  <p:notesMasterIdLst>
    <p:notesMasterId r:id="rId37"/>
  </p:notesMasterIdLst>
  <p:sldIdLst>
    <p:sldId id="257" r:id="rId2"/>
    <p:sldId id="293" r:id="rId3"/>
    <p:sldId id="25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70" r:id="rId13"/>
    <p:sldId id="259" r:id="rId14"/>
    <p:sldId id="280" r:id="rId15"/>
    <p:sldId id="260" r:id="rId16"/>
    <p:sldId id="281" r:id="rId17"/>
    <p:sldId id="282" r:id="rId18"/>
    <p:sldId id="283" r:id="rId19"/>
    <p:sldId id="262" r:id="rId20"/>
    <p:sldId id="261" r:id="rId21"/>
    <p:sldId id="263" r:id="rId22"/>
    <p:sldId id="271" r:id="rId23"/>
    <p:sldId id="265" r:id="rId24"/>
    <p:sldId id="266" r:id="rId25"/>
    <p:sldId id="267" r:id="rId26"/>
    <p:sldId id="268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69" r:id="rId35"/>
    <p:sldId id="285" r:id="rId36"/>
  </p:sldIdLst>
  <p:sldSz cx="9144000" cy="6858000" type="screen4x3"/>
  <p:notesSz cx="6858000" cy="9144000"/>
  <p:photoAlbum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6202478-496B-4DCB-95CE-DEF0D478F235}" type="datetimeFigureOut">
              <a:rPr lang="ar-JO" smtClean="0"/>
              <a:t>23/06/1432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BC4A7E2-00AE-49DE-BB47-76DA96E2AE0E}" type="slidenum">
              <a:rPr lang="ar-JO" smtClean="0"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4A7E2-00AE-49DE-BB47-76DA96E2AE0E}" type="slidenum">
              <a:rPr lang="ar-JO" smtClean="0"/>
              <a:t>14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0AD5-CCD0-43D6-9349-14787E88C1C9}" type="datetime1">
              <a:rPr lang="en-US" smtClean="0"/>
              <a:t>5/26/2011</a:t>
            </a:fld>
            <a:endParaRPr lang="ar-JO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2B76-E881-4D2D-A5AB-87AAB8940339}" type="datetime1">
              <a:rPr lang="en-US" smtClean="0"/>
              <a:t>5/26/2011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4469-857A-4DAF-B3C6-85B7F2F9F3EC}" type="datetime1">
              <a:rPr lang="en-US" smtClean="0"/>
              <a:t>5/26/2011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988B-3725-400E-B83A-4ACDBBD4EBAF}" type="datetime1">
              <a:rPr lang="en-US" smtClean="0"/>
              <a:t>5/26/2011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5B73-7174-456E-A0A4-8741F8638197}" type="datetime1">
              <a:rPr lang="en-US" smtClean="0"/>
              <a:t>5/26/2011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65F3-CF01-49FC-9B15-5404D16AE5C8}" type="datetime1">
              <a:rPr lang="en-US" smtClean="0"/>
              <a:t>5/26/2011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EEA6-69B8-41B9-9984-04B34190A9E7}" type="datetime1">
              <a:rPr lang="en-US" smtClean="0"/>
              <a:t>5/26/2011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8C46-094D-4F36-8F8E-39CEFF961A55}" type="datetime1">
              <a:rPr lang="en-US" smtClean="0"/>
              <a:t>5/26/2011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2BE1-1F58-463D-A093-26BECC719DD6}" type="datetime1">
              <a:rPr lang="en-US" smtClean="0"/>
              <a:t>5/26/2011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92E1-EEF1-4E87-94CE-A856BFAB5E2A}" type="datetime1">
              <a:rPr lang="en-US" smtClean="0"/>
              <a:t>5/26/2011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682B-0C34-4EA4-9E57-67AB04F83537}" type="datetime1">
              <a:rPr lang="en-US" smtClean="0"/>
              <a:t>5/26/2011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8AF4FD-147A-4835-8DBB-2D36A9C39D0B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9B0E4E-7D27-4627-BC28-2866D53EF138}" type="datetime1">
              <a:rPr lang="en-US" smtClean="0"/>
              <a:t>5/26/2011</a:t>
            </a:fld>
            <a:endParaRPr lang="ar-JO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8AF4FD-147A-4835-8DBB-2D36A9C39D0B}" type="slidenum">
              <a:rPr lang="ar-JO" smtClean="0"/>
              <a:pPr/>
              <a:t>‹#›</a:t>
            </a:fld>
            <a:endParaRPr lang="ar-JO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diamond/>
  </p:transition>
  <p:hf hdr="0" ft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167163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 smtClean="0">
                <a:latin typeface="Algerian" pitchFamily="82" charset="0"/>
              </a:rPr>
              <a:t>Soil Nailing</a:t>
            </a:r>
            <a:endParaRPr lang="ar-JO" sz="4800" b="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74956" y="4462482"/>
            <a:ext cx="7854696" cy="1752600"/>
          </a:xfrm>
        </p:spPr>
        <p:txBody>
          <a:bodyPr>
            <a:noAutofit/>
          </a:bodyPr>
          <a:lstStyle/>
          <a:p>
            <a:pPr algn="ctr" rtl="0"/>
            <a:r>
              <a:rPr lang="en-US" sz="2400" dirty="0" smtClean="0"/>
              <a:t>Prepared </a:t>
            </a:r>
            <a:r>
              <a:rPr lang="en-US" sz="2400" dirty="0" smtClean="0"/>
              <a:t>by</a:t>
            </a:r>
            <a:r>
              <a:rPr lang="en-US" sz="2400" dirty="0" smtClean="0"/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Tareq</a:t>
            </a:r>
            <a:r>
              <a:rPr lang="en-US" sz="2400" dirty="0" smtClean="0"/>
              <a:t> </a:t>
            </a:r>
            <a:r>
              <a:rPr lang="en-US" sz="2400" dirty="0" err="1" smtClean="0"/>
              <a:t>Khader</a:t>
            </a:r>
            <a:r>
              <a:rPr lang="en-US" sz="2400" dirty="0" smtClean="0"/>
              <a:t>                       Tamer </a:t>
            </a:r>
            <a:r>
              <a:rPr lang="en-US" sz="2400" dirty="0" err="1" smtClean="0"/>
              <a:t>Hremat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algn="ctr" rtl="0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Supervisor</a:t>
            </a:r>
            <a:br>
              <a:rPr lang="en-US" sz="2400" dirty="0" smtClean="0"/>
            </a:br>
            <a:r>
              <a:rPr lang="en-US" sz="2400" dirty="0" smtClean="0"/>
              <a:t>Dr. </a:t>
            </a:r>
            <a:r>
              <a:rPr lang="en-US" sz="2400" dirty="0" err="1" smtClean="0"/>
              <a:t>Isam</a:t>
            </a:r>
            <a:r>
              <a:rPr lang="en-US" sz="2400" dirty="0" smtClean="0"/>
              <a:t> </a:t>
            </a:r>
            <a:r>
              <a:rPr lang="en-US" sz="2400" dirty="0" err="1" smtClean="0"/>
              <a:t>Jardaneh</a:t>
            </a:r>
            <a:endParaRPr lang="ar-JO" sz="2400" dirty="0"/>
          </a:p>
        </p:txBody>
      </p:sp>
      <p:pic>
        <p:nvPicPr>
          <p:cNvPr id="3" name="Picture 3" descr="C:\Users\Mr\Desktop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42852"/>
            <a:ext cx="952500" cy="952500"/>
          </a:xfrm>
          <a:prstGeom prst="rect">
            <a:avLst/>
          </a:prstGeom>
          <a:noFill/>
        </p:spPr>
      </p:pic>
      <p:sp>
        <p:nvSpPr>
          <p:cNvPr id="8" name="Subtitle 5"/>
          <p:cNvSpPr txBox="1">
            <a:spLocks/>
          </p:cNvSpPr>
          <p:nvPr/>
        </p:nvSpPr>
        <p:spPr>
          <a:xfrm>
            <a:off x="717832" y="819144"/>
            <a:ext cx="7854696" cy="1752600"/>
          </a:xfrm>
          <a:prstGeom prst="rect">
            <a:avLst/>
          </a:prstGeom>
        </p:spPr>
        <p:txBody>
          <a:bodyPr vert="horz" lIns="0" rIns="18288">
            <a:normAutofit fontScale="25000" lnSpcReduction="2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An-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Najah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National University</a:t>
            </a:r>
            <a:b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Engineering College</a:t>
            </a:r>
            <a:b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Civil Engineering Department </a:t>
            </a:r>
            <a:r>
              <a:rPr kumimoji="0" lang="ar-JO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ar-JO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ar-JO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681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Soil Grouting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  <p:pic>
        <p:nvPicPr>
          <p:cNvPr id="3" name="Picture 1" descr="http://www.multiurethanes.com/images/12K-Soil-Grouting-Microfine-Ceme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8215370" cy="456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10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967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Soil Freezing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  <p:pic>
        <p:nvPicPr>
          <p:cNvPr id="3" name="Picture 5" descr="C:\Users\Tareq\Desktop\مشروع التخرج\soil freez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8143932" cy="446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11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Basic Elements of a Soil Nail Wall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12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endParaRPr lang="ar-JO" dirty="0"/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82153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13</a:t>
            </a:fld>
            <a:endParaRPr lang="ar-JO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305800" cy="5643602"/>
          </a:xfrm>
        </p:spPr>
        <p:txBody>
          <a:bodyPr/>
          <a:lstStyle/>
          <a:p>
            <a:endParaRPr lang="ar-JO" dirty="0"/>
          </a:p>
        </p:txBody>
      </p:sp>
      <p:pic>
        <p:nvPicPr>
          <p:cNvPr id="3" name="صورة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86439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JO" dirty="0" smtClean="0"/>
              <a:t>14</a:t>
            </a:r>
            <a:endParaRPr lang="ar-JO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dirty="0" smtClean="0"/>
              <a:t>Centralizers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ar-JO" dirty="0"/>
          </a:p>
        </p:txBody>
      </p:sp>
      <p:pic>
        <p:nvPicPr>
          <p:cNvPr id="3074" name="Picture 2" descr="C:\Users\Mr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363" y="1428736"/>
            <a:ext cx="7659687" cy="504826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15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05800" cy="5510994"/>
          </a:xfrm>
        </p:spPr>
        <p:txBody>
          <a:bodyPr/>
          <a:lstStyle/>
          <a:p>
            <a:pPr algn="ctr"/>
            <a:r>
              <a:rPr lang="en-US" dirty="0" smtClean="0"/>
              <a:t>Drainage System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  <p:pic>
        <p:nvPicPr>
          <p:cNvPr id="3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821536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16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6818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Favorable Soil for Soil Nailing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600" dirty="0" smtClean="0"/>
              <a:t> </a:t>
            </a:r>
            <a:br>
              <a:rPr lang="en-US" sz="3600" dirty="0" smtClean="0"/>
            </a:br>
            <a:endParaRPr lang="ar-JO" sz="3600" dirty="0"/>
          </a:p>
        </p:txBody>
      </p:sp>
      <p:sp>
        <p:nvSpPr>
          <p:cNvPr id="4" name="شكل بيضاوي 3"/>
          <p:cNvSpPr/>
          <p:nvPr/>
        </p:nvSpPr>
        <p:spPr>
          <a:xfrm>
            <a:off x="714348" y="2285992"/>
            <a:ext cx="3857652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Stiff to hard fine-grained soils</a:t>
            </a:r>
            <a:endParaRPr lang="ar-JO" sz="2000" b="1" dirty="0"/>
          </a:p>
        </p:txBody>
      </p:sp>
      <p:sp>
        <p:nvSpPr>
          <p:cNvPr id="5" name="شكل بيضاوي 4"/>
          <p:cNvSpPr/>
          <p:nvPr/>
        </p:nvSpPr>
        <p:spPr>
          <a:xfrm>
            <a:off x="4643438" y="2285992"/>
            <a:ext cx="4071966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Dense to very dense granular soils </a:t>
            </a:r>
            <a:endParaRPr lang="ar-JO" sz="2000" b="1" dirty="0"/>
          </a:p>
        </p:txBody>
      </p:sp>
      <p:sp>
        <p:nvSpPr>
          <p:cNvPr id="7" name="شكل بيضاوي 6"/>
          <p:cNvSpPr/>
          <p:nvPr/>
        </p:nvSpPr>
        <p:spPr>
          <a:xfrm>
            <a:off x="2857488" y="4572008"/>
            <a:ext cx="3714776" cy="1857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Glacial soils </a:t>
            </a:r>
            <a:endParaRPr lang="ar-JO" sz="20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17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7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681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Unfavorable Soil for Soil Nailing</a:t>
            </a:r>
            <a:br>
              <a:rPr lang="en-US" sz="5400" b="1" dirty="0" smtClean="0"/>
            </a:br>
            <a:r>
              <a:rPr lang="en-US" sz="5400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شكل بيضاوي 2"/>
          <p:cNvSpPr/>
          <p:nvPr/>
        </p:nvSpPr>
        <p:spPr>
          <a:xfrm>
            <a:off x="642910" y="2500306"/>
            <a:ext cx="300039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Dry, poorly graded </a:t>
            </a:r>
            <a:r>
              <a:rPr lang="en-US" dirty="0" err="1" smtClean="0"/>
              <a:t>cohesionless</a:t>
            </a:r>
            <a:r>
              <a:rPr lang="en-US" dirty="0" smtClean="0"/>
              <a:t> soils</a:t>
            </a:r>
            <a:endParaRPr lang="ar-JO" dirty="0"/>
          </a:p>
        </p:txBody>
      </p:sp>
      <p:sp>
        <p:nvSpPr>
          <p:cNvPr id="4" name="شكل بيضاوي 3"/>
          <p:cNvSpPr/>
          <p:nvPr/>
        </p:nvSpPr>
        <p:spPr>
          <a:xfrm>
            <a:off x="5286380" y="2428868"/>
            <a:ext cx="3143272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Soils with high groundwater</a:t>
            </a:r>
            <a:endParaRPr lang="ar-JO" dirty="0"/>
          </a:p>
        </p:txBody>
      </p:sp>
      <p:sp>
        <p:nvSpPr>
          <p:cNvPr id="5" name="شكل بيضاوي 4"/>
          <p:cNvSpPr/>
          <p:nvPr/>
        </p:nvSpPr>
        <p:spPr>
          <a:xfrm>
            <a:off x="571472" y="4857760"/>
            <a:ext cx="3000396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Soils with cobbles and boulders</a:t>
            </a:r>
            <a:endParaRPr lang="ar-JO" dirty="0"/>
          </a:p>
        </p:txBody>
      </p:sp>
      <p:sp>
        <p:nvSpPr>
          <p:cNvPr id="6" name="شكل بيضاوي 5"/>
          <p:cNvSpPr/>
          <p:nvPr/>
        </p:nvSpPr>
        <p:spPr>
          <a:xfrm>
            <a:off x="3357554" y="3857628"/>
            <a:ext cx="250033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Soft to very soft fine-grained soils</a:t>
            </a:r>
            <a:endParaRPr lang="ar-JO" dirty="0"/>
          </a:p>
        </p:txBody>
      </p:sp>
      <p:sp>
        <p:nvSpPr>
          <p:cNvPr id="7" name="شكل بيضاوي 6"/>
          <p:cNvSpPr/>
          <p:nvPr/>
        </p:nvSpPr>
        <p:spPr>
          <a:xfrm>
            <a:off x="5643570" y="5000636"/>
            <a:ext cx="300039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Organic soils</a:t>
            </a:r>
            <a:endParaRPr lang="ar-JO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18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  <p:bldP spid="6" grpId="0" build="allAtOnce" animBg="1"/>
      <p:bldP spid="7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Construction Sequence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ar-J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19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142984"/>
            <a:ext cx="785818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Excavation Support Systems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Basic Elements of a Soil Nail Wall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Favorable and unfavorable soil for soil nailing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Construction sequence 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Design of soil nailing </a:t>
            </a:r>
            <a:endParaRPr lang="ar-JO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2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ar-JO" dirty="0"/>
          </a:p>
        </p:txBody>
      </p:sp>
      <p:pic>
        <p:nvPicPr>
          <p:cNvPr id="3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1071546"/>
            <a:ext cx="807249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20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901014" cy="5429288"/>
          </a:xfrm>
        </p:spPr>
        <p:txBody>
          <a:bodyPr/>
          <a:lstStyle/>
          <a:p>
            <a:pPr rtl="0"/>
            <a:endParaRPr lang="ar-JO" dirty="0"/>
          </a:p>
        </p:txBody>
      </p:sp>
      <p:pic>
        <p:nvPicPr>
          <p:cNvPr id="3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79296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21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68184"/>
          </a:xfrm>
        </p:spPr>
        <p:txBody>
          <a:bodyPr/>
          <a:lstStyle/>
          <a:p>
            <a:endParaRPr lang="ar-JO" dirty="0"/>
          </a:p>
        </p:txBody>
      </p:sp>
      <p:pic>
        <p:nvPicPr>
          <p:cNvPr id="3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778674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22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pPr rtl="0"/>
            <a:r>
              <a:rPr lang="en-US" sz="3600" b="1" dirty="0"/>
              <a:t>Soil Nail Vertical and Horizontal </a:t>
            </a:r>
            <a:r>
              <a:rPr lang="en-US" sz="3600" b="1" dirty="0" smtClean="0"/>
              <a:t>Spacing</a:t>
            </a: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ar-JO" b="1" dirty="0"/>
          </a:p>
        </p:txBody>
      </p:sp>
      <p:pic>
        <p:nvPicPr>
          <p:cNvPr id="3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8286808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23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pPr rtl="0"/>
            <a:r>
              <a:rPr lang="en-US" sz="2900" dirty="0" smtClean="0"/>
              <a:t>Soil nails are typically installed at an inclination ranging from 10 to 20 degrees from horizontal with a typical inclination of 15 degrees.</a:t>
            </a:r>
            <a:br>
              <a:rPr lang="en-US" sz="2900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/>
              <a:t/>
            </a:r>
            <a:br>
              <a:rPr lang="en-US" sz="2900" dirty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/>
              <a:t/>
            </a:r>
            <a:br>
              <a:rPr lang="en-US" sz="2900" dirty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/>
              <a:t/>
            </a:r>
            <a:br>
              <a:rPr lang="en-US" sz="2900" dirty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/>
              <a:t/>
            </a:r>
            <a:br>
              <a:rPr lang="en-US" sz="2900" dirty="0"/>
            </a:br>
            <a:r>
              <a:rPr lang="en-US" sz="2900" dirty="0" smtClean="0"/>
              <a:t/>
            </a:r>
            <a:br>
              <a:rPr lang="en-US" sz="2900" dirty="0" smtClean="0"/>
            </a:br>
            <a:endParaRPr lang="ar-JO" sz="2900" dirty="0"/>
          </a:p>
        </p:txBody>
      </p:sp>
      <p:pic>
        <p:nvPicPr>
          <p:cNvPr id="1026" name="Picture 2" descr="C:\Users\Mr\Desktop\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357430"/>
            <a:ext cx="7786742" cy="391002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24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Design of soil nailing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25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pPr rtl="0"/>
            <a:endParaRPr lang="ar-JO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14393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26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25308"/>
          </a:xfrm>
        </p:spPr>
        <p:txBody>
          <a:bodyPr/>
          <a:lstStyle/>
          <a:p>
            <a:pPr algn="ctr"/>
            <a:r>
              <a:rPr lang="en-US" b="1" dirty="0" smtClean="0"/>
              <a:t>Design using SNAIL 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27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53870"/>
          </a:xfrm>
        </p:spPr>
        <p:txBody>
          <a:bodyPr/>
          <a:lstStyle/>
          <a:p>
            <a:endParaRPr lang="ar-JO" dirty="0"/>
          </a:p>
        </p:txBody>
      </p:sp>
      <p:pic>
        <p:nvPicPr>
          <p:cNvPr id="3" name="صورة 2" descr="C:\Users\Mr\Desktop\snailsowar\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000108"/>
            <a:ext cx="821537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28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305800" cy="5357850"/>
          </a:xfrm>
        </p:spPr>
        <p:txBody>
          <a:bodyPr/>
          <a:lstStyle/>
          <a:p>
            <a:endParaRPr lang="ar-JO" dirty="0"/>
          </a:p>
        </p:txBody>
      </p:sp>
      <p:pic>
        <p:nvPicPr>
          <p:cNvPr id="3" name="صورة 2" descr="C:\Users\Mr\Desktop\snailsowar\2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28680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29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3600" b="1" dirty="0" smtClean="0"/>
              <a:t>Soil </a:t>
            </a:r>
            <a:r>
              <a:rPr lang="en-US" sz="3600" b="1" dirty="0" smtClean="0"/>
              <a:t>Nailing</a:t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Is </a:t>
            </a:r>
            <a:r>
              <a:rPr lang="en-US" sz="2900" dirty="0"/>
              <a:t>classified as an internally supported system by placing reinforcements </a:t>
            </a:r>
            <a:r>
              <a:rPr lang="en-US" sz="2900" dirty="0"/>
              <a:t>in and through the potential failure mass of the </a:t>
            </a:r>
            <a:r>
              <a:rPr lang="en-US" sz="2900" dirty="0" smtClean="0"/>
              <a:t>soil.</a:t>
            </a:r>
            <a:br>
              <a:rPr lang="en-US" sz="2900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/>
              <a:t/>
            </a:r>
            <a:br>
              <a:rPr lang="en-US" sz="2900" dirty="0"/>
            </a:br>
            <a:endParaRPr lang="ar-JO" sz="2900" dirty="0"/>
          </a:p>
        </p:txBody>
      </p:sp>
      <p:pic>
        <p:nvPicPr>
          <p:cNvPr id="3" name="Picture 1" descr="http://www.williamsform.com/Ground_Anchors/Soil_Nails_Soil_Nailing/soil_nail_vi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80876"/>
            <a:ext cx="8072494" cy="396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3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305800" cy="5286412"/>
          </a:xfrm>
        </p:spPr>
        <p:txBody>
          <a:bodyPr/>
          <a:lstStyle/>
          <a:p>
            <a:endParaRPr lang="ar-JO" dirty="0"/>
          </a:p>
        </p:txBody>
      </p:sp>
      <p:pic>
        <p:nvPicPr>
          <p:cNvPr id="3" name="صورة 2" descr="C:\Users\Mr\Desktop\snailsowar\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142984"/>
            <a:ext cx="82868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30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305800" cy="5429288"/>
          </a:xfrm>
        </p:spPr>
        <p:txBody>
          <a:bodyPr/>
          <a:lstStyle/>
          <a:p>
            <a:endParaRPr lang="ar-JO" dirty="0"/>
          </a:p>
        </p:txBody>
      </p:sp>
      <p:pic>
        <p:nvPicPr>
          <p:cNvPr id="3" name="صورة 2" descr="C:\Users\Mr\Desktop\snailsowar\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142984"/>
            <a:ext cx="828680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31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305800" cy="5500726"/>
          </a:xfrm>
        </p:spPr>
        <p:txBody>
          <a:bodyPr/>
          <a:lstStyle/>
          <a:p>
            <a:endParaRPr lang="ar-JO" dirty="0"/>
          </a:p>
        </p:txBody>
      </p:sp>
      <p:pic>
        <p:nvPicPr>
          <p:cNvPr id="3" name="صورة 2" descr="C:\Users\Mr\Desktop\snailsowar\88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358246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32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305800" cy="5429288"/>
          </a:xfrm>
        </p:spPr>
        <p:txBody>
          <a:bodyPr/>
          <a:lstStyle/>
          <a:p>
            <a:endParaRPr lang="ar-JO" dirty="0"/>
          </a:p>
        </p:txBody>
      </p:sp>
      <p:pic>
        <p:nvPicPr>
          <p:cNvPr id="3" name="صورة 2" descr="C:\Users\Mr\Desktop\snailsowar\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2153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33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pPr rtl="0"/>
            <a:endParaRPr lang="ar-JO" dirty="0"/>
          </a:p>
        </p:txBody>
      </p:sp>
      <p:pic>
        <p:nvPicPr>
          <p:cNvPr id="4" name="صورة 3" descr="C:\Users\Mr\Desktop\snailsowar\Untitl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828680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34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82432"/>
          </a:xfrm>
        </p:spPr>
        <p:txBody>
          <a:bodyPr/>
          <a:lstStyle/>
          <a:p>
            <a:pPr algn="ctr"/>
            <a:r>
              <a:rPr lang="en-US" sz="9600" dirty="0" smtClean="0">
                <a:latin typeface="CommercialScript BT" pitchFamily="66" charset="0"/>
              </a:rPr>
              <a:t>Thank you </a:t>
            </a:r>
            <a:r>
              <a:rPr lang="en-US" sz="9600" dirty="0" smtClean="0">
                <a:latin typeface="CommercialScript BT" pitchFamily="66" charset="0"/>
              </a:rPr>
              <a:t/>
            </a:r>
            <a:br>
              <a:rPr lang="en-US" sz="9600" dirty="0" smtClean="0">
                <a:latin typeface="CommercialScript BT" pitchFamily="66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35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396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Open Excavation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  <p:pic>
        <p:nvPicPr>
          <p:cNvPr id="4" name="il_fi" descr="http://www.ctcpsystems.com.au/QAwebNH5/AP4a&amp;4bDocuments/Implemntation%20Notes%20Web/QAINote7_files/image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850112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4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681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Braced Excavation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5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396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Soldier beam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  <p:pic>
        <p:nvPicPr>
          <p:cNvPr id="3" name="صورة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00724"/>
            <a:ext cx="8429684" cy="477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6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967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Sheet pile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  <p:pic>
        <p:nvPicPr>
          <p:cNvPr id="3" name="Picture 1" descr="C:\Documents and Settings\a\Desktop\SHEET PILE WALL\Copy of 07-28%20Sheet%20Pile%20excavation%2002---%20copy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857256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7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681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Slurry wall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  <p:pic>
        <p:nvPicPr>
          <p:cNvPr id="3" name="Picture 3" descr="C:\Users\Tareq\Desktop\مشروع التخرج\SlurryWallGuideWall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8358246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8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05800" cy="5500726"/>
          </a:xfrm>
        </p:spPr>
        <p:txBody>
          <a:bodyPr/>
          <a:lstStyle/>
          <a:p>
            <a:pPr algn="ctr"/>
            <a:r>
              <a:rPr lang="en-US" dirty="0" smtClean="0"/>
              <a:t>Cofferdam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  <p:pic>
        <p:nvPicPr>
          <p:cNvPr id="3" name="Picture 4" descr="C:\Users\Tareq\Desktop\مشروع التخرج\cofferdam2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8358246" cy="439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F4FD-147A-4835-8DBB-2D36A9C39D0B}" type="slidenum">
              <a:rPr lang="ar-JO" smtClean="0"/>
              <a:pPr/>
              <a:t>9</a:t>
            </a:fld>
            <a:endParaRPr lang="ar-JO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940</TotalTime>
  <Words>166</Words>
  <Application>Microsoft Office PowerPoint</Application>
  <PresentationFormat>On-screen Show (4:3)</PresentationFormat>
  <Paragraphs>73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تدفق</vt:lpstr>
      <vt:lpstr>Soil Nailing</vt:lpstr>
      <vt:lpstr>Slide 2</vt:lpstr>
      <vt:lpstr>Soil Nailing   Is classified as an internally supported system by placing reinforcements in and through the potential failure mass of the soil.          </vt:lpstr>
      <vt:lpstr>Open Excavation        </vt:lpstr>
      <vt:lpstr>    Braced Excavation    </vt:lpstr>
      <vt:lpstr>Soldier beam        </vt:lpstr>
      <vt:lpstr>Sheet pile        </vt:lpstr>
      <vt:lpstr>Slurry wall        </vt:lpstr>
      <vt:lpstr>Cofferdam       </vt:lpstr>
      <vt:lpstr>Soil Grouting        </vt:lpstr>
      <vt:lpstr>Soil Freezing       </vt:lpstr>
      <vt:lpstr>             Basic Elements of a Soil Nail Wall      </vt:lpstr>
      <vt:lpstr>Slide 13</vt:lpstr>
      <vt:lpstr>Slide 14</vt:lpstr>
      <vt:lpstr>Centralizers        </vt:lpstr>
      <vt:lpstr>Drainage System       </vt:lpstr>
      <vt:lpstr>Favorable Soil for Soil Nailing         </vt:lpstr>
      <vt:lpstr>Unfavorable Soil for Soil Nailing        </vt:lpstr>
      <vt:lpstr>   Construction Sequence     </vt:lpstr>
      <vt:lpstr>         </vt:lpstr>
      <vt:lpstr>Slide 21</vt:lpstr>
      <vt:lpstr>Slide 22</vt:lpstr>
      <vt:lpstr>Soil Nail Vertical and Horizontal Spacing       </vt:lpstr>
      <vt:lpstr>Soil nails are typically installed at an inclination ranging from 10 to 20 degrees from horizontal with a typical inclination of 15 degrees.          </vt:lpstr>
      <vt:lpstr>Design of soil nailing      </vt:lpstr>
      <vt:lpstr>Slide 26</vt:lpstr>
      <vt:lpstr>Design using SNAIL     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Thank you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An-najah  National University Engineering College Civil Engineering Department   Soil Nailing prepared by: Tareq khader                       Tamer hremat   Supervisor Dr. Isam Jardaneh</dc:title>
  <dc:creator>Mr</dc:creator>
  <cp:lastModifiedBy>Tareq</cp:lastModifiedBy>
  <cp:revision>17</cp:revision>
  <dcterms:created xsi:type="dcterms:W3CDTF">2011-05-24T10:38:46Z</dcterms:created>
  <dcterms:modified xsi:type="dcterms:W3CDTF">2011-05-26T07:58:27Z</dcterms:modified>
</cp:coreProperties>
</file>