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71" r:id="rId9"/>
    <p:sldId id="272" r:id="rId10"/>
    <p:sldId id="265" r:id="rId11"/>
    <p:sldId id="267" r:id="rId12"/>
    <p:sldId id="268" r:id="rId13"/>
    <p:sldId id="266" r:id="rId14"/>
    <p:sldId id="269" r:id="rId15"/>
    <p:sldId id="270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نمط ذو سمات 1 - تميي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Graduation%20Project\&#1575;&#1587;&#1578;&#1576;&#1610;&#1575;&#1606;&#1607;\&#1575;&#1604;&#1575;&#1587;&#1578;&#1576;&#1610;&#1575;&#1606;&#1607;%20&#1576;&#1575;&#1604;&#1585;&#1587;&#1608;&#1605;%20&#1575;&#1604;&#1578;&#1608;&#1590;&#1610;&#1581;&#1610;&#160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ar-JO"/>
  <c:chart>
    <c:plotArea>
      <c:layout>
        <c:manualLayout>
          <c:layoutTarget val="inner"/>
          <c:xMode val="edge"/>
          <c:yMode val="edge"/>
          <c:x val="0.10411350050309102"/>
          <c:y val="3.7511665208515836E-2"/>
          <c:w val="0.89560548691813568"/>
          <c:h val="0.84627296587925771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circle"/>
            <c:size val="5"/>
          </c:marker>
          <c:trendline>
            <c:trendlineType val="poly"/>
            <c:order val="4"/>
          </c:trendline>
          <c:xVal>
            <c:numRef>
              <c:f>ورقة1!$AL$5:$AL$42</c:f>
              <c:numCache>
                <c:formatCode>General</c:formatCode>
                <c:ptCount val="38"/>
                <c:pt idx="0">
                  <c:v>2</c:v>
                </c:pt>
                <c:pt idx="1">
                  <c:v>1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4</c:v>
                </c:pt>
                <c:pt idx="12">
                  <c:v>1</c:v>
                </c:pt>
                <c:pt idx="13">
                  <c:v>2</c:v>
                </c:pt>
                <c:pt idx="14">
                  <c:v>1</c:v>
                </c:pt>
                <c:pt idx="15">
                  <c:v>2</c:v>
                </c:pt>
                <c:pt idx="16">
                  <c:v>4</c:v>
                </c:pt>
                <c:pt idx="17">
                  <c:v>4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2</c:v>
                </c:pt>
                <c:pt idx="23">
                  <c:v>2</c:v>
                </c:pt>
                <c:pt idx="24">
                  <c:v>4</c:v>
                </c:pt>
                <c:pt idx="25">
                  <c:v>4</c:v>
                </c:pt>
                <c:pt idx="26">
                  <c:v>3</c:v>
                </c:pt>
                <c:pt idx="27">
                  <c:v>2</c:v>
                </c:pt>
                <c:pt idx="28">
                  <c:v>4</c:v>
                </c:pt>
                <c:pt idx="29">
                  <c:v>3</c:v>
                </c:pt>
                <c:pt idx="30">
                  <c:v>1</c:v>
                </c:pt>
                <c:pt idx="31">
                  <c:v>4</c:v>
                </c:pt>
                <c:pt idx="32">
                  <c:v>1</c:v>
                </c:pt>
                <c:pt idx="33">
                  <c:v>2</c:v>
                </c:pt>
                <c:pt idx="34">
                  <c:v>4</c:v>
                </c:pt>
                <c:pt idx="35">
                  <c:v>4</c:v>
                </c:pt>
                <c:pt idx="36">
                  <c:v>3</c:v>
                </c:pt>
                <c:pt idx="37">
                  <c:v>4</c:v>
                </c:pt>
              </c:numCache>
            </c:numRef>
          </c:xVal>
          <c:yVal>
            <c:numRef>
              <c:f>ورقة1!$AP$5:$AP$42</c:f>
              <c:numCache>
                <c:formatCode>General</c:formatCode>
                <c:ptCount val="38"/>
                <c:pt idx="0">
                  <c:v>83.333333333333258</c:v>
                </c:pt>
                <c:pt idx="1">
                  <c:v>92.59259259259197</c:v>
                </c:pt>
                <c:pt idx="2">
                  <c:v>69.444444444444727</c:v>
                </c:pt>
                <c:pt idx="3">
                  <c:v>55.555555555555557</c:v>
                </c:pt>
                <c:pt idx="4">
                  <c:v>138.88888888889053</c:v>
                </c:pt>
                <c:pt idx="5">
                  <c:v>104.16666666666667</c:v>
                </c:pt>
                <c:pt idx="6">
                  <c:v>158.73015873015694</c:v>
                </c:pt>
                <c:pt idx="7">
                  <c:v>92.59259259259197</c:v>
                </c:pt>
                <c:pt idx="8">
                  <c:v>138.88888888889053</c:v>
                </c:pt>
                <c:pt idx="9">
                  <c:v>69.444444444444727</c:v>
                </c:pt>
                <c:pt idx="10">
                  <c:v>46.296296296296305</c:v>
                </c:pt>
                <c:pt idx="11">
                  <c:v>64.102564102563335</c:v>
                </c:pt>
                <c:pt idx="12">
                  <c:v>39.682539682540011</c:v>
                </c:pt>
                <c:pt idx="13">
                  <c:v>55.555555555555557</c:v>
                </c:pt>
                <c:pt idx="14">
                  <c:v>46.296296296296305</c:v>
                </c:pt>
                <c:pt idx="15">
                  <c:v>61.728395061728413</c:v>
                </c:pt>
                <c:pt idx="16">
                  <c:v>59.523809523809526</c:v>
                </c:pt>
                <c:pt idx="17">
                  <c:v>55.555555555555557</c:v>
                </c:pt>
                <c:pt idx="18">
                  <c:v>30.864197530864189</c:v>
                </c:pt>
                <c:pt idx="19">
                  <c:v>55.555555555555557</c:v>
                </c:pt>
                <c:pt idx="20">
                  <c:v>55.555555555555557</c:v>
                </c:pt>
                <c:pt idx="21">
                  <c:v>63.131313131313128</c:v>
                </c:pt>
                <c:pt idx="22">
                  <c:v>185.18518518518522</c:v>
                </c:pt>
                <c:pt idx="23">
                  <c:v>42.735042735042761</c:v>
                </c:pt>
                <c:pt idx="24">
                  <c:v>66.666666666666671</c:v>
                </c:pt>
                <c:pt idx="25">
                  <c:v>185.18518518518522</c:v>
                </c:pt>
                <c:pt idx="26">
                  <c:v>39.682539682540011</c:v>
                </c:pt>
                <c:pt idx="27">
                  <c:v>138.88888888889053</c:v>
                </c:pt>
                <c:pt idx="28">
                  <c:v>92.592592592591942</c:v>
                </c:pt>
                <c:pt idx="29">
                  <c:v>92.59259259259197</c:v>
                </c:pt>
                <c:pt idx="30">
                  <c:v>46.296296296296305</c:v>
                </c:pt>
                <c:pt idx="31">
                  <c:v>69.444444444444727</c:v>
                </c:pt>
                <c:pt idx="32">
                  <c:v>138.88888888889053</c:v>
                </c:pt>
                <c:pt idx="33">
                  <c:v>46.296296296296305</c:v>
                </c:pt>
                <c:pt idx="34">
                  <c:v>61.728395061728413</c:v>
                </c:pt>
                <c:pt idx="35">
                  <c:v>69.444444444444727</c:v>
                </c:pt>
                <c:pt idx="36">
                  <c:v>69.444444444444727</c:v>
                </c:pt>
                <c:pt idx="37">
                  <c:v>79.365079365079353</c:v>
                </c:pt>
              </c:numCache>
            </c:numRef>
          </c:yVal>
        </c:ser>
        <c:axId val="153816448"/>
        <c:axId val="165374208"/>
      </c:scatterChart>
      <c:valAx>
        <c:axId val="153816448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lang="ar-AE"/>
                </a:pPr>
                <a:r>
                  <a:rPr lang="en-US"/>
                  <a:t>Less than 1500                 1500-3000                   3000-4500             more than 4500</a:t>
                </a:r>
                <a:endParaRPr lang="ar-JO"/>
              </a:p>
            </c:rich>
          </c:tx>
          <c:layout>
            <c:manualLayout>
              <c:xMode val="edge"/>
              <c:yMode val="edge"/>
              <c:x val="0.21723239004565523"/>
              <c:y val="0.90693277923592319"/>
            </c:manualLayout>
          </c:layout>
        </c:title>
        <c:numFmt formatCode="@" sourceLinked="0"/>
        <c:tickLblPos val="none"/>
        <c:crossAx val="165374208"/>
        <c:crosses val="autoZero"/>
        <c:crossBetween val="midCat"/>
      </c:valAx>
      <c:valAx>
        <c:axId val="16537420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ar-AE"/>
                </a:pPr>
                <a:r>
                  <a:rPr lang="en-US"/>
                  <a:t>Consumption (L/C/D)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ar-AE"/>
            </a:pPr>
            <a:endParaRPr lang="ar-JO"/>
          </a:p>
        </c:txPr>
        <c:crossAx val="153816448"/>
        <c:crosses val="autoZero"/>
        <c:crossBetween val="midCat"/>
      </c:valAx>
      <c:spPr>
        <a:noFill/>
        <a:ln w="25400">
          <a:noFill/>
        </a:ln>
      </c:spPr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20C3-3160-48EC-B202-272A17E08CC6}" type="datetimeFigureOut">
              <a:rPr lang="ar-JO" smtClean="0"/>
              <a:t>15/02/1433</a:t>
            </a:fld>
            <a:endParaRPr lang="ar-JO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0B1F7-45B4-44B9-99EC-8D84DA93664B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20C3-3160-48EC-B202-272A17E08CC6}" type="datetimeFigureOut">
              <a:rPr lang="ar-JO" smtClean="0"/>
              <a:t>15/02/1433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0B1F7-45B4-44B9-99EC-8D84DA93664B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20C3-3160-48EC-B202-272A17E08CC6}" type="datetimeFigureOut">
              <a:rPr lang="ar-JO" smtClean="0"/>
              <a:t>15/02/1433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0B1F7-45B4-44B9-99EC-8D84DA93664B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20C3-3160-48EC-B202-272A17E08CC6}" type="datetimeFigureOut">
              <a:rPr lang="ar-JO" smtClean="0"/>
              <a:t>15/02/1433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0B1F7-45B4-44B9-99EC-8D84DA93664B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20C3-3160-48EC-B202-272A17E08CC6}" type="datetimeFigureOut">
              <a:rPr lang="ar-JO" smtClean="0"/>
              <a:t>15/02/1433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0B1F7-45B4-44B9-99EC-8D84DA93664B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20C3-3160-48EC-B202-272A17E08CC6}" type="datetimeFigureOut">
              <a:rPr lang="ar-JO" smtClean="0"/>
              <a:t>15/02/1433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0B1F7-45B4-44B9-99EC-8D84DA93664B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20C3-3160-48EC-B202-272A17E08CC6}" type="datetimeFigureOut">
              <a:rPr lang="ar-JO" smtClean="0"/>
              <a:t>15/02/1433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0B1F7-45B4-44B9-99EC-8D84DA93664B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20C3-3160-48EC-B202-272A17E08CC6}" type="datetimeFigureOut">
              <a:rPr lang="ar-JO" smtClean="0"/>
              <a:t>15/02/1433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0B1F7-45B4-44B9-99EC-8D84DA93664B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20C3-3160-48EC-B202-272A17E08CC6}" type="datetimeFigureOut">
              <a:rPr lang="ar-JO" smtClean="0"/>
              <a:t>15/02/1433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0B1F7-45B4-44B9-99EC-8D84DA93664B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20C3-3160-48EC-B202-272A17E08CC6}" type="datetimeFigureOut">
              <a:rPr lang="ar-JO" smtClean="0"/>
              <a:t>15/02/1433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0B1F7-45B4-44B9-99EC-8D84DA93664B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20C3-3160-48EC-B202-272A17E08CC6}" type="datetimeFigureOut">
              <a:rPr lang="ar-JO" smtClean="0"/>
              <a:t>15/02/1433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AF0B1F7-45B4-44B9-99EC-8D84DA93664B}" type="slidenum">
              <a:rPr lang="ar-JO" smtClean="0"/>
              <a:t>‹#›</a:t>
            </a:fld>
            <a:endParaRPr lang="ar-JO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8B920C3-3160-48EC-B202-272A17E08CC6}" type="datetimeFigureOut">
              <a:rPr lang="ar-JO" smtClean="0"/>
              <a:t>15/02/1433</a:t>
            </a:fld>
            <a:endParaRPr lang="ar-JO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F0B1F7-45B4-44B9-99EC-8D84DA93664B}" type="slidenum">
              <a:rPr lang="ar-JO" smtClean="0"/>
              <a:t>‹#›</a:t>
            </a:fld>
            <a:endParaRPr lang="ar-JO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Analysis &amp; Redesign Of Al-</a:t>
            </a:r>
            <a:r>
              <a:rPr lang="en-US" sz="3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Yamoun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Water</a:t>
            </a:r>
            <a:b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Distribution Network-</a:t>
            </a:r>
            <a:r>
              <a:rPr lang="en-US" sz="36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Jenin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/Palestine</a:t>
            </a:r>
            <a:b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ar-JO" sz="3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85720" y="3357562"/>
            <a:ext cx="8715436" cy="2071702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Prepared By</a:t>
            </a:r>
          </a:p>
          <a:p>
            <a:pPr algn="l"/>
            <a:r>
              <a:rPr lang="ar-SA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Waleed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Osama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Alkilani</a:t>
            </a:r>
            <a:r>
              <a:rPr lang="ar-SA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Anas Ahmad Khalid</a:t>
            </a:r>
            <a:endParaRPr lang="ar-JO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Network</a:t>
            </a:r>
            <a:endParaRPr lang="ar-JO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428736"/>
            <a:ext cx="7286676" cy="5429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>
            <a:noAutofit/>
          </a:bodyPr>
          <a:lstStyle/>
          <a:p>
            <a:pPr algn="ctr"/>
            <a:r>
              <a:rPr lang="en-US" sz="3800" b="1" dirty="0" smtClean="0"/>
              <a:t>The current situation of the water network:</a:t>
            </a:r>
            <a:r>
              <a:rPr lang="en-US" sz="3800" dirty="0" smtClean="0"/>
              <a:t/>
            </a:r>
            <a:br>
              <a:rPr lang="en-US" sz="3800" dirty="0" smtClean="0"/>
            </a:br>
            <a:endParaRPr lang="ar-JO" sz="3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389120"/>
          </a:xfrm>
        </p:spPr>
        <p:txBody>
          <a:bodyPr/>
          <a:lstStyle/>
          <a:p>
            <a:pPr algn="l" rtl="0"/>
            <a:r>
              <a:rPr lang="en-US" dirty="0" smtClean="0"/>
              <a:t>The data were logged into EPANET </a:t>
            </a:r>
            <a:r>
              <a:rPr lang="en-US" dirty="0" smtClean="0"/>
              <a:t>program . </a:t>
            </a:r>
          </a:p>
          <a:p>
            <a:pPr algn="l" rtl="0">
              <a:buNone/>
            </a:pPr>
            <a:r>
              <a:rPr lang="en-US" dirty="0" smtClean="0"/>
              <a:t> </a:t>
            </a:r>
          </a:p>
          <a:p>
            <a:pPr algn="l" rtl="0"/>
            <a:r>
              <a:rPr lang="en-US" dirty="0" smtClean="0"/>
              <a:t>Hazen-Williams </a:t>
            </a:r>
            <a:r>
              <a:rPr lang="en-US" dirty="0" smtClean="0"/>
              <a:t>equation was </a:t>
            </a:r>
            <a:r>
              <a:rPr lang="en-US" dirty="0" smtClean="0"/>
              <a:t>used .</a:t>
            </a:r>
          </a:p>
          <a:p>
            <a:pPr algn="l" rtl="0">
              <a:buNone/>
            </a:pPr>
            <a:r>
              <a:rPr lang="en-US" dirty="0" smtClean="0"/>
              <a:t> 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the factor (C) was considered in our network C =120 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800" dirty="0" smtClean="0"/>
              <a:t>Problems found in the network's current situation:</a:t>
            </a:r>
            <a:br>
              <a:rPr lang="en-US" sz="3800" dirty="0" smtClean="0"/>
            </a:br>
            <a:endParaRPr lang="ar-JO" sz="3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● High pressure </a:t>
            </a:r>
            <a:r>
              <a:rPr lang="en-US" dirty="0" smtClean="0"/>
              <a:t>: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Nodes </a:t>
            </a:r>
            <a:r>
              <a:rPr lang="en-US" dirty="0" smtClean="0"/>
              <a:t>located in low-lying </a:t>
            </a:r>
            <a:r>
              <a:rPr lang="en-US" dirty="0" smtClean="0"/>
              <a:t>areas .</a:t>
            </a:r>
          </a:p>
          <a:p>
            <a:pPr algn="l" rtl="0"/>
            <a:r>
              <a:rPr lang="en-US" dirty="0" smtClean="0"/>
              <a:t>Which represented by the red color.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dirty="0" smtClean="0"/>
              <a:t>● Low pressure </a:t>
            </a:r>
            <a:r>
              <a:rPr lang="en-US" dirty="0" smtClean="0"/>
              <a:t>:</a:t>
            </a:r>
            <a:endParaRPr lang="en-US" dirty="0" smtClean="0"/>
          </a:p>
          <a:p>
            <a:pPr algn="l" rtl="0"/>
            <a:r>
              <a:rPr lang="en-US" dirty="0" smtClean="0"/>
              <a:t>Nodes closed </a:t>
            </a:r>
            <a:r>
              <a:rPr lang="en-US" dirty="0" smtClean="0"/>
              <a:t>to reservoirs and their elevation is </a:t>
            </a:r>
            <a:r>
              <a:rPr lang="en-US" dirty="0" smtClean="0"/>
              <a:t>high .</a:t>
            </a:r>
          </a:p>
          <a:p>
            <a:pPr algn="l" rtl="0"/>
            <a:r>
              <a:rPr lang="en-US" dirty="0" smtClean="0"/>
              <a:t>Which represented by the blue color .</a:t>
            </a:r>
            <a:endParaRPr lang="en-US" dirty="0" smtClean="0"/>
          </a:p>
          <a:p>
            <a:pPr algn="l" rtl="0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10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The current situation of the water network:</a:t>
            </a:r>
            <a:endParaRPr lang="ar-JO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33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/>
          <a:lstStyle/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● </a:t>
            </a:r>
            <a:r>
              <a:rPr lang="en-US" dirty="0" smtClean="0"/>
              <a:t>High velocity in pipes:</a:t>
            </a:r>
          </a:p>
          <a:p>
            <a:pPr algn="l" rtl="0"/>
            <a:r>
              <a:rPr lang="en-US" dirty="0" smtClean="0"/>
              <a:t>No high </a:t>
            </a:r>
            <a:r>
              <a:rPr lang="en-US" dirty="0" smtClean="0"/>
              <a:t>velocity </a:t>
            </a:r>
            <a:r>
              <a:rPr lang="en-US" dirty="0" smtClean="0"/>
              <a:t>were found because of large diameters in the network.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 </a:t>
            </a:r>
          </a:p>
          <a:p>
            <a:pPr algn="l" rtl="0"/>
            <a:r>
              <a:rPr lang="en-US" dirty="0" smtClean="0"/>
              <a:t>● Low velocity in pipes:</a:t>
            </a:r>
          </a:p>
          <a:p>
            <a:pPr algn="l" rtl="0"/>
            <a:r>
              <a:rPr lang="en-US" dirty="0" smtClean="0"/>
              <a:t>This network in general has low velocity values because of it's large pipes diameters .</a:t>
            </a:r>
          </a:p>
          <a:p>
            <a:pPr algn="l"/>
            <a:endParaRPr lang="ar-JO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Future Network</a:t>
            </a:r>
            <a:r>
              <a:rPr lang="en-US" dirty="0" smtClean="0"/>
              <a:t/>
            </a:r>
            <a:br>
              <a:rPr lang="en-US" dirty="0" smtClean="0"/>
            </a:b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 smtClean="0"/>
              <a:t>Future population</a:t>
            </a:r>
            <a:r>
              <a:rPr lang="en-US" dirty="0" smtClean="0"/>
              <a:t> </a:t>
            </a:r>
          </a:p>
          <a:p>
            <a:pPr algn="l" rtl="0">
              <a:buNone/>
            </a:pPr>
            <a:r>
              <a:rPr lang="en-US" dirty="0" smtClean="0"/>
              <a:t>		Pf = Pp( 1 + </a:t>
            </a:r>
            <a:r>
              <a:rPr lang="en-US" dirty="0" err="1" smtClean="0"/>
              <a:t>i</a:t>
            </a:r>
            <a:r>
              <a:rPr lang="en-US" dirty="0" smtClean="0"/>
              <a:t> ) ⁿ</a:t>
            </a:r>
          </a:p>
          <a:p>
            <a:pPr algn="l" rtl="0"/>
            <a:r>
              <a:rPr lang="en-US" dirty="0" smtClean="0"/>
              <a:t>Where:</a:t>
            </a:r>
          </a:p>
          <a:p>
            <a:pPr algn="l" rtl="0"/>
            <a:r>
              <a:rPr lang="en-US" dirty="0" smtClean="0"/>
              <a:t>Pf: future population </a:t>
            </a:r>
          </a:p>
          <a:p>
            <a:pPr algn="l" rtl="0"/>
            <a:r>
              <a:rPr lang="en-US" dirty="0" smtClean="0"/>
              <a:t>Pp: present population (20000) </a:t>
            </a:r>
          </a:p>
          <a:p>
            <a:pPr algn="l" rtl="0"/>
            <a:r>
              <a:rPr lang="en-US" dirty="0" err="1" smtClean="0"/>
              <a:t>i</a:t>
            </a:r>
            <a:r>
              <a:rPr lang="en-US" dirty="0" smtClean="0"/>
              <a:t>: growth rate ( 3.0% ) </a:t>
            </a:r>
          </a:p>
          <a:p>
            <a:pPr algn="l" rtl="0"/>
            <a:r>
              <a:rPr lang="en-US" dirty="0" smtClean="0"/>
              <a:t>n: number of years to be designed for ( 30 years ).</a:t>
            </a:r>
          </a:p>
          <a:p>
            <a:pPr algn="l" rtl="0"/>
            <a:r>
              <a:rPr lang="en-US" dirty="0" smtClean="0"/>
              <a:t>Pf = 20000*( 1 + .03 )^30 = 48650 person ( future population ) .</a:t>
            </a:r>
          </a:p>
          <a:p>
            <a:pPr algn="l" rtl="0"/>
            <a:endParaRPr lang="en-US" dirty="0" smtClean="0"/>
          </a:p>
          <a:p>
            <a:pPr algn="l"/>
            <a:endParaRPr lang="ar-JO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Estimation of future water demand </a:t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ar-JO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3100" dirty="0" smtClean="0"/>
              <a:t>By WHO, The </a:t>
            </a:r>
            <a:r>
              <a:rPr lang="en-US" sz="3100" dirty="0" smtClean="0"/>
              <a:t>future consumption was considered to </a:t>
            </a:r>
            <a:r>
              <a:rPr lang="en-US" sz="3100" dirty="0" smtClean="0"/>
              <a:t>be 100 L/C/D</a:t>
            </a:r>
            <a:endParaRPr lang="en-US" sz="3100" dirty="0" smtClean="0"/>
          </a:p>
          <a:p>
            <a:pPr algn="l"/>
            <a:endParaRPr lang="ar-SA" sz="3100" dirty="0" smtClean="0"/>
          </a:p>
          <a:p>
            <a:pPr algn="l"/>
            <a:r>
              <a:rPr lang="en-US" sz="3100" dirty="0" smtClean="0"/>
              <a:t>To </a:t>
            </a:r>
            <a:r>
              <a:rPr lang="en-US" sz="3100" dirty="0" smtClean="0"/>
              <a:t>estimate the future water demand for each node, the nodal </a:t>
            </a:r>
            <a:r>
              <a:rPr lang="en-US" sz="3100" dirty="0" smtClean="0"/>
              <a:t>water </a:t>
            </a:r>
            <a:r>
              <a:rPr lang="en-US" sz="3100" dirty="0" smtClean="0"/>
              <a:t>demand will multiply by a factor </a:t>
            </a:r>
            <a:r>
              <a:rPr lang="en-US" sz="3100" dirty="0" smtClean="0"/>
              <a:t>F</a:t>
            </a:r>
            <a:r>
              <a:rPr lang="en-US" sz="3100" dirty="0" smtClean="0"/>
              <a:t>, which </a:t>
            </a:r>
            <a:r>
              <a:rPr lang="en-US" sz="3100" dirty="0" smtClean="0"/>
              <a:t>equal:</a:t>
            </a:r>
            <a:endParaRPr lang="ar-SA" sz="3100" dirty="0" smtClean="0"/>
          </a:p>
          <a:p>
            <a:pPr algn="ctr">
              <a:buNone/>
            </a:pPr>
            <a:endParaRPr lang="en-US" sz="3100" dirty="0" smtClean="0"/>
          </a:p>
          <a:p>
            <a:pPr algn="ctr">
              <a:buNone/>
            </a:pPr>
            <a:r>
              <a:rPr lang="en-US" sz="3100" dirty="0" smtClean="0"/>
              <a:t>F </a:t>
            </a:r>
            <a:r>
              <a:rPr lang="en-US" sz="3100" dirty="0" smtClean="0"/>
              <a:t>= (future demand/existing demand) * (future </a:t>
            </a:r>
            <a:r>
              <a:rPr lang="en-US" sz="3100" dirty="0" smtClean="0"/>
              <a:t>population/existing </a:t>
            </a:r>
            <a:r>
              <a:rPr lang="en-US" sz="3100" dirty="0" smtClean="0"/>
              <a:t>population</a:t>
            </a:r>
            <a:r>
              <a:rPr lang="en-US" sz="3100" dirty="0" smtClean="0"/>
              <a:t>)</a:t>
            </a:r>
          </a:p>
          <a:p>
            <a:pPr algn="l">
              <a:buNone/>
            </a:pPr>
            <a:endParaRPr lang="ar-SA" sz="3100" dirty="0" smtClean="0"/>
          </a:p>
          <a:p>
            <a:pPr algn="l">
              <a:buNone/>
            </a:pPr>
            <a:r>
              <a:rPr lang="en-US" sz="3100" dirty="0" smtClean="0"/>
              <a:t>Thus the multiply factor will be: F = </a:t>
            </a:r>
            <a:r>
              <a:rPr lang="en-US" sz="3100" dirty="0" smtClean="0"/>
              <a:t>3</a:t>
            </a:r>
            <a:endParaRPr lang="en-US" sz="3100" dirty="0" smtClean="0"/>
          </a:p>
          <a:p>
            <a:pPr algn="l"/>
            <a:endParaRPr lang="ar-JO" sz="3100" dirty="0" smtClean="0"/>
          </a:p>
          <a:p>
            <a:pPr algn="ctr">
              <a:buNone/>
            </a:pPr>
            <a:endParaRPr lang="en-US" dirty="0" smtClean="0"/>
          </a:p>
          <a:p>
            <a:pPr algn="l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algn="l">
              <a:buNone/>
            </a:pP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Future situation of the water network: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800" dirty="0" smtClean="0">
                <a:latin typeface="Times New Roman" pitchFamily="18" charset="0"/>
                <a:cs typeface="Times New Roman" pitchFamily="18" charset="0"/>
              </a:rPr>
            </a:br>
            <a:endParaRPr lang="ar-JO" sz="3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● High pressure :</a:t>
            </a:r>
          </a:p>
          <a:p>
            <a:pPr algn="l" rtl="0"/>
            <a:r>
              <a:rPr lang="en-US" dirty="0" smtClean="0"/>
              <a:t>The  maximum pressure value here at node 9 which equal 115.15 m ,  which means we don't have a problem with this value </a:t>
            </a:r>
            <a:r>
              <a:rPr lang="en-US" dirty="0" smtClean="0"/>
              <a:t>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● Low pressure :</a:t>
            </a:r>
          </a:p>
          <a:p>
            <a:pPr algn="l" rtl="0"/>
            <a:r>
              <a:rPr lang="en-US" dirty="0" smtClean="0"/>
              <a:t>There are few junctions with low pressure and these values don’t' cause a problem for our network.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/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/>
          <a:lstStyle/>
          <a:p>
            <a:pPr algn="l" rtl="0"/>
            <a:r>
              <a:rPr lang="en-US" dirty="0" smtClean="0"/>
              <a:t> </a:t>
            </a:r>
          </a:p>
          <a:p>
            <a:pPr algn="l" rtl="0"/>
            <a:r>
              <a:rPr lang="en-US" dirty="0" smtClean="0"/>
              <a:t>● High velocity </a:t>
            </a:r>
            <a:r>
              <a:rPr lang="en-US" dirty="0" smtClean="0"/>
              <a:t>: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 We have a few pipes with high velocity, so we can increase their diameters to satisfy our criteria.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● </a:t>
            </a:r>
            <a:r>
              <a:rPr lang="en-US" dirty="0" smtClean="0"/>
              <a:t>Low velocity </a:t>
            </a:r>
            <a:r>
              <a:rPr lang="en-US" dirty="0" smtClean="0"/>
              <a:t>: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This network in general has low velocity values because its pipes diameters are relatively high .</a:t>
            </a:r>
          </a:p>
          <a:p>
            <a:pPr algn="l" rtl="0"/>
            <a:r>
              <a:rPr lang="en-US" dirty="0" smtClean="0"/>
              <a:t> </a:t>
            </a:r>
          </a:p>
          <a:p>
            <a:pPr algn="l"/>
            <a:endParaRPr lang="ar-J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6759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Study Area</a:t>
            </a:r>
            <a:br>
              <a:rPr lang="en-US" dirty="0" smtClean="0"/>
            </a:br>
            <a:r>
              <a:rPr lang="en-US" dirty="0" smtClean="0"/>
              <a:t>“ </a:t>
            </a:r>
            <a:r>
              <a:rPr lang="en-US" dirty="0" err="1" smtClean="0"/>
              <a:t>Alyamoun</a:t>
            </a:r>
            <a:r>
              <a:rPr lang="en-US" dirty="0" smtClean="0"/>
              <a:t> “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ar-SA" sz="3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dirty="0" smtClean="0"/>
              <a:t>Location : 9 km west of </a:t>
            </a:r>
            <a:r>
              <a:rPr lang="en-US" sz="2800" dirty="0" err="1" smtClean="0"/>
              <a:t>Jenin</a:t>
            </a:r>
            <a:endParaRPr lang="en-US" sz="1400" dirty="0" smtClean="0"/>
          </a:p>
          <a:p>
            <a:pPr algn="ctr"/>
            <a:r>
              <a:rPr lang="en-US" sz="2800" dirty="0" smtClean="0"/>
              <a:t>Elevation : 160 m above mean sea level</a:t>
            </a:r>
            <a:endParaRPr lang="en-US" sz="1400" dirty="0" smtClean="0"/>
          </a:p>
          <a:p>
            <a:pPr algn="ctr"/>
            <a:r>
              <a:rPr lang="en-US" sz="2800" dirty="0" smtClean="0"/>
              <a:t>Population : 20000 inhabitants</a:t>
            </a:r>
            <a:endParaRPr lang="en-US" sz="1400" dirty="0" smtClean="0"/>
          </a:p>
          <a:p>
            <a:pPr lvl="8" algn="ctr">
              <a:buNone/>
            </a:pPr>
            <a:endParaRPr lang="ar-SA" sz="30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00013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Cost estimation for the new network</a:t>
            </a:r>
            <a:endParaRPr lang="ar-JO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1112520"/>
        </p:xfrm>
        <a:graphic>
          <a:graphicData uri="http://schemas.openxmlformats.org/drawingml/2006/table">
            <a:tbl>
              <a:tblPr rtl="1" firstRow="1" bandRow="1">
                <a:tableStyleId>{3C2FFA5D-87B4-456A-9821-1D502468CF0F}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New diameter (mm)</a:t>
                      </a:r>
                      <a:endParaRPr lang="en-US" sz="1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Old diameter (mm)</a:t>
                      </a:r>
                      <a:endParaRPr lang="en-US" sz="1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Pipe ID</a:t>
                      </a:r>
                      <a:endParaRPr lang="en-US" sz="18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just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en-US" sz="1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en-US" sz="1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en-US" sz="1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just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  <a:endParaRPr lang="en-US" sz="1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en-US" sz="1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en-US" sz="1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Approximate costs for new diameters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ar-JO" sz="4000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1508760"/>
        </p:xfrm>
        <a:graphic>
          <a:graphicData uri="http://schemas.openxmlformats.org/drawingml/2006/table">
            <a:tbl>
              <a:tblPr rtl="1" firstRow="1" bandRow="1">
                <a:tableStyleId>{3C2FFA5D-87B4-456A-9821-1D502468CF0F}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 cost ( $</a:t>
                      </a:r>
                      <a:r>
                        <a:rPr lang="en-US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)</a:t>
                      </a:r>
                      <a:endParaRPr lang="ar-JO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Cost ( $/m|)</a:t>
                      </a:r>
                      <a:endParaRPr lang="ar-JO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Length (m)</a:t>
                      </a:r>
                      <a:endParaRPr lang="ar-JO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Diameter (mm)</a:t>
                      </a:r>
                      <a:endParaRPr lang="ar-JO" sz="20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6864</a:t>
                      </a:r>
                      <a:endParaRPr lang="ar-JO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ar-JO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132</a:t>
                      </a:r>
                      <a:endParaRPr lang="ar-JO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ar-JO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5520.5</a:t>
                      </a:r>
                      <a:endParaRPr lang="ar-JO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ar-JO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90.5</a:t>
                      </a:r>
                      <a:endParaRPr lang="ar-JO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  <a:endParaRPr lang="ar-JO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12384.5</a:t>
                      </a:r>
                      <a:endParaRPr lang="ar-JO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 cost ( $ )</a:t>
                      </a:r>
                      <a:endParaRPr lang="ar-JO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JO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ar-JO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عنصر نائب للمحتوى 3" descr="yyyy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1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347046"/>
          </a:xfrm>
        </p:spPr>
        <p:txBody>
          <a:bodyPr>
            <a:normAutofit fontScale="90000"/>
          </a:bodyPr>
          <a:lstStyle/>
          <a:p>
            <a:pPr algn="ctr"/>
            <a:r>
              <a:rPr lang="ar-SA" b="1" dirty="0" smtClean="0"/>
              <a:t/>
            </a:r>
            <a:br>
              <a:rPr lang="ar-SA" b="1" dirty="0" smtClean="0"/>
            </a:br>
            <a:r>
              <a:rPr lang="en-US" b="1" dirty="0" smtClean="0"/>
              <a:t>The </a:t>
            </a:r>
            <a:r>
              <a:rPr lang="en-US" b="1" dirty="0" smtClean="0"/>
              <a:t>aim of the project </a:t>
            </a:r>
            <a:r>
              <a:rPr lang="en-US" dirty="0" smtClean="0"/>
              <a:t/>
            </a:r>
            <a:br>
              <a:rPr lang="en-US" dirty="0" smtClean="0"/>
            </a:b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The </a:t>
            </a:r>
            <a:r>
              <a:rPr lang="en-US" dirty="0" smtClean="0"/>
              <a:t>aim of the project is to analyze </a:t>
            </a:r>
            <a:r>
              <a:rPr lang="en-US" dirty="0" err="1" smtClean="0"/>
              <a:t>Alyamoun's</a:t>
            </a:r>
            <a:r>
              <a:rPr lang="en-US" dirty="0" smtClean="0"/>
              <a:t> water supply network and modify or redesign the network to meet the requirements for the next 30 years.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85725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Network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b="1" dirty="0" smtClean="0"/>
              <a:t>Pipes: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dirty="0" smtClean="0"/>
              <a:t>The pipes were used in the network are 103 Pipes ranges from 75 mm to 300 mm .</a:t>
            </a:r>
          </a:p>
          <a:p>
            <a:pPr algn="l" rtl="0"/>
            <a:endParaRPr lang="en-US" b="1" dirty="0" smtClean="0"/>
          </a:p>
          <a:p>
            <a:pPr algn="l" rtl="0"/>
            <a:r>
              <a:rPr lang="en-US" b="1" dirty="0" smtClean="0"/>
              <a:t>Nodes: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dirty="0" smtClean="0"/>
              <a:t>The nodes in the network are 95 nodes .</a:t>
            </a:r>
          </a:p>
          <a:p>
            <a:pPr algn="l" rtl="0">
              <a:buNone/>
            </a:pPr>
            <a:r>
              <a:rPr lang="en-US" dirty="0" smtClean="0"/>
              <a:t> </a:t>
            </a:r>
          </a:p>
          <a:p>
            <a:pPr algn="l" rtl="0"/>
            <a:r>
              <a:rPr lang="en-US" b="1" dirty="0" smtClean="0"/>
              <a:t>Water </a:t>
            </a:r>
            <a:r>
              <a:rPr lang="en-US" b="1" dirty="0" smtClean="0"/>
              <a:t>tanks</a:t>
            </a:r>
            <a:r>
              <a:rPr lang="en-US" b="1" dirty="0" smtClean="0"/>
              <a:t>:</a:t>
            </a:r>
          </a:p>
          <a:p>
            <a:pPr algn="l" rtl="0"/>
            <a:endParaRPr lang="en-US" b="1" dirty="0" smtClean="0"/>
          </a:p>
          <a:p>
            <a:pPr algn="l" rtl="0">
              <a:buNone/>
            </a:pPr>
            <a:r>
              <a:rPr lang="en-US" dirty="0" smtClean="0"/>
              <a:t>We have two tanks in the network</a:t>
            </a:r>
            <a:endParaRPr lang="en-US" dirty="0" smtClean="0"/>
          </a:p>
          <a:p>
            <a:pPr algn="l"/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Questionnaire Analysis</a:t>
            </a:r>
            <a:endParaRPr lang="ar-JO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dirty="0" smtClean="0"/>
              <a:t> The </a:t>
            </a:r>
            <a:r>
              <a:rPr lang="en-US" dirty="0" smtClean="0"/>
              <a:t>average per capita consumption = </a:t>
            </a:r>
            <a:r>
              <a:rPr lang="en-US" dirty="0" smtClean="0"/>
              <a:t>81 (L/capita/day).</a:t>
            </a:r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The average number of persons in the family from the questionnaire was 8 Persons.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It </a:t>
            </a:r>
            <a:r>
              <a:rPr lang="en-US" dirty="0" smtClean="0"/>
              <a:t>was found that families with highest number of persons consume more, which shown in Figures </a:t>
            </a:r>
            <a:r>
              <a:rPr lang="en-US" dirty="0" smtClean="0"/>
              <a:t>below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dirty="0"/>
          </a:p>
        </p:txBody>
      </p:sp>
      <p:pic>
        <p:nvPicPr>
          <p:cNvPr id="4" name="Picture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Income :</a:t>
            </a:r>
          </a:p>
          <a:p>
            <a:pPr algn="l" rtl="0"/>
            <a:endParaRPr lang="en-US" dirty="0" smtClean="0"/>
          </a:p>
          <a:p>
            <a:pPr rtl="0"/>
            <a:r>
              <a:rPr lang="en-US" dirty="0" smtClean="0"/>
              <a:t>It </a:t>
            </a:r>
            <a:r>
              <a:rPr lang="en-US" dirty="0" smtClean="0"/>
              <a:t>can be noticed that the consumption not affected by the income , the relation is shown in figure below </a:t>
            </a:r>
            <a:r>
              <a:rPr lang="en-US" dirty="0" smtClean="0"/>
              <a:t>: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293</TotalTime>
  <Words>478</Words>
  <Application>Microsoft Office PowerPoint</Application>
  <PresentationFormat>عرض على الشاشة (3:4)‏</PresentationFormat>
  <Paragraphs>118</Paragraphs>
  <Slides>22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23" baseType="lpstr">
      <vt:lpstr>تدفق</vt:lpstr>
      <vt:lpstr>Analysis &amp; Redesign Of Al-Yamoun Water Distribution Network-Jenin/Palestine </vt:lpstr>
      <vt:lpstr>Study Area “ Alyamoun “</vt:lpstr>
      <vt:lpstr>الشريحة 3</vt:lpstr>
      <vt:lpstr> The aim of the project  </vt:lpstr>
      <vt:lpstr>Network</vt:lpstr>
      <vt:lpstr>Questionnaire Analysis</vt:lpstr>
      <vt:lpstr>الشريحة 7</vt:lpstr>
      <vt:lpstr>الشريحة 8</vt:lpstr>
      <vt:lpstr>الشريحة 9</vt:lpstr>
      <vt:lpstr>Network</vt:lpstr>
      <vt:lpstr>The current situation of the water network: </vt:lpstr>
      <vt:lpstr>Problems found in the network's current situation: </vt:lpstr>
      <vt:lpstr>The current situation of the water network:</vt:lpstr>
      <vt:lpstr>الشريحة 14</vt:lpstr>
      <vt:lpstr>Future Network </vt:lpstr>
      <vt:lpstr>Estimation of future water demand  </vt:lpstr>
      <vt:lpstr>Future situation of the water network: </vt:lpstr>
      <vt:lpstr>الشريحة 18</vt:lpstr>
      <vt:lpstr>الشريحة 19</vt:lpstr>
      <vt:lpstr>Cost estimation for the new network</vt:lpstr>
      <vt:lpstr>Approximate costs for new diameters </vt:lpstr>
      <vt:lpstr>الشريحة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Anas</dc:creator>
  <cp:lastModifiedBy>Anas</cp:lastModifiedBy>
  <cp:revision>35</cp:revision>
  <dcterms:created xsi:type="dcterms:W3CDTF">2012-01-09T14:01:36Z</dcterms:created>
  <dcterms:modified xsi:type="dcterms:W3CDTF">2012-01-09T18:54:42Z</dcterms:modified>
</cp:coreProperties>
</file>