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316" r:id="rId8"/>
    <p:sldId id="306" r:id="rId9"/>
    <p:sldId id="263" r:id="rId10"/>
    <p:sldId id="307" r:id="rId11"/>
    <p:sldId id="269" r:id="rId12"/>
    <p:sldId id="308" r:id="rId13"/>
    <p:sldId id="270" r:id="rId14"/>
    <p:sldId id="310" r:id="rId15"/>
    <p:sldId id="323" r:id="rId16"/>
    <p:sldId id="324" r:id="rId17"/>
    <p:sldId id="311" r:id="rId18"/>
    <p:sldId id="317" r:id="rId19"/>
    <p:sldId id="312" r:id="rId20"/>
    <p:sldId id="272" r:id="rId21"/>
    <p:sldId id="273" r:id="rId22"/>
    <p:sldId id="274" r:id="rId23"/>
    <p:sldId id="318" r:id="rId24"/>
    <p:sldId id="319" r:id="rId25"/>
    <p:sldId id="276" r:id="rId26"/>
    <p:sldId id="277" r:id="rId27"/>
    <p:sldId id="320" r:id="rId28"/>
    <p:sldId id="321" r:id="rId29"/>
    <p:sldId id="322" r:id="rId30"/>
    <p:sldId id="31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038C7-31A1-4509-8BC6-16392BCC57BB}" type="doc">
      <dgm:prSet loTypeId="urn:microsoft.com/office/officeart/2005/8/layout/chevron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B1B9CA-C0ED-46BB-B191-FD87AC7012E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7C2AD94-7404-4432-A669-8414C6B4AD2B}" type="parTrans" cxnId="{1ED75B65-D7DC-4999-891E-93CE85062587}">
      <dgm:prSet/>
      <dgm:spPr/>
      <dgm:t>
        <a:bodyPr/>
        <a:lstStyle/>
        <a:p>
          <a:endParaRPr lang="en-US"/>
        </a:p>
      </dgm:t>
    </dgm:pt>
    <dgm:pt modelId="{89FCC339-BACD-442E-87B2-D75C65BFA95D}" type="sibTrans" cxnId="{1ED75B65-D7DC-4999-891E-93CE85062587}">
      <dgm:prSet/>
      <dgm:spPr/>
      <dgm:t>
        <a:bodyPr/>
        <a:lstStyle/>
        <a:p>
          <a:endParaRPr lang="en-US"/>
        </a:p>
      </dgm:t>
    </dgm:pt>
    <dgm:pt modelId="{E8F80EF1-FACD-4A43-9BB7-2E27D3D286CF}">
      <dgm:prSet phldrT="[Text]"/>
      <dgm:spPr/>
      <dgm:t>
        <a:bodyPr/>
        <a:lstStyle/>
        <a:p>
          <a:endParaRPr lang="en-US" sz="2900" dirty="0"/>
        </a:p>
      </dgm:t>
    </dgm:pt>
    <dgm:pt modelId="{F2E34AAB-22A8-4C15-99FC-55529B395A19}" type="parTrans" cxnId="{6EF57918-346A-4619-B253-E54BA40FB764}">
      <dgm:prSet/>
      <dgm:spPr/>
      <dgm:t>
        <a:bodyPr/>
        <a:lstStyle/>
        <a:p>
          <a:endParaRPr lang="en-US"/>
        </a:p>
      </dgm:t>
    </dgm:pt>
    <dgm:pt modelId="{80580099-16BB-4537-BDB7-62AD035E4CD4}" type="sibTrans" cxnId="{6EF57918-346A-4619-B253-E54BA40FB764}">
      <dgm:prSet/>
      <dgm:spPr/>
      <dgm:t>
        <a:bodyPr/>
        <a:lstStyle/>
        <a:p>
          <a:endParaRPr lang="en-US"/>
        </a:p>
      </dgm:t>
    </dgm:pt>
    <dgm:pt modelId="{BB2A56D3-F8EC-49B7-9959-6B4070E21CE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9857679D-843B-4109-B88E-7FDF901EF2E6}" type="parTrans" cxnId="{371BA7D1-A0D9-4725-9DA1-E403E2FE97CB}">
      <dgm:prSet/>
      <dgm:spPr/>
      <dgm:t>
        <a:bodyPr/>
        <a:lstStyle/>
        <a:p>
          <a:endParaRPr lang="en-US"/>
        </a:p>
      </dgm:t>
    </dgm:pt>
    <dgm:pt modelId="{3F1E6D99-5291-4952-A45D-D4A3EA5AF67A}" type="sibTrans" cxnId="{371BA7D1-A0D9-4725-9DA1-E403E2FE97CB}">
      <dgm:prSet/>
      <dgm:spPr/>
      <dgm:t>
        <a:bodyPr/>
        <a:lstStyle/>
        <a:p>
          <a:endParaRPr lang="en-US"/>
        </a:p>
      </dgm:t>
    </dgm:pt>
    <dgm:pt modelId="{5219A680-D542-401A-9080-CFBEC6D6B20F}">
      <dgm:prSet phldrT="[Text]" custT="1"/>
      <dgm:spPr/>
      <dgm:t>
        <a:bodyPr/>
        <a:lstStyle/>
        <a:p>
          <a:r>
            <a:rPr lang="en-US" sz="3600" b="1" dirty="0" smtClean="0">
              <a:latin typeface="Times New Roman" pitchFamily="18" charset="0"/>
              <a:cs typeface="Courier New" pitchFamily="49" charset="0"/>
            </a:rPr>
            <a:t>Organizing </a:t>
          </a:r>
          <a:endParaRPr lang="en-US" sz="3600" b="1" dirty="0"/>
        </a:p>
      </dgm:t>
    </dgm:pt>
    <dgm:pt modelId="{76E996FC-3F2C-40E6-BD64-0A3921F806EF}" type="parTrans" cxnId="{EF78F22B-1441-4325-8ED4-41853A39219D}">
      <dgm:prSet/>
      <dgm:spPr/>
      <dgm:t>
        <a:bodyPr/>
        <a:lstStyle/>
        <a:p>
          <a:endParaRPr lang="en-US"/>
        </a:p>
      </dgm:t>
    </dgm:pt>
    <dgm:pt modelId="{71F29025-DE80-4851-B80E-E135D5E7B119}" type="sibTrans" cxnId="{EF78F22B-1441-4325-8ED4-41853A39219D}">
      <dgm:prSet/>
      <dgm:spPr/>
      <dgm:t>
        <a:bodyPr/>
        <a:lstStyle/>
        <a:p>
          <a:endParaRPr lang="en-US"/>
        </a:p>
      </dgm:t>
    </dgm:pt>
    <dgm:pt modelId="{9ADCA729-3BD0-4F96-89F3-81538831BB04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71961F3-C990-4246-8B84-FB67921AAF4F}" type="parTrans" cxnId="{605FC6D4-C86A-4E8F-9618-5983F7747E39}">
      <dgm:prSet/>
      <dgm:spPr/>
      <dgm:t>
        <a:bodyPr/>
        <a:lstStyle/>
        <a:p>
          <a:endParaRPr lang="en-US"/>
        </a:p>
      </dgm:t>
    </dgm:pt>
    <dgm:pt modelId="{11E7619B-446D-4C0B-9ACC-DDC0B694356D}" type="sibTrans" cxnId="{605FC6D4-C86A-4E8F-9618-5983F7747E39}">
      <dgm:prSet/>
      <dgm:spPr/>
      <dgm:t>
        <a:bodyPr/>
        <a:lstStyle/>
        <a:p>
          <a:endParaRPr lang="en-US"/>
        </a:p>
      </dgm:t>
    </dgm:pt>
    <dgm:pt modelId="{18D4EFAD-3F17-4566-A334-E3772BB73F88}">
      <dgm:prSet phldrT="[Text]"/>
      <dgm:spPr/>
      <dgm:t>
        <a:bodyPr/>
        <a:lstStyle/>
        <a:p>
          <a:endParaRPr lang="en-US" sz="900" dirty="0"/>
        </a:p>
      </dgm:t>
    </dgm:pt>
    <dgm:pt modelId="{7CF46281-9790-450B-BBBD-EE7EF91A381E}" type="parTrans" cxnId="{5F44376A-0C22-4485-BE18-E2BD47F60756}">
      <dgm:prSet/>
      <dgm:spPr/>
      <dgm:t>
        <a:bodyPr/>
        <a:lstStyle/>
        <a:p>
          <a:endParaRPr lang="en-US"/>
        </a:p>
      </dgm:t>
    </dgm:pt>
    <dgm:pt modelId="{8AED7926-7C46-4434-95E3-FC78C70805F6}" type="sibTrans" cxnId="{5F44376A-0C22-4485-BE18-E2BD47F60756}">
      <dgm:prSet/>
      <dgm:spPr/>
      <dgm:t>
        <a:bodyPr/>
        <a:lstStyle/>
        <a:p>
          <a:endParaRPr lang="en-US"/>
        </a:p>
      </dgm:t>
    </dgm:pt>
    <dgm:pt modelId="{545C0A73-BFD6-41FF-916F-B8F46DEE891A}">
      <dgm:prSet custT="1"/>
      <dgm:spPr/>
      <dgm:t>
        <a:bodyPr/>
        <a:lstStyle/>
        <a:p>
          <a:r>
            <a:rPr lang="en-US" sz="3600" b="1" dirty="0" smtClean="0">
              <a:latin typeface="Times New Roman" pitchFamily="18" charset="0"/>
              <a:cs typeface="Courier New" pitchFamily="49" charset="0"/>
            </a:rPr>
            <a:t>Planning</a:t>
          </a:r>
          <a:endParaRPr lang="en-US" sz="3600" b="1" dirty="0"/>
        </a:p>
      </dgm:t>
    </dgm:pt>
    <dgm:pt modelId="{96BD1500-D59F-4AB1-9AB1-ED4E88199B39}" type="parTrans" cxnId="{AD687E49-792F-424F-9E09-30AB4D3FB818}">
      <dgm:prSet/>
      <dgm:spPr/>
      <dgm:t>
        <a:bodyPr/>
        <a:lstStyle/>
        <a:p>
          <a:endParaRPr lang="en-US"/>
        </a:p>
      </dgm:t>
    </dgm:pt>
    <dgm:pt modelId="{CD227FC0-F1EA-4CAE-B6FD-1DEDF111D901}" type="sibTrans" cxnId="{AD687E49-792F-424F-9E09-30AB4D3FB818}">
      <dgm:prSet/>
      <dgm:spPr/>
      <dgm:t>
        <a:bodyPr/>
        <a:lstStyle/>
        <a:p>
          <a:endParaRPr lang="en-US"/>
        </a:p>
      </dgm:t>
    </dgm:pt>
    <dgm:pt modelId="{09C61053-1DF7-498B-95EA-020E5CDE498C}">
      <dgm:prSet phldrT="[Text]"/>
      <dgm:spPr/>
      <dgm:t>
        <a:bodyPr/>
        <a:lstStyle/>
        <a:p>
          <a:endParaRPr lang="en-US" sz="900" dirty="0"/>
        </a:p>
      </dgm:t>
    </dgm:pt>
    <dgm:pt modelId="{7F417D35-80A7-41CD-BEC8-3A0698637784}" type="parTrans" cxnId="{192A5F05-14CB-4B5D-A611-BD3445732E17}">
      <dgm:prSet/>
      <dgm:spPr/>
      <dgm:t>
        <a:bodyPr/>
        <a:lstStyle/>
        <a:p>
          <a:pPr rtl="1"/>
          <a:endParaRPr lang="ar-SA"/>
        </a:p>
      </dgm:t>
    </dgm:pt>
    <dgm:pt modelId="{0D2063A5-1B04-4805-8612-BEEAE2E7C258}" type="sibTrans" cxnId="{192A5F05-14CB-4B5D-A611-BD3445732E17}">
      <dgm:prSet/>
      <dgm:spPr/>
      <dgm:t>
        <a:bodyPr/>
        <a:lstStyle/>
        <a:p>
          <a:pPr rtl="1"/>
          <a:endParaRPr lang="ar-SA"/>
        </a:p>
      </dgm:t>
    </dgm:pt>
    <dgm:pt modelId="{88316200-01D8-47FF-9271-A508878499CE}">
      <dgm:prSet phldrT="[Text]"/>
      <dgm:spPr/>
      <dgm:t>
        <a:bodyPr/>
        <a:lstStyle/>
        <a:p>
          <a:endParaRPr lang="en-US" sz="900" dirty="0"/>
        </a:p>
      </dgm:t>
    </dgm:pt>
    <dgm:pt modelId="{9C2EAECF-BC59-4C20-B6FA-D44C74854507}" type="parTrans" cxnId="{F1AB2126-CBD6-4FC1-85C5-9A03E1404F66}">
      <dgm:prSet/>
      <dgm:spPr/>
      <dgm:t>
        <a:bodyPr/>
        <a:lstStyle/>
        <a:p>
          <a:pPr rtl="1"/>
          <a:endParaRPr lang="ar-SA"/>
        </a:p>
      </dgm:t>
    </dgm:pt>
    <dgm:pt modelId="{859362B1-A934-4EEB-BF0C-CC4B88B1B194}" type="sibTrans" cxnId="{F1AB2126-CBD6-4FC1-85C5-9A03E1404F66}">
      <dgm:prSet/>
      <dgm:spPr/>
      <dgm:t>
        <a:bodyPr/>
        <a:lstStyle/>
        <a:p>
          <a:pPr rtl="1"/>
          <a:endParaRPr lang="ar-SA"/>
        </a:p>
      </dgm:t>
    </dgm:pt>
    <dgm:pt modelId="{FB5BEF98-125E-4464-8D9F-35AB81E12AE2}">
      <dgm:prSet phldrT="[Text]"/>
      <dgm:spPr/>
      <dgm:t>
        <a:bodyPr/>
        <a:lstStyle/>
        <a:p>
          <a:endParaRPr lang="en-US" sz="900" dirty="0"/>
        </a:p>
      </dgm:t>
    </dgm:pt>
    <dgm:pt modelId="{D3E56A40-3B9C-48B0-95B1-EF8822D57423}" type="parTrans" cxnId="{94270C15-7062-4433-8CE9-A7C7CD0ED66E}">
      <dgm:prSet/>
      <dgm:spPr/>
      <dgm:t>
        <a:bodyPr/>
        <a:lstStyle/>
        <a:p>
          <a:pPr rtl="1"/>
          <a:endParaRPr lang="ar-SA"/>
        </a:p>
      </dgm:t>
    </dgm:pt>
    <dgm:pt modelId="{74561AF2-1C53-4B7B-BD33-96828F5A28B1}" type="sibTrans" cxnId="{94270C15-7062-4433-8CE9-A7C7CD0ED66E}">
      <dgm:prSet/>
      <dgm:spPr/>
      <dgm:t>
        <a:bodyPr/>
        <a:lstStyle/>
        <a:p>
          <a:pPr rtl="1"/>
          <a:endParaRPr lang="ar-SA"/>
        </a:p>
      </dgm:t>
    </dgm:pt>
    <dgm:pt modelId="{38FB1AC0-2FEB-438B-90F2-E066CBF4F921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E2532124-E568-4418-99C6-0AE62B71E3CE}" type="parTrans" cxnId="{098F659F-A2BF-4A14-BE4E-31E390B36634}">
      <dgm:prSet/>
      <dgm:spPr/>
      <dgm:t>
        <a:bodyPr/>
        <a:lstStyle/>
        <a:p>
          <a:pPr rtl="1"/>
          <a:endParaRPr lang="ar-SA"/>
        </a:p>
      </dgm:t>
    </dgm:pt>
    <dgm:pt modelId="{F26390E6-B249-445F-860F-8736AD5A1485}" type="sibTrans" cxnId="{098F659F-A2BF-4A14-BE4E-31E390B36634}">
      <dgm:prSet/>
      <dgm:spPr/>
      <dgm:t>
        <a:bodyPr/>
        <a:lstStyle/>
        <a:p>
          <a:pPr rtl="1"/>
          <a:endParaRPr lang="ar-SA"/>
        </a:p>
      </dgm:t>
    </dgm:pt>
    <dgm:pt modelId="{6BE93B30-7F49-4F02-8A45-B5EFA95591FE}">
      <dgm:prSet custT="1"/>
      <dgm:spPr/>
      <dgm:t>
        <a:bodyPr/>
        <a:lstStyle/>
        <a:p>
          <a:r>
            <a:rPr lang="en-US" sz="3600" b="1" dirty="0" smtClean="0">
              <a:latin typeface="Times New Roman" pitchFamily="18" charset="0"/>
            </a:rPr>
            <a:t>Leading</a:t>
          </a:r>
          <a:endParaRPr lang="en-US" sz="3600" b="1" dirty="0"/>
        </a:p>
      </dgm:t>
    </dgm:pt>
    <dgm:pt modelId="{334D245E-2CAD-4E11-98ED-E624B009C371}" type="parTrans" cxnId="{DE047E95-1533-40BB-8E5C-4A10BFD8E8F4}">
      <dgm:prSet/>
      <dgm:spPr/>
      <dgm:t>
        <a:bodyPr/>
        <a:lstStyle/>
        <a:p>
          <a:endParaRPr lang="en-US"/>
        </a:p>
      </dgm:t>
    </dgm:pt>
    <dgm:pt modelId="{44BB8571-28C3-42BF-AF62-D84CA46B6033}" type="sibTrans" cxnId="{DE047E95-1533-40BB-8E5C-4A10BFD8E8F4}">
      <dgm:prSet/>
      <dgm:spPr/>
      <dgm:t>
        <a:bodyPr/>
        <a:lstStyle/>
        <a:p>
          <a:endParaRPr lang="en-US"/>
        </a:p>
      </dgm:t>
    </dgm:pt>
    <dgm:pt modelId="{FA82EC4A-12C4-4404-8613-95C5F7780D5C}">
      <dgm:prSet custT="1"/>
      <dgm:spPr/>
      <dgm:t>
        <a:bodyPr/>
        <a:lstStyle/>
        <a:p>
          <a:r>
            <a:rPr lang="en-US" sz="3600" b="1" dirty="0" smtClean="0">
              <a:latin typeface="Times New Roman" pitchFamily="18" charset="0"/>
              <a:cs typeface="Courier New" pitchFamily="49" charset="0"/>
            </a:rPr>
            <a:t>Controlling</a:t>
          </a:r>
          <a:endParaRPr lang="en-US" sz="3600" b="1" dirty="0"/>
        </a:p>
      </dgm:t>
    </dgm:pt>
    <dgm:pt modelId="{FF5A8D14-D957-4873-8456-F56505751AAF}" type="parTrans" cxnId="{B5297110-2E2F-4A53-BDA8-ACD4E9B32872}">
      <dgm:prSet/>
      <dgm:spPr/>
      <dgm:t>
        <a:bodyPr/>
        <a:lstStyle/>
        <a:p>
          <a:pPr rtl="1"/>
          <a:endParaRPr lang="ar-SA"/>
        </a:p>
      </dgm:t>
    </dgm:pt>
    <dgm:pt modelId="{E3D85AE6-F33F-4CE4-BAE5-2DD01905B3E5}" type="sibTrans" cxnId="{B5297110-2E2F-4A53-BDA8-ACD4E9B32872}">
      <dgm:prSet/>
      <dgm:spPr/>
      <dgm:t>
        <a:bodyPr/>
        <a:lstStyle/>
        <a:p>
          <a:pPr rtl="1"/>
          <a:endParaRPr lang="ar-SA"/>
        </a:p>
      </dgm:t>
    </dgm:pt>
    <dgm:pt modelId="{854835DE-F971-4A6B-B1A8-C12030C03D7B}" type="pres">
      <dgm:prSet presAssocID="{FF6038C7-31A1-4509-8BC6-16392BCC57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582C6E-9BAA-42C0-8B2A-B936ECAE1483}" type="pres">
      <dgm:prSet presAssocID="{28B1B9CA-C0ED-46BB-B191-FD87AC7012ED}" presName="composite" presStyleCnt="0"/>
      <dgm:spPr/>
    </dgm:pt>
    <dgm:pt modelId="{C0E025B5-469E-4926-A0B6-62CA9A888D5B}" type="pres">
      <dgm:prSet presAssocID="{28B1B9CA-C0ED-46BB-B191-FD87AC7012E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BA32E-7763-42F8-863A-8695C9F9B6A2}" type="pres">
      <dgm:prSet presAssocID="{28B1B9CA-C0ED-46BB-B191-FD87AC7012ED}" presName="descendantText" presStyleLbl="alignAcc1" presStyleIdx="0" presStyleCnt="4" custLinFactNeighborX="376" custLinFactNeighborY="6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5D058-9B4A-4472-B147-24807F19A981}" type="pres">
      <dgm:prSet presAssocID="{89FCC339-BACD-442E-87B2-D75C65BFA95D}" presName="sp" presStyleCnt="0"/>
      <dgm:spPr/>
    </dgm:pt>
    <dgm:pt modelId="{E1A70514-0815-4A4D-935A-DECBBF396CDF}" type="pres">
      <dgm:prSet presAssocID="{BB2A56D3-F8EC-49B7-9959-6B4070E21CED}" presName="composite" presStyleCnt="0"/>
      <dgm:spPr/>
    </dgm:pt>
    <dgm:pt modelId="{8EF70607-82EF-436C-AD21-AEDFD43265DF}" type="pres">
      <dgm:prSet presAssocID="{BB2A56D3-F8EC-49B7-9959-6B4070E21CE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BD692-F5E4-4021-B2AE-E390E0D2CA44}" type="pres">
      <dgm:prSet presAssocID="{BB2A56D3-F8EC-49B7-9959-6B4070E21CE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3705A-E0AC-440D-BC54-5AB317DDEF82}" type="pres">
      <dgm:prSet presAssocID="{3F1E6D99-5291-4952-A45D-D4A3EA5AF67A}" presName="sp" presStyleCnt="0"/>
      <dgm:spPr/>
    </dgm:pt>
    <dgm:pt modelId="{0E3A9EEF-9D6E-450E-B04B-171142923883}" type="pres">
      <dgm:prSet presAssocID="{9ADCA729-3BD0-4F96-89F3-81538831BB04}" presName="composite" presStyleCnt="0"/>
      <dgm:spPr/>
    </dgm:pt>
    <dgm:pt modelId="{7194E39C-1CD1-4BA0-8D9C-60BDD7AB4BEE}" type="pres">
      <dgm:prSet presAssocID="{9ADCA729-3BD0-4F96-89F3-81538831BB0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6E041-F57E-47EA-8C95-64984E34384E}" type="pres">
      <dgm:prSet presAssocID="{9ADCA729-3BD0-4F96-89F3-81538831BB0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1DB46-8027-4434-8843-BE8FBA32F3A6}" type="pres">
      <dgm:prSet presAssocID="{11E7619B-446D-4C0B-9ACC-DDC0B694356D}" presName="sp" presStyleCnt="0"/>
      <dgm:spPr/>
    </dgm:pt>
    <dgm:pt modelId="{522671E5-A69A-446E-B00C-8CA885CAE2D6}" type="pres">
      <dgm:prSet presAssocID="{38FB1AC0-2FEB-438B-90F2-E066CBF4F921}" presName="composite" presStyleCnt="0"/>
      <dgm:spPr/>
    </dgm:pt>
    <dgm:pt modelId="{DC10B6E7-DFF7-498B-9E7B-40A1368775C1}" type="pres">
      <dgm:prSet presAssocID="{38FB1AC0-2FEB-438B-90F2-E066CBF4F92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9B234-CC21-4466-80BD-D4C548F3C648}" type="pres">
      <dgm:prSet presAssocID="{38FB1AC0-2FEB-438B-90F2-E066CBF4F92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8F22B-1441-4325-8ED4-41853A39219D}" srcId="{BB2A56D3-F8EC-49B7-9959-6B4070E21CED}" destId="{5219A680-D542-401A-9080-CFBEC6D6B20F}" srcOrd="0" destOrd="0" parTransId="{76E996FC-3F2C-40E6-BD64-0A3921F806EF}" sibTransId="{71F29025-DE80-4851-B80E-E135D5E7B119}"/>
    <dgm:cxn modelId="{F1AB2126-CBD6-4FC1-85C5-9A03E1404F66}" srcId="{9ADCA729-3BD0-4F96-89F3-81538831BB04}" destId="{88316200-01D8-47FF-9271-A508878499CE}" srcOrd="3" destOrd="0" parTransId="{9C2EAECF-BC59-4C20-B6FA-D44C74854507}" sibTransId="{859362B1-A934-4EEB-BF0C-CC4B88B1B194}"/>
    <dgm:cxn modelId="{371BA7D1-A0D9-4725-9DA1-E403E2FE97CB}" srcId="{FF6038C7-31A1-4509-8BC6-16392BCC57BB}" destId="{BB2A56D3-F8EC-49B7-9959-6B4070E21CED}" srcOrd="1" destOrd="0" parTransId="{9857679D-843B-4109-B88E-7FDF901EF2E6}" sibTransId="{3F1E6D99-5291-4952-A45D-D4A3EA5AF67A}"/>
    <dgm:cxn modelId="{7E638CE0-19C4-4C22-95AA-BE966EDA6569}" type="presOf" srcId="{18D4EFAD-3F17-4566-A334-E3772BB73F88}" destId="{5886E041-F57E-47EA-8C95-64984E34384E}" srcOrd="0" destOrd="0" presId="urn:microsoft.com/office/officeart/2005/8/layout/chevron2"/>
    <dgm:cxn modelId="{55340904-B390-4E00-BD30-0171E72D914C}" type="presOf" srcId="{38FB1AC0-2FEB-438B-90F2-E066CBF4F921}" destId="{DC10B6E7-DFF7-498B-9E7B-40A1368775C1}" srcOrd="0" destOrd="0" presId="urn:microsoft.com/office/officeart/2005/8/layout/chevron2"/>
    <dgm:cxn modelId="{94270C15-7062-4433-8CE9-A7C7CD0ED66E}" srcId="{9ADCA729-3BD0-4F96-89F3-81538831BB04}" destId="{FB5BEF98-125E-4464-8D9F-35AB81E12AE2}" srcOrd="4" destOrd="0" parTransId="{D3E56A40-3B9C-48B0-95B1-EF8822D57423}" sibTransId="{74561AF2-1C53-4B7B-BD33-96828F5A28B1}"/>
    <dgm:cxn modelId="{0648F8CB-5FFA-41ED-AD5A-0A1F27CA6269}" type="presOf" srcId="{545C0A73-BFD6-41FF-916F-B8F46DEE891A}" destId="{B23BA32E-7763-42F8-863A-8695C9F9B6A2}" srcOrd="0" destOrd="1" presId="urn:microsoft.com/office/officeart/2005/8/layout/chevron2"/>
    <dgm:cxn modelId="{FD618E66-6A19-4B28-A331-CAE2DE48505E}" type="presOf" srcId="{BB2A56D3-F8EC-49B7-9959-6B4070E21CED}" destId="{8EF70607-82EF-436C-AD21-AEDFD43265DF}" srcOrd="0" destOrd="0" presId="urn:microsoft.com/office/officeart/2005/8/layout/chevron2"/>
    <dgm:cxn modelId="{CC2ECE12-8A80-476A-95B9-513339BBF1E8}" type="presOf" srcId="{FF6038C7-31A1-4509-8BC6-16392BCC57BB}" destId="{854835DE-F971-4A6B-B1A8-C12030C03D7B}" srcOrd="0" destOrd="0" presId="urn:microsoft.com/office/officeart/2005/8/layout/chevron2"/>
    <dgm:cxn modelId="{192A5F05-14CB-4B5D-A611-BD3445732E17}" srcId="{9ADCA729-3BD0-4F96-89F3-81538831BB04}" destId="{09C61053-1DF7-498B-95EA-020E5CDE498C}" srcOrd="2" destOrd="0" parTransId="{7F417D35-80A7-41CD-BEC8-3A0698637784}" sibTransId="{0D2063A5-1B04-4805-8612-BEEAE2E7C258}"/>
    <dgm:cxn modelId="{5FCD3E36-992E-474A-B887-5F6AB97A6AE2}" type="presOf" srcId="{6BE93B30-7F49-4F02-8A45-B5EFA95591FE}" destId="{5886E041-F57E-47EA-8C95-64984E34384E}" srcOrd="0" destOrd="1" presId="urn:microsoft.com/office/officeart/2005/8/layout/chevron2"/>
    <dgm:cxn modelId="{C095A808-8F08-42B9-B150-5635B5A9115F}" type="presOf" srcId="{5219A680-D542-401A-9080-CFBEC6D6B20F}" destId="{149BD692-F5E4-4021-B2AE-E390E0D2CA44}" srcOrd="0" destOrd="0" presId="urn:microsoft.com/office/officeart/2005/8/layout/chevron2"/>
    <dgm:cxn modelId="{C16BF916-E598-4760-A57B-06143D94A52C}" type="presOf" srcId="{9ADCA729-3BD0-4F96-89F3-81538831BB04}" destId="{7194E39C-1CD1-4BA0-8D9C-60BDD7AB4BEE}" srcOrd="0" destOrd="0" presId="urn:microsoft.com/office/officeart/2005/8/layout/chevron2"/>
    <dgm:cxn modelId="{6EF57918-346A-4619-B253-E54BA40FB764}" srcId="{28B1B9CA-C0ED-46BB-B191-FD87AC7012ED}" destId="{E8F80EF1-FACD-4A43-9BB7-2E27D3D286CF}" srcOrd="0" destOrd="0" parTransId="{F2E34AAB-22A8-4C15-99FC-55529B395A19}" sibTransId="{80580099-16BB-4537-BDB7-62AD035E4CD4}"/>
    <dgm:cxn modelId="{B5297110-2E2F-4A53-BDA8-ACD4E9B32872}" srcId="{38FB1AC0-2FEB-438B-90F2-E066CBF4F921}" destId="{FA82EC4A-12C4-4404-8613-95C5F7780D5C}" srcOrd="0" destOrd="0" parTransId="{FF5A8D14-D957-4873-8456-F56505751AAF}" sibTransId="{E3D85AE6-F33F-4CE4-BAE5-2DD01905B3E5}"/>
    <dgm:cxn modelId="{57346932-8AD4-47A4-B006-E0D9212090D2}" type="presOf" srcId="{09C61053-1DF7-498B-95EA-020E5CDE498C}" destId="{5886E041-F57E-47EA-8C95-64984E34384E}" srcOrd="0" destOrd="2" presId="urn:microsoft.com/office/officeart/2005/8/layout/chevron2"/>
    <dgm:cxn modelId="{605FC6D4-C86A-4E8F-9618-5983F7747E39}" srcId="{FF6038C7-31A1-4509-8BC6-16392BCC57BB}" destId="{9ADCA729-3BD0-4F96-89F3-81538831BB04}" srcOrd="2" destOrd="0" parTransId="{271961F3-C990-4246-8B84-FB67921AAF4F}" sibTransId="{11E7619B-446D-4C0B-9ACC-DDC0B694356D}"/>
    <dgm:cxn modelId="{AD687E49-792F-424F-9E09-30AB4D3FB818}" srcId="{28B1B9CA-C0ED-46BB-B191-FD87AC7012ED}" destId="{545C0A73-BFD6-41FF-916F-B8F46DEE891A}" srcOrd="1" destOrd="0" parTransId="{96BD1500-D59F-4AB1-9AB1-ED4E88199B39}" sibTransId="{CD227FC0-F1EA-4CAE-B6FD-1DEDF111D901}"/>
    <dgm:cxn modelId="{DE047E95-1533-40BB-8E5C-4A10BFD8E8F4}" srcId="{9ADCA729-3BD0-4F96-89F3-81538831BB04}" destId="{6BE93B30-7F49-4F02-8A45-B5EFA95591FE}" srcOrd="1" destOrd="0" parTransId="{334D245E-2CAD-4E11-98ED-E624B009C371}" sibTransId="{44BB8571-28C3-42BF-AF62-D84CA46B6033}"/>
    <dgm:cxn modelId="{1ED75B65-D7DC-4999-891E-93CE85062587}" srcId="{FF6038C7-31A1-4509-8BC6-16392BCC57BB}" destId="{28B1B9CA-C0ED-46BB-B191-FD87AC7012ED}" srcOrd="0" destOrd="0" parTransId="{27C2AD94-7404-4432-A669-8414C6B4AD2B}" sibTransId="{89FCC339-BACD-442E-87B2-D75C65BFA95D}"/>
    <dgm:cxn modelId="{816EF98D-0172-4916-8EEB-81B3F31D4A5D}" type="presOf" srcId="{FB5BEF98-125E-4464-8D9F-35AB81E12AE2}" destId="{5886E041-F57E-47EA-8C95-64984E34384E}" srcOrd="0" destOrd="4" presId="urn:microsoft.com/office/officeart/2005/8/layout/chevron2"/>
    <dgm:cxn modelId="{098F659F-A2BF-4A14-BE4E-31E390B36634}" srcId="{FF6038C7-31A1-4509-8BC6-16392BCC57BB}" destId="{38FB1AC0-2FEB-438B-90F2-E066CBF4F921}" srcOrd="3" destOrd="0" parTransId="{E2532124-E568-4418-99C6-0AE62B71E3CE}" sibTransId="{F26390E6-B249-445F-860F-8736AD5A1485}"/>
    <dgm:cxn modelId="{67F22963-3292-47C3-9E55-E85BA230B666}" type="presOf" srcId="{FA82EC4A-12C4-4404-8613-95C5F7780D5C}" destId="{1E89B234-CC21-4466-80BD-D4C548F3C648}" srcOrd="0" destOrd="0" presId="urn:microsoft.com/office/officeart/2005/8/layout/chevron2"/>
    <dgm:cxn modelId="{6C7DB63C-09E9-4EEF-A4AA-419A89354DBA}" type="presOf" srcId="{E8F80EF1-FACD-4A43-9BB7-2E27D3D286CF}" destId="{B23BA32E-7763-42F8-863A-8695C9F9B6A2}" srcOrd="0" destOrd="0" presId="urn:microsoft.com/office/officeart/2005/8/layout/chevron2"/>
    <dgm:cxn modelId="{E5F662BF-9CEA-4185-8BCF-B95DF24A09FE}" type="presOf" srcId="{88316200-01D8-47FF-9271-A508878499CE}" destId="{5886E041-F57E-47EA-8C95-64984E34384E}" srcOrd="0" destOrd="3" presId="urn:microsoft.com/office/officeart/2005/8/layout/chevron2"/>
    <dgm:cxn modelId="{5F44376A-0C22-4485-BE18-E2BD47F60756}" srcId="{9ADCA729-3BD0-4F96-89F3-81538831BB04}" destId="{18D4EFAD-3F17-4566-A334-E3772BB73F88}" srcOrd="0" destOrd="0" parTransId="{7CF46281-9790-450B-BBBD-EE7EF91A381E}" sibTransId="{8AED7926-7C46-4434-95E3-FC78C70805F6}"/>
    <dgm:cxn modelId="{142B31B2-2077-4F97-ABCE-D8F3A6D53EDC}" type="presOf" srcId="{28B1B9CA-C0ED-46BB-B191-FD87AC7012ED}" destId="{C0E025B5-469E-4926-A0B6-62CA9A888D5B}" srcOrd="0" destOrd="0" presId="urn:microsoft.com/office/officeart/2005/8/layout/chevron2"/>
    <dgm:cxn modelId="{CF6D1786-9A61-4AF9-B8C8-3C4EF5AE9148}" type="presParOf" srcId="{854835DE-F971-4A6B-B1A8-C12030C03D7B}" destId="{10582C6E-9BAA-42C0-8B2A-B936ECAE1483}" srcOrd="0" destOrd="0" presId="urn:microsoft.com/office/officeart/2005/8/layout/chevron2"/>
    <dgm:cxn modelId="{21BB527B-1CA2-4434-9562-DFCB87F04EB4}" type="presParOf" srcId="{10582C6E-9BAA-42C0-8B2A-B936ECAE1483}" destId="{C0E025B5-469E-4926-A0B6-62CA9A888D5B}" srcOrd="0" destOrd="0" presId="urn:microsoft.com/office/officeart/2005/8/layout/chevron2"/>
    <dgm:cxn modelId="{EF05BA93-B9F0-4A0B-BD08-D31BA2F9AC2F}" type="presParOf" srcId="{10582C6E-9BAA-42C0-8B2A-B936ECAE1483}" destId="{B23BA32E-7763-42F8-863A-8695C9F9B6A2}" srcOrd="1" destOrd="0" presId="urn:microsoft.com/office/officeart/2005/8/layout/chevron2"/>
    <dgm:cxn modelId="{8FA81F04-9531-4AAA-8BBE-FDA1BABB9199}" type="presParOf" srcId="{854835DE-F971-4A6B-B1A8-C12030C03D7B}" destId="{41B5D058-9B4A-4472-B147-24807F19A981}" srcOrd="1" destOrd="0" presId="urn:microsoft.com/office/officeart/2005/8/layout/chevron2"/>
    <dgm:cxn modelId="{36132B9A-EDD7-4D4B-ACE5-3BB1558BE661}" type="presParOf" srcId="{854835DE-F971-4A6B-B1A8-C12030C03D7B}" destId="{E1A70514-0815-4A4D-935A-DECBBF396CDF}" srcOrd="2" destOrd="0" presId="urn:microsoft.com/office/officeart/2005/8/layout/chevron2"/>
    <dgm:cxn modelId="{54045B04-6B1E-40B3-BDE8-9CD72F450F93}" type="presParOf" srcId="{E1A70514-0815-4A4D-935A-DECBBF396CDF}" destId="{8EF70607-82EF-436C-AD21-AEDFD43265DF}" srcOrd="0" destOrd="0" presId="urn:microsoft.com/office/officeart/2005/8/layout/chevron2"/>
    <dgm:cxn modelId="{88D36AE8-2728-4F52-85B2-AEDF29E6B23F}" type="presParOf" srcId="{E1A70514-0815-4A4D-935A-DECBBF396CDF}" destId="{149BD692-F5E4-4021-B2AE-E390E0D2CA44}" srcOrd="1" destOrd="0" presId="urn:microsoft.com/office/officeart/2005/8/layout/chevron2"/>
    <dgm:cxn modelId="{D8F72A71-2A8C-4120-BF6D-19B6635D4069}" type="presParOf" srcId="{854835DE-F971-4A6B-B1A8-C12030C03D7B}" destId="{1123705A-E0AC-440D-BC54-5AB317DDEF82}" srcOrd="3" destOrd="0" presId="urn:microsoft.com/office/officeart/2005/8/layout/chevron2"/>
    <dgm:cxn modelId="{407FD749-55C9-4497-BB55-0B7EDEB1D94A}" type="presParOf" srcId="{854835DE-F971-4A6B-B1A8-C12030C03D7B}" destId="{0E3A9EEF-9D6E-450E-B04B-171142923883}" srcOrd="4" destOrd="0" presId="urn:microsoft.com/office/officeart/2005/8/layout/chevron2"/>
    <dgm:cxn modelId="{2B1B0752-7C01-4928-8934-8179AC9F466F}" type="presParOf" srcId="{0E3A9EEF-9D6E-450E-B04B-171142923883}" destId="{7194E39C-1CD1-4BA0-8D9C-60BDD7AB4BEE}" srcOrd="0" destOrd="0" presId="urn:microsoft.com/office/officeart/2005/8/layout/chevron2"/>
    <dgm:cxn modelId="{0830C59D-84C3-4AC1-A37A-4AB56B0A046C}" type="presParOf" srcId="{0E3A9EEF-9D6E-450E-B04B-171142923883}" destId="{5886E041-F57E-47EA-8C95-64984E34384E}" srcOrd="1" destOrd="0" presId="urn:microsoft.com/office/officeart/2005/8/layout/chevron2"/>
    <dgm:cxn modelId="{5A97463C-6C9E-4A27-A394-454E84023206}" type="presParOf" srcId="{854835DE-F971-4A6B-B1A8-C12030C03D7B}" destId="{BE41DB46-8027-4434-8843-BE8FBA32F3A6}" srcOrd="5" destOrd="0" presId="urn:microsoft.com/office/officeart/2005/8/layout/chevron2"/>
    <dgm:cxn modelId="{7F652195-1F9A-410E-9B3B-462C7B0629DC}" type="presParOf" srcId="{854835DE-F971-4A6B-B1A8-C12030C03D7B}" destId="{522671E5-A69A-446E-B00C-8CA885CAE2D6}" srcOrd="6" destOrd="0" presId="urn:microsoft.com/office/officeart/2005/8/layout/chevron2"/>
    <dgm:cxn modelId="{8ED5CCA3-BE9F-47BE-8F20-506FDCED8C77}" type="presParOf" srcId="{522671E5-A69A-446E-B00C-8CA885CAE2D6}" destId="{DC10B6E7-DFF7-498B-9E7B-40A1368775C1}" srcOrd="0" destOrd="0" presId="urn:microsoft.com/office/officeart/2005/8/layout/chevron2"/>
    <dgm:cxn modelId="{8FD88442-CF97-4EB0-AB5C-7D0E5B546867}" type="presParOf" srcId="{522671E5-A69A-446E-B00C-8CA885CAE2D6}" destId="{1E89B234-CC21-4466-80BD-D4C548F3C6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4D1C6-46CE-4384-BD1F-74F654A3B194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24589-6BB8-4A01-86E6-94CF0EFD4335}" type="pres">
      <dgm:prSet presAssocID="{EAB4D1C6-46CE-4384-BD1F-74F654A3B1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9CD55C-DA62-4E34-96A9-313CAF44BFAA}" type="pres">
      <dgm:prSet presAssocID="{EAB4D1C6-46CE-4384-BD1F-74F654A3B194}" presName="radial" presStyleCnt="0">
        <dgm:presLayoutVars>
          <dgm:animLvl val="ctr"/>
        </dgm:presLayoutVars>
      </dgm:prSet>
      <dgm:spPr/>
    </dgm:pt>
  </dgm:ptLst>
  <dgm:cxnLst>
    <dgm:cxn modelId="{455FA9D7-456E-478B-AE5A-3208594CAE87}" type="presOf" srcId="{EAB4D1C6-46CE-4384-BD1F-74F654A3B194}" destId="{50A24589-6BB8-4A01-86E6-94CF0EFD4335}" srcOrd="0" destOrd="0" presId="urn:microsoft.com/office/officeart/2005/8/layout/radial3"/>
    <dgm:cxn modelId="{E4E2FFBF-1AD6-4528-A7A8-7BC64D4EC03E}" type="presParOf" srcId="{50A24589-6BB8-4A01-86E6-94CF0EFD4335}" destId="{D99CD55C-DA62-4E34-96A9-313CAF44BFAA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E025B5-469E-4926-A0B6-62CA9A888D5B}">
      <dsp:nvSpPr>
        <dsp:cNvPr id="0" name=""/>
        <dsp:cNvSpPr/>
      </dsp:nvSpPr>
      <dsp:spPr>
        <a:xfrm rot="5400000">
          <a:off x="-175362" y="179559"/>
          <a:ext cx="1169080" cy="818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endParaRPr lang="en-US" sz="2400" kern="1200" dirty="0"/>
        </a:p>
      </dsp:txBody>
      <dsp:txXfrm rot="5400000">
        <a:off x="-175362" y="179559"/>
        <a:ext cx="1169080" cy="818356"/>
      </dsp:txXfrm>
    </dsp:sp>
    <dsp:sp modelId="{B23BA32E-7763-42F8-863A-8695C9F9B6A2}">
      <dsp:nvSpPr>
        <dsp:cNvPr id="0" name=""/>
        <dsp:cNvSpPr/>
      </dsp:nvSpPr>
      <dsp:spPr>
        <a:xfrm rot="5400000">
          <a:off x="3077227" y="-2208068"/>
          <a:ext cx="759902" cy="5277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Times New Roman" pitchFamily="18" charset="0"/>
              <a:cs typeface="Courier New" pitchFamily="49" charset="0"/>
            </a:rPr>
            <a:t>Planning</a:t>
          </a:r>
          <a:endParaRPr lang="en-US" sz="3600" b="1" kern="1200" dirty="0"/>
        </a:p>
      </dsp:txBody>
      <dsp:txXfrm rot="5400000">
        <a:off x="3077227" y="-2208068"/>
        <a:ext cx="759902" cy="5277643"/>
      </dsp:txXfrm>
    </dsp:sp>
    <dsp:sp modelId="{8EF70607-82EF-436C-AD21-AEDFD43265DF}">
      <dsp:nvSpPr>
        <dsp:cNvPr id="0" name=""/>
        <dsp:cNvSpPr/>
      </dsp:nvSpPr>
      <dsp:spPr>
        <a:xfrm rot="5400000">
          <a:off x="-175362" y="1201000"/>
          <a:ext cx="1169080" cy="818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endParaRPr lang="en-US" sz="2400" kern="1200" dirty="0"/>
        </a:p>
      </dsp:txBody>
      <dsp:txXfrm rot="5400000">
        <a:off x="-175362" y="1201000"/>
        <a:ext cx="1169080" cy="818356"/>
      </dsp:txXfrm>
    </dsp:sp>
    <dsp:sp modelId="{149BD692-F5E4-4021-B2AE-E390E0D2CA44}">
      <dsp:nvSpPr>
        <dsp:cNvPr id="0" name=""/>
        <dsp:cNvSpPr/>
      </dsp:nvSpPr>
      <dsp:spPr>
        <a:xfrm rot="5400000">
          <a:off x="3077227" y="-1233231"/>
          <a:ext cx="759902" cy="5277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Times New Roman" pitchFamily="18" charset="0"/>
              <a:cs typeface="Courier New" pitchFamily="49" charset="0"/>
            </a:rPr>
            <a:t>Organizing </a:t>
          </a:r>
          <a:endParaRPr lang="en-US" sz="3600" b="1" kern="1200" dirty="0"/>
        </a:p>
      </dsp:txBody>
      <dsp:txXfrm rot="5400000">
        <a:off x="3077227" y="-1233231"/>
        <a:ext cx="759902" cy="5277643"/>
      </dsp:txXfrm>
    </dsp:sp>
    <dsp:sp modelId="{7194E39C-1CD1-4BA0-8D9C-60BDD7AB4BEE}">
      <dsp:nvSpPr>
        <dsp:cNvPr id="0" name=""/>
        <dsp:cNvSpPr/>
      </dsp:nvSpPr>
      <dsp:spPr>
        <a:xfrm rot="5400000">
          <a:off x="-175362" y="2222442"/>
          <a:ext cx="1169080" cy="818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endParaRPr lang="en-US" sz="2400" kern="1200" dirty="0"/>
        </a:p>
      </dsp:txBody>
      <dsp:txXfrm rot="5400000">
        <a:off x="-175362" y="2222442"/>
        <a:ext cx="1169080" cy="818356"/>
      </dsp:txXfrm>
    </dsp:sp>
    <dsp:sp modelId="{5886E041-F57E-47EA-8C95-64984E34384E}">
      <dsp:nvSpPr>
        <dsp:cNvPr id="0" name=""/>
        <dsp:cNvSpPr/>
      </dsp:nvSpPr>
      <dsp:spPr>
        <a:xfrm rot="5400000">
          <a:off x="3077227" y="-211790"/>
          <a:ext cx="759902" cy="5277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Times New Roman" pitchFamily="18" charset="0"/>
            </a:rPr>
            <a:t>Leading</a:t>
          </a:r>
          <a:endParaRPr lang="en-US" sz="36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 rot="5400000">
        <a:off x="3077227" y="-211790"/>
        <a:ext cx="759902" cy="5277643"/>
      </dsp:txXfrm>
    </dsp:sp>
    <dsp:sp modelId="{DC10B6E7-DFF7-498B-9E7B-40A1368775C1}">
      <dsp:nvSpPr>
        <dsp:cNvPr id="0" name=""/>
        <dsp:cNvSpPr/>
      </dsp:nvSpPr>
      <dsp:spPr>
        <a:xfrm rot="5400000">
          <a:off x="-175362" y="3243884"/>
          <a:ext cx="1169080" cy="818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</a:t>
          </a:r>
          <a:endParaRPr lang="en-US" sz="2400" kern="1200" dirty="0"/>
        </a:p>
      </dsp:txBody>
      <dsp:txXfrm rot="5400000">
        <a:off x="-175362" y="3243884"/>
        <a:ext cx="1169080" cy="818356"/>
      </dsp:txXfrm>
    </dsp:sp>
    <dsp:sp modelId="{1E89B234-CC21-4466-80BD-D4C548F3C648}">
      <dsp:nvSpPr>
        <dsp:cNvPr id="0" name=""/>
        <dsp:cNvSpPr/>
      </dsp:nvSpPr>
      <dsp:spPr>
        <a:xfrm rot="5400000">
          <a:off x="3077227" y="809651"/>
          <a:ext cx="759902" cy="5277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Times New Roman" pitchFamily="18" charset="0"/>
              <a:cs typeface="Courier New" pitchFamily="49" charset="0"/>
            </a:rPr>
            <a:t>Controlling</a:t>
          </a:r>
          <a:endParaRPr lang="en-US" sz="3600" b="1" kern="1200" dirty="0"/>
        </a:p>
      </dsp:txBody>
      <dsp:txXfrm rot="5400000">
        <a:off x="3077227" y="809651"/>
        <a:ext cx="759902" cy="52776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k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388" y="4554538"/>
            <a:ext cx="4249737" cy="536575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265113"/>
            <a:ext cx="2209800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413" y="265113"/>
            <a:ext cx="6478587" cy="618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3" y="265113"/>
            <a:ext cx="5680075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9388" y="1392238"/>
            <a:ext cx="8786812" cy="50609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3" y="265113"/>
            <a:ext cx="5680075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392238"/>
            <a:ext cx="8786812" cy="50609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3" y="265113"/>
            <a:ext cx="5680075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79388" y="1392238"/>
            <a:ext cx="8786812" cy="50609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392238"/>
            <a:ext cx="4316412" cy="5060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2238"/>
            <a:ext cx="4318000" cy="5060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k21_h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5413" y="265113"/>
            <a:ext cx="56800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310" tIns="32155" rIns="64310" bIns="321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Heading Comes Here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92238"/>
            <a:ext cx="8786812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310" tIns="32155" rIns="64310" bIns="32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4277" name="Picture 5" descr="bk21_h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538913"/>
            <a:ext cx="9144000" cy="3190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+mj-lt"/>
          <a:ea typeface="+mj-ea"/>
          <a:cs typeface="+mj-cs"/>
        </a:defRPr>
      </a:lvl1pPr>
      <a:lvl2pPr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2pPr>
      <a:lvl3pPr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3pPr>
      <a:lvl4pPr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4pPr>
      <a:lvl5pPr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5pPr>
      <a:lvl6pPr marL="457200"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6pPr>
      <a:lvl7pPr marL="914400"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7pPr>
      <a:lvl8pPr marL="1371600"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8pPr>
      <a:lvl9pPr marL="1828800" algn="l" defTabSz="642938" rtl="0" eaLnBrk="1" fontAlgn="base" hangingPunct="1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41300" indent="-241300" algn="l" defTabSz="642938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003399"/>
          </a:solidFill>
          <a:latin typeface="+mn-lt"/>
          <a:ea typeface="+mn-ea"/>
          <a:cs typeface="+mn-cs"/>
        </a:defRPr>
      </a:lvl1pPr>
      <a:lvl2pPr marL="522288" indent="-200025" algn="l" defTabSz="6429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  <a:cs typeface="+mn-cs"/>
        </a:defRPr>
      </a:lvl2pPr>
      <a:lvl3pPr marL="803275" indent="-160338" algn="l" defTabSz="642938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003399"/>
          </a:solidFill>
          <a:latin typeface="+mn-lt"/>
          <a:cs typeface="+mn-cs"/>
        </a:defRPr>
      </a:lvl3pPr>
      <a:lvl4pPr marL="1125538" indent="-160338" algn="l" defTabSz="642938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3399"/>
          </a:solidFill>
          <a:latin typeface="+mn-lt"/>
          <a:cs typeface="+mn-cs"/>
        </a:defRPr>
      </a:lvl4pPr>
      <a:lvl5pPr marL="14462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5pPr>
      <a:lvl6pPr marL="19034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6pPr>
      <a:lvl7pPr marL="23606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7pPr>
      <a:lvl8pPr marL="28178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8pPr>
      <a:lvl9pPr marL="3275013" indent="-160338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09800"/>
            <a:ext cx="7212012" cy="534987"/>
          </a:xfrm>
          <a:noFill/>
          <a:ln/>
        </p:spPr>
        <p:txBody>
          <a:bodyPr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Construction Project Management</a:t>
            </a:r>
            <a:endParaRPr lang="en-US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Prepared By : Ahmad Bdair, Saeed Naser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Mohammad Ablan, Mohammad Sabbah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0668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Presentation of</a:t>
            </a:r>
            <a:endParaRPr lang="en-US" sz="4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304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Segoe Print" pitchFamily="2" charset="0"/>
              </a:rPr>
              <a:t>Project Overview</a:t>
            </a:r>
            <a:endParaRPr lang="en-US" i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219200"/>
            <a:ext cx="8305800" cy="385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fontAlgn="auto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b="1" i="1" dirty="0" smtClean="0">
                <a:latin typeface="Comic Sans MS" pitchFamily="66" charset="0"/>
              </a:rPr>
              <a:t>This Project consists of 2 floors above the ground surface,</a:t>
            </a:r>
          </a:p>
          <a:p>
            <a:pPr marL="411480" indent="-342900" fontAlgn="auto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Wingdings 2"/>
              <a:buNone/>
              <a:defRPr/>
            </a:pPr>
            <a:r>
              <a:rPr lang="en-US" sz="3200" b="1" i="1" dirty="0" smtClean="0">
                <a:latin typeface="Comic Sans MS" pitchFamily="66" charset="0"/>
              </a:rPr>
              <a:t> the first one consists of stores and the second one contains the employee's offices and meeting and Cafeteria</a:t>
            </a:r>
            <a:r>
              <a:rPr lang="en-US" sz="3200" dirty="0" smtClean="0"/>
              <a:t>.</a:t>
            </a:r>
            <a:r>
              <a:rPr lang="en-US" sz="3200" b="1" i="1" dirty="0" smtClean="0">
                <a:latin typeface="Comic Sans MS" pitchFamily="66" charset="0"/>
              </a:rPr>
              <a:t> </a:t>
            </a:r>
          </a:p>
          <a:p>
            <a:endParaRPr lang="en-US" sz="800" b="1" i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02920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90000"/>
                </a:schemeClr>
              </a:buClr>
              <a:buFont typeface="Arial" pitchFamily="34" charset="0"/>
              <a:buChar char="•"/>
            </a:pPr>
            <a:r>
              <a:rPr lang="en-US" sz="3200" b="1" i="1" dirty="0" smtClean="0">
                <a:latin typeface="Comic Sans MS" pitchFamily="66" charset="0"/>
              </a:rPr>
              <a:t>The area of the first floor is 1200.76 m2 same as the second floor..</a:t>
            </a:r>
          </a:p>
          <a:p>
            <a:endParaRPr lang="en-US" sz="32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emp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7924800" cy="1219200"/>
          </a:xfrm>
          <a:prstGeom prst="rect">
            <a:avLst/>
          </a:prstGeom>
          <a:noFill/>
        </p:spPr>
      </p:pic>
      <p:pic>
        <p:nvPicPr>
          <p:cNvPr id="15364" name="Picture 4" descr="emp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7848600" cy="1133255"/>
          </a:xfrm>
          <a:prstGeom prst="rect">
            <a:avLst/>
          </a:prstGeom>
          <a:noFill/>
        </p:spPr>
      </p:pic>
      <p:pic>
        <p:nvPicPr>
          <p:cNvPr id="15365" name="Picture 5" descr="emp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8077200" cy="1066800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125413" y="265113"/>
            <a:ext cx="5680075" cy="425450"/>
          </a:xfrm>
        </p:spPr>
        <p:txBody>
          <a:bodyPr/>
          <a:lstStyle/>
          <a:p>
            <a:r>
              <a:rPr lang="en-US" sz="2800" b="1" i="1" dirty="0" smtClean="0">
                <a:latin typeface="Segoe Print" pitchFamily="2" charset="0"/>
              </a:rPr>
              <a:t>Assumptions</a:t>
            </a:r>
            <a:endParaRPr lang="en-US" sz="2800" i="1" dirty="0">
              <a:latin typeface="Segoe Print" pitchFamily="2" charset="0"/>
            </a:endParaRPr>
          </a:p>
        </p:txBody>
      </p:sp>
      <p:pic>
        <p:nvPicPr>
          <p:cNvPr id="15371" name="Picture 11" descr="creation_day_1_number_ge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88" y="1347788"/>
            <a:ext cx="380122" cy="862012"/>
          </a:xfrm>
          <a:prstGeom prst="rect">
            <a:avLst/>
          </a:prstGeom>
          <a:noFill/>
        </p:spPr>
      </p:pic>
      <p:pic>
        <p:nvPicPr>
          <p:cNvPr id="15372" name="Picture 12" descr="creation_day_2_number_ge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71800"/>
            <a:ext cx="457200" cy="920750"/>
          </a:xfrm>
          <a:prstGeom prst="rect">
            <a:avLst/>
          </a:prstGeom>
          <a:noFill/>
        </p:spPr>
      </p:pic>
      <p:pic>
        <p:nvPicPr>
          <p:cNvPr id="15375" name="Picture 15" descr="creation_day_3_number_ge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572000"/>
            <a:ext cx="515143" cy="838200"/>
          </a:xfrm>
          <a:prstGeom prst="rect">
            <a:avLst/>
          </a:prstGeom>
          <a:noFill/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838200" y="1219200"/>
            <a:ext cx="5791200" cy="10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>
            <a:spAutoFit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The project was divided in several units.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143000" y="2819400"/>
            <a:ext cx="6629400" cy="10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10" rIns="91418" bIns="45710">
            <a:spAutoFit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Working  days are all days except Fridays  and  holydays .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914400" y="4495800"/>
            <a:ext cx="7391400" cy="10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10" rIns="91418" bIns="45710">
            <a:spAutoFit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The electrical and mechanical works will be done by sub contractors.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304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Segoe Print" pitchFamily="2" charset="0"/>
              </a:rPr>
              <a:t>Construction </a:t>
            </a:r>
            <a:r>
              <a:rPr lang="en-US" sz="2800" b="1" i="1" dirty="0" smtClean="0">
                <a:solidFill>
                  <a:schemeClr val="bg1"/>
                </a:solidFill>
                <a:latin typeface="Segoe Print" pitchFamily="2" charset="0"/>
              </a:rPr>
              <a:t>Method</a:t>
            </a:r>
            <a:endParaRPr lang="en-US" sz="2800" i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5202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The  structural method that used is :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finishing the structural   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  part for the ground floor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 and then starting on the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 above floor structural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work , and in the same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 time starting with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finishing works for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the previous floor.   </a:t>
            </a:r>
            <a:endParaRPr lang="en-US" sz="3200" b="1" i="1" dirty="0">
              <a:latin typeface="Comic Sans MS" pitchFamily="66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698" y="2286000"/>
            <a:ext cx="359030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265113"/>
            <a:ext cx="7113587" cy="425450"/>
          </a:xfrm>
        </p:spPr>
        <p:txBody>
          <a:bodyPr/>
          <a:lstStyle/>
          <a:p>
            <a:r>
              <a:rPr lang="en-US" sz="3200" b="1" dirty="0" smtClean="0">
                <a:latin typeface="Segoe Print" pitchFamily="2" charset="0"/>
              </a:rPr>
              <a:t>Work Breakdown Structure</a:t>
            </a:r>
            <a:endParaRPr lang="en-US" sz="3200" b="1" dirty="0">
              <a:latin typeface="Segoe Print" pitchFamily="2" charset="0"/>
            </a:endParaRPr>
          </a:p>
        </p:txBody>
      </p:sp>
      <p:pic>
        <p:nvPicPr>
          <p:cNvPr id="4" name="Picture 3" descr="C:\Users\Mohammed Blan\Desktop\Capture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440728" cy="396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3" y="265113"/>
            <a:ext cx="7113587" cy="427037"/>
          </a:xfrm>
        </p:spPr>
        <p:txBody>
          <a:bodyPr/>
          <a:lstStyle/>
          <a:p>
            <a:r>
              <a:rPr lang="en-US" sz="2800" b="1" i="1" dirty="0" smtClean="0">
                <a:latin typeface="Segoe Print" pitchFamily="2" charset="0"/>
              </a:rPr>
              <a:t>Bill of Quantity Preparation</a:t>
            </a:r>
            <a:endParaRPr lang="en-US" sz="2800" i="1" dirty="0">
              <a:latin typeface="Segoe Prin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5867400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 2"/>
              <a:buNone/>
              <a:defRPr/>
            </a:pPr>
            <a:endParaRPr lang="en-US" sz="3200" b="1" i="1" spc="-150" dirty="0" smtClean="0">
              <a:latin typeface="Comic Sans MS" pitchFamily="66" charset="0"/>
            </a:endParaRPr>
          </a:p>
          <a:p>
            <a:pPr marL="514350" indent="-514350" fontAlgn="auto"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Calculations were made depending on </a:t>
            </a:r>
          </a:p>
          <a:p>
            <a:pPr marL="514350" indent="-514350" fontAlgn="auto"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Drawings to find </a:t>
            </a:r>
          </a:p>
          <a:p>
            <a:pPr marL="514350" indent="-514350" fontAlgn="auto"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the quantities</a:t>
            </a:r>
          </a:p>
          <a:p>
            <a:pPr marL="514350" indent="-514350" fontAlgn="auto"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and tabulating it.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ar-SA" sz="32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 smtClean="0">
                <a:latin typeface="Segoe Print" pitchFamily="2" charset="0"/>
              </a:rPr>
              <a:t>Bill of Quantity Preparation</a:t>
            </a:r>
            <a:endParaRPr lang="ar-SA" dirty="0"/>
          </a:p>
        </p:txBody>
      </p:sp>
      <p:pic>
        <p:nvPicPr>
          <p:cNvPr id="1026" name="Picture 2" descr="C:\Users\saeed\Desktop\qwqw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 smtClean="0">
                <a:latin typeface="Segoe Print" pitchFamily="2" charset="0"/>
              </a:rPr>
              <a:t>Bill of Quantity Preparation</a:t>
            </a:r>
            <a:endParaRPr lang="ar-SA" sz="2400" b="1" i="1" dirty="0" smtClean="0">
              <a:latin typeface="Segoe Print" pitchFamily="2" charset="0"/>
            </a:endParaRPr>
          </a:p>
        </p:txBody>
      </p:sp>
      <p:pic>
        <p:nvPicPr>
          <p:cNvPr id="2050" name="Picture 2" descr="C:\Users\saeed\Desktop\sdsdsdsds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06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 smtClean="0">
                <a:latin typeface="Segoe Print" pitchFamily="2" charset="0"/>
              </a:rPr>
              <a:t>Activity List</a:t>
            </a:r>
            <a:endParaRPr lang="en-US" sz="2800" i="1" dirty="0">
              <a:latin typeface="Segoe Prin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95400"/>
            <a:ext cx="75438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7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The activity list entered </a:t>
            </a:r>
          </a:p>
          <a:p>
            <a:pPr marL="514350" indent="-514350" fontAlgn="auto">
              <a:spcBef>
                <a:spcPts val="7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	in the (Primavera) program </a:t>
            </a:r>
          </a:p>
          <a:p>
            <a:pPr marL="514350" indent="-514350" fontAlgn="auto">
              <a:spcBef>
                <a:spcPts val="7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	and it’s dependency also             </a:t>
            </a:r>
          </a:p>
          <a:p>
            <a:pPr marL="514350" indent="-514350" fontAlgn="auto">
              <a:spcBef>
                <a:spcPts val="7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	were managed on this</a:t>
            </a:r>
          </a:p>
          <a:p>
            <a:pPr marL="514350" indent="-514350" fontAlgn="auto">
              <a:spcBef>
                <a:spcPts val="7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	program.</a:t>
            </a:r>
            <a:endParaRPr lang="en-US" sz="3200" b="1" i="1" dirty="0">
              <a:latin typeface="Comic Sans MS" pitchFamily="66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51391">
            <a:off x="5319766" y="2041394"/>
            <a:ext cx="3776055" cy="276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4191000"/>
            <a:ext cx="6858000" cy="2151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7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The dependency of the </a:t>
            </a:r>
          </a:p>
          <a:p>
            <a:pPr marL="514350" indent="-514350" fontAlgn="auto">
              <a:spcBef>
                <a:spcPts val="7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Wingdings 2"/>
              <a:buNone/>
              <a:defRPr/>
            </a:pPr>
            <a:r>
              <a:rPr lang="en-US" sz="3200" b="1" i="1" spc="-150" dirty="0" smtClean="0">
                <a:latin typeface="Comic Sans MS" pitchFamily="66" charset="0"/>
              </a:rPr>
              <a:t>	activities were constructed according to our method of construction.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3" y="265113"/>
            <a:ext cx="8713787" cy="427037"/>
          </a:xfrm>
        </p:spPr>
        <p:txBody>
          <a:bodyPr/>
          <a:lstStyle/>
          <a:p>
            <a:r>
              <a:rPr lang="en-US" sz="2800" b="1" i="1" dirty="0" smtClean="0">
                <a:latin typeface="Segoe Print" pitchFamily="2" charset="0"/>
              </a:rPr>
              <a:t>Schedule  planning by  primavera 6.0</a:t>
            </a:r>
            <a:endParaRPr lang="ar-SA" sz="2800" b="1" i="1" dirty="0" smtClean="0">
              <a:latin typeface="Segoe Print" pitchFamily="2" charset="0"/>
            </a:endParaRPr>
          </a:p>
        </p:txBody>
      </p:sp>
      <p:pic>
        <p:nvPicPr>
          <p:cNvPr id="1026" name="Picture 2" descr="C:\Users\saeed\Desktop\ganttt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3725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Segoe Print" pitchFamily="2" charset="0"/>
              </a:rPr>
              <a:t>Activities Durations</a:t>
            </a:r>
            <a:endParaRPr lang="en-US" sz="2800" i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371600"/>
            <a:ext cx="7467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en-US" sz="2800" b="1" i="1" dirty="0" smtClean="0">
                <a:latin typeface="Comic Sans MS" pitchFamily="66" charset="0"/>
              </a:rPr>
              <a:t>The activity duration depends on the productivity of labors and machines.</a:t>
            </a:r>
          </a:p>
          <a:p>
            <a:pPr marL="514350" indent="-514350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endParaRPr lang="en-US" sz="2800" b="1" dirty="0" smtClean="0">
              <a:latin typeface="Comic Sans MS" pitchFamily="66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endParaRPr lang="en-US" sz="2800" b="1" dirty="0" smtClean="0">
              <a:latin typeface="Comic Sans MS" pitchFamily="66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endParaRPr lang="en-US" sz="2800" b="1" dirty="0" smtClean="0">
              <a:latin typeface="Comic Sans MS" pitchFamily="66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1000" b="1" dirty="0" smtClean="0">
              <a:latin typeface="Comic Sans MS" pitchFamily="66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2800" b="1" dirty="0" smtClean="0">
              <a:latin typeface="Comic Sans MS" pitchFamily="66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US" sz="900" b="1" dirty="0" smtClean="0">
              <a:latin typeface="Comic Sans MS" pitchFamily="66" charset="0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en-US" sz="2800" b="1" i="1" dirty="0" smtClean="0">
                <a:latin typeface="Comic Sans MS" pitchFamily="66" charset="0"/>
              </a:rPr>
              <a:t>In this project the productivity taken from site engineers and contractors</a:t>
            </a:r>
            <a:endParaRPr lang="en-US" b="1" i="1" dirty="0">
              <a:latin typeface="Comic Sans MS" pitchFamily="66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67818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Segoe Print" pitchFamily="2" charset="0"/>
              </a:rPr>
              <a:t>What is the “Project”?</a:t>
            </a:r>
            <a:endParaRPr lang="en-US" sz="2800" b="1" dirty="0">
              <a:latin typeface="Segoe Print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A project is a temporary endeavor undertaken to create a unique product or service. </a:t>
            </a:r>
            <a:endParaRPr lang="en-US" sz="2800" b="1" i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lvl="0">
              <a:buNone/>
            </a:pPr>
            <a:endParaRPr lang="en-US" sz="2800" b="1" i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lvl="0"/>
            <a:r>
              <a:rPr lang="en-US" sz="28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Temporary : the </a:t>
            </a:r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project has an end date</a:t>
            </a:r>
            <a:r>
              <a:rPr lang="en-US" sz="28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Unique </a:t>
            </a:r>
            <a:r>
              <a:rPr lang="en-US" sz="28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the project's </a:t>
            </a:r>
            <a:r>
              <a:rPr lang="en-US" sz="28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results </a:t>
            </a:r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is different from the results of other functions of the </a:t>
            </a:r>
            <a:r>
              <a:rPr lang="en-US" sz="28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organization</a:t>
            </a:r>
            <a:endParaRPr lang="en-US" sz="2800" b="1" i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265113"/>
            <a:ext cx="5680075" cy="425450"/>
          </a:xfrm>
        </p:spPr>
        <p:txBody>
          <a:bodyPr/>
          <a:lstStyle/>
          <a:p>
            <a:r>
              <a:rPr lang="en-US" sz="2800" b="1" i="1" dirty="0" smtClean="0">
                <a:latin typeface="Segoe Print" pitchFamily="2" charset="0"/>
              </a:rPr>
              <a:t>Pricing </a:t>
            </a:r>
            <a:endParaRPr lang="en-US" sz="2800" b="1" i="1" dirty="0">
              <a:latin typeface="Segoe Prin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142999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n-US" sz="3200" b="1" i="1" spc="-150" dirty="0" smtClean="0">
                <a:latin typeface="Comic Sans MS" pitchFamily="66" charset="0"/>
              </a:rPr>
              <a:t>The cost process based upon  past experience for the  contractor and some of labors.</a:t>
            </a:r>
          </a:p>
          <a:p>
            <a:pPr>
              <a:buClr>
                <a:schemeClr val="accent2"/>
              </a:buClr>
              <a:buSzPct val="150000"/>
            </a:pPr>
            <a:endParaRPr lang="en-US" sz="3200" b="1" i="1" spc="-150" dirty="0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n-US" sz="3200" b="1" i="1" spc="-150" dirty="0" smtClean="0">
                <a:latin typeface="Comic Sans MS" pitchFamily="66" charset="0"/>
              </a:rPr>
              <a:t>The pricing for each element of unit was different from each other</a:t>
            </a:r>
          </a:p>
          <a:p>
            <a:pPr>
              <a:buClr>
                <a:schemeClr val="accent2"/>
              </a:buClr>
              <a:buSzPct val="150000"/>
            </a:pPr>
            <a:endParaRPr lang="en-US" sz="3200" b="1" i="1" spc="-150" dirty="0" smtClean="0">
              <a:latin typeface="Comic Sans MS" pitchFamily="66" charset="0"/>
            </a:endParaRPr>
          </a:p>
          <a:p>
            <a:pPr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n-US" sz="3200" b="1" i="1" spc="-150" dirty="0" smtClean="0">
                <a:latin typeface="Comic Sans MS" pitchFamily="66" charset="0"/>
              </a:rPr>
              <a:t> Some units were priced according to the area, others  were priced according to the volume </a:t>
            </a:r>
            <a:endParaRPr lang="en-US" sz="32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413" y="265113"/>
            <a:ext cx="5680075" cy="425450"/>
          </a:xfrm>
        </p:spPr>
        <p:txBody>
          <a:bodyPr/>
          <a:lstStyle/>
          <a:p>
            <a:r>
              <a:rPr lang="en-US" sz="2800" b="1" dirty="0" smtClean="0">
                <a:latin typeface="Segoe Print" pitchFamily="2" charset="0"/>
              </a:rPr>
              <a:t>Results </a:t>
            </a:r>
            <a:endParaRPr lang="en-US" sz="2800" b="1" dirty="0">
              <a:latin typeface="Segoe Print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1066800"/>
            <a:ext cx="2383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  <a:latin typeface="Segoe Print" pitchFamily="2" charset="0"/>
              </a:rPr>
              <a:t>Cost</a:t>
            </a:r>
            <a:r>
              <a:rPr lang="en-US" sz="2800" b="1" i="1" dirty="0" smtClean="0">
                <a:solidFill>
                  <a:schemeClr val="tx2">
                    <a:satMod val="130000"/>
                  </a:schemeClr>
                </a:solidFill>
                <a:latin typeface="Segoe Print" pitchFamily="2" charset="0"/>
              </a:rPr>
              <a:t> </a:t>
            </a:r>
            <a:r>
              <a:rPr lang="en-US" sz="2800" b="1" i="1" dirty="0" smtClean="0">
                <a:solidFill>
                  <a:schemeClr val="accent2"/>
                </a:solidFill>
                <a:latin typeface="Segoe Print" pitchFamily="2" charset="0"/>
              </a:rPr>
              <a:t>Results</a:t>
            </a:r>
            <a:endParaRPr lang="en-US" i="1" dirty="0">
              <a:solidFill>
                <a:schemeClr val="accent2"/>
              </a:solidFill>
              <a:latin typeface="Segoe Print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600201"/>
            <a:ext cx="8991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b="1" i="1" dirty="0" smtClean="0">
                <a:latin typeface="Comic Sans MS" pitchFamily="66" charset="0"/>
              </a:rPr>
              <a:t>Total cost of project calculated using Primavera = 2,561,480</a:t>
            </a:r>
            <a:r>
              <a:rPr lang="en-US" sz="3200" b="1" dirty="0" smtClean="0"/>
              <a:t> </a:t>
            </a:r>
            <a:r>
              <a:rPr lang="en-US" sz="2800" b="1" i="1" dirty="0" smtClean="0"/>
              <a:t>NIS</a:t>
            </a:r>
            <a:endParaRPr lang="en-US" sz="2800" b="1" i="1" dirty="0" smtClean="0">
              <a:latin typeface="Comic Sans MS" pitchFamily="66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b="1" i="1" dirty="0" smtClean="0">
                <a:latin typeface="Comic Sans MS" pitchFamily="66" charset="0"/>
              </a:rPr>
              <a:t>The cost of structural works = 1,743,845 </a:t>
            </a:r>
            <a:r>
              <a:rPr lang="en-US" sz="2800" b="1" i="1" dirty="0" smtClean="0">
                <a:latin typeface="Comic Sans MS" pitchFamily="66" charset="0"/>
              </a:rPr>
              <a:t>NIS</a:t>
            </a:r>
          </a:p>
          <a:p>
            <a:pPr marL="365760" indent="-283464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b="1" i="1" dirty="0" smtClean="0">
                <a:latin typeface="Comic Sans MS" pitchFamily="66" charset="0"/>
              </a:rPr>
              <a:t>The cost of mechanical works = 6</a:t>
            </a:r>
            <a:r>
              <a:rPr lang="ar-SA" sz="3200" b="1" i="1" dirty="0" smtClean="0">
                <a:latin typeface="Comic Sans MS" pitchFamily="66" charset="0"/>
              </a:rPr>
              <a:t>4</a:t>
            </a:r>
            <a:r>
              <a:rPr lang="en-US" sz="3200" b="1" i="1" dirty="0" smtClean="0">
                <a:latin typeface="Comic Sans MS" pitchFamily="66" charset="0"/>
              </a:rPr>
              <a:t>,</a:t>
            </a:r>
            <a:r>
              <a:rPr lang="ar-SA" sz="3200" b="1" i="1" dirty="0" smtClean="0">
                <a:latin typeface="Comic Sans MS" pitchFamily="66" charset="0"/>
              </a:rPr>
              <a:t>910</a:t>
            </a:r>
            <a:r>
              <a:rPr lang="en-US" sz="3200" b="1" i="1" dirty="0" smtClean="0">
                <a:latin typeface="Comic Sans MS" pitchFamily="66" charset="0"/>
              </a:rPr>
              <a:t> </a:t>
            </a:r>
            <a:r>
              <a:rPr lang="en-US" sz="2800" b="1" i="1" dirty="0" smtClean="0">
                <a:latin typeface="Comic Sans MS" pitchFamily="66" charset="0"/>
              </a:rPr>
              <a:t>NIS</a:t>
            </a:r>
            <a:r>
              <a:rPr lang="en-US" sz="3200" b="1" i="1" dirty="0" smtClean="0">
                <a:latin typeface="Comic Sans MS" pitchFamily="66" charset="0"/>
              </a:rPr>
              <a:t> </a:t>
            </a:r>
          </a:p>
          <a:p>
            <a:pPr marL="365760" indent="-283464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b="1" i="1" dirty="0" smtClean="0">
                <a:latin typeface="Comic Sans MS" pitchFamily="66" charset="0"/>
              </a:rPr>
              <a:t>The cost of electrical works = 156,585 </a:t>
            </a:r>
            <a:r>
              <a:rPr lang="en-US" sz="2800" b="1" i="1" dirty="0" smtClean="0">
                <a:latin typeface="Comic Sans MS" pitchFamily="66" charset="0"/>
              </a:rPr>
              <a:t>NIS</a:t>
            </a:r>
          </a:p>
          <a:p>
            <a:pPr marL="365760" indent="-283464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b="1" i="1" dirty="0" smtClean="0">
                <a:latin typeface="Comic Sans MS" pitchFamily="66" charset="0"/>
              </a:rPr>
              <a:t>The cost of finishing works </a:t>
            </a:r>
            <a:r>
              <a:rPr lang="en-US" sz="3200" b="1" i="1" smtClean="0">
                <a:latin typeface="Comic Sans MS" pitchFamily="66" charset="0"/>
              </a:rPr>
              <a:t>= 596,139 </a:t>
            </a:r>
            <a:r>
              <a:rPr lang="en-US" sz="3200" b="1" i="1" dirty="0" smtClean="0">
                <a:latin typeface="Comic Sans MS" pitchFamily="66" charset="0"/>
              </a:rPr>
              <a:t>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265113"/>
            <a:ext cx="5680075" cy="425450"/>
          </a:xfrm>
        </p:spPr>
        <p:txBody>
          <a:bodyPr/>
          <a:lstStyle/>
          <a:p>
            <a:r>
              <a:rPr lang="en-US" sz="2800" b="1" i="1" dirty="0" smtClean="0">
                <a:latin typeface="Segoe Print" pitchFamily="2" charset="0"/>
              </a:rPr>
              <a:t>Duration Results</a:t>
            </a:r>
            <a:endParaRPr lang="en-US" sz="2800" i="1" dirty="0">
              <a:latin typeface="Segoe Print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2954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i="1" dirty="0" smtClean="0">
              <a:latin typeface="Comic Sans MS" pitchFamily="66" charset="0"/>
            </a:endParaRPr>
          </a:p>
          <a:p>
            <a:endParaRPr lang="en-US" sz="3200" b="1" i="1" dirty="0" smtClean="0">
              <a:latin typeface="Comic Sans MS" pitchFamily="66" charset="0"/>
            </a:endParaRPr>
          </a:p>
          <a:p>
            <a:pPr>
              <a:buClr>
                <a:schemeClr val="tx2"/>
              </a:buClr>
            </a:pPr>
            <a:r>
              <a:rPr lang="en-US" sz="3200" b="1" i="1" dirty="0" smtClean="0">
                <a:latin typeface="Comic Sans MS" pitchFamily="66" charset="0"/>
              </a:rPr>
              <a:t>The total duration of the project as planed in this case study is 244 working days. </a:t>
            </a:r>
          </a:p>
          <a:p>
            <a:pPr>
              <a:buClr>
                <a:schemeClr val="tx2"/>
              </a:buClr>
            </a:pPr>
            <a:endParaRPr lang="en-US" sz="3200" b="1" i="1" dirty="0" smtClean="0">
              <a:latin typeface="Comic Sans MS" pitchFamily="66" charset="0"/>
            </a:endParaRPr>
          </a:p>
          <a:p>
            <a:endParaRPr lang="ar-SA" sz="3200" b="1" i="1" dirty="0" smtClean="0">
              <a:latin typeface="Comic Sans MS" pitchFamily="66" charset="0"/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5680075" cy="427037"/>
          </a:xfrm>
        </p:spPr>
        <p:txBody>
          <a:bodyPr/>
          <a:lstStyle/>
          <a:p>
            <a:r>
              <a:rPr lang="en-GB" sz="2800" b="1" i="1" dirty="0" smtClean="0">
                <a:latin typeface="Segoe Print" pitchFamily="2" charset="0"/>
              </a:rPr>
              <a:t>Update project</a:t>
            </a:r>
            <a:r>
              <a:rPr lang="ar-SA" sz="2400" b="1" dirty="0" smtClean="0"/>
              <a:t/>
            </a:r>
            <a:br>
              <a:rPr lang="ar-SA" sz="2400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i="1" kern="12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After the work schedule and start the implementation, we need to update the project data into compare the project actually and the planned project and the impact on the schedule.</a:t>
            </a:r>
          </a:p>
          <a:p>
            <a:endParaRPr lang="ar-SA" dirty="0"/>
          </a:p>
        </p:txBody>
      </p:sp>
      <p:pic>
        <p:nvPicPr>
          <p:cNvPr id="4" name="Picture 3" descr="updat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4975" y="3429000"/>
            <a:ext cx="36290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5680075" cy="427037"/>
          </a:xfrm>
        </p:spPr>
        <p:txBody>
          <a:bodyPr/>
          <a:lstStyle/>
          <a:p>
            <a:r>
              <a:rPr lang="en-US" sz="2800" b="1" i="1" dirty="0" smtClean="0">
                <a:latin typeface="Segoe Print" pitchFamily="2" charset="0"/>
              </a:rPr>
              <a:t>Earned Value</a:t>
            </a:r>
            <a:r>
              <a:rPr lang="ar-SA" sz="2800" b="1" i="1" dirty="0" smtClean="0">
                <a:latin typeface="Segoe Print" pitchFamily="2" charset="0"/>
              </a:rPr>
              <a:t/>
            </a:r>
            <a:br>
              <a:rPr lang="ar-SA" sz="2800" b="1" i="1" dirty="0" smtClean="0">
                <a:latin typeface="Segoe Print" pitchFamily="2" charset="0"/>
              </a:rPr>
            </a:br>
            <a:endParaRPr lang="ar-SA" sz="2800" b="1" i="1" dirty="0">
              <a:latin typeface="Segoe Print" pitchFamily="2" charset="0"/>
            </a:endParaRPr>
          </a:p>
        </p:txBody>
      </p:sp>
      <p:pic>
        <p:nvPicPr>
          <p:cNvPr id="6" name="Content Placeholder 5" descr="C:\Users\Mohammed Blan\Desktop\Capture111111111111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228600" y="1295400"/>
            <a:ext cx="86106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762000" y="4876800"/>
            <a:ext cx="7848600" cy="12954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 Cost Performance Index (CPI) =1.1 &gt;1    …   Under  Budget</a:t>
            </a:r>
            <a:r>
              <a:rPr lang="ar-SA" sz="1600" dirty="0" smtClean="0">
                <a:solidFill>
                  <a:schemeClr val="tx1"/>
                </a:solidFill>
              </a:rPr>
              <a:t>                               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ar-SA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Schedule Performance Index (SPI) =0.93 &lt; 1 …. Behind schedule                     (project delayed).</a:t>
            </a:r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265113"/>
            <a:ext cx="5680075" cy="425450"/>
          </a:xfrm>
        </p:spPr>
        <p:txBody>
          <a:bodyPr/>
          <a:lstStyle/>
          <a:p>
            <a:r>
              <a:rPr lang="en-US" sz="3200" b="1" i="1" dirty="0" smtClean="0">
                <a:latin typeface="Segoe Print" pitchFamily="2" charset="0"/>
              </a:rPr>
              <a:t>S-Curve</a:t>
            </a:r>
            <a:endParaRPr lang="en-US" sz="3200" i="1" dirty="0">
              <a:latin typeface="Segoe Prin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219199"/>
            <a:ext cx="83820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2" indent="-273050" fontAlgn="auto">
              <a:lnSpc>
                <a:spcPct val="8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b="1" i="1" dirty="0" smtClean="0">
                <a:latin typeface="Comic Sans MS" pitchFamily="66" charset="0"/>
              </a:rPr>
              <a:t>cost control of this project made By using (S-Curve).</a:t>
            </a:r>
          </a:p>
          <a:p>
            <a:pPr marL="274320" lvl="2" indent="-274320" fontAlgn="auto">
              <a:lnSpc>
                <a:spcPct val="8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defRPr/>
            </a:pPr>
            <a:endParaRPr lang="en-US" sz="3200" b="1" i="1" dirty="0" smtClean="0">
              <a:latin typeface="Comic Sans MS" pitchFamily="66" charset="0"/>
            </a:endParaRPr>
          </a:p>
          <a:p>
            <a:pPr marL="274320" lvl="2" indent="-274320" fontAlgn="auto">
              <a:lnSpc>
                <a:spcPct val="8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Arial" pitchFamily="34" charset="0"/>
              <a:buChar char="•"/>
              <a:defRPr/>
            </a:pPr>
            <a:endParaRPr lang="en-US" sz="3200" b="1" i="1" dirty="0" smtClean="0">
              <a:latin typeface="Comic Sans MS" pitchFamily="66" charset="0"/>
            </a:endParaRPr>
          </a:p>
          <a:p>
            <a:pPr marL="274320" lvl="2" indent="-274320" fontAlgn="auto">
              <a:lnSpc>
                <a:spcPct val="8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b="1" i="1" dirty="0" smtClean="0">
                <a:latin typeface="Comic Sans MS" pitchFamily="66" charset="0"/>
              </a:rPr>
              <a:t>For this project the S-Curve is done by plotting cumulative cost with time as shown.</a:t>
            </a:r>
            <a:endParaRPr lang="ar-SA" sz="32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265113"/>
            <a:ext cx="5680075" cy="425450"/>
          </a:xfrm>
        </p:spPr>
        <p:txBody>
          <a:bodyPr/>
          <a:lstStyle/>
          <a:p>
            <a:r>
              <a:rPr lang="en-US" sz="3200" b="1" dirty="0" smtClean="0">
                <a:latin typeface="Segoe Print" pitchFamily="2" charset="0"/>
              </a:rPr>
              <a:t>S-curve</a:t>
            </a:r>
            <a:endParaRPr lang="en-US" sz="3200" b="1" dirty="0">
              <a:latin typeface="Segoe Print" pitchFamily="2" charset="0"/>
            </a:endParaRPr>
          </a:p>
        </p:txBody>
      </p:sp>
      <p:pic>
        <p:nvPicPr>
          <p:cNvPr id="4" name="Picture 3" descr="C:\Users\Mohammed Blan\Desktop\33333333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Segoe Print" pitchFamily="2" charset="0"/>
              </a:rPr>
              <a:t>Check The Structural Design</a:t>
            </a:r>
            <a:endParaRPr lang="ar-SA" sz="2800" b="1" dirty="0" smtClean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90600"/>
            <a:ext cx="8786812" cy="5462588"/>
          </a:xfrm>
        </p:spPr>
        <p:txBody>
          <a:bodyPr/>
          <a:lstStyle/>
          <a:p>
            <a:r>
              <a:rPr lang="en-US" b="1" i="1" dirty="0" smtClean="0"/>
              <a:t>Check design for Slab: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Structural system is one way ribbed slab.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From structural drawing h=32 cm</a:t>
            </a:r>
          </a:p>
          <a:p>
            <a:pPr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tx1"/>
                </a:solidFill>
              </a:rPr>
              <a:t>According to AISC code and from table 9.5(a)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Simply supported L/16 = 430/16 =27 cm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One end continuous L/18.5 = 430/18.5 = 24 cm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We have one end continuous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Assume 7 cm cover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Thickness = 24cm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So, 32 cm designed &gt; 24 cm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</a:t>
            </a:r>
            <a:r>
              <a:rPr lang="en-US" sz="2000" b="1" dirty="0" smtClean="0">
                <a:solidFill>
                  <a:schemeClr val="tx1"/>
                </a:solidFill>
              </a:rPr>
              <a:t>The slab thickness is OK 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Segoe Print" pitchFamily="2" charset="0"/>
              </a:rPr>
              <a:t>Check The Structural Design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13800" cy="5386388"/>
          </a:xfrm>
        </p:spPr>
        <p:txBody>
          <a:bodyPr/>
          <a:lstStyle/>
          <a:p>
            <a:r>
              <a:rPr lang="en-US" b="1" i="1" dirty="0" smtClean="0"/>
              <a:t>Check design for column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tx1"/>
                </a:solidFill>
              </a:rPr>
              <a:t>The most critical column is an interior column C79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Tributary area = {(540 + 510)/2} * {(450 + 440)/2}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  = 24.675 m²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Load combination: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Load = 1.2(D.L) + 1.6(L.L)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  For ground floor: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Load = 1.2(1000) + 1.6(500) = 2000 kg/m²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</a:rPr>
              <a:t>  For other floors 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Load = 1.2(1000) + 1.6(250) = 1600 kg/m²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Segoe Print" pitchFamily="2" charset="0"/>
              </a:rPr>
              <a:t>Check The Structural Design</a:t>
            </a:r>
            <a:endParaRPr lang="ar-SA" sz="2800" b="1" dirty="0" smtClean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43000"/>
            <a:ext cx="8786812" cy="5310188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Total load on the column: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Assume As = 0.01Ag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Load = (24.675*2000) + 3(24.675*1600) =1677900 N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Pn = (0.8) (0.65) {0.85(24) (Ag - 0.01Ag) + 0.01Ag (420)}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1677900 = 0.51(29.445Ag)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Ag = 167790/15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Ag = 11186 mm²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The design Ag: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600 *300 = 180000 mm² &gt; 11186 mm²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b="1" dirty="0" smtClean="0">
                <a:solidFill>
                  <a:schemeClr val="tx1"/>
                </a:solidFill>
              </a:rPr>
              <a:t>The design is OK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265113"/>
            <a:ext cx="7113587" cy="425450"/>
          </a:xfrm>
        </p:spPr>
        <p:txBody>
          <a:bodyPr/>
          <a:lstStyle/>
          <a:p>
            <a:r>
              <a:rPr lang="en-US" sz="2800" b="1" dirty="0" smtClean="0">
                <a:latin typeface="Segoe Print" pitchFamily="2" charset="0"/>
              </a:rPr>
              <a:t>What is the Project Management?</a:t>
            </a:r>
            <a:endParaRPr lang="en-US" sz="2800" dirty="0"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478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Project management:</a:t>
            </a:r>
          </a:p>
          <a:p>
            <a:endParaRPr lang="en-US" sz="3200" b="1" i="1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3200" b="1" i="1" dirty="0" smtClean="0">
                <a:latin typeface="Comic Sans MS" pitchFamily="66" charset="0"/>
                <a:cs typeface="Times New Roman" pitchFamily="18" charset="0"/>
              </a:rPr>
              <a:t> Is </a:t>
            </a:r>
            <a:r>
              <a:rPr lang="en-US" sz="3200" b="1" i="1" dirty="0">
                <a:latin typeface="Comic Sans MS" pitchFamily="66" charset="0"/>
                <a:cs typeface="Times New Roman" pitchFamily="18" charset="0"/>
              </a:rPr>
              <a:t>the process of combining systems, techniques, and knowledge to complete a project within established goals of time, budget, and scope.</a:t>
            </a:r>
          </a:p>
          <a:p>
            <a:endParaRPr lang="en-US" sz="3200" b="1" i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762000"/>
            <a:ext cx="7391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9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تم بحمد الله</a:t>
            </a:r>
            <a:endParaRPr lang="en-US" sz="96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en-US" sz="9600" b="1" dirty="0" smtClean="0">
              <a:solidFill>
                <a:schemeClr val="tx2"/>
              </a:solidFill>
              <a:latin typeface="Cambria"/>
              <a:ea typeface="Calibri"/>
              <a:cs typeface="Arial"/>
            </a:endParaRPr>
          </a:p>
          <a:p>
            <a:pPr algn="ctr"/>
            <a:r>
              <a:rPr lang="en-US" sz="9600" b="1" dirty="0" smtClean="0">
                <a:solidFill>
                  <a:schemeClr val="tx2"/>
                </a:solidFill>
                <a:latin typeface="Cambria"/>
                <a:ea typeface="Calibri"/>
                <a:cs typeface="Arial"/>
              </a:rPr>
              <a:t/>
            </a:r>
            <a:br>
              <a:rPr lang="en-US" sz="9600" b="1" dirty="0" smtClean="0">
                <a:solidFill>
                  <a:schemeClr val="tx2"/>
                </a:solidFill>
                <a:latin typeface="Cambria"/>
                <a:ea typeface="Calibri"/>
                <a:cs typeface="Arial"/>
              </a:rPr>
            </a:br>
            <a:r>
              <a:rPr lang="en-US" sz="2800" b="1" dirty="0" smtClean="0">
                <a:solidFill>
                  <a:schemeClr val="tx2"/>
                </a:solidFill>
                <a:latin typeface="Cambria"/>
                <a:ea typeface="Calibri"/>
                <a:cs typeface="Arial"/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latin typeface="Cambria"/>
                <a:ea typeface="Calibri"/>
                <a:cs typeface="Arial"/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4196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ambria"/>
                <a:ea typeface="Calibri"/>
                <a:cs typeface="Arial"/>
              </a:rPr>
              <a:t>         Happy to hear your questions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3588" y="2362200"/>
            <a:ext cx="2786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mbria"/>
                <a:ea typeface="Calibri"/>
                <a:cs typeface="Arial"/>
              </a:rPr>
              <a:t>Thank you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orizontal Scroll 19"/>
          <p:cNvSpPr/>
          <p:nvPr/>
        </p:nvSpPr>
        <p:spPr bwMode="auto">
          <a:xfrm>
            <a:off x="304800" y="3657600"/>
            <a:ext cx="8458200" cy="289560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Horizontal Scroll 17"/>
          <p:cNvSpPr/>
          <p:nvPr/>
        </p:nvSpPr>
        <p:spPr bwMode="auto">
          <a:xfrm>
            <a:off x="838200" y="1219200"/>
            <a:ext cx="6934200" cy="236220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265113"/>
            <a:ext cx="5680075" cy="42545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3"/>
                </a:solidFill>
                <a:latin typeface="Segoe Print" pitchFamily="2" charset="0"/>
              </a:rPr>
              <a:t>Who is the project Manager?</a:t>
            </a:r>
            <a:endParaRPr lang="en-US" sz="2800" b="1" dirty="0">
              <a:solidFill>
                <a:schemeClr val="accent3"/>
              </a:solidFill>
              <a:latin typeface="Segoe Print" pitchFamily="2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371600" y="1524000"/>
            <a:ext cx="5934594" cy="156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10" rIns="91418" bIns="45710">
            <a:spAutoFit/>
          </a:bodyPr>
          <a:lstStyle/>
          <a:p>
            <a:r>
              <a:rPr lang="en-US" sz="3200" b="1" i="1" dirty="0" smtClean="0">
                <a:latin typeface="Comic Sans MS" pitchFamily="66" charset="0"/>
                <a:cs typeface="Times New Roman" pitchFamily="18" charset="0"/>
              </a:rPr>
              <a:t>The person responsible for accomplishing the project objectives.</a:t>
            </a:r>
            <a:endParaRPr lang="en-US" sz="3200" b="1" i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990600" y="4114801"/>
            <a:ext cx="7543800" cy="156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10" rIns="91418" bIns="45710">
            <a:spAutoFit/>
          </a:bodyPr>
          <a:lstStyle/>
          <a:p>
            <a:r>
              <a:rPr lang="en-US" sz="3200" b="1" i="1" dirty="0" smtClean="0">
                <a:latin typeface="Comic Sans MS" pitchFamily="66" charset="0"/>
                <a:cs typeface="Times New Roman" pitchFamily="18" charset="0"/>
              </a:rPr>
              <a:t>is often a client representative and has to determine and implement the</a:t>
            </a:r>
          </a:p>
          <a:p>
            <a:r>
              <a:rPr lang="en-US" sz="3200" b="1" i="1" dirty="0" smtClean="0">
                <a:latin typeface="Comic Sans MS" pitchFamily="66" charset="0"/>
                <a:cs typeface="Times New Roman" pitchFamily="18" charset="0"/>
              </a:rPr>
              <a:t> exact needs of the client .</a:t>
            </a:r>
            <a:endParaRPr lang="en-US" sz="3200" b="1" i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265113"/>
            <a:ext cx="5680075" cy="425450"/>
          </a:xfrm>
        </p:spPr>
        <p:txBody>
          <a:bodyPr/>
          <a:lstStyle/>
          <a:p>
            <a:r>
              <a:rPr lang="en-US" sz="2800" b="1" dirty="0" smtClean="0">
                <a:latin typeface="Segoe Print" pitchFamily="2" charset="0"/>
              </a:rPr>
              <a:t>Management Functions</a:t>
            </a:r>
            <a:endParaRPr lang="en-US" sz="2800" b="1" dirty="0">
              <a:latin typeface="Segoe Print" pitchFamily="2" charset="0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1524000" y="1397000"/>
          <a:ext cx="60960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286000" y="2209800"/>
            <a:ext cx="4876800" cy="688975"/>
          </a:xfrm>
          <a:prstGeom prst="homePlate">
            <a:avLst>
              <a:gd name="adj" fmla="val 180963"/>
            </a:avLst>
          </a:prstGeom>
          <a:gradFill rotWithShape="1">
            <a:gsLst>
              <a:gs pos="0">
                <a:srgbClr val="CC3300">
                  <a:gamma/>
                  <a:shade val="66275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65760" indent="-283464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Conceptual Skills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133600" y="3197225"/>
            <a:ext cx="4876800" cy="841375"/>
          </a:xfrm>
          <a:prstGeom prst="homePlate">
            <a:avLst>
              <a:gd name="adj" fmla="val 181910"/>
            </a:avLst>
          </a:prstGeom>
          <a:gradFill rotWithShape="1">
            <a:gsLst>
              <a:gs pos="0">
                <a:srgbClr val="CC3300">
                  <a:gamma/>
                  <a:shade val="66275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133600" y="4343400"/>
            <a:ext cx="4876800" cy="766762"/>
          </a:xfrm>
          <a:prstGeom prst="homePlate">
            <a:avLst>
              <a:gd name="adj" fmla="val 180963"/>
            </a:avLst>
          </a:prstGeom>
          <a:gradFill rotWithShape="1">
            <a:gsLst>
              <a:gs pos="0">
                <a:srgbClr val="CC3300">
                  <a:gamma/>
                  <a:shade val="66275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5400000">
            <a:off x="-381000" y="2514600"/>
            <a:ext cx="3886200" cy="2057400"/>
          </a:xfrm>
          <a:custGeom>
            <a:avLst/>
            <a:gdLst>
              <a:gd name="G0" fmla="+- 5925 0 0"/>
              <a:gd name="G1" fmla="+- -11175837 0 0"/>
              <a:gd name="G2" fmla="+- 0 0 -11175837"/>
              <a:gd name="T0" fmla="*/ 0 256 1"/>
              <a:gd name="T1" fmla="*/ 180 256 1"/>
              <a:gd name="G3" fmla="+- -11175837 T0 T1"/>
              <a:gd name="T2" fmla="*/ 0 256 1"/>
              <a:gd name="T3" fmla="*/ 90 256 1"/>
              <a:gd name="G4" fmla="+- -11175837 T2 T3"/>
              <a:gd name="G5" fmla="*/ G4 2 1"/>
              <a:gd name="T4" fmla="*/ 90 256 1"/>
              <a:gd name="T5" fmla="*/ 0 256 1"/>
              <a:gd name="G6" fmla="+- -11175837 T4 T5"/>
              <a:gd name="G7" fmla="*/ G6 2 1"/>
              <a:gd name="G8" fmla="abs -1117583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925"/>
              <a:gd name="G18" fmla="*/ 5925 1 2"/>
              <a:gd name="G19" fmla="+- G18 5400 0"/>
              <a:gd name="G20" fmla="cos G19 -11175837"/>
              <a:gd name="G21" fmla="sin G19 -11175837"/>
              <a:gd name="G22" fmla="+- G20 10800 0"/>
              <a:gd name="G23" fmla="+- G21 10800 0"/>
              <a:gd name="G24" fmla="+- 10800 0 G20"/>
              <a:gd name="G25" fmla="+- 5925 10800 0"/>
              <a:gd name="G26" fmla="?: G9 G17 G25"/>
              <a:gd name="G27" fmla="?: G9 0 21600"/>
              <a:gd name="G28" fmla="cos 10800 -11175837"/>
              <a:gd name="G29" fmla="sin 10800 -11175837"/>
              <a:gd name="G30" fmla="sin 5925 -11175837"/>
              <a:gd name="G31" fmla="+- G28 10800 0"/>
              <a:gd name="G32" fmla="+- G29 10800 0"/>
              <a:gd name="G33" fmla="+- G30 10800 0"/>
              <a:gd name="G34" fmla="?: G4 0 G31"/>
              <a:gd name="G35" fmla="?: -11175837 G34 0"/>
              <a:gd name="G36" fmla="?: G6 G35 G31"/>
              <a:gd name="G37" fmla="+- 21600 0 G36"/>
              <a:gd name="G38" fmla="?: G4 0 G33"/>
              <a:gd name="G39" fmla="?: -1117583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550 w 21600"/>
              <a:gd name="T15" fmla="*/ 9423 h 21600"/>
              <a:gd name="T16" fmla="*/ 10800 w 21600"/>
              <a:gd name="T17" fmla="*/ 4875 h 21600"/>
              <a:gd name="T18" fmla="*/ 19050 w 21600"/>
              <a:gd name="T19" fmla="*/ 94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955" y="9825"/>
                </a:moveTo>
                <a:cubicBezTo>
                  <a:pt x="5432" y="6968"/>
                  <a:pt x="7903" y="4874"/>
                  <a:pt x="10800" y="4875"/>
                </a:cubicBezTo>
                <a:cubicBezTo>
                  <a:pt x="13696" y="4875"/>
                  <a:pt x="16167" y="6968"/>
                  <a:pt x="16644" y="9825"/>
                </a:cubicBezTo>
                <a:lnTo>
                  <a:pt x="21452" y="9023"/>
                </a:lnTo>
                <a:cubicBezTo>
                  <a:pt x="20584" y="3816"/>
                  <a:pt x="16078" y="-1"/>
                  <a:pt x="10799" y="0"/>
                </a:cubicBezTo>
                <a:cubicBezTo>
                  <a:pt x="5521" y="0"/>
                  <a:pt x="1015" y="3816"/>
                  <a:pt x="147" y="9023"/>
                </a:cubicBezTo>
                <a:close/>
              </a:path>
            </a:pathLst>
          </a:custGeom>
          <a:gradFill rotWithShape="1">
            <a:gsLst>
              <a:gs pos="0">
                <a:srgbClr val="CC3300"/>
              </a:gs>
              <a:gs pos="5000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125413" y="265113"/>
            <a:ext cx="5680075" cy="425450"/>
          </a:xfrm>
        </p:spPr>
        <p:txBody>
          <a:bodyPr/>
          <a:lstStyle/>
          <a:p>
            <a:r>
              <a:rPr lang="en-US" sz="2400" b="1" dirty="0" smtClean="0">
                <a:latin typeface="Segoe Print" pitchFamily="2" charset="0"/>
              </a:rPr>
              <a:t>Management Skills</a:t>
            </a:r>
            <a:endParaRPr lang="en-US" b="1" dirty="0">
              <a:latin typeface="Segoe Print" pitchFamily="2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743200" y="3352800"/>
            <a:ext cx="2970212" cy="58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10" rIns="91418" bIns="45710">
            <a:sp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Human Skills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438400" y="4495800"/>
            <a:ext cx="3515662" cy="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8" tIns="45710" rIns="91418" bIns="45710">
            <a:sp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en-US" sz="3200" b="1" i="1" dirty="0" smtClean="0">
                <a:solidFill>
                  <a:schemeClr val="bg1"/>
                </a:solidFill>
                <a:latin typeface="Comic Sans MS" pitchFamily="66" charset="0"/>
              </a:rPr>
              <a:t>Technical Skills </a:t>
            </a:r>
          </a:p>
          <a:p>
            <a:endParaRPr lang="en-US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lt1"/>
                </a:solidFill>
              </a:rPr>
              <a:t>Principles In Management 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187450"/>
          <a:ext cx="8786812" cy="506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2590800"/>
            <a:ext cx="3505200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Project Time Management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1676400"/>
            <a:ext cx="39624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Project Quality Management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76400"/>
            <a:ext cx="35052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Project Scope Management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429000"/>
            <a:ext cx="350743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Project Cost  Management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مستطيل 57"/>
          <p:cNvSpPr/>
          <p:nvPr/>
        </p:nvSpPr>
        <p:spPr>
          <a:xfrm>
            <a:off x="457200" y="4293096"/>
            <a:ext cx="34290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Resource Management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مستطيل 59"/>
          <p:cNvSpPr/>
          <p:nvPr/>
        </p:nvSpPr>
        <p:spPr>
          <a:xfrm>
            <a:off x="381000" y="5013176"/>
            <a:ext cx="34290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Project Risk Management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مستطيل 60"/>
          <p:cNvSpPr/>
          <p:nvPr/>
        </p:nvSpPr>
        <p:spPr>
          <a:xfrm>
            <a:off x="4724400" y="2636912"/>
            <a:ext cx="40386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Project Communication Management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مستطيل 61"/>
          <p:cNvSpPr/>
          <p:nvPr/>
        </p:nvSpPr>
        <p:spPr>
          <a:xfrm>
            <a:off x="4648201" y="3733800"/>
            <a:ext cx="419099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Project Integration Management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مستطيل 62"/>
          <p:cNvSpPr/>
          <p:nvPr/>
        </p:nvSpPr>
        <p:spPr>
          <a:xfrm>
            <a:off x="4648200" y="4648200"/>
            <a:ext cx="42672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Project Procurement Management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495800"/>
            <a:ext cx="7212012" cy="534987"/>
          </a:xfrm>
          <a:noFill/>
          <a:ln/>
        </p:spPr>
        <p:txBody>
          <a:bodyPr/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Our Graduation Project</a:t>
            </a:r>
            <a:endParaRPr lang="en-US" sz="3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evel 21"/>
          <p:cNvSpPr/>
          <p:nvPr/>
        </p:nvSpPr>
        <p:spPr bwMode="auto">
          <a:xfrm>
            <a:off x="609600" y="1981200"/>
            <a:ext cx="6477000" cy="838200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04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Segoe Print" pitchFamily="2" charset="0"/>
              </a:rPr>
              <a:t>Project Overview</a:t>
            </a:r>
            <a:endParaRPr lang="en-US" i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219200"/>
            <a:ext cx="419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Project  Title: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4538" y="2057400"/>
            <a:ext cx="6293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       Municipality of Tulkarm 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276600"/>
            <a:ext cx="2667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Location: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4114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Tulkarm City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1" y="4876800"/>
            <a:ext cx="777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It is located in the western strip of the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k21_dt">
  <a:themeElements>
    <a:clrScheme name="b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k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bk21_dt</Template>
  <TotalTime>1185</TotalTime>
  <Words>863</Words>
  <Application>Microsoft Office PowerPoint</Application>
  <PresentationFormat>On-screen Show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bk21_dt</vt:lpstr>
      <vt:lpstr>Construction Project Management</vt:lpstr>
      <vt:lpstr>What is the “Project”?</vt:lpstr>
      <vt:lpstr>What is the Project Management?</vt:lpstr>
      <vt:lpstr>Who is the project Manager?</vt:lpstr>
      <vt:lpstr>Management Functions</vt:lpstr>
      <vt:lpstr>Management Skills</vt:lpstr>
      <vt:lpstr>Principles In Management </vt:lpstr>
      <vt:lpstr>Our Graduation Project</vt:lpstr>
      <vt:lpstr>Slide 9</vt:lpstr>
      <vt:lpstr>Slide 10</vt:lpstr>
      <vt:lpstr>Assumptions</vt:lpstr>
      <vt:lpstr>Slide 12</vt:lpstr>
      <vt:lpstr>Work Breakdown Structure</vt:lpstr>
      <vt:lpstr>Bill of Quantity Preparation</vt:lpstr>
      <vt:lpstr>Bill of Quantity Preparation</vt:lpstr>
      <vt:lpstr>Bill of Quantity Preparation</vt:lpstr>
      <vt:lpstr>Activity List</vt:lpstr>
      <vt:lpstr>Schedule  planning by  primavera 6.0</vt:lpstr>
      <vt:lpstr>Slide 19</vt:lpstr>
      <vt:lpstr>Pricing </vt:lpstr>
      <vt:lpstr>Results </vt:lpstr>
      <vt:lpstr>Duration Results</vt:lpstr>
      <vt:lpstr>Update project </vt:lpstr>
      <vt:lpstr>Earned Value </vt:lpstr>
      <vt:lpstr>S-Curve</vt:lpstr>
      <vt:lpstr>S-curve</vt:lpstr>
      <vt:lpstr>Check The Structural Design</vt:lpstr>
      <vt:lpstr>Check The Structural Design</vt:lpstr>
      <vt:lpstr>Check The Structural Design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Management</dc:title>
  <dc:creator>shareef</dc:creator>
  <cp:lastModifiedBy>saeed</cp:lastModifiedBy>
  <cp:revision>120</cp:revision>
  <dcterms:created xsi:type="dcterms:W3CDTF">2011-04-30T22:25:25Z</dcterms:created>
  <dcterms:modified xsi:type="dcterms:W3CDTF">2012-01-07T13:37:39Z</dcterms:modified>
</cp:coreProperties>
</file>