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2" r:id="rId6"/>
    <p:sldId id="263" r:id="rId7"/>
    <p:sldId id="264" r:id="rId8"/>
    <p:sldId id="267" r:id="rId9"/>
    <p:sldId id="269" r:id="rId10"/>
    <p:sldId id="268" r:id="rId11"/>
    <p:sldId id="270" r:id="rId12"/>
    <p:sldId id="271" r:id="rId13"/>
    <p:sldId id="272" r:id="rId14"/>
    <p:sldId id="273" r:id="rId15"/>
    <p:sldId id="274" r:id="rId16"/>
    <p:sldId id="275" r:id="rId17"/>
    <p:sldId id="276" r:id="rId18"/>
    <p:sldId id="321" r:id="rId19"/>
    <p:sldId id="277" r:id="rId20"/>
    <p:sldId id="322" r:id="rId21"/>
    <p:sldId id="323" r:id="rId22"/>
    <p:sldId id="278" r:id="rId23"/>
    <p:sldId id="279" r:id="rId24"/>
    <p:sldId id="324" r:id="rId25"/>
    <p:sldId id="325" r:id="rId26"/>
    <p:sldId id="326" r:id="rId27"/>
    <p:sldId id="327" r:id="rId28"/>
    <p:sldId id="328" r:id="rId29"/>
    <p:sldId id="329" r:id="rId30"/>
    <p:sldId id="330" r:id="rId31"/>
    <p:sldId id="331" r:id="rId32"/>
    <p:sldId id="332" r:id="rId33"/>
    <p:sldId id="333" r:id="rId34"/>
    <p:sldId id="280" r:id="rId35"/>
    <p:sldId id="281" r:id="rId36"/>
    <p:sldId id="282" r:id="rId37"/>
    <p:sldId id="334" r:id="rId38"/>
    <p:sldId id="335" r:id="rId39"/>
    <p:sldId id="336" r:id="rId40"/>
    <p:sldId id="337" r:id="rId41"/>
    <p:sldId id="338" r:id="rId42"/>
    <p:sldId id="339" r:id="rId43"/>
    <p:sldId id="340" r:id="rId44"/>
    <p:sldId id="354" r:id="rId45"/>
    <p:sldId id="341" r:id="rId46"/>
    <p:sldId id="342" r:id="rId47"/>
    <p:sldId id="343" r:id="rId48"/>
    <p:sldId id="345" r:id="rId49"/>
    <p:sldId id="346" r:id="rId50"/>
    <p:sldId id="347" r:id="rId51"/>
    <p:sldId id="344" r:id="rId52"/>
    <p:sldId id="348" r:id="rId53"/>
    <p:sldId id="349" r:id="rId54"/>
    <p:sldId id="350" r:id="rId55"/>
    <p:sldId id="351" r:id="rId56"/>
    <p:sldId id="352" r:id="rId57"/>
    <p:sldId id="353" r:id="rId58"/>
    <p:sldId id="355" r:id="rId59"/>
    <p:sldId id="359" r:id="rId60"/>
    <p:sldId id="360" r:id="rId61"/>
    <p:sldId id="356" r:id="rId62"/>
    <p:sldId id="357" r:id="rId63"/>
    <p:sldId id="358" r:id="rId64"/>
    <p:sldId id="361" r:id="rId65"/>
    <p:sldId id="365" r:id="rId66"/>
    <p:sldId id="366" r:id="rId67"/>
    <p:sldId id="36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0"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14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94E034DE-2DB3-453B-B41E-26B54D5D3860}" type="slidenum">
              <a:rPr lang="en-US"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4E034DE-2DB3-453B-B41E-26B54D5D3860}" type="slidenum">
              <a:rPr lang="en-US"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94E034DE-2DB3-453B-B41E-26B54D5D3860}" type="slidenum">
              <a:rPr lang="en-US"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94E034DE-2DB3-453B-B41E-26B54D5D38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8749EB74-79E0-407D-8CA1-388CE2D455C9}" type="datetimeFigureOut">
              <a:rPr lang="en-US" smtClean="0"/>
              <a:pPr/>
              <a:t>1/22/2012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94E034DE-2DB3-453B-B41E-26B54D5D3860}" type="slidenum">
              <a:rPr lang="en-US"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49EB74-79E0-407D-8CA1-388CE2D455C9}" type="datetimeFigureOut">
              <a:rPr lang="en-US" smtClean="0"/>
              <a:pPr/>
              <a:t>1/22/2012</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4E034DE-2DB3-453B-B41E-26B54D5D3860}" type="slidenum">
              <a:rPr lang="en-US"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43000"/>
            <a:ext cx="7696200" cy="1752600"/>
          </a:xfrm>
        </p:spPr>
        <p:txBody>
          <a:bodyPr>
            <a:noAutofit/>
          </a:bodyPr>
          <a:lstStyle/>
          <a:p>
            <a:pPr algn="ctr"/>
            <a:r>
              <a:rPr lang="en-US" sz="2800" dirty="0" smtClean="0">
                <a:solidFill>
                  <a:schemeClr val="tx1"/>
                </a:solidFill>
              </a:rPr>
              <a:t>An-Najah National University</a:t>
            </a:r>
            <a:br>
              <a:rPr lang="en-US" sz="2800" dirty="0" smtClean="0">
                <a:solidFill>
                  <a:schemeClr val="tx1"/>
                </a:solidFill>
              </a:rPr>
            </a:br>
            <a:r>
              <a:rPr lang="en-US" sz="2800" dirty="0" smtClean="0">
                <a:solidFill>
                  <a:schemeClr val="tx1"/>
                </a:solidFill>
              </a:rPr>
              <a:t>Engineering </a:t>
            </a:r>
            <a:r>
              <a:rPr lang="en-US" sz="2800" dirty="0" smtClean="0">
                <a:solidFill>
                  <a:schemeClr val="tx1"/>
                </a:solidFill>
              </a:rPr>
              <a:t>College</a:t>
            </a:r>
            <a:r>
              <a:rPr lang="en-US" sz="2800" dirty="0" smtClean="0">
                <a:solidFill>
                  <a:schemeClr val="tx1"/>
                </a:solidFill>
              </a:rPr>
              <a:t/>
            </a:r>
            <a:br>
              <a:rPr lang="en-US" sz="2800" dirty="0" smtClean="0">
                <a:solidFill>
                  <a:schemeClr val="tx1"/>
                </a:solidFill>
              </a:rPr>
            </a:br>
            <a:r>
              <a:rPr lang="en-US" sz="2800" dirty="0" smtClean="0">
                <a:solidFill>
                  <a:schemeClr val="tx1"/>
                </a:solidFill>
              </a:rPr>
              <a:t>Civil Engineering Department</a:t>
            </a:r>
            <a:endParaRPr lang="en-US" sz="2800" dirty="0">
              <a:solidFill>
                <a:schemeClr val="tx1"/>
              </a:solidFill>
            </a:endParaRPr>
          </a:p>
        </p:txBody>
      </p:sp>
      <p:pic>
        <p:nvPicPr>
          <p:cNvPr id="4" name="Picture 3" descr="D:\Logos\NNU_Seal_logo.jpg"/>
          <p:cNvPicPr/>
          <p:nvPr/>
        </p:nvPicPr>
        <p:blipFill>
          <a:blip r:embed="rId2" cstate="print"/>
          <a:srcRect/>
          <a:stretch>
            <a:fillRect/>
          </a:stretch>
        </p:blipFill>
        <p:spPr bwMode="auto">
          <a:xfrm>
            <a:off x="3886200" y="0"/>
            <a:ext cx="1676400" cy="1600200"/>
          </a:xfrm>
          <a:prstGeom prst="ellipse">
            <a:avLst/>
          </a:prstGeom>
          <a:ln>
            <a:noFill/>
          </a:ln>
          <a:effectLst>
            <a:softEdge rad="112500"/>
          </a:effectLst>
        </p:spPr>
      </p:pic>
      <p:sp>
        <p:nvSpPr>
          <p:cNvPr id="5" name="مستطيل 4"/>
          <p:cNvSpPr/>
          <p:nvPr/>
        </p:nvSpPr>
        <p:spPr>
          <a:xfrm>
            <a:off x="1295400" y="3200400"/>
            <a:ext cx="7620000" cy="1938992"/>
          </a:xfrm>
          <a:prstGeom prst="rect">
            <a:avLst/>
          </a:prstGeom>
        </p:spPr>
        <p:txBody>
          <a:bodyPr wrap="square">
            <a:spAutoFit/>
          </a:bodyPr>
          <a:lstStyle/>
          <a:p>
            <a:pPr algn="ctr"/>
            <a:r>
              <a:rPr lang="en-US" sz="4000" dirty="0">
                <a:effectLst>
                  <a:outerShdw blurRad="38100" dist="25400" dir="5400000" algn="tl" rotWithShape="0">
                    <a:srgbClr val="000000">
                      <a:alpha val="43000"/>
                    </a:srgbClr>
                  </a:outerShdw>
                </a:effectLst>
              </a:rPr>
              <a:t>Graduation </a:t>
            </a:r>
            <a:r>
              <a:rPr lang="en-US" sz="4000" dirty="0" smtClean="0">
                <a:effectLst>
                  <a:outerShdw blurRad="38100" dist="25400" dir="5400000" algn="tl" rotWithShape="0">
                    <a:srgbClr val="000000">
                      <a:alpha val="43000"/>
                    </a:srgbClr>
                  </a:outerShdw>
                </a:effectLst>
              </a:rPr>
              <a:t>Project</a:t>
            </a:r>
            <a:endParaRPr lang="en-US" sz="4000" dirty="0">
              <a:effectLst>
                <a:outerShdw blurRad="38100" dist="25400" dir="5400000" algn="tl" rotWithShape="0">
                  <a:srgbClr val="000000">
                    <a:alpha val="43000"/>
                  </a:srgbClr>
                </a:outerShdw>
              </a:effectLst>
            </a:endParaRPr>
          </a:p>
          <a:p>
            <a:pPr algn="ctr"/>
            <a:r>
              <a:rPr lang="en-US" sz="4000" dirty="0">
                <a:solidFill>
                  <a:srgbClr val="C00000"/>
                </a:solidFill>
                <a:effectLst>
                  <a:outerShdw blurRad="38100" dist="25400" dir="5400000" algn="tl" rotWithShape="0">
                    <a:srgbClr val="000000">
                      <a:alpha val="43000"/>
                    </a:srgbClr>
                  </a:outerShdw>
                </a:effectLst>
              </a:rPr>
              <a:t>3D Dynamic Design </a:t>
            </a:r>
            <a:r>
              <a:rPr lang="en-US" sz="4000" dirty="0" smtClean="0">
                <a:solidFill>
                  <a:srgbClr val="C00000"/>
                </a:solidFill>
                <a:effectLst>
                  <a:outerShdw blurRad="38100" dist="25400" dir="5400000" algn="tl" rotWithShape="0">
                    <a:srgbClr val="000000">
                      <a:alpha val="43000"/>
                    </a:srgbClr>
                  </a:outerShdw>
                </a:effectLst>
              </a:rPr>
              <a:t>For Al-</a:t>
            </a:r>
            <a:r>
              <a:rPr lang="en-US" sz="4000" dirty="0" err="1" smtClean="0">
                <a:solidFill>
                  <a:srgbClr val="C00000"/>
                </a:solidFill>
                <a:effectLst>
                  <a:outerShdw blurRad="38100" dist="25400" dir="5400000" algn="tl" rotWithShape="0">
                    <a:srgbClr val="000000">
                      <a:alpha val="43000"/>
                    </a:srgbClr>
                  </a:outerShdw>
                </a:effectLst>
              </a:rPr>
              <a:t>Tahreer</a:t>
            </a:r>
            <a:r>
              <a:rPr lang="en-US" sz="4000" dirty="0" smtClean="0">
                <a:solidFill>
                  <a:srgbClr val="C00000"/>
                </a:solidFill>
                <a:effectLst>
                  <a:outerShdw blurRad="38100" dist="25400" dir="5400000" algn="tl" rotWithShape="0">
                    <a:srgbClr val="000000">
                      <a:alpha val="43000"/>
                    </a:srgbClr>
                  </a:outerShdw>
                </a:effectLst>
              </a:rPr>
              <a:t> Office Building</a:t>
            </a:r>
            <a:endParaRPr lang="en-US" sz="4000" dirty="0">
              <a:solidFill>
                <a:srgbClr val="C00000"/>
              </a:solidFill>
              <a:effectLst>
                <a:outerShdw blurRad="38100" dist="25400" dir="5400000" algn="tl" rotWithShape="0">
                  <a:srgbClr val="000000">
                    <a:alpha val="43000"/>
                  </a:srgbClr>
                </a:outerShdw>
              </a:effectLst>
            </a:endParaRPr>
          </a:p>
        </p:txBody>
      </p:sp>
      <p:sp>
        <p:nvSpPr>
          <p:cNvPr id="7" name="مستطيل 6"/>
          <p:cNvSpPr/>
          <p:nvPr/>
        </p:nvSpPr>
        <p:spPr>
          <a:xfrm>
            <a:off x="1219200" y="5562600"/>
            <a:ext cx="7696200" cy="584775"/>
          </a:xfrm>
          <a:prstGeom prst="rect">
            <a:avLst/>
          </a:prstGeom>
        </p:spPr>
        <p:txBody>
          <a:bodyPr wrap="square">
            <a:spAutoFit/>
          </a:bodyPr>
          <a:lstStyle/>
          <a:p>
            <a:pPr algn="ctr"/>
            <a:r>
              <a:rPr lang="en-US" sz="3200" dirty="0">
                <a:effectLst>
                  <a:outerShdw blurRad="38100" dist="25400" dir="5400000" algn="tl" rotWithShape="0">
                    <a:srgbClr val="000000">
                      <a:alpha val="43000"/>
                    </a:srgbClr>
                  </a:outerShdw>
                </a:effectLst>
              </a:rPr>
              <a:t>Supervised by: Dr. Abdul </a:t>
            </a:r>
            <a:r>
              <a:rPr lang="en-US" sz="3200" dirty="0" err="1">
                <a:effectLst>
                  <a:outerShdw blurRad="38100" dist="25400" dir="5400000" algn="tl" rotWithShape="0">
                    <a:srgbClr val="000000">
                      <a:alpha val="43000"/>
                    </a:srgbClr>
                  </a:outerShdw>
                </a:effectLst>
              </a:rPr>
              <a:t>Razzaq</a:t>
            </a:r>
            <a:r>
              <a:rPr lang="en-US" sz="3200" dirty="0">
                <a:effectLst>
                  <a:outerShdw blurRad="38100" dist="25400" dir="5400000" algn="tl" rotWithShape="0">
                    <a:srgbClr val="000000">
                      <a:alpha val="43000"/>
                    </a:srgbClr>
                  </a:outerShdw>
                </a:effectLst>
              </a:rPr>
              <a:t> </a:t>
            </a:r>
            <a:r>
              <a:rPr lang="en-US" sz="3200" dirty="0" err="1">
                <a:effectLst>
                  <a:outerShdw blurRad="38100" dist="25400" dir="5400000" algn="tl" rotWithShape="0">
                    <a:srgbClr val="000000">
                      <a:alpha val="43000"/>
                    </a:srgbClr>
                  </a:outerShdw>
                </a:effectLst>
              </a:rPr>
              <a:t>Touqan</a:t>
            </a:r>
            <a:endParaRPr lang="en-US" sz="3200" dirty="0">
              <a:effectLst>
                <a:outerShdw blurRad="38100" dist="25400" dir="54000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r>
              <a:rPr lang="en-US" dirty="0" smtClean="0"/>
              <a:t>One-way ribbed slab with hidden beams</a:t>
            </a:r>
            <a:endParaRPr lang="en-US" dirty="0"/>
          </a:p>
        </p:txBody>
      </p:sp>
      <p:sp>
        <p:nvSpPr>
          <p:cNvPr id="3" name="عنوان فرعي 2"/>
          <p:cNvSpPr>
            <a:spLocks noGrp="1"/>
          </p:cNvSpPr>
          <p:nvPr>
            <p:ph type="subTitle" idx="1"/>
          </p:nvPr>
        </p:nvSpPr>
        <p:spPr>
          <a:xfrm>
            <a:off x="1295400" y="1600200"/>
            <a:ext cx="7848600" cy="5105400"/>
          </a:xfrm>
        </p:spPr>
        <p:txBody>
          <a:bodyPr/>
          <a:lstStyle/>
          <a:p>
            <a:r>
              <a:rPr lang="en-US" dirty="0" smtClean="0"/>
              <a:t>Slab thickness:</a:t>
            </a:r>
          </a:p>
          <a:p>
            <a:r>
              <a:rPr lang="en-US" dirty="0" smtClean="0"/>
              <a:t>From the replicated story L=7m is one end continuous span:-</a:t>
            </a:r>
          </a:p>
          <a:p>
            <a:r>
              <a:rPr lang="en-US" dirty="0" smtClean="0"/>
              <a:t>h =      =      = 0.38 m</a:t>
            </a:r>
          </a:p>
          <a:p>
            <a:endParaRPr lang="en-US" dirty="0" smtClean="0"/>
          </a:p>
          <a:p>
            <a:r>
              <a:rPr lang="en-US" dirty="0" smtClean="0"/>
              <a:t>Check wide beam shear:</a:t>
            </a:r>
          </a:p>
          <a:p>
            <a:r>
              <a:rPr lang="en-US" dirty="0" smtClean="0"/>
              <a:t>From SAP2000</a:t>
            </a:r>
          </a:p>
          <a:p>
            <a:r>
              <a:rPr lang="en-US" dirty="0" smtClean="0"/>
              <a:t>Vu max = 33.03 KN</a:t>
            </a:r>
          </a:p>
          <a:p>
            <a:r>
              <a:rPr lang="en-US" dirty="0" err="1" smtClean="0"/>
              <a:t>øVc</a:t>
            </a:r>
            <a:r>
              <a:rPr lang="en-US" dirty="0" smtClean="0"/>
              <a:t> = 34.35 KN </a:t>
            </a:r>
          </a:p>
          <a:p>
            <a:r>
              <a:rPr lang="en-US" dirty="0" smtClean="0">
                <a:sym typeface="Wingdings" pitchFamily="2" charset="2"/>
              </a:rPr>
              <a:t>Slab is OK</a:t>
            </a:r>
            <a:endParaRPr lang="en-US" dirty="0" smtClean="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0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971800"/>
            <a:ext cx="381000" cy="495300"/>
          </a:xfrm>
          <a:prstGeom prst="rect">
            <a:avLst/>
          </a:prstGeom>
          <a:noFill/>
        </p:spPr>
      </p:pic>
      <p:sp>
        <p:nvSpPr>
          <p:cNvPr id="553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0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971800"/>
            <a:ext cx="381000" cy="495300"/>
          </a:xfrm>
          <a:prstGeom prst="rect">
            <a:avLst/>
          </a:prstGeom>
          <a:noFill/>
        </p:spPr>
      </p:pic>
      <p:pic>
        <p:nvPicPr>
          <p:cNvPr id="13" name="صورة 12" descr="C:\Users\Ahmad Zahalqa\AppData\Roaming\Microsoft\Internet Explorer\Quick Launch\Desktop\Desktop\Graduation Project\pictures\section in ribbed slab.bmp"/>
          <p:cNvPicPr/>
          <p:nvPr/>
        </p:nvPicPr>
        <p:blipFill>
          <a:blip r:embed="rId4" cstate="print"/>
          <a:srcRect/>
          <a:stretch>
            <a:fillRect/>
          </a:stretch>
        </p:blipFill>
        <p:spPr bwMode="auto">
          <a:xfrm>
            <a:off x="4724400" y="3886200"/>
            <a:ext cx="44196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066800" y="1524000"/>
            <a:ext cx="8077200" cy="5181600"/>
          </a:xfrm>
        </p:spPr>
        <p:txBody>
          <a:bodyPr/>
          <a:lstStyle/>
          <a:p>
            <a:r>
              <a:rPr lang="en-US" dirty="0" smtClean="0"/>
              <a:t>Column</a:t>
            </a:r>
          </a:p>
          <a:p>
            <a:r>
              <a:rPr lang="en-US" dirty="0" smtClean="0"/>
              <a:t>All columns are tied with dimensions of  (0.80 x 0.30)m, the long dimension is in Y-direction.</a:t>
            </a:r>
          </a:p>
          <a:p>
            <a:endParaRPr lang="en-US" dirty="0" smtClean="0"/>
          </a:p>
          <a:p>
            <a:r>
              <a:rPr lang="en-US" dirty="0" smtClean="0"/>
              <a:t>Conceptually </a:t>
            </a:r>
          </a:p>
          <a:p>
            <a:r>
              <a:rPr lang="en-US" dirty="0" smtClean="0"/>
              <a:t>The column carries: 1.62x80x30 = 3888 </a:t>
            </a:r>
            <a:r>
              <a:rPr lang="en-US" dirty="0" err="1" smtClean="0"/>
              <a:t>kN.</a:t>
            </a:r>
            <a:endParaRPr lang="en-US" dirty="0" smtClean="0"/>
          </a:p>
          <a:p>
            <a:pPr lvl="0"/>
            <a:endParaRPr lang="en-US" dirty="0" smtClean="0"/>
          </a:p>
          <a:p>
            <a:pPr lvl="0"/>
            <a:r>
              <a:rPr lang="en-US" dirty="0" smtClean="0"/>
              <a:t>For interior columns:</a:t>
            </a:r>
          </a:p>
          <a:p>
            <a:pPr lvl="0"/>
            <a:r>
              <a:rPr lang="en-US" dirty="0" smtClean="0"/>
              <a:t>Ultimate load: 17.17x3.5x(         )x8 = 2945 </a:t>
            </a:r>
            <a:r>
              <a:rPr lang="en-US" dirty="0" err="1" smtClean="0"/>
              <a:t>kN.</a:t>
            </a:r>
            <a:endParaRPr lang="en-US" dirty="0" smtClean="0"/>
          </a:p>
          <a:p>
            <a:endParaRPr lang="en-US" dirty="0" smtClean="0"/>
          </a:p>
          <a:p>
            <a:endParaRPr lang="en-US" dirty="0" smtClean="0"/>
          </a:p>
          <a:p>
            <a:endParaRPr lang="en-US" dirty="0"/>
          </a:p>
        </p:txBody>
      </p:sp>
      <p:sp>
        <p:nvSpPr>
          <p:cNvPr id="4" name="عنوان 1"/>
          <p:cNvSpPr>
            <a:spLocks noGrp="1"/>
          </p:cNvSpPr>
          <p:nvPr>
            <p:ph type="ctrTitle"/>
          </p:nvPr>
        </p:nvSpPr>
        <p:spPr>
          <a:xfrm>
            <a:off x="1219200" y="0"/>
            <a:ext cx="7559675" cy="1471613"/>
          </a:xfrm>
        </p:spPr>
        <p:txBody>
          <a:bodyPr/>
          <a:lstStyle/>
          <a:p>
            <a:pPr algn="ctr"/>
            <a:r>
              <a:rPr lang="en-US" dirty="0" smtClean="0"/>
              <a:t>One-way ribbed slab with hidden beams</a:t>
            </a:r>
            <a:endParaRPr lang="en-US"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24400" y="5257800"/>
            <a:ext cx="793262" cy="533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1600200"/>
            <a:ext cx="7543800" cy="5105400"/>
          </a:xfrm>
        </p:spPr>
        <p:txBody>
          <a:bodyPr/>
          <a:lstStyle/>
          <a:p>
            <a:r>
              <a:rPr lang="en-US" dirty="0" smtClean="0"/>
              <a:t>Beam</a:t>
            </a:r>
          </a:p>
          <a:p>
            <a:r>
              <a:rPr lang="en-US" dirty="0" smtClean="0"/>
              <a:t>Main beams (directed in X):</a:t>
            </a:r>
          </a:p>
          <a:p>
            <a:r>
              <a:rPr lang="en-US" dirty="0" smtClean="0"/>
              <a:t>h min. =       = 0.19 m</a:t>
            </a:r>
          </a:p>
          <a:p>
            <a:endParaRPr lang="en-US" dirty="0" smtClean="0"/>
          </a:p>
          <a:p>
            <a:r>
              <a:rPr lang="en-US" dirty="0" smtClean="0"/>
              <a:t>Dimensions:     0.80 x 0.38 m</a:t>
            </a:r>
          </a:p>
          <a:p>
            <a:endParaRPr lang="en-US" dirty="0" smtClean="0"/>
          </a:p>
          <a:p>
            <a:r>
              <a:rPr lang="en-US" dirty="0" smtClean="0"/>
              <a:t>Secondary beams (directed in Y):</a:t>
            </a:r>
          </a:p>
          <a:p>
            <a:r>
              <a:rPr lang="en-US" dirty="0" smtClean="0"/>
              <a:t>Dimensions:     0.30 x 0.38 m</a:t>
            </a:r>
          </a:p>
          <a:p>
            <a:endParaRPr lang="en-US" dirty="0" smtClean="0"/>
          </a:p>
          <a:p>
            <a:endParaRPr lang="en-US" dirty="0"/>
          </a:p>
        </p:txBody>
      </p:sp>
      <p:sp>
        <p:nvSpPr>
          <p:cNvPr id="4" name="عنوان 1"/>
          <p:cNvSpPr>
            <a:spLocks noGrp="1"/>
          </p:cNvSpPr>
          <p:nvPr>
            <p:ph type="ctrTitle"/>
          </p:nvPr>
        </p:nvSpPr>
        <p:spPr>
          <a:xfrm>
            <a:off x="1219200" y="0"/>
            <a:ext cx="7559675" cy="1471613"/>
          </a:xfrm>
        </p:spPr>
        <p:txBody>
          <a:bodyPr/>
          <a:lstStyle/>
          <a:p>
            <a:pPr algn="ctr"/>
            <a:r>
              <a:rPr lang="en-US" dirty="0" smtClean="0"/>
              <a:t>One-way ribbed slab with hidden beams</a:t>
            </a:r>
            <a:endParaRPr lang="en-US"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90800" y="2514600"/>
            <a:ext cx="457200" cy="594360"/>
          </a:xfrm>
          <a:prstGeom prst="rect">
            <a:avLst/>
          </a:prstGeom>
          <a:noFill/>
        </p:spPr>
      </p:pic>
      <p:pic>
        <p:nvPicPr>
          <p:cNvPr id="52227" name="Picture 3"/>
          <p:cNvPicPr>
            <a:picLocks noChangeAspect="1" noChangeArrowheads="1"/>
          </p:cNvPicPr>
          <p:nvPr/>
        </p:nvPicPr>
        <p:blipFill>
          <a:blip r:embed="rId3" cstate="print"/>
          <a:srcRect/>
          <a:stretch>
            <a:fillRect/>
          </a:stretch>
        </p:blipFill>
        <p:spPr bwMode="auto">
          <a:xfrm>
            <a:off x="6096000" y="3124200"/>
            <a:ext cx="2477729" cy="121920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5791200" y="4572000"/>
            <a:ext cx="2130641"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endParaRPr lang="en-US" dirty="0"/>
          </a:p>
        </p:txBody>
      </p:sp>
      <p:sp>
        <p:nvSpPr>
          <p:cNvPr id="4" name="عنوان 1"/>
          <p:cNvSpPr txBox="1">
            <a:spLocks/>
          </p:cNvSpPr>
          <p:nvPr/>
        </p:nvSpPr>
        <p:spPr>
          <a:xfrm>
            <a:off x="1295400" y="1752600"/>
            <a:ext cx="7543800" cy="4572000"/>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Chapter Three</a:t>
            </a:r>
            <a:b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kumimoji="0" lang="en-US" sz="72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3D</a:t>
            </a:r>
            <a:r>
              <a:rPr kumimoji="0" lang="en-US" sz="72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Modeling and Checks</a:t>
            </a:r>
            <a:endParaRPr kumimoji="0" lang="en-US" sz="72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938784"/>
          </a:xfrm>
        </p:spPr>
        <p:txBody>
          <a:bodyPr/>
          <a:lstStyle/>
          <a:p>
            <a:pPr algn="ctr"/>
            <a:r>
              <a:rPr lang="en-US" dirty="0" smtClean="0"/>
              <a:t>3D Modeling and Checks</a:t>
            </a:r>
            <a:endParaRPr lang="en-US" dirty="0"/>
          </a:p>
        </p:txBody>
      </p:sp>
      <p:sp>
        <p:nvSpPr>
          <p:cNvPr id="4" name="عنوان فرعي 2"/>
          <p:cNvSpPr>
            <a:spLocks noGrp="1" noRot="1" noChangeAspect="1" noMove="1" noResize="1" noEditPoints="1" noAdjustHandles="1" noChangeArrowheads="1" noChangeShapeType="1" noTextEdit="1"/>
          </p:cNvSpPr>
          <p:nvPr>
            <p:ph type="subTitle" idx="1"/>
          </p:nvPr>
        </p:nvSpPr>
        <p:spPr>
          <a:xfrm>
            <a:off x="1295400" y="1600200"/>
            <a:ext cx="7543800" cy="5105400"/>
          </a:xfrm>
          <a:blipFill rotWithShape="1">
            <a:blip r:embed="rId2" cstate="print"/>
            <a:stretch>
              <a:fillRect l="-1385" t="-2118"/>
            </a:stretch>
          </a:blipFill>
        </p:spPr>
        <p:txBody>
          <a:bodyPr/>
          <a:lstStyle/>
          <a:p>
            <a:r>
              <a:rPr lang="ar-SA">
                <a:noFill/>
              </a:rPr>
              <a:t> </a:t>
            </a:r>
          </a:p>
        </p:txBody>
      </p:sp>
      <p:pic>
        <p:nvPicPr>
          <p:cNvPr id="5" name="صورة 4"/>
          <p:cNvPicPr/>
          <p:nvPr/>
        </p:nvPicPr>
        <p:blipFill>
          <a:blip r:embed="rId3" cstate="print"/>
          <a:srcRect/>
          <a:stretch>
            <a:fillRect/>
          </a:stretch>
        </p:blipFill>
        <p:spPr bwMode="auto">
          <a:xfrm>
            <a:off x="1676400" y="2286000"/>
            <a:ext cx="2209800" cy="2133600"/>
          </a:xfrm>
          <a:prstGeom prst="rect">
            <a:avLst/>
          </a:prstGeom>
          <a:noFill/>
          <a:ln w="9525">
            <a:noFill/>
            <a:miter lim="800000"/>
            <a:headEnd/>
            <a:tailEnd/>
          </a:ln>
        </p:spPr>
      </p:pic>
      <p:pic>
        <p:nvPicPr>
          <p:cNvPr id="6" name="صورة 5"/>
          <p:cNvPicPr/>
          <p:nvPr/>
        </p:nvPicPr>
        <p:blipFill>
          <a:blip r:embed="rId4" cstate="print"/>
          <a:srcRect/>
          <a:stretch>
            <a:fillRect/>
          </a:stretch>
        </p:blipFill>
        <p:spPr bwMode="auto">
          <a:xfrm>
            <a:off x="6293486" y="2286000"/>
            <a:ext cx="2286000" cy="2133599"/>
          </a:xfrm>
          <a:prstGeom prst="rect">
            <a:avLst/>
          </a:prstGeom>
          <a:noFill/>
          <a:ln w="9525">
            <a:noFill/>
            <a:miter lim="800000"/>
            <a:headEnd/>
            <a:tailEnd/>
          </a:ln>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82609" y="2990850"/>
            <a:ext cx="2158287"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r>
              <a:rPr lang="en-US" dirty="0" smtClean="0"/>
              <a:t>`</a:t>
            </a:r>
            <a:endParaRPr lang="en-US" dirty="0"/>
          </a:p>
        </p:txBody>
      </p:sp>
      <p:sp>
        <p:nvSpPr>
          <p:cNvPr id="7"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9" name="عنوان فرعي 2"/>
          <p:cNvSpPr>
            <a:spLocks noGrp="1" noRot="1" noChangeAspect="1" noMove="1" noResize="1" noEditPoints="1" noAdjustHandles="1" noChangeArrowheads="1" noChangeShapeType="1" noTextEdit="1"/>
          </p:cNvSpPr>
          <p:nvPr>
            <p:ph type="subTitle" idx="1"/>
          </p:nvPr>
        </p:nvSpPr>
        <p:spPr>
          <a:xfrm>
            <a:off x="1295400" y="1600200"/>
            <a:ext cx="7543800" cy="5105400"/>
          </a:xfrm>
          <a:blipFill rotWithShape="1">
            <a:blip r:embed="rId2" cstate="print"/>
            <a:stretch>
              <a:fillRect l="-1385" t="-2118"/>
            </a:stretch>
          </a:blipFill>
        </p:spPr>
        <p:txBody>
          <a:bodyPr/>
          <a:lstStyle/>
          <a:p>
            <a:r>
              <a:rPr lang="ar-SA">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dirty="0" smtClean="0"/>
              <a:t>Compatibility</a:t>
            </a:r>
          </a:p>
          <a:p>
            <a:endParaRPr lang="en-US" dirty="0"/>
          </a:p>
        </p:txBody>
      </p:sp>
      <p:sp>
        <p:nvSpPr>
          <p:cNvPr id="5"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8129" name="Picture 1"/>
          <p:cNvPicPr>
            <a:picLocks noChangeAspect="1" noChangeArrowheads="1"/>
          </p:cNvPicPr>
          <p:nvPr/>
        </p:nvPicPr>
        <p:blipFill>
          <a:blip r:embed="rId2" cstate="print"/>
          <a:srcRect/>
          <a:stretch>
            <a:fillRect/>
          </a:stretch>
        </p:blipFill>
        <p:spPr bwMode="auto">
          <a:xfrm>
            <a:off x="3505200" y="1447800"/>
            <a:ext cx="5019675"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normAutofit lnSpcReduction="10000"/>
          </a:bodyPr>
          <a:lstStyle/>
          <a:p>
            <a:r>
              <a:rPr lang="en-US" dirty="0" smtClean="0"/>
              <a:t>Equilibrium</a:t>
            </a:r>
          </a:p>
          <a:p>
            <a:r>
              <a:rPr lang="en-US" dirty="0" smtClean="0"/>
              <a:t>For Dead load:</a:t>
            </a:r>
          </a:p>
          <a:p>
            <a:r>
              <a:rPr lang="en-US" dirty="0" smtClean="0"/>
              <a:t>Manually: Total dead weight = 9675.22 KN</a:t>
            </a:r>
          </a:p>
          <a:p>
            <a:endParaRPr lang="en-US" dirty="0" smtClean="0"/>
          </a:p>
          <a:p>
            <a:r>
              <a:rPr lang="en-US" dirty="0" smtClean="0"/>
              <a:t>By SAP2000: Total dead weight = 9837.059 KN</a:t>
            </a:r>
          </a:p>
          <a:p>
            <a:endParaRPr lang="en-US" dirty="0" smtClean="0"/>
          </a:p>
          <a:p>
            <a:endParaRPr lang="en-US" dirty="0" smtClean="0"/>
          </a:p>
          <a:p>
            <a:endParaRPr lang="en-US" dirty="0" smtClean="0"/>
          </a:p>
          <a:p>
            <a:endParaRPr lang="en-US" dirty="0" smtClean="0"/>
          </a:p>
          <a:p>
            <a:endParaRPr lang="en-US" dirty="0" smtClean="0"/>
          </a:p>
          <a:p>
            <a:r>
              <a:rPr lang="en-US" dirty="0" smtClean="0"/>
              <a:t>Error =                           = 1.6% &lt; 5% …… OK</a:t>
            </a:r>
          </a:p>
        </p:txBody>
      </p:sp>
      <p:sp>
        <p:nvSpPr>
          <p:cNvPr id="4"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7105" name="Picture 1"/>
          <p:cNvPicPr>
            <a:picLocks noChangeAspect="1" noChangeArrowheads="1"/>
          </p:cNvPicPr>
          <p:nvPr/>
        </p:nvPicPr>
        <p:blipFill>
          <a:blip r:embed="rId2" cstate="print"/>
          <a:srcRect/>
          <a:stretch>
            <a:fillRect/>
          </a:stretch>
        </p:blipFill>
        <p:spPr bwMode="auto">
          <a:xfrm>
            <a:off x="1295400" y="3962400"/>
            <a:ext cx="7481887" cy="1759971"/>
          </a:xfrm>
          <a:prstGeom prst="rect">
            <a:avLst/>
          </a:prstGeom>
          <a:noFill/>
          <a:ln w="9525">
            <a:noFill/>
            <a:miter lim="800000"/>
            <a:headEnd/>
            <a:tailEnd/>
          </a:ln>
        </p:spPr>
      </p:pic>
      <p:sp>
        <p:nvSpPr>
          <p:cNvPr id="471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5867400"/>
            <a:ext cx="2172677" cy="60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normAutofit lnSpcReduction="10000"/>
          </a:bodyPr>
          <a:lstStyle/>
          <a:p>
            <a:r>
              <a:rPr lang="en-US" dirty="0" smtClean="0"/>
              <a:t>Equilibrium</a:t>
            </a:r>
          </a:p>
          <a:p>
            <a:r>
              <a:rPr lang="en-US" dirty="0" smtClean="0"/>
              <a:t>For Live load:</a:t>
            </a:r>
          </a:p>
          <a:p>
            <a:r>
              <a:rPr lang="en-US" dirty="0" smtClean="0"/>
              <a:t>Manually: Total live load = 1303.75 KN</a:t>
            </a:r>
          </a:p>
          <a:p>
            <a:endParaRPr lang="en-US" dirty="0" smtClean="0"/>
          </a:p>
          <a:p>
            <a:r>
              <a:rPr lang="en-US" dirty="0" smtClean="0"/>
              <a:t>By SAP2000: Total live load= 1303.75 KN</a:t>
            </a:r>
          </a:p>
          <a:p>
            <a:endParaRPr lang="en-US" dirty="0" smtClean="0"/>
          </a:p>
          <a:p>
            <a:endParaRPr lang="en-US" dirty="0" smtClean="0"/>
          </a:p>
          <a:p>
            <a:endParaRPr lang="en-US" dirty="0" smtClean="0"/>
          </a:p>
          <a:p>
            <a:endParaRPr lang="en-US" dirty="0" smtClean="0"/>
          </a:p>
          <a:p>
            <a:endParaRPr lang="en-US" dirty="0" smtClean="0"/>
          </a:p>
          <a:p>
            <a:r>
              <a:rPr lang="en-US" dirty="0" smtClean="0"/>
              <a:t>Error = 0.0 % .…… OK</a:t>
            </a:r>
          </a:p>
        </p:txBody>
      </p:sp>
      <p:sp>
        <p:nvSpPr>
          <p:cNvPr id="4"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71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صورة 7"/>
          <p:cNvPicPr/>
          <p:nvPr/>
        </p:nvPicPr>
        <p:blipFill>
          <a:blip r:embed="rId2" cstate="print"/>
          <a:srcRect/>
          <a:stretch>
            <a:fillRect/>
          </a:stretch>
        </p:blipFill>
        <p:spPr bwMode="auto">
          <a:xfrm>
            <a:off x="1219200" y="3810000"/>
            <a:ext cx="7620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dirty="0" smtClean="0"/>
              <a:t>Stress Strain Relationship</a:t>
            </a:r>
          </a:p>
          <a:p>
            <a:r>
              <a:rPr lang="en-US" dirty="0" smtClean="0"/>
              <a:t>Beam 3B-3C in the first floor is to be checked</a:t>
            </a:r>
          </a:p>
          <a:p>
            <a:endParaRPr lang="en-US" dirty="0" smtClean="0"/>
          </a:p>
          <a:p>
            <a:endParaRPr lang="en-US" dirty="0"/>
          </a:p>
        </p:txBody>
      </p:sp>
      <p:sp>
        <p:nvSpPr>
          <p:cNvPr id="4"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p:cNvPicPr/>
          <p:nvPr/>
        </p:nvPicPr>
        <p:blipFill>
          <a:blip r:embed="rId2" cstate="print"/>
          <a:srcRect/>
          <a:stretch>
            <a:fillRect/>
          </a:stretch>
        </p:blipFill>
        <p:spPr bwMode="auto">
          <a:xfrm>
            <a:off x="1295400" y="2667000"/>
            <a:ext cx="7162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endParaRPr lang="en-US" dirty="0"/>
          </a:p>
        </p:txBody>
      </p:sp>
      <p:pic>
        <p:nvPicPr>
          <p:cNvPr id="1026" name="Picture 2" descr="C:\Users\Ahmad Zahalqa\AppData\Roaming\Microsoft\Internet Explorer\Quick Launch\Desktop\Desktop\Graduation Project\pictures\3d riplicated.bmp"/>
          <p:cNvPicPr>
            <a:picLocks noChangeAspect="1" noChangeArrowheads="1"/>
          </p:cNvPicPr>
          <p:nvPr/>
        </p:nvPicPr>
        <p:blipFill>
          <a:blip r:embed="rId2" cstate="print"/>
          <a:srcRect/>
          <a:stretch>
            <a:fillRect/>
          </a:stretch>
        </p:blipFill>
        <p:spPr bwMode="auto">
          <a:xfrm>
            <a:off x="1295400" y="-26421"/>
            <a:ext cx="7391400" cy="68955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dirty="0" smtClean="0"/>
              <a:t>Stress Strain Relationship</a:t>
            </a:r>
          </a:p>
          <a:p>
            <a:endParaRPr lang="en-US" dirty="0" smtClean="0"/>
          </a:p>
          <a:p>
            <a:r>
              <a:rPr lang="en-US" dirty="0" smtClean="0"/>
              <a:t>The ultimate load carried by beam: </a:t>
            </a:r>
          </a:p>
          <a:p>
            <a:r>
              <a:rPr lang="en-US" dirty="0" smtClean="0"/>
              <a:t>Wu = 111.42 </a:t>
            </a:r>
            <a:r>
              <a:rPr lang="en-US" dirty="0" err="1" smtClean="0"/>
              <a:t>kN</a:t>
            </a:r>
            <a:r>
              <a:rPr lang="en-US" dirty="0" smtClean="0"/>
              <a:t>/m</a:t>
            </a:r>
          </a:p>
          <a:p>
            <a:endParaRPr lang="en-US" dirty="0" smtClean="0"/>
          </a:p>
          <a:p>
            <a:r>
              <a:rPr lang="en-US" dirty="0" smtClean="0"/>
              <a:t>As a simply supported beam:</a:t>
            </a:r>
          </a:p>
          <a:p>
            <a:r>
              <a:rPr lang="en-US" dirty="0" smtClean="0"/>
              <a:t>Mu =       =              = 170.61 </a:t>
            </a:r>
            <a:r>
              <a:rPr lang="en-US" dirty="0" err="1" smtClean="0"/>
              <a:t>kN.m</a:t>
            </a:r>
            <a:endParaRPr lang="en-US" dirty="0" smtClean="0"/>
          </a:p>
        </p:txBody>
      </p:sp>
      <p:sp>
        <p:nvSpPr>
          <p:cNvPr id="4"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57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4419600"/>
            <a:ext cx="559420" cy="533400"/>
          </a:xfrm>
          <a:prstGeom prst="rect">
            <a:avLst/>
          </a:prstGeom>
          <a:noFill/>
        </p:spPr>
      </p:pic>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577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4419600"/>
            <a:ext cx="1183888" cy="533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dirty="0" smtClean="0"/>
              <a:t>Stress Strain Relationship</a:t>
            </a:r>
          </a:p>
          <a:p>
            <a:r>
              <a:rPr lang="en-US" dirty="0" smtClean="0"/>
              <a:t>SAP2000 analysis is shown in the figure</a:t>
            </a:r>
          </a:p>
          <a:p>
            <a:endParaRPr lang="en-US" dirty="0" smtClean="0"/>
          </a:p>
          <a:p>
            <a:endParaRPr lang="en-US" dirty="0" smtClean="0"/>
          </a:p>
          <a:p>
            <a:endParaRPr lang="en-US" dirty="0" smtClean="0"/>
          </a:p>
          <a:p>
            <a:endParaRPr lang="en-US" dirty="0" smtClean="0"/>
          </a:p>
          <a:p>
            <a:r>
              <a:rPr lang="en-US" dirty="0" smtClean="0"/>
              <a:t>Summation of –</a:t>
            </a:r>
            <a:r>
              <a:rPr lang="en-US" dirty="0" err="1" smtClean="0"/>
              <a:t>ve</a:t>
            </a:r>
            <a:r>
              <a:rPr lang="en-US" dirty="0" smtClean="0"/>
              <a:t>. and +</a:t>
            </a:r>
            <a:r>
              <a:rPr lang="en-US" dirty="0" err="1" smtClean="0"/>
              <a:t>ve</a:t>
            </a:r>
            <a:r>
              <a:rPr lang="en-US" dirty="0" smtClean="0"/>
              <a:t>. Moments = 178.81kN.m</a:t>
            </a:r>
          </a:p>
          <a:p>
            <a:endParaRPr lang="en-US" dirty="0" smtClean="0"/>
          </a:p>
          <a:p>
            <a:r>
              <a:rPr lang="en-US" dirty="0" smtClean="0"/>
              <a:t>Error =                  = 4.6% &lt; 10% ……….…OK</a:t>
            </a:r>
          </a:p>
          <a:p>
            <a:endParaRPr lang="en-US" dirty="0" smtClean="0"/>
          </a:p>
          <a:p>
            <a:endParaRPr lang="en-US" dirty="0" smtClean="0"/>
          </a:p>
          <a:p>
            <a:endParaRPr lang="en-US" dirty="0" smtClean="0"/>
          </a:p>
        </p:txBody>
      </p:sp>
      <p:sp>
        <p:nvSpPr>
          <p:cNvPr id="4" name="عنوان 1"/>
          <p:cNvSpPr txBox="1">
            <a:spLocks/>
          </p:cNvSpPr>
          <p:nvPr/>
        </p:nvSpPr>
        <p:spPr>
          <a:xfrm>
            <a:off x="1219200" y="152400"/>
            <a:ext cx="7559040" cy="938784"/>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3D Modeling and Checks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صورة 8"/>
          <p:cNvPicPr/>
          <p:nvPr/>
        </p:nvPicPr>
        <p:blipFill>
          <a:blip r:embed="rId2" cstate="print"/>
          <a:srcRect/>
          <a:stretch>
            <a:fillRect/>
          </a:stretch>
        </p:blipFill>
        <p:spPr bwMode="auto">
          <a:xfrm>
            <a:off x="1752600" y="2590800"/>
            <a:ext cx="6553200" cy="1762125"/>
          </a:xfrm>
          <a:prstGeom prst="rect">
            <a:avLst/>
          </a:prstGeom>
          <a:noFill/>
          <a:ln w="9525">
            <a:noFill/>
            <a:miter lim="800000"/>
            <a:headEnd/>
            <a:tailEnd/>
          </a:ln>
        </p:spPr>
      </p:pic>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78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5334000"/>
            <a:ext cx="1559169" cy="533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endParaRPr lang="en-US" dirty="0"/>
          </a:p>
        </p:txBody>
      </p:sp>
      <p:sp>
        <p:nvSpPr>
          <p:cNvPr id="4" name="عنوان 1"/>
          <p:cNvSpPr txBox="1">
            <a:spLocks/>
          </p:cNvSpPr>
          <p:nvPr/>
        </p:nvSpPr>
        <p:spPr>
          <a:xfrm>
            <a:off x="1295400" y="1752600"/>
            <a:ext cx="7543800" cy="4572000"/>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Chapter Four</a:t>
            </a:r>
            <a:b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lang="en-US" sz="7200" dirty="0" smtClean="0">
                <a:solidFill>
                  <a:schemeClr val="tx2">
                    <a:shade val="30000"/>
                    <a:satMod val="150000"/>
                  </a:schemeClr>
                </a:solidFill>
              </a:rPr>
              <a:t>Static Design</a:t>
            </a:r>
            <a:endParaRPr kumimoji="0" lang="en-US" sz="72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Slabs</a:t>
            </a:r>
          </a:p>
          <a:p>
            <a:r>
              <a:rPr lang="en-US" dirty="0" smtClean="0"/>
              <a:t>First floor moment diagram in </a:t>
            </a:r>
            <a:r>
              <a:rPr lang="en-US" dirty="0" err="1" smtClean="0"/>
              <a:t>kN.m</a:t>
            </a:r>
            <a:r>
              <a:rPr lang="en-US" dirty="0" smtClean="0"/>
              <a:t>/m:</a:t>
            </a:r>
          </a:p>
          <a:p>
            <a:endParaRPr lang="en-US" dirty="0" smtClean="0"/>
          </a:p>
        </p:txBody>
      </p:sp>
      <p:pic>
        <p:nvPicPr>
          <p:cNvPr id="4" name="صورة 3" descr="C:\Users\bd\Desktop\Capture 2.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447800" y="2057400"/>
            <a:ext cx="7239000" cy="45720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For –</a:t>
            </a:r>
            <a:r>
              <a:rPr lang="en-US" dirty="0" err="1" smtClean="0"/>
              <a:t>ve</a:t>
            </a:r>
            <a:r>
              <a:rPr lang="en-US" dirty="0" smtClean="0"/>
              <a:t>. Moments:</a:t>
            </a:r>
          </a:p>
          <a:p>
            <a:r>
              <a:rPr lang="en-US" dirty="0" smtClean="0"/>
              <a:t>Mu = 33x0.55 = 18.13 </a:t>
            </a:r>
            <a:r>
              <a:rPr lang="en-US" dirty="0" err="1" smtClean="0"/>
              <a:t>kN.m</a:t>
            </a:r>
            <a:r>
              <a:rPr lang="en-US" dirty="0" smtClean="0"/>
              <a:t> / rib</a:t>
            </a:r>
          </a:p>
          <a:p>
            <a:r>
              <a:rPr lang="en-US" dirty="0" smtClean="0"/>
              <a:t>     </a:t>
            </a:r>
            <a:r>
              <a:rPr lang="en-US" dirty="0" smtClean="0">
                <a:sym typeface="Wingdings" pitchFamily="2" charset="2"/>
              </a:rPr>
              <a:t> </a:t>
            </a:r>
            <a:r>
              <a:rPr lang="en-US" dirty="0" smtClean="0">
                <a:latin typeface="Calibri"/>
                <a:sym typeface="Wingdings" pitchFamily="2" charset="2"/>
              </a:rPr>
              <a:t>As min. = 168.3 mm²</a:t>
            </a:r>
            <a:r>
              <a:rPr lang="en-US" dirty="0" smtClean="0">
                <a:sym typeface="Wingdings" pitchFamily="2" charset="2"/>
              </a:rPr>
              <a:t> (use 2Ø12)</a:t>
            </a:r>
          </a:p>
          <a:p>
            <a:r>
              <a:rPr lang="en-US" dirty="0" smtClean="0">
                <a:latin typeface="Calibri"/>
                <a:sym typeface="Wingdings" pitchFamily="2" charset="2"/>
              </a:rPr>
              <a:t>Mu = 50x0.55 = 27.5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 223.7 mm² (use 2Ø12)</a:t>
            </a:r>
          </a:p>
          <a:p>
            <a:endParaRPr lang="en-US" dirty="0" smtClean="0">
              <a:latin typeface="Calibri"/>
              <a:sym typeface="Wingdings" pitchFamily="2" charset="2"/>
            </a:endParaRPr>
          </a:p>
          <a:p>
            <a:r>
              <a:rPr lang="en-US" dirty="0" smtClean="0">
                <a:latin typeface="Calibri"/>
                <a:sym typeface="Wingdings" pitchFamily="2" charset="2"/>
              </a:rPr>
              <a:t>For +</a:t>
            </a:r>
            <a:r>
              <a:rPr lang="en-US" dirty="0" err="1" smtClean="0">
                <a:latin typeface="Calibri"/>
                <a:sym typeface="Wingdings" pitchFamily="2" charset="2"/>
              </a:rPr>
              <a:t>ve</a:t>
            </a:r>
            <a:r>
              <a:rPr lang="en-US" dirty="0" smtClean="0">
                <a:latin typeface="Calibri"/>
                <a:sym typeface="Wingdings" pitchFamily="2" charset="2"/>
              </a:rPr>
              <a:t>. Moment:</a:t>
            </a:r>
          </a:p>
          <a:p>
            <a:r>
              <a:rPr lang="en-US" dirty="0" smtClean="0">
                <a:latin typeface="Calibri"/>
                <a:sym typeface="Wingdings" pitchFamily="2" charset="2"/>
              </a:rPr>
              <a:t>Mu = 20x0.55 = 11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min. = 168.3 mm²</a:t>
            </a:r>
            <a:r>
              <a:rPr lang="en-US" dirty="0" smtClean="0">
                <a:sym typeface="Wingdings" pitchFamily="2" charset="2"/>
              </a:rPr>
              <a:t> (use 2Ø12)</a:t>
            </a:r>
          </a:p>
          <a:p>
            <a:r>
              <a:rPr lang="en-US" dirty="0" smtClean="0">
                <a:latin typeface="Calibri"/>
                <a:sym typeface="Wingdings" pitchFamily="2" charset="2"/>
              </a:rPr>
              <a:t>Mu = 40x0.55 = 22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 172 mm²</a:t>
            </a:r>
            <a:r>
              <a:rPr lang="en-US" dirty="0" smtClean="0">
                <a:sym typeface="Wingdings" pitchFamily="2" charset="2"/>
              </a:rPr>
              <a:t> (use 2Ø12)</a:t>
            </a:r>
            <a:endParaRPr lang="en-US" dirty="0" smtClean="0">
              <a:latin typeface="Calibri"/>
              <a:sym typeface="Wingdings" pitchFamily="2" charset="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First floor shear force diagram in </a:t>
            </a:r>
            <a:r>
              <a:rPr lang="en-US" dirty="0" err="1" smtClean="0"/>
              <a:t>kN</a:t>
            </a:r>
            <a:r>
              <a:rPr lang="en-US" dirty="0" smtClean="0"/>
              <a:t>/m:</a:t>
            </a:r>
          </a:p>
          <a:p>
            <a:endParaRPr lang="en-US" dirty="0"/>
          </a:p>
        </p:txBody>
      </p:sp>
      <p:pic>
        <p:nvPicPr>
          <p:cNvPr id="4" name="صورة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371600" y="1524000"/>
            <a:ext cx="7543800" cy="5334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905000" y="1905000"/>
            <a:ext cx="7543800" cy="5638800"/>
          </a:xfrm>
        </p:spPr>
        <p:txBody>
          <a:bodyPr/>
          <a:lstStyle/>
          <a:p>
            <a:r>
              <a:rPr lang="en-US" dirty="0" err="1" smtClean="0"/>
              <a:t>ØVc</a:t>
            </a:r>
            <a:r>
              <a:rPr lang="en-US" dirty="0" smtClean="0"/>
              <a:t> = 34.35 </a:t>
            </a:r>
            <a:r>
              <a:rPr lang="en-US" dirty="0" err="1" smtClean="0"/>
              <a:t>kN</a:t>
            </a:r>
            <a:endParaRPr lang="en-US" dirty="0" smtClean="0"/>
          </a:p>
          <a:p>
            <a:endParaRPr lang="en-US" dirty="0" smtClean="0"/>
          </a:p>
          <a:p>
            <a:r>
              <a:rPr lang="en-US" dirty="0" smtClean="0"/>
              <a:t>Vu = 62x0.55 = 34.1 </a:t>
            </a:r>
            <a:r>
              <a:rPr lang="en-US" dirty="0" err="1" smtClean="0"/>
              <a:t>kN</a:t>
            </a:r>
            <a:r>
              <a:rPr lang="en-US" dirty="0" smtClean="0"/>
              <a:t>/rib &lt; </a:t>
            </a:r>
            <a:r>
              <a:rPr lang="en-US" dirty="0" err="1" smtClean="0"/>
              <a:t>ØVc</a:t>
            </a:r>
            <a:endParaRPr lang="en-US" dirty="0" smtClean="0"/>
          </a:p>
          <a:p>
            <a:r>
              <a:rPr lang="en-US" dirty="0" smtClean="0"/>
              <a:t>Shear reinforcement is not required </a:t>
            </a:r>
          </a:p>
          <a:p>
            <a:endParaRPr lang="en-US" dirty="0" smtClean="0"/>
          </a:p>
          <a:p>
            <a:r>
              <a:rPr lang="en-US" dirty="0" smtClean="0"/>
              <a:t>(use stirrups 1Ø8/300 mm)</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Replicated floors moment diagram in </a:t>
            </a:r>
            <a:r>
              <a:rPr lang="en-US" dirty="0" err="1" smtClean="0"/>
              <a:t>kN.m</a:t>
            </a:r>
            <a:r>
              <a:rPr lang="en-US" dirty="0" smtClean="0"/>
              <a:t>/m:</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a:t>
            </a:r>
            <a:r>
              <a:rPr lang="en-US" dirty="0" err="1" smtClean="0"/>
              <a:t>ve</a:t>
            </a:r>
            <a:r>
              <a:rPr lang="en-US" dirty="0" smtClean="0"/>
              <a:t>. Moments:</a:t>
            </a:r>
          </a:p>
          <a:p>
            <a:r>
              <a:rPr lang="en-US" dirty="0" smtClean="0"/>
              <a:t>Mu = 35x0.55 = 19.25 </a:t>
            </a:r>
            <a:r>
              <a:rPr lang="en-US" dirty="0" err="1" smtClean="0"/>
              <a:t>kN.m</a:t>
            </a:r>
            <a:r>
              <a:rPr lang="en-US" dirty="0" smtClean="0"/>
              <a:t> / rib</a:t>
            </a:r>
          </a:p>
          <a:p>
            <a:r>
              <a:rPr lang="en-US" dirty="0" smtClean="0"/>
              <a:t>     </a:t>
            </a:r>
            <a:r>
              <a:rPr lang="en-US" dirty="0" smtClean="0">
                <a:sym typeface="Wingdings" pitchFamily="2" charset="2"/>
              </a:rPr>
              <a:t> </a:t>
            </a:r>
            <a:r>
              <a:rPr lang="en-US" dirty="0" smtClean="0">
                <a:latin typeface="Calibri"/>
                <a:sym typeface="Wingdings" pitchFamily="2" charset="2"/>
              </a:rPr>
              <a:t>As min. = 170 mm²</a:t>
            </a:r>
            <a:r>
              <a:rPr lang="en-US" dirty="0" smtClean="0">
                <a:sym typeface="Wingdings" pitchFamily="2" charset="2"/>
              </a:rPr>
              <a:t> (use 2Ø12)</a:t>
            </a:r>
          </a:p>
          <a:p>
            <a:r>
              <a:rPr lang="en-US" dirty="0" smtClean="0">
                <a:latin typeface="Calibri"/>
                <a:sym typeface="Wingdings" pitchFamily="2" charset="2"/>
              </a:rPr>
              <a:t>Mu = 70x0.55 = 38.5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 319.77 mm² (use 2Ø14)</a:t>
            </a:r>
          </a:p>
          <a:p>
            <a:endParaRPr lang="en-US" dirty="0" smtClean="0"/>
          </a:p>
        </p:txBody>
      </p:sp>
      <p:pic>
        <p:nvPicPr>
          <p:cNvPr id="4" name="صورة 3"/>
          <p:cNvPicPr/>
          <p:nvPr/>
        </p:nvPicPr>
        <p:blipFill>
          <a:blip r:embed="rId2" cstate="print"/>
          <a:srcRect/>
          <a:stretch>
            <a:fillRect/>
          </a:stretch>
        </p:blipFill>
        <p:spPr bwMode="auto">
          <a:xfrm>
            <a:off x="1371600" y="1524000"/>
            <a:ext cx="7543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Mu = 90x0.55 = 49.5 </a:t>
            </a:r>
            <a:r>
              <a:rPr lang="en-US" dirty="0" err="1" smtClean="0"/>
              <a:t>kN.m</a:t>
            </a:r>
            <a:r>
              <a:rPr lang="en-US" dirty="0" smtClean="0"/>
              <a:t> / rib</a:t>
            </a:r>
          </a:p>
          <a:p>
            <a:r>
              <a:rPr lang="en-US" dirty="0" smtClean="0"/>
              <a:t>     </a:t>
            </a:r>
            <a:r>
              <a:rPr lang="en-US" dirty="0" smtClean="0">
                <a:sym typeface="Wingdings" pitchFamily="2" charset="2"/>
              </a:rPr>
              <a:t> </a:t>
            </a:r>
            <a:r>
              <a:rPr lang="en-US" dirty="0" smtClean="0">
                <a:latin typeface="Calibri"/>
                <a:sym typeface="Wingdings" pitchFamily="2" charset="2"/>
              </a:rPr>
              <a:t>As = 420.14 mm²</a:t>
            </a:r>
            <a:r>
              <a:rPr lang="en-US" dirty="0" smtClean="0">
                <a:sym typeface="Wingdings" pitchFamily="2" charset="2"/>
              </a:rPr>
              <a:t> (use 3Ø14)</a:t>
            </a:r>
          </a:p>
          <a:p>
            <a:endParaRPr lang="en-US" dirty="0" smtClean="0">
              <a:sym typeface="Wingdings" pitchFamily="2" charset="2"/>
            </a:endParaRPr>
          </a:p>
          <a:p>
            <a:r>
              <a:rPr lang="en-US" dirty="0" smtClean="0">
                <a:latin typeface="Calibri"/>
                <a:sym typeface="Wingdings" pitchFamily="2" charset="2"/>
              </a:rPr>
              <a:t>For +</a:t>
            </a:r>
            <a:r>
              <a:rPr lang="en-US" dirty="0" err="1" smtClean="0">
                <a:latin typeface="Calibri"/>
                <a:sym typeface="Wingdings" pitchFamily="2" charset="2"/>
              </a:rPr>
              <a:t>ve</a:t>
            </a:r>
            <a:r>
              <a:rPr lang="en-US" dirty="0" smtClean="0">
                <a:latin typeface="Calibri"/>
                <a:sym typeface="Wingdings" pitchFamily="2" charset="2"/>
              </a:rPr>
              <a:t>. Moment:</a:t>
            </a:r>
          </a:p>
          <a:p>
            <a:r>
              <a:rPr lang="en-US" dirty="0" smtClean="0">
                <a:latin typeface="Calibri"/>
                <a:sym typeface="Wingdings" pitchFamily="2" charset="2"/>
              </a:rPr>
              <a:t>Mu = 20x0.55 = 11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min. = 168.3 mm²</a:t>
            </a:r>
            <a:r>
              <a:rPr lang="en-US" dirty="0" smtClean="0">
                <a:sym typeface="Wingdings" pitchFamily="2" charset="2"/>
              </a:rPr>
              <a:t> (use 2Ø12)</a:t>
            </a:r>
          </a:p>
          <a:p>
            <a:r>
              <a:rPr lang="en-US" dirty="0" smtClean="0">
                <a:latin typeface="Calibri"/>
                <a:sym typeface="Wingdings" pitchFamily="2" charset="2"/>
              </a:rPr>
              <a:t>Mu = 45x0.55 = 24.75 </a:t>
            </a:r>
            <a:r>
              <a:rPr lang="en-US" dirty="0" err="1" smtClean="0">
                <a:latin typeface="Calibri"/>
                <a:sym typeface="Wingdings" pitchFamily="2" charset="2"/>
              </a:rPr>
              <a:t>kN.m</a:t>
            </a:r>
            <a:r>
              <a:rPr lang="en-US" dirty="0" smtClean="0">
                <a:latin typeface="Calibri"/>
                <a:sym typeface="Wingdings" pitchFamily="2" charset="2"/>
              </a:rPr>
              <a:t>/rib</a:t>
            </a:r>
          </a:p>
          <a:p>
            <a:r>
              <a:rPr lang="en-US" dirty="0" smtClean="0">
                <a:latin typeface="Calibri"/>
                <a:sym typeface="Wingdings" pitchFamily="2" charset="2"/>
              </a:rPr>
              <a:t>       As = 194.29 mm²</a:t>
            </a:r>
            <a:r>
              <a:rPr lang="en-US" dirty="0" smtClean="0">
                <a:sym typeface="Wingdings" pitchFamily="2" charset="2"/>
              </a:rPr>
              <a:t> (use 2Ø12)</a:t>
            </a:r>
            <a:endParaRPr lang="en-US" dirty="0" smtClean="0">
              <a:latin typeface="Calibri"/>
              <a:sym typeface="Wingdings" pitchFamily="2" charset="2"/>
            </a:endParaRP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Replicated floors shear force diagram in </a:t>
            </a:r>
            <a:r>
              <a:rPr lang="en-US" dirty="0" err="1" smtClean="0"/>
              <a:t>kN</a:t>
            </a:r>
            <a:r>
              <a:rPr lang="en-US" dirty="0" smtClean="0"/>
              <a:t>/m:</a:t>
            </a:r>
          </a:p>
          <a:p>
            <a:endParaRPr lang="en-US" dirty="0"/>
          </a:p>
        </p:txBody>
      </p:sp>
      <p:pic>
        <p:nvPicPr>
          <p:cNvPr id="5" name="صورة 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371600" y="1524000"/>
            <a:ext cx="7620000" cy="533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600200"/>
            <a:ext cx="7559040" cy="3148584"/>
          </a:xfrm>
        </p:spPr>
        <p:txBody>
          <a:bodyPr>
            <a:noAutofit/>
          </a:bodyPr>
          <a:lstStyle/>
          <a:p>
            <a:pPr algn="ctr"/>
            <a:r>
              <a:rPr lang="en-US" sz="9600" dirty="0" smtClean="0"/>
              <a:t>Chapter One</a:t>
            </a:r>
            <a:br>
              <a:rPr lang="en-US" sz="9600" dirty="0" smtClean="0"/>
            </a:br>
            <a:r>
              <a:rPr lang="en-US" sz="9600" dirty="0" smtClean="0"/>
              <a:t>Introduction</a:t>
            </a:r>
            <a:endParaRPr lang="en-US" sz="9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endParaRPr lang="en-US" dirty="0"/>
          </a:p>
        </p:txBody>
      </p:sp>
      <p:sp>
        <p:nvSpPr>
          <p:cNvPr id="4" name="عنوان فرعي 2"/>
          <p:cNvSpPr txBox="1">
            <a:spLocks/>
          </p:cNvSpPr>
          <p:nvPr/>
        </p:nvSpPr>
        <p:spPr>
          <a:xfrm>
            <a:off x="1905000" y="1905000"/>
            <a:ext cx="7543800" cy="5638800"/>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ØVc</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 34.35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kN</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Vu = 89.6x0.55 = 49.28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kN</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/rib</a:t>
            </a:r>
            <a:r>
              <a:rPr kumimoji="0" lang="en-US" sz="2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&gt;</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ØVc</a:t>
            </a: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lvl="0">
              <a:spcBef>
                <a:spcPts val="600"/>
              </a:spcBef>
              <a:buClr>
                <a:schemeClr val="accent1"/>
              </a:buClr>
              <a:buSzPct val="80000"/>
            </a:pPr>
            <a:r>
              <a:rPr lang="en-US" sz="2600" dirty="0" smtClean="0">
                <a:solidFill>
                  <a:schemeClr val="tx2">
                    <a:shade val="30000"/>
                    <a:satMod val="150000"/>
                  </a:schemeClr>
                </a:solidFill>
              </a:rPr>
              <a:t>Av/s = </a:t>
            </a:r>
            <a:r>
              <a:rPr lang="en-US" sz="2800" dirty="0" smtClean="0"/>
              <a:t>0.1393 mm²/mm</a:t>
            </a:r>
          </a:p>
          <a:p>
            <a:pPr marL="27432">
              <a:spcBef>
                <a:spcPts val="600"/>
              </a:spcBef>
              <a:buClr>
                <a:schemeClr val="accent1"/>
              </a:buClr>
              <a:buSzPct val="80000"/>
            </a:pPr>
            <a:r>
              <a:rPr lang="en-US" sz="2800" dirty="0" smtClean="0"/>
              <a:t>Av =100.53 mm² (</a:t>
            </a:r>
            <a:r>
              <a:rPr lang="en-US" sz="2800" dirty="0" smtClean="0">
                <a:solidFill>
                  <a:schemeClr val="tx2">
                    <a:shade val="30000"/>
                    <a:satMod val="150000"/>
                  </a:schemeClr>
                </a:solidFill>
              </a:rPr>
              <a:t>Ø8mm stirrups)</a:t>
            </a:r>
          </a:p>
          <a:p>
            <a:pPr marL="27432">
              <a:spcBef>
                <a:spcPts val="600"/>
              </a:spcBef>
              <a:buClr>
                <a:schemeClr val="accent1"/>
              </a:buClr>
              <a:buSzPct val="80000"/>
            </a:pPr>
            <a:r>
              <a:rPr lang="en-US" sz="2800" dirty="0" smtClean="0">
                <a:solidFill>
                  <a:schemeClr val="tx2">
                    <a:shade val="30000"/>
                    <a:satMod val="150000"/>
                  </a:schemeClr>
                </a:solidFill>
                <a:sym typeface="Wingdings" pitchFamily="2" charset="2"/>
              </a:rPr>
              <a:t> S = 721 mm </a:t>
            </a:r>
          </a:p>
          <a:p>
            <a:pPr marL="27432">
              <a:spcBef>
                <a:spcPts val="600"/>
              </a:spcBef>
              <a:buClr>
                <a:schemeClr val="accent1"/>
              </a:buClr>
              <a:buSzPct val="80000"/>
            </a:pPr>
            <a:r>
              <a:rPr lang="en-US" sz="2800" dirty="0" smtClean="0"/>
              <a:t>(use stirrups 1</a:t>
            </a:r>
            <a:r>
              <a:rPr lang="en-US" sz="2800" dirty="0" smtClean="0">
                <a:solidFill>
                  <a:schemeClr val="tx2">
                    <a:shade val="30000"/>
                    <a:satMod val="150000"/>
                  </a:schemeClr>
                </a:solidFill>
              </a:rPr>
              <a:t>Ø8 /150mm)</a:t>
            </a:r>
          </a:p>
          <a:p>
            <a:pPr marL="27432">
              <a:spcBef>
                <a:spcPts val="600"/>
              </a:spcBef>
              <a:buClr>
                <a:schemeClr val="accent1"/>
              </a:buClr>
              <a:buSzPct val="80000"/>
            </a:pPr>
            <a:endParaRPr lang="en-US" sz="2800" dirty="0" smtClean="0"/>
          </a:p>
          <a:p>
            <a:pPr marL="27432" lvl="0">
              <a:spcBef>
                <a:spcPts val="600"/>
              </a:spcBef>
              <a:buClr>
                <a:schemeClr val="accent1"/>
              </a:buClr>
              <a:buSzPct val="80000"/>
            </a:pP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600200" y="1600200"/>
            <a:ext cx="7543800" cy="5638800"/>
          </a:xfrm>
        </p:spPr>
        <p:txBody>
          <a:bodyPr/>
          <a:lstStyle/>
          <a:p>
            <a:r>
              <a:rPr lang="en-US" dirty="0" smtClean="0"/>
              <a:t>Shrinkage steel for slab (all floors):</a:t>
            </a:r>
          </a:p>
          <a:p>
            <a:endParaRPr lang="en-US" dirty="0" smtClean="0"/>
          </a:p>
          <a:p>
            <a:r>
              <a:rPr lang="en-US" dirty="0" smtClean="0"/>
              <a:t>As shrinkage = 0.0018*b*h</a:t>
            </a:r>
          </a:p>
          <a:p>
            <a:r>
              <a:rPr lang="en-US" dirty="0" smtClean="0"/>
              <a:t>As shrinkage = 0.0018*1000*60 = 108mm²/m</a:t>
            </a:r>
          </a:p>
          <a:p>
            <a:r>
              <a:rPr lang="en-US" dirty="0" smtClean="0"/>
              <a:t>Use 1Φ8mm/ rib</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Beams</a:t>
            </a:r>
            <a:endParaRPr lang="en-US" dirty="0"/>
          </a:p>
          <a:p>
            <a:endParaRPr lang="en-US" dirty="0" smtClean="0"/>
          </a:p>
        </p:txBody>
      </p:sp>
      <p:pic>
        <p:nvPicPr>
          <p:cNvPr id="4" name="صورة 3"/>
          <p:cNvPicPr/>
          <p:nvPr/>
        </p:nvPicPr>
        <p:blipFill>
          <a:blip r:embed="rId2" cstate="print"/>
          <a:srcRect/>
          <a:stretch>
            <a:fillRect/>
          </a:stretch>
        </p:blipFill>
        <p:spPr bwMode="auto">
          <a:xfrm>
            <a:off x="1295400" y="1676400"/>
            <a:ext cx="7620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152400"/>
            <a:ext cx="7559040" cy="710184"/>
          </a:xfrm>
        </p:spPr>
        <p:txBody>
          <a:bodyPr>
            <a:normAutofit fontScale="90000"/>
          </a:bodyPr>
          <a:lstStyle/>
          <a:p>
            <a:pPr algn="ctr"/>
            <a:r>
              <a:rPr lang="en-US" dirty="0" smtClean="0"/>
              <a:t>Static Design</a:t>
            </a: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The moment, shear and torsion diagrams for beam3:</a:t>
            </a:r>
          </a:p>
          <a:p>
            <a:endParaRPr lang="en-US" dirty="0" smtClean="0"/>
          </a:p>
        </p:txBody>
      </p:sp>
      <p:pic>
        <p:nvPicPr>
          <p:cNvPr id="4" name="صورة 3"/>
          <p:cNvPicPr/>
          <p:nvPr/>
        </p:nvPicPr>
        <p:blipFill>
          <a:blip r:embed="rId2" cstate="print"/>
          <a:srcRect/>
          <a:stretch>
            <a:fillRect/>
          </a:stretch>
        </p:blipFill>
        <p:spPr bwMode="auto">
          <a:xfrm>
            <a:off x="1371600" y="1752600"/>
            <a:ext cx="7162800" cy="1524000"/>
          </a:xfrm>
          <a:prstGeom prst="rect">
            <a:avLst/>
          </a:prstGeom>
          <a:noFill/>
          <a:ln w="9525">
            <a:noFill/>
            <a:miter lim="800000"/>
            <a:headEnd/>
            <a:tailEnd/>
          </a:ln>
        </p:spPr>
      </p:pic>
      <p:pic>
        <p:nvPicPr>
          <p:cNvPr id="5" name="صورة 4"/>
          <p:cNvPicPr/>
          <p:nvPr/>
        </p:nvPicPr>
        <p:blipFill>
          <a:blip r:embed="rId3" cstate="print"/>
          <a:srcRect/>
          <a:stretch>
            <a:fillRect/>
          </a:stretch>
        </p:blipFill>
        <p:spPr bwMode="auto">
          <a:xfrm>
            <a:off x="1295400" y="3276600"/>
            <a:ext cx="7239000" cy="1552575"/>
          </a:xfrm>
          <a:prstGeom prst="rect">
            <a:avLst/>
          </a:prstGeom>
          <a:noFill/>
          <a:ln w="9525">
            <a:noFill/>
            <a:miter lim="800000"/>
            <a:headEnd/>
            <a:tailEnd/>
          </a:ln>
        </p:spPr>
      </p:pic>
      <p:pic>
        <p:nvPicPr>
          <p:cNvPr id="6" name="صورة 5"/>
          <p:cNvPicPr/>
          <p:nvPr/>
        </p:nvPicPr>
        <p:blipFill>
          <a:blip r:embed="rId4" cstate="print"/>
          <a:srcRect/>
          <a:stretch>
            <a:fillRect/>
          </a:stretch>
        </p:blipFill>
        <p:spPr bwMode="auto">
          <a:xfrm>
            <a:off x="1371600" y="4800600"/>
            <a:ext cx="716280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19200" y="1066800"/>
            <a:ext cx="7620000" cy="5791200"/>
          </a:xfrm>
        </p:spPr>
        <p:txBody>
          <a:bodyPr/>
          <a:lstStyle/>
          <a:p>
            <a:r>
              <a:rPr lang="en-US" dirty="0" smtClean="0"/>
              <a:t>SAP2000 design for moment:</a:t>
            </a:r>
          </a:p>
          <a:p>
            <a:endParaRPr lang="en-US" dirty="0" smtClean="0"/>
          </a:p>
          <a:p>
            <a:endParaRPr lang="en-US" dirty="0" smtClean="0"/>
          </a:p>
          <a:p>
            <a:endParaRPr lang="en-US" dirty="0" smtClean="0"/>
          </a:p>
          <a:p>
            <a:r>
              <a:rPr lang="en-US" dirty="0" smtClean="0"/>
              <a:t>Manual design for moment:</a:t>
            </a:r>
          </a:p>
          <a:p>
            <a:endParaRPr lang="en-US" dirty="0" smtClean="0"/>
          </a:p>
          <a:p>
            <a:endParaRPr lang="en-US" dirty="0" smtClean="0"/>
          </a:p>
          <a:p>
            <a:endParaRPr lang="en-US" dirty="0" smtClean="0"/>
          </a:p>
          <a:p>
            <a:r>
              <a:rPr lang="en-US" dirty="0" smtClean="0"/>
              <a:t>Longitudinal steel reinforcement:</a:t>
            </a:r>
          </a:p>
          <a:p>
            <a:endParaRPr lang="en-US" dirty="0" smtClean="0"/>
          </a:p>
          <a:p>
            <a:endParaRPr lang="en-US" dirty="0" smtClean="0"/>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descr="C:\Users\Ahmad Zahalqa\AppData\Roaming\Microsoft\Internet Explorer\Quick Launch\Desktop\Desktop\Graduation Project\pictures\3d beam2 design by sap.bmp"/>
          <p:cNvPicPr/>
          <p:nvPr/>
        </p:nvPicPr>
        <p:blipFill>
          <a:blip r:embed="rId2" cstate="print"/>
          <a:srcRect/>
          <a:stretch>
            <a:fillRect/>
          </a:stretch>
        </p:blipFill>
        <p:spPr bwMode="auto">
          <a:xfrm>
            <a:off x="1447800" y="1524000"/>
            <a:ext cx="7239000" cy="1066800"/>
          </a:xfrm>
          <a:prstGeom prst="rect">
            <a:avLst/>
          </a:prstGeom>
          <a:noFill/>
          <a:ln w="9525">
            <a:noFill/>
            <a:miter lim="800000"/>
            <a:headEnd/>
            <a:tailEnd/>
          </a:ln>
        </p:spPr>
      </p:pic>
      <p:pic>
        <p:nvPicPr>
          <p:cNvPr id="6" name="صورة 5" descr="C:\Users\Ahmad Zahalqa\AppData\Roaming\Microsoft\Internet Explorer\Quick Launch\Desktop\Desktop\Graduation Project\pictures\3d beam2 design by flexure manual.bmp"/>
          <p:cNvPicPr/>
          <p:nvPr/>
        </p:nvPicPr>
        <p:blipFill>
          <a:blip r:embed="rId3" cstate="print"/>
          <a:srcRect/>
          <a:stretch>
            <a:fillRect/>
          </a:stretch>
        </p:blipFill>
        <p:spPr bwMode="auto">
          <a:xfrm>
            <a:off x="1447800" y="3429000"/>
            <a:ext cx="7315200" cy="1219200"/>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1371600" y="5410200"/>
            <a:ext cx="76200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dirty="0" smtClean="0"/>
              <a:t>For stirrups (shear and torsion):</a:t>
            </a:r>
          </a:p>
          <a:p>
            <a:endParaRPr lang="en-US" dirty="0" smtClean="0"/>
          </a:p>
          <a:p>
            <a:r>
              <a:rPr lang="en-US" dirty="0" smtClean="0"/>
              <a:t>            = 0.801 mm²/mm</a:t>
            </a:r>
          </a:p>
          <a:p>
            <a:endParaRPr lang="en-US" dirty="0" smtClean="0"/>
          </a:p>
          <a:p>
            <a:r>
              <a:rPr lang="en-US" dirty="0" smtClean="0"/>
              <a:t>Av = 2x113.1 = 226.2 mm² (Ø12 mm stirrups)</a:t>
            </a:r>
          </a:p>
          <a:p>
            <a:endParaRPr lang="en-US" dirty="0" smtClean="0"/>
          </a:p>
          <a:p>
            <a:r>
              <a:rPr lang="en-US" dirty="0" smtClean="0"/>
              <a:t>S = 282.4 mm</a:t>
            </a:r>
          </a:p>
          <a:p>
            <a:r>
              <a:rPr lang="en-US" dirty="0" smtClean="0"/>
              <a:t>Use 1Ø12 / 150 mm</a:t>
            </a:r>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2438400"/>
            <a:ext cx="990600" cy="65480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Columns</a:t>
            </a:r>
          </a:p>
          <a:p>
            <a:r>
              <a:rPr lang="en-US" dirty="0" smtClean="0"/>
              <a:t>Column type:</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Picture 3"/>
          <p:cNvPicPr>
            <a:picLocks noChangeAspect="1" noChangeArrowheads="1"/>
          </p:cNvPicPr>
          <p:nvPr/>
        </p:nvPicPr>
        <p:blipFill>
          <a:blip r:embed="rId2" cstate="print"/>
          <a:srcRect/>
          <a:stretch>
            <a:fillRect/>
          </a:stretch>
        </p:blipFill>
        <p:spPr bwMode="auto">
          <a:xfrm>
            <a:off x="1371600" y="2209800"/>
            <a:ext cx="7315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Calculating the value of (K):</a:t>
            </a:r>
          </a:p>
          <a:p>
            <a:r>
              <a:rPr lang="en-US" i="1" dirty="0" smtClean="0"/>
              <a:t>Take column (c-3) in floor no.1</a:t>
            </a:r>
            <a:endParaRPr lang="en-US" dirty="0" smtClean="0"/>
          </a:p>
          <a:p>
            <a:r>
              <a:rPr lang="en-US" dirty="0" smtClean="0">
                <a:sym typeface="Symbol"/>
              </a:rPr>
              <a:t></a:t>
            </a:r>
            <a:r>
              <a:rPr lang="en-US" baseline="-25000" dirty="0" smtClean="0"/>
              <a:t>A</a:t>
            </a:r>
            <a:r>
              <a:rPr lang="en-US" dirty="0" smtClean="0"/>
              <a:t> = 1.0</a:t>
            </a:r>
          </a:p>
          <a:p>
            <a:r>
              <a:rPr lang="en-US" dirty="0" smtClean="0">
                <a:sym typeface="Symbol"/>
              </a:rPr>
              <a:t></a:t>
            </a:r>
            <a:r>
              <a:rPr lang="en-US" baseline="-25000" dirty="0" smtClean="0"/>
              <a:t>B</a:t>
            </a:r>
            <a:r>
              <a:rPr lang="en-US" dirty="0" smtClean="0"/>
              <a:t>= 29.6</a:t>
            </a:r>
          </a:p>
          <a:p>
            <a:r>
              <a:rPr lang="en-US" dirty="0" smtClean="0">
                <a:sym typeface="Wingdings" pitchFamily="2" charset="2"/>
              </a:rPr>
              <a:t> </a:t>
            </a:r>
            <a:r>
              <a:rPr lang="en-US" dirty="0" smtClean="0"/>
              <a:t>K = 2.2</a:t>
            </a:r>
          </a:p>
          <a:p>
            <a:r>
              <a:rPr lang="en-US" dirty="0" smtClean="0"/>
              <a:t>For rectangular sections:</a:t>
            </a:r>
          </a:p>
          <a:p>
            <a:r>
              <a:rPr lang="en-US" dirty="0" smtClean="0"/>
              <a:t>     </a:t>
            </a:r>
            <a:r>
              <a:rPr lang="en-US" dirty="0" smtClean="0">
                <a:sym typeface="Wingdings"/>
              </a:rPr>
              <a:t></a:t>
            </a:r>
            <a:r>
              <a:rPr lang="en-US" dirty="0" smtClean="0"/>
              <a:t>  r = 0.3 h = 0.24m </a:t>
            </a:r>
          </a:p>
          <a:p>
            <a:r>
              <a:rPr lang="en-US" dirty="0" smtClean="0"/>
              <a:t>L</a:t>
            </a:r>
            <a:r>
              <a:rPr lang="en-US" baseline="-25000" dirty="0" smtClean="0"/>
              <a:t>u</a:t>
            </a:r>
            <a:r>
              <a:rPr lang="en-US" dirty="0" smtClean="0"/>
              <a:t>=3.12m </a:t>
            </a:r>
          </a:p>
          <a:p>
            <a:r>
              <a:rPr lang="en-US" dirty="0" smtClean="0"/>
              <a:t>      </a:t>
            </a:r>
          </a:p>
          <a:p>
            <a:r>
              <a:rPr lang="en-US" dirty="0" smtClean="0"/>
              <a:t>         = 28.6 ≥ 22</a:t>
            </a:r>
          </a:p>
          <a:p>
            <a:r>
              <a:rPr lang="en-US" dirty="0" smtClean="0">
                <a:sym typeface="Wingdings" pitchFamily="2" charset="2"/>
              </a:rPr>
              <a:t>      Long column</a:t>
            </a:r>
            <a:endParaRPr lang="en-US" dirty="0" smtClean="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p:cNvPicPr/>
          <p:nvPr/>
        </p:nvPicPr>
        <p:blipFill>
          <a:blip r:embed="rId2" cstate="print"/>
          <a:srcRect/>
          <a:stretch>
            <a:fillRect/>
          </a:stretch>
        </p:blipFill>
        <p:spPr bwMode="auto">
          <a:xfrm>
            <a:off x="6019800" y="1143000"/>
            <a:ext cx="2895600" cy="5410200"/>
          </a:xfrm>
          <a:prstGeom prst="rect">
            <a:avLst/>
          </a:prstGeom>
          <a:noFill/>
          <a:ln w="9525">
            <a:noFill/>
            <a:miter lim="800000"/>
            <a:headEnd/>
            <a:tailEnd/>
          </a:ln>
        </p:spPr>
      </p:pic>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83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257800"/>
            <a:ext cx="687754" cy="609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Take column (C-3) in floor no.1</a:t>
            </a:r>
          </a:p>
          <a:p>
            <a:r>
              <a:rPr lang="en-US" dirty="0" err="1" smtClean="0"/>
              <a:t>P</a:t>
            </a:r>
            <a:r>
              <a:rPr lang="en-US" baseline="-25000" dirty="0" err="1" smtClean="0"/>
              <a:t>u</a:t>
            </a:r>
            <a:r>
              <a:rPr lang="en-US" dirty="0" smtClean="0"/>
              <a:t>=3558.39kN </a:t>
            </a:r>
          </a:p>
          <a:p>
            <a:r>
              <a:rPr lang="en-US" dirty="0" smtClean="0"/>
              <a:t>M</a:t>
            </a:r>
            <a:r>
              <a:rPr lang="en-US" baseline="-25000" dirty="0" smtClean="0"/>
              <a:t>2-2=</a:t>
            </a:r>
            <a:r>
              <a:rPr lang="en-US" dirty="0" smtClean="0"/>
              <a:t>42.33kN.m(maximum value)</a:t>
            </a:r>
          </a:p>
          <a:p>
            <a:r>
              <a:rPr lang="en-US" dirty="0" smtClean="0"/>
              <a:t>M</a:t>
            </a:r>
            <a:r>
              <a:rPr lang="en-US" baseline="-25000" dirty="0" smtClean="0"/>
              <a:t>3-3= </a:t>
            </a:r>
            <a:r>
              <a:rPr lang="en-US" dirty="0" smtClean="0"/>
              <a:t>0.241kN.m( maximum value)</a:t>
            </a:r>
          </a:p>
          <a:p>
            <a:r>
              <a:rPr lang="en-US" dirty="0" smtClean="0"/>
              <a:t>Since M</a:t>
            </a:r>
            <a:r>
              <a:rPr lang="en-US" baseline="-25000" dirty="0" smtClean="0"/>
              <a:t>3-3 </a:t>
            </a:r>
            <a:r>
              <a:rPr lang="en-US" dirty="0" smtClean="0"/>
              <a:t>is very small neglect it ( column subjected to </a:t>
            </a:r>
            <a:r>
              <a:rPr lang="en-US" dirty="0" err="1" smtClean="0"/>
              <a:t>uniaxial</a:t>
            </a:r>
            <a:r>
              <a:rPr lang="en-US" dirty="0" smtClean="0"/>
              <a:t> load)</a:t>
            </a:r>
          </a:p>
          <a:p>
            <a:r>
              <a:rPr lang="en-US" dirty="0" smtClean="0"/>
              <a:t>Assume column subjected to major moment M</a:t>
            </a:r>
            <a:r>
              <a:rPr lang="en-US" baseline="-25000" dirty="0" smtClean="0"/>
              <a:t>2-2</a:t>
            </a:r>
            <a:r>
              <a:rPr lang="en-US" dirty="0" smtClean="0"/>
              <a:t> only</a:t>
            </a:r>
          </a:p>
          <a:p>
            <a:r>
              <a:rPr lang="en-US" dirty="0" smtClean="0"/>
              <a:t>End moments at y-directions are M</a:t>
            </a:r>
            <a:r>
              <a:rPr lang="en-US" baseline="-25000" dirty="0" smtClean="0"/>
              <a:t>1=</a:t>
            </a:r>
            <a:r>
              <a:rPr lang="en-US" dirty="0" smtClean="0"/>
              <a:t>25.2kN.m</a:t>
            </a:r>
            <a:r>
              <a:rPr lang="en-US" baseline="-25000" dirty="0" smtClean="0"/>
              <a:t> </a:t>
            </a:r>
            <a:r>
              <a:rPr lang="en-US" dirty="0" smtClean="0"/>
              <a:t>&amp; M</a:t>
            </a:r>
            <a:r>
              <a:rPr lang="en-US" baseline="-25000" dirty="0" smtClean="0"/>
              <a:t>2</a:t>
            </a:r>
            <a:r>
              <a:rPr lang="en-US" dirty="0" smtClean="0"/>
              <a:t>=42.33kN.m</a:t>
            </a:r>
          </a:p>
          <a:p>
            <a:r>
              <a:rPr lang="en-US" dirty="0" smtClean="0"/>
              <a:t>M</a:t>
            </a:r>
            <a:r>
              <a:rPr lang="en-US" baseline="-25000" dirty="0" smtClean="0"/>
              <a:t>c</a:t>
            </a:r>
            <a:r>
              <a:rPr lang="en-US" dirty="0" smtClean="0"/>
              <a:t> = </a:t>
            </a:r>
            <a:r>
              <a:rPr lang="en-US" dirty="0" smtClean="0">
                <a:sym typeface="Symbol"/>
              </a:rPr>
              <a:t></a:t>
            </a:r>
            <a:r>
              <a:rPr lang="en-US" baseline="-25000" dirty="0" smtClean="0"/>
              <a:t>s</a:t>
            </a:r>
            <a:r>
              <a:rPr lang="en-US" dirty="0" smtClean="0"/>
              <a:t>×M</a:t>
            </a:r>
            <a:r>
              <a:rPr lang="en-US" baseline="-25000" dirty="0" smtClean="0"/>
              <a:t>2</a:t>
            </a:r>
            <a:r>
              <a:rPr lang="en-US" dirty="0" smtClean="0"/>
              <a:t> </a:t>
            </a:r>
          </a:p>
          <a:p>
            <a:r>
              <a:rPr lang="en-US" dirty="0" smtClean="0">
                <a:sym typeface="Symbol"/>
              </a:rPr>
              <a:t></a:t>
            </a:r>
            <a:r>
              <a:rPr lang="en-US" baseline="-25000" dirty="0" smtClean="0"/>
              <a:t>ns</a:t>
            </a:r>
            <a:r>
              <a:rPr lang="en-US" dirty="0" smtClean="0"/>
              <a:t> =                ≥ 1</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72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5715000"/>
            <a:ext cx="1003300" cy="685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M</a:t>
            </a:r>
            <a:r>
              <a:rPr lang="en-US" baseline="-25000" dirty="0" smtClean="0"/>
              <a:t>2</a:t>
            </a:r>
            <a:r>
              <a:rPr lang="en-US" dirty="0" smtClean="0"/>
              <a:t>: the maximum moment occurring anywhere along the column.</a:t>
            </a:r>
          </a:p>
          <a:p>
            <a:r>
              <a:rPr lang="en-US" dirty="0" smtClean="0"/>
              <a:t>M</a:t>
            </a:r>
            <a:r>
              <a:rPr lang="en-US" baseline="-25000" dirty="0" smtClean="0"/>
              <a:t>2 </a:t>
            </a:r>
            <a:r>
              <a:rPr lang="en-US" dirty="0" smtClean="0"/>
              <a:t>≥ M</a:t>
            </a:r>
            <a:r>
              <a:rPr lang="en-US" baseline="-25000" dirty="0" smtClean="0"/>
              <a:t>2min</a:t>
            </a:r>
            <a:r>
              <a:rPr lang="en-US" dirty="0" smtClean="0"/>
              <a:t> </a:t>
            </a:r>
          </a:p>
          <a:p>
            <a:r>
              <a:rPr lang="en-US" dirty="0" smtClean="0"/>
              <a:t>M</a:t>
            </a:r>
            <a:r>
              <a:rPr lang="en-US" baseline="-25000" dirty="0" smtClean="0"/>
              <a:t>2 </a:t>
            </a:r>
            <a:r>
              <a:rPr lang="en-US" dirty="0" smtClean="0"/>
              <a:t>= maximum of (42.33 or 25.2)</a:t>
            </a:r>
            <a:r>
              <a:rPr lang="en-US" baseline="-25000" dirty="0" smtClean="0"/>
              <a:t> </a:t>
            </a:r>
            <a:r>
              <a:rPr lang="en-US" dirty="0" smtClean="0">
                <a:sym typeface="Wingdings"/>
              </a:rPr>
              <a:t></a:t>
            </a:r>
            <a:r>
              <a:rPr lang="en-US" dirty="0" smtClean="0"/>
              <a:t>M</a:t>
            </a:r>
            <a:r>
              <a:rPr lang="en-US" baseline="-25000" dirty="0" smtClean="0"/>
              <a:t>2</a:t>
            </a:r>
            <a:r>
              <a:rPr lang="en-US" dirty="0" smtClean="0"/>
              <a:t>=42.33kN.m</a:t>
            </a:r>
          </a:p>
          <a:p>
            <a:r>
              <a:rPr lang="en-US" dirty="0" smtClean="0"/>
              <a:t>M</a:t>
            </a:r>
            <a:r>
              <a:rPr lang="en-US" baseline="-25000" dirty="0" smtClean="0"/>
              <a:t>2min</a:t>
            </a:r>
            <a:r>
              <a:rPr lang="en-US" dirty="0" smtClean="0"/>
              <a:t> = </a:t>
            </a:r>
            <a:r>
              <a:rPr lang="en-US" dirty="0" err="1" smtClean="0"/>
              <a:t>P</a:t>
            </a:r>
            <a:r>
              <a:rPr lang="en-US" baseline="-25000" dirty="0" err="1" smtClean="0"/>
              <a:t>u</a:t>
            </a:r>
            <a:r>
              <a:rPr lang="en-US" dirty="0" smtClean="0"/>
              <a:t> (0.015+0.03h)   (h in m)</a:t>
            </a:r>
          </a:p>
          <a:p>
            <a:r>
              <a:rPr lang="en-US" dirty="0" smtClean="0"/>
              <a:t>         = 3558.39(0.015+0.03*0.8)= 138.8kN.m</a:t>
            </a:r>
          </a:p>
          <a:p>
            <a:r>
              <a:rPr lang="en-US" dirty="0" smtClean="0"/>
              <a:t>M</a:t>
            </a:r>
            <a:r>
              <a:rPr lang="en-US" baseline="-25000" dirty="0" smtClean="0"/>
              <a:t>c</a:t>
            </a:r>
            <a:r>
              <a:rPr lang="en-US" dirty="0" smtClean="0"/>
              <a:t> = </a:t>
            </a:r>
            <a:r>
              <a:rPr lang="en-US" dirty="0" smtClean="0">
                <a:sym typeface="Symbol"/>
              </a:rPr>
              <a:t></a:t>
            </a:r>
            <a:r>
              <a:rPr lang="en-US" baseline="-25000" dirty="0" smtClean="0"/>
              <a:t>ns</a:t>
            </a:r>
            <a:r>
              <a:rPr lang="en-US" dirty="0" smtClean="0"/>
              <a:t>*M</a:t>
            </a:r>
            <a:r>
              <a:rPr lang="en-US" baseline="-25000" dirty="0" smtClean="0"/>
              <a:t>2 </a:t>
            </a:r>
            <a:r>
              <a:rPr lang="en-US" dirty="0" smtClean="0"/>
              <a:t>= 1.431 (42.33) = 60.6 </a:t>
            </a:r>
            <a:r>
              <a:rPr lang="en-US" dirty="0" err="1" smtClean="0"/>
              <a:t>kN.m</a:t>
            </a:r>
            <a:endParaRPr lang="en-US" dirty="0" smtClean="0"/>
          </a:p>
          <a:p>
            <a:r>
              <a:rPr lang="en-US" dirty="0" smtClean="0"/>
              <a:t>M</a:t>
            </a:r>
            <a:r>
              <a:rPr lang="en-US" baseline="-25000" dirty="0" smtClean="0"/>
              <a:t>c </a:t>
            </a:r>
            <a:r>
              <a:rPr lang="en-US" dirty="0" smtClean="0"/>
              <a:t>≤ M</a:t>
            </a:r>
            <a:r>
              <a:rPr lang="en-US" baseline="-25000" dirty="0" smtClean="0"/>
              <a:t>2,min</a:t>
            </a:r>
            <a:r>
              <a:rPr lang="en-US" dirty="0" smtClean="0"/>
              <a:t> </a:t>
            </a:r>
            <a:r>
              <a:rPr lang="en-US" dirty="0" smtClean="0">
                <a:sym typeface="Wingdings"/>
              </a:rPr>
              <a:t></a:t>
            </a:r>
            <a:r>
              <a:rPr lang="en-US" dirty="0" smtClean="0"/>
              <a:t> 60.6 </a:t>
            </a:r>
            <a:r>
              <a:rPr lang="en-US" baseline="-25000" dirty="0" smtClean="0"/>
              <a:t> </a:t>
            </a:r>
            <a:r>
              <a:rPr lang="en-US" dirty="0" smtClean="0"/>
              <a:t>≤ 138.8 ----- OK</a:t>
            </a:r>
          </a:p>
          <a:p>
            <a:endParaRPr lang="en-US" dirty="0" smtClean="0"/>
          </a:p>
          <a:p>
            <a:r>
              <a:rPr lang="en-US" dirty="0" err="1" smtClean="0"/>
              <a:t>P</a:t>
            </a:r>
            <a:r>
              <a:rPr lang="en-US" baseline="-25000" dirty="0" err="1" smtClean="0"/>
              <a:t>u</a:t>
            </a:r>
            <a:r>
              <a:rPr lang="en-US" baseline="-25000" dirty="0" smtClean="0"/>
              <a:t> </a:t>
            </a:r>
            <a:r>
              <a:rPr lang="en-US" dirty="0" smtClean="0"/>
              <a:t>= 3558.39kN</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66800" y="228600"/>
            <a:ext cx="7711440" cy="914400"/>
          </a:xfrm>
        </p:spPr>
        <p:txBody>
          <a:bodyPr>
            <a:normAutofit/>
          </a:bodyPr>
          <a:lstStyle/>
          <a:p>
            <a:pPr algn="ctr"/>
            <a:r>
              <a:rPr lang="en-US" dirty="0" smtClean="0"/>
              <a:t>Project Description</a:t>
            </a:r>
            <a:endParaRPr lang="en-US" dirty="0"/>
          </a:p>
        </p:txBody>
      </p:sp>
      <p:sp>
        <p:nvSpPr>
          <p:cNvPr id="3" name="عنوان فرعي 2"/>
          <p:cNvSpPr>
            <a:spLocks noGrp="1"/>
          </p:cNvSpPr>
          <p:nvPr>
            <p:ph type="subTitle" idx="1"/>
          </p:nvPr>
        </p:nvSpPr>
        <p:spPr>
          <a:xfrm>
            <a:off x="1295400" y="1600200"/>
            <a:ext cx="7543800" cy="5105400"/>
          </a:xfrm>
        </p:spPr>
        <p:txBody>
          <a:bodyPr/>
          <a:lstStyle/>
          <a:p>
            <a:pPr marL="342900" indent="-342900">
              <a:buFont typeface="Arial" pitchFamily="34" charset="0"/>
              <a:buChar char="•"/>
            </a:pPr>
            <a:r>
              <a:rPr lang="en-US" dirty="0" smtClean="0"/>
              <a:t>Eight-story office building, on an area of 542.5m²  in Nablus city on a soil of 4 kg/cm² bearing capacity.</a:t>
            </a:r>
          </a:p>
          <a:p>
            <a:pPr marL="342900" indent="-342900">
              <a:buFont typeface="Arial" pitchFamily="34" charset="0"/>
              <a:buChar char="•"/>
            </a:pPr>
            <a:endParaRPr lang="en-US" dirty="0" smtClean="0"/>
          </a:p>
          <a:p>
            <a:pPr marL="342900" indent="-342900">
              <a:buFont typeface="Arial" pitchFamily="34" charset="0"/>
              <a:buChar char="•"/>
            </a:pPr>
            <a:r>
              <a:rPr lang="en-US" dirty="0" smtClean="0"/>
              <a:t>The building has a setback area of 163 m², starts from the second floor.</a:t>
            </a:r>
          </a:p>
          <a:p>
            <a:pPr marL="342900" indent="-342900">
              <a:buFont typeface="Arial" pitchFamily="34" charset="0"/>
              <a:buChar char="•"/>
            </a:pPr>
            <a:endParaRPr lang="en-US" dirty="0" smtClean="0"/>
          </a:p>
          <a:p>
            <a:pPr marL="342900" indent="-342900">
              <a:buFont typeface="Arial" pitchFamily="34" charset="0"/>
              <a:buChar char="•"/>
            </a:pPr>
            <a:r>
              <a:rPr lang="en-US" dirty="0" smtClean="0"/>
              <a:t>The ground floor will contain garages.</a:t>
            </a:r>
          </a:p>
          <a:p>
            <a:pPr marL="342900" indent="-34290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76400"/>
            <a:ext cx="7543800" cy="5562600"/>
          </a:xfrm>
        </p:spPr>
        <p:txBody>
          <a:bodyPr/>
          <a:lstStyle/>
          <a:p>
            <a:r>
              <a:rPr lang="en-US" dirty="0" err="1" smtClean="0"/>
              <a:t>Pdesign</a:t>
            </a:r>
            <a:r>
              <a:rPr lang="en-US" dirty="0" smtClean="0"/>
              <a:t> = 3884.7kN</a:t>
            </a:r>
          </a:p>
          <a:p>
            <a:r>
              <a:rPr lang="en-US" dirty="0" smtClean="0"/>
              <a:t>P design &gt; </a:t>
            </a:r>
            <a:r>
              <a:rPr lang="en-US" dirty="0" err="1" smtClean="0"/>
              <a:t>Pu</a:t>
            </a:r>
            <a:r>
              <a:rPr lang="en-US" dirty="0" smtClean="0"/>
              <a:t> ----- OK</a:t>
            </a:r>
          </a:p>
          <a:p>
            <a:endParaRPr lang="en-US" dirty="0" smtClean="0"/>
          </a:p>
          <a:p>
            <a:r>
              <a:rPr lang="en-US" dirty="0" smtClean="0"/>
              <a:t>As = 0.01 Ag</a:t>
            </a:r>
          </a:p>
          <a:p>
            <a:r>
              <a:rPr lang="en-US" dirty="0" smtClean="0">
                <a:sym typeface="Wingdings" pitchFamily="2" charset="2"/>
              </a:rPr>
              <a:t> </a:t>
            </a:r>
            <a:r>
              <a:rPr lang="en-US" dirty="0" smtClean="0"/>
              <a:t>24 cm</a:t>
            </a:r>
            <a:r>
              <a:rPr lang="en-US" baseline="30000" dirty="0" smtClean="0"/>
              <a:t>2</a:t>
            </a:r>
          </a:p>
          <a:p>
            <a:endParaRPr lang="en-US" dirty="0" smtClean="0"/>
          </a:p>
          <a:p>
            <a:r>
              <a:rPr lang="en-US" dirty="0" smtClean="0"/>
              <a:t>As from sap = 24.84 cm</a:t>
            </a:r>
            <a:r>
              <a:rPr lang="en-US" baseline="30000" dirty="0" smtClean="0"/>
              <a:t>2</a:t>
            </a:r>
            <a:r>
              <a:rPr lang="en-US" dirty="0" smtClean="0"/>
              <a:t>     </a:t>
            </a:r>
          </a:p>
          <a:p>
            <a:r>
              <a:rPr lang="en-US" dirty="0" smtClean="0">
                <a:sym typeface="Wingdings"/>
              </a:rPr>
              <a:t></a:t>
            </a:r>
            <a:r>
              <a:rPr lang="en-US" dirty="0" smtClean="0"/>
              <a:t> Use 14 Ø16mm </a:t>
            </a:r>
          </a:p>
          <a:p>
            <a:endParaRPr lang="en-US" dirty="0" smtClean="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524000"/>
            <a:ext cx="7543800" cy="5562600"/>
          </a:xfrm>
        </p:spPr>
        <p:txBody>
          <a:bodyPr/>
          <a:lstStyle/>
          <a:p>
            <a:r>
              <a:rPr lang="en-US" dirty="0" smtClean="0"/>
              <a:t>Design for shear:</a:t>
            </a:r>
          </a:p>
          <a:p>
            <a:endParaRPr lang="en-US" dirty="0" smtClean="0"/>
          </a:p>
          <a:p>
            <a:r>
              <a:rPr lang="en-US" dirty="0" smtClean="0"/>
              <a:t>0.5 </a:t>
            </a:r>
            <a:r>
              <a:rPr lang="en-US" dirty="0" err="1" smtClean="0"/>
              <a:t>Vc</a:t>
            </a:r>
            <a:r>
              <a:rPr lang="en-US" dirty="0" smtClean="0"/>
              <a:t> = 201.9kN</a:t>
            </a:r>
          </a:p>
          <a:p>
            <a:r>
              <a:rPr lang="en-US" dirty="0" smtClean="0"/>
              <a:t>Vu = 21.67kN</a:t>
            </a:r>
          </a:p>
          <a:p>
            <a:r>
              <a:rPr lang="en-US" dirty="0" smtClean="0"/>
              <a:t>Vu&lt; 0.5 </a:t>
            </a:r>
            <a:r>
              <a:rPr lang="en-US" dirty="0" err="1" smtClean="0"/>
              <a:t>Vc</a:t>
            </a:r>
            <a:endParaRPr lang="en-US" dirty="0" smtClean="0"/>
          </a:p>
          <a:p>
            <a:endParaRPr lang="en-US" dirty="0" smtClean="0"/>
          </a:p>
          <a:p>
            <a:r>
              <a:rPr lang="en-US" dirty="0" smtClean="0"/>
              <a:t>Use 1 Ø10mm stirrups @25cm.</a:t>
            </a:r>
          </a:p>
          <a:p>
            <a:endParaRPr lang="en-US" dirty="0" smtClean="0"/>
          </a:p>
          <a:p>
            <a:endParaRPr lang="en-US" dirty="0" smtClean="0"/>
          </a:p>
          <a:p>
            <a:endParaRPr lang="en-US" dirty="0" smtClean="0"/>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Footings</a:t>
            </a:r>
          </a:p>
          <a:p>
            <a:endParaRPr lang="en-US" dirty="0" smtClean="0"/>
          </a:p>
          <a:p>
            <a:endParaRPr lang="en-US" dirty="0" smtClean="0"/>
          </a:p>
          <a:p>
            <a:endParaRPr lang="en-US" dirty="0" smtClean="0"/>
          </a:p>
          <a:p>
            <a:endParaRPr lang="en-US" dirty="0" smtClean="0"/>
          </a:p>
          <a:p>
            <a:r>
              <a:rPr lang="en-US" dirty="0" smtClean="0"/>
              <a:t>By taking group3 as an example:</a:t>
            </a:r>
          </a:p>
          <a:p>
            <a:r>
              <a:rPr lang="en-US" dirty="0" smtClean="0"/>
              <a:t>Area of footing =                 = 7.13 m</a:t>
            </a:r>
            <a:r>
              <a:rPr lang="en-US" baseline="30000" dirty="0" smtClean="0"/>
              <a:t>2</a:t>
            </a:r>
            <a:r>
              <a:rPr lang="en-US" dirty="0" smtClean="0"/>
              <a:t> </a:t>
            </a:r>
          </a:p>
          <a:p>
            <a:r>
              <a:rPr lang="en-US" dirty="0" smtClean="0"/>
              <a:t>Dimensions:  (3m x 2.5m)</a:t>
            </a:r>
          </a:p>
          <a:p>
            <a:r>
              <a:rPr lang="en-US" dirty="0" err="1" smtClean="0"/>
              <a:t>Q</a:t>
            </a:r>
            <a:r>
              <a:rPr lang="en-US" baseline="-25000" dirty="0" err="1" smtClean="0"/>
              <a:t>ultimate</a:t>
            </a:r>
            <a:r>
              <a:rPr lang="en-US" dirty="0" smtClean="0"/>
              <a:t>=                    = 479 </a:t>
            </a:r>
            <a:r>
              <a:rPr lang="en-US" dirty="0" err="1" smtClean="0"/>
              <a:t>kN</a:t>
            </a:r>
            <a:r>
              <a:rPr lang="en-US" dirty="0" smtClean="0"/>
              <a:t>/m²</a:t>
            </a:r>
          </a:p>
          <a:p>
            <a:r>
              <a:rPr lang="en-US" dirty="0" smtClean="0"/>
              <a:t>From Vu = </a:t>
            </a:r>
            <a:r>
              <a:rPr lang="en-US" dirty="0" err="1" smtClean="0"/>
              <a:t>ØVc</a:t>
            </a:r>
            <a:endParaRPr lang="en-US" dirty="0" smtClean="0"/>
          </a:p>
          <a:p>
            <a:r>
              <a:rPr lang="en-US" dirty="0" smtClean="0"/>
              <a:t>d = 0.48 m</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جدول 4"/>
          <p:cNvGraphicFramePr>
            <a:graphicFrameLocks noGrp="1"/>
          </p:cNvGraphicFramePr>
          <p:nvPr/>
        </p:nvGraphicFramePr>
        <p:xfrm>
          <a:off x="1447800" y="16002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Group </a:t>
                      </a:r>
                      <a:endParaRPr lang="en-US" sz="1800" dirty="0">
                        <a:latin typeface="Calibri"/>
                        <a:ea typeface="Times New Roman"/>
                        <a:cs typeface="Arial"/>
                      </a:endParaRPr>
                    </a:p>
                  </a:txBody>
                  <a:tcPr marL="68580" marR="68580" marT="0" marB="0"/>
                </a:tc>
                <a:tc>
                  <a:txBody>
                    <a:bodyPr/>
                    <a:lstStyle/>
                    <a:p>
                      <a:pPr marL="0" marR="0" algn="just" rtl="0">
                        <a:lnSpc>
                          <a:spcPct val="115000"/>
                        </a:lnSpc>
                        <a:spcBef>
                          <a:spcPts val="0"/>
                        </a:spcBef>
                        <a:spcAft>
                          <a:spcPts val="0"/>
                        </a:spcAft>
                      </a:pPr>
                      <a:r>
                        <a:rPr lang="en-US" sz="1800">
                          <a:solidFill>
                            <a:srgbClr val="000000"/>
                          </a:solidFill>
                          <a:latin typeface="Calibri"/>
                          <a:ea typeface="Times New Roman"/>
                          <a:cs typeface="Times New Roman"/>
                        </a:rPr>
                        <a:t>Range (kN)</a:t>
                      </a:r>
                      <a:endParaRPr lang="en-US" sz="1800">
                        <a:latin typeface="Calibri"/>
                        <a:ea typeface="Times New Roman"/>
                        <a:cs typeface="Arial"/>
                      </a:endParaRPr>
                    </a:p>
                  </a:txBody>
                  <a:tcPr marL="68580" marR="68580" marT="0" marB="0"/>
                </a:tc>
              </a:tr>
              <a:tr h="370840">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1</a:t>
                      </a:r>
                      <a:endParaRPr lang="en-US" sz="1800" dirty="0">
                        <a:latin typeface="Calibri"/>
                        <a:ea typeface="Times New Roman"/>
                        <a:cs typeface="Arial"/>
                      </a:endParaRPr>
                    </a:p>
                  </a:txBody>
                  <a:tcPr marL="68580" marR="68580" marT="0" marB="0"/>
                </a:tc>
                <a:tc>
                  <a:txBody>
                    <a:bodyPr/>
                    <a:lstStyle/>
                    <a:p>
                      <a:pPr marL="0" marR="0" algn="just" rtl="0">
                        <a:lnSpc>
                          <a:spcPct val="115000"/>
                        </a:lnSpc>
                        <a:spcBef>
                          <a:spcPts val="0"/>
                        </a:spcBef>
                        <a:spcAft>
                          <a:spcPts val="0"/>
                        </a:spcAft>
                      </a:pPr>
                      <a:r>
                        <a:rPr lang="en-US" sz="1800">
                          <a:solidFill>
                            <a:srgbClr val="000000"/>
                          </a:solidFill>
                          <a:latin typeface="Calibri"/>
                          <a:ea typeface="Times New Roman"/>
                          <a:cs typeface="Times New Roman"/>
                        </a:rPr>
                        <a:t>1400 - 1900</a:t>
                      </a:r>
                      <a:endParaRPr lang="en-US" sz="1800">
                        <a:latin typeface="Calibri"/>
                        <a:ea typeface="Times New Roman"/>
                        <a:cs typeface="Arial"/>
                      </a:endParaRPr>
                    </a:p>
                  </a:txBody>
                  <a:tcPr marL="68580" marR="68580" marT="0" marB="0"/>
                </a:tc>
              </a:tr>
              <a:tr h="370840">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2</a:t>
                      </a:r>
                      <a:endParaRPr lang="en-US" sz="1800" dirty="0">
                        <a:latin typeface="Calibri"/>
                        <a:ea typeface="Times New Roman"/>
                        <a:cs typeface="Arial"/>
                      </a:endParaRPr>
                    </a:p>
                  </a:txBody>
                  <a:tcPr marL="68580" marR="68580" marT="0" marB="0"/>
                </a:tc>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1900 - 2400</a:t>
                      </a:r>
                      <a:endParaRPr lang="en-US" sz="1800" dirty="0">
                        <a:latin typeface="Calibri"/>
                        <a:ea typeface="Times New Roman"/>
                        <a:cs typeface="Arial"/>
                      </a:endParaRPr>
                    </a:p>
                  </a:txBody>
                  <a:tcPr marL="68580" marR="68580" marT="0" marB="0"/>
                </a:tc>
              </a:tr>
              <a:tr h="370840">
                <a:tc>
                  <a:txBody>
                    <a:bodyPr/>
                    <a:lstStyle/>
                    <a:p>
                      <a:pPr marL="0" marR="0" algn="just" rtl="0">
                        <a:lnSpc>
                          <a:spcPct val="115000"/>
                        </a:lnSpc>
                        <a:spcBef>
                          <a:spcPts val="0"/>
                        </a:spcBef>
                        <a:spcAft>
                          <a:spcPts val="0"/>
                        </a:spcAft>
                      </a:pPr>
                      <a:r>
                        <a:rPr lang="en-US" sz="1800">
                          <a:solidFill>
                            <a:srgbClr val="000000"/>
                          </a:solidFill>
                          <a:latin typeface="Calibri"/>
                          <a:ea typeface="Times New Roman"/>
                          <a:cs typeface="Times New Roman"/>
                        </a:rPr>
                        <a:t>3</a:t>
                      </a:r>
                      <a:endParaRPr lang="en-US" sz="1800">
                        <a:latin typeface="Calibri"/>
                        <a:ea typeface="Times New Roman"/>
                        <a:cs typeface="Arial"/>
                      </a:endParaRPr>
                    </a:p>
                  </a:txBody>
                  <a:tcPr marL="68580" marR="68580" marT="0" marB="0"/>
                </a:tc>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2400 - 2900</a:t>
                      </a:r>
                      <a:endParaRPr lang="en-US" sz="1800" dirty="0">
                        <a:latin typeface="Calibri"/>
                        <a:ea typeface="Times New Roman"/>
                        <a:cs typeface="Arial"/>
                      </a:endParaRPr>
                    </a:p>
                  </a:txBody>
                  <a:tcPr marL="68580" marR="68580" marT="0" marB="0"/>
                </a:tc>
              </a:tr>
              <a:tr h="370840">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Setback</a:t>
                      </a:r>
                      <a:endParaRPr lang="en-US" sz="1800" dirty="0">
                        <a:latin typeface="Calibri"/>
                        <a:ea typeface="Times New Roman"/>
                        <a:cs typeface="Arial"/>
                      </a:endParaRPr>
                    </a:p>
                  </a:txBody>
                  <a:tcPr marL="68580" marR="68580" marT="0" marB="0"/>
                </a:tc>
                <a:tc>
                  <a:txBody>
                    <a:bodyPr/>
                    <a:lstStyle/>
                    <a:p>
                      <a:pPr marL="0" marR="0" algn="just" rtl="0">
                        <a:lnSpc>
                          <a:spcPct val="115000"/>
                        </a:lnSpc>
                        <a:spcBef>
                          <a:spcPts val="0"/>
                        </a:spcBef>
                        <a:spcAft>
                          <a:spcPts val="0"/>
                        </a:spcAft>
                      </a:pPr>
                      <a:r>
                        <a:rPr lang="en-US" sz="1800" dirty="0">
                          <a:solidFill>
                            <a:srgbClr val="000000"/>
                          </a:solidFill>
                          <a:latin typeface="Calibri"/>
                          <a:ea typeface="Times New Roman"/>
                          <a:cs typeface="Times New Roman"/>
                        </a:rPr>
                        <a:t>Use The Max. Value = 181.2</a:t>
                      </a:r>
                      <a:endParaRPr lang="en-US" sz="1800" dirty="0">
                        <a:latin typeface="Calibri"/>
                        <a:ea typeface="Times New Roman"/>
                        <a:cs typeface="Arial"/>
                      </a:endParaRPr>
                    </a:p>
                  </a:txBody>
                  <a:tcPr marL="68580" marR="68580" marT="0" marB="0"/>
                </a:tc>
              </a:tr>
            </a:tbl>
          </a:graphicData>
        </a:graphic>
      </p:graphicFrame>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3886200"/>
            <a:ext cx="1322614" cy="685800"/>
          </a:xfrm>
          <a:prstGeom prst="rect">
            <a:avLst/>
          </a:prstGeom>
          <a:noFill/>
        </p:spPr>
      </p:pic>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199" y="4876800"/>
            <a:ext cx="1594883" cy="685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For punching shear:</a:t>
            </a:r>
          </a:p>
          <a:p>
            <a:r>
              <a:rPr lang="en-US" dirty="0" err="1" smtClean="0"/>
              <a:t>Vup</a:t>
            </a:r>
            <a:r>
              <a:rPr lang="en-US" dirty="0" smtClean="0"/>
              <a:t> = 3115 </a:t>
            </a:r>
            <a:r>
              <a:rPr lang="en-US" dirty="0" err="1" smtClean="0"/>
              <a:t>kN</a:t>
            </a:r>
            <a:r>
              <a:rPr lang="en-US" dirty="0" smtClean="0"/>
              <a:t> &gt; </a:t>
            </a:r>
            <a:r>
              <a:rPr lang="en-US" dirty="0" err="1" smtClean="0"/>
              <a:t>Vcp</a:t>
            </a:r>
            <a:r>
              <a:rPr lang="en-US" dirty="0" smtClean="0"/>
              <a:t> = 2398 </a:t>
            </a:r>
            <a:r>
              <a:rPr lang="en-US" dirty="0" err="1" smtClean="0"/>
              <a:t>kN</a:t>
            </a:r>
            <a:r>
              <a:rPr lang="en-US" dirty="0"/>
              <a:t> </a:t>
            </a:r>
            <a:r>
              <a:rPr lang="en-US" dirty="0" smtClean="0"/>
              <a:t>….. Not OK</a:t>
            </a:r>
          </a:p>
          <a:p>
            <a:r>
              <a:rPr lang="en-US" dirty="0" smtClean="0"/>
              <a:t>For d = 0.58 </a:t>
            </a:r>
            <a:r>
              <a:rPr lang="en-US" dirty="0" smtClean="0">
                <a:sym typeface="Wingdings" pitchFamily="2" charset="2"/>
              </a:rPr>
              <a:t> </a:t>
            </a:r>
            <a:r>
              <a:rPr lang="en-US" dirty="0" err="1" smtClean="0">
                <a:sym typeface="Wingdings" pitchFamily="2" charset="2"/>
              </a:rPr>
              <a:t>Vcp</a:t>
            </a:r>
            <a:r>
              <a:rPr lang="en-US" dirty="0" smtClean="0">
                <a:sym typeface="Wingdings" pitchFamily="2" charset="2"/>
              </a:rPr>
              <a:t> &gt; </a:t>
            </a:r>
            <a:r>
              <a:rPr lang="en-US" dirty="0" err="1" smtClean="0">
                <a:sym typeface="Wingdings" pitchFamily="2" charset="2"/>
              </a:rPr>
              <a:t>Vup</a:t>
            </a:r>
            <a:r>
              <a:rPr lang="en-US" dirty="0" smtClean="0">
                <a:sym typeface="Wingdings" pitchFamily="2" charset="2"/>
              </a:rPr>
              <a:t> …….. OK</a:t>
            </a:r>
            <a:endParaRPr lang="en-US" dirty="0" smtClean="0"/>
          </a:p>
          <a:p>
            <a:r>
              <a:rPr lang="en-US" dirty="0" smtClean="0"/>
              <a:t>Final dimensions of the footing: (3 x 2.5 x 0.65)m</a:t>
            </a:r>
          </a:p>
          <a:p>
            <a:endParaRPr lang="en-US" dirty="0" smtClean="0"/>
          </a:p>
          <a:p>
            <a:r>
              <a:rPr lang="en-US" dirty="0" smtClean="0"/>
              <a:t>Reinforcement:</a:t>
            </a:r>
          </a:p>
          <a:p>
            <a:r>
              <a:rPr lang="en-US" dirty="0" smtClean="0"/>
              <a:t>Mu = </a:t>
            </a:r>
            <a:r>
              <a:rPr lang="en-US" dirty="0" err="1" smtClean="0"/>
              <a:t>Q</a:t>
            </a:r>
            <a:r>
              <a:rPr lang="en-US" baseline="-25000" dirty="0" err="1" smtClean="0"/>
              <a:t>ultimate</a:t>
            </a:r>
            <a:r>
              <a:rPr lang="en-US" baseline="-25000" dirty="0" smtClean="0"/>
              <a:t>  </a:t>
            </a:r>
            <a:r>
              <a:rPr lang="en-US" dirty="0" smtClean="0"/>
              <a:t>* L</a:t>
            </a:r>
            <a:r>
              <a:rPr lang="en-US" baseline="30000" dirty="0" smtClean="0"/>
              <a:t>2 </a:t>
            </a:r>
            <a:r>
              <a:rPr lang="en-US" dirty="0" smtClean="0"/>
              <a:t>/2 = 289.7  </a:t>
            </a:r>
            <a:r>
              <a:rPr lang="en-US" dirty="0" err="1" smtClean="0"/>
              <a:t>kN.m</a:t>
            </a:r>
            <a:endParaRPr lang="en-US" dirty="0" smtClean="0"/>
          </a:p>
          <a:p>
            <a:r>
              <a:rPr lang="en-US" dirty="0" smtClean="0"/>
              <a:t>As= ρ*b*d= 0.00233*1000*580= 1293.4mm</a:t>
            </a:r>
            <a:r>
              <a:rPr lang="en-US" baseline="30000" dirty="0" smtClean="0"/>
              <a:t>2</a:t>
            </a:r>
            <a:endParaRPr lang="en-US" dirty="0" smtClean="0"/>
          </a:p>
          <a:p>
            <a:r>
              <a:rPr lang="en-US" dirty="0" smtClean="0"/>
              <a:t>As min=  0.0018*1000*650 = 1170 mm</a:t>
            </a:r>
            <a:r>
              <a:rPr lang="en-US" baseline="30000" dirty="0" smtClean="0"/>
              <a:t>2</a:t>
            </a:r>
            <a:endParaRPr lang="en-US" dirty="0" smtClean="0"/>
          </a:p>
          <a:p>
            <a:r>
              <a:rPr lang="en-US" dirty="0" smtClean="0"/>
              <a:t>As= 1293.4 mm</a:t>
            </a:r>
            <a:r>
              <a:rPr lang="en-US" baseline="30000" dirty="0" smtClean="0"/>
              <a:t>2 </a:t>
            </a:r>
            <a:r>
              <a:rPr lang="en-US" dirty="0" smtClean="0"/>
              <a:t>(1Ø16 / 150mm) in each direction.</a:t>
            </a:r>
          </a:p>
          <a:p>
            <a:r>
              <a:rPr lang="en-US" dirty="0" smtClean="0"/>
              <a:t>Hook is not needed</a:t>
            </a:r>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Static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endParaRPr lang="en-US" dirty="0"/>
          </a:p>
        </p:txBody>
      </p:sp>
      <p:sp>
        <p:nvSpPr>
          <p:cNvPr id="5" name="عنوان 1"/>
          <p:cNvSpPr txBox="1">
            <a:spLocks/>
          </p:cNvSpPr>
          <p:nvPr/>
        </p:nvSpPr>
        <p:spPr>
          <a:xfrm>
            <a:off x="1295400" y="1752600"/>
            <a:ext cx="7543800" cy="4572000"/>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Chapter Five</a:t>
            </a:r>
            <a:b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lang="en-US" sz="7200" dirty="0" smtClean="0">
                <a:solidFill>
                  <a:schemeClr val="tx2">
                    <a:shade val="30000"/>
                    <a:satMod val="150000"/>
                  </a:schemeClr>
                </a:solidFill>
              </a:rPr>
              <a:t>Dynamic Design</a:t>
            </a:r>
            <a:endParaRPr kumimoji="0" lang="en-US" sz="72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Periodic analysis</a:t>
            </a:r>
          </a:p>
          <a:p>
            <a:endParaRPr lang="en-US" dirty="0" smtClean="0"/>
          </a:p>
          <a:p>
            <a:endParaRPr lang="en-US" dirty="0" smtClean="0"/>
          </a:p>
          <a:p>
            <a:endParaRPr lang="en-US" dirty="0" smtClean="0"/>
          </a:p>
          <a:p>
            <a:r>
              <a:rPr lang="en-US" dirty="0" smtClean="0"/>
              <a:t>T                </a:t>
            </a:r>
          </a:p>
          <a:p>
            <a:endParaRPr lang="en-US" dirty="0" smtClean="0"/>
          </a:p>
          <a:p>
            <a:endParaRPr lang="en-US" dirty="0" smtClean="0"/>
          </a:p>
          <a:p>
            <a:r>
              <a:rPr lang="en-US" dirty="0" smtClean="0"/>
              <a:t>and by assuming force of 1.0 </a:t>
            </a:r>
            <a:r>
              <a:rPr lang="en-US" dirty="0" err="1" smtClean="0"/>
              <a:t>kN</a:t>
            </a:r>
            <a:r>
              <a:rPr lang="en-US" dirty="0" smtClean="0"/>
              <a:t>/m².</a:t>
            </a:r>
          </a:p>
          <a:p>
            <a:endParaRPr lang="en-US" dirty="0" smtClean="0"/>
          </a:p>
          <a:p>
            <a:r>
              <a:rPr lang="en-US" dirty="0" smtClean="0"/>
              <a:t>             </a:t>
            </a:r>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2667000"/>
            <a:ext cx="1905000" cy="1113940"/>
          </a:xfrm>
          <a:prstGeom prst="rect">
            <a:avLst/>
          </a:prstGeom>
          <a:noFill/>
        </p:spPr>
      </p:pic>
      <p:pic>
        <p:nvPicPr>
          <p:cNvPr id="7" name="Picture 5"/>
          <p:cNvPicPr/>
          <p:nvPr/>
        </p:nvPicPr>
        <p:blipFill>
          <a:blip r:embed="rId3" cstate="print"/>
          <a:srcRect/>
          <a:stretch>
            <a:fillRect/>
          </a:stretch>
        </p:blipFill>
        <p:spPr bwMode="auto">
          <a:xfrm>
            <a:off x="4876800" y="2286000"/>
            <a:ext cx="3810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715000"/>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Tx</a:t>
            </a:r>
            <a:r>
              <a:rPr lang="en-US" dirty="0" smtClean="0"/>
              <a:t> = 2.03 sec. (from SAP2000 analysis)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جدول 4"/>
          <p:cNvGraphicFramePr>
            <a:graphicFrameLocks noGrp="1"/>
          </p:cNvGraphicFramePr>
          <p:nvPr/>
        </p:nvGraphicFramePr>
        <p:xfrm>
          <a:off x="1295400" y="1066800"/>
          <a:ext cx="7239000" cy="5029200"/>
        </p:xfrm>
        <a:graphic>
          <a:graphicData uri="http://schemas.openxmlformats.org/drawingml/2006/table">
            <a:tbl>
              <a:tblPr firstRow="1" bandRow="1">
                <a:tableStyleId>{5C22544A-7EE6-4342-B048-85BDC9FD1C3A}</a:tableStyleId>
              </a:tblPr>
              <a:tblGrid>
                <a:gridCol w="904875"/>
                <a:gridCol w="904875"/>
                <a:gridCol w="904875"/>
                <a:gridCol w="904875"/>
                <a:gridCol w="904875"/>
                <a:gridCol w="904875"/>
                <a:gridCol w="904875"/>
                <a:gridCol w="904875"/>
              </a:tblGrid>
              <a:tr h="419100">
                <a:tc>
                  <a:txBody>
                    <a:bodyPr/>
                    <a:lstStyle/>
                    <a:p>
                      <a:pPr algn="l">
                        <a:lnSpc>
                          <a:spcPct val="115000"/>
                        </a:lnSpc>
                      </a:pPr>
                      <a:endParaRPr lang="en-US" sz="1400" dirty="0">
                        <a:latin typeface="Calibri"/>
                      </a:endParaRPr>
                    </a:p>
                  </a:txBody>
                  <a:tcPr marL="68580" marR="68580" marT="0" marB="0" anchor="ctr"/>
                </a:tc>
                <a:tc>
                  <a:txBody>
                    <a:bodyPr/>
                    <a:lstStyle/>
                    <a:p>
                      <a:pPr algn="l">
                        <a:lnSpc>
                          <a:spcPct val="115000"/>
                        </a:lnSpc>
                      </a:pPr>
                      <a:endParaRPr lang="en-US" sz="1400" dirty="0">
                        <a:latin typeface="Calibri"/>
                      </a:endParaRPr>
                    </a:p>
                  </a:txBody>
                  <a:tcPr marL="68580" marR="68580" marT="0" marB="0" anchor="ctr"/>
                </a:tc>
                <a:tc gridSpan="5">
                  <a:txBody>
                    <a:bodyPr/>
                    <a:lstStyle/>
                    <a:p>
                      <a:pPr marL="0" marR="0" algn="ctr" rtl="0">
                        <a:lnSpc>
                          <a:spcPct val="115000"/>
                        </a:lnSpc>
                        <a:spcBef>
                          <a:spcPts val="0"/>
                        </a:spcBef>
                        <a:spcAft>
                          <a:spcPts val="0"/>
                        </a:spcAft>
                      </a:pPr>
                      <a:r>
                        <a:rPr lang="en-US" sz="1400" b="1" dirty="0">
                          <a:solidFill>
                            <a:srgbClr val="000000"/>
                          </a:solidFill>
                          <a:latin typeface="Calibri"/>
                          <a:ea typeface="Times New Roman"/>
                          <a:cs typeface="Times New Roman"/>
                        </a:rPr>
                        <a:t>8 stories,  force in  X- direction</a:t>
                      </a:r>
                      <a:endParaRPr lang="en-US" sz="1400" dirty="0">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1400" dirty="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story</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mi</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err="1">
                          <a:solidFill>
                            <a:srgbClr val="000000"/>
                          </a:solidFill>
                          <a:latin typeface="Calibri"/>
                          <a:ea typeface="Times New Roman"/>
                          <a:cs typeface="Times New Roman"/>
                        </a:rPr>
                        <a:t>Fi</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err="1">
                          <a:solidFill>
                            <a:srgbClr val="000000"/>
                          </a:solidFill>
                          <a:latin typeface="Magneto"/>
                          <a:ea typeface="Times New Roman"/>
                          <a:cs typeface="Times New Roman"/>
                        </a:rPr>
                        <a:t>Δ</a:t>
                      </a:r>
                      <a:r>
                        <a:rPr lang="en-US" sz="1400" dirty="0" err="1">
                          <a:solidFill>
                            <a:srgbClr val="000000"/>
                          </a:solidFill>
                          <a:latin typeface="Calibri"/>
                          <a:ea typeface="Times New Roman"/>
                          <a:cs typeface="Times New Roman"/>
                        </a:rPr>
                        <a:t>i</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err="1">
                          <a:solidFill>
                            <a:srgbClr val="000000"/>
                          </a:solidFill>
                          <a:latin typeface="Calibri"/>
                          <a:ea typeface="Times New Roman"/>
                          <a:cs typeface="Times New Roman"/>
                        </a:rPr>
                        <a:t>m</a:t>
                      </a:r>
                      <a:r>
                        <a:rPr lang="en-US" sz="1400" dirty="0" err="1">
                          <a:solidFill>
                            <a:srgbClr val="000000"/>
                          </a:solidFill>
                          <a:latin typeface="Magneto"/>
                          <a:ea typeface="Times New Roman"/>
                          <a:cs typeface="Times New Roman"/>
                        </a:rPr>
                        <a:t>Δ</a:t>
                      </a:r>
                      <a:r>
                        <a:rPr lang="en-US" sz="1400" dirty="0" err="1">
                          <a:solidFill>
                            <a:srgbClr val="000000"/>
                          </a:solidFill>
                          <a:latin typeface="Calibri"/>
                          <a:ea typeface="Times New Roman"/>
                          <a:cs typeface="Times New Roman"/>
                        </a:rPr>
                        <a:t>i</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m</a:t>
                      </a:r>
                      <a:r>
                        <a:rPr lang="en-US" sz="1400">
                          <a:solidFill>
                            <a:srgbClr val="000000"/>
                          </a:solidFill>
                          <a:latin typeface="Magneto"/>
                          <a:ea typeface="Times New Roman"/>
                          <a:cs typeface="Times New Roman"/>
                        </a:rPr>
                        <a:t>Δi</a:t>
                      </a:r>
                      <a:r>
                        <a:rPr lang="en-US" sz="1400" baseline="30000">
                          <a:solidFill>
                            <a:srgbClr val="000000"/>
                          </a:solidFill>
                          <a:latin typeface="Calibri"/>
                          <a:ea typeface="Times New Roman"/>
                          <a:cs typeface="Times New Roman"/>
                        </a:rPr>
                        <a:t>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F</a:t>
                      </a:r>
                      <a:r>
                        <a:rPr lang="en-US" sz="1400">
                          <a:solidFill>
                            <a:srgbClr val="000000"/>
                          </a:solidFill>
                          <a:latin typeface="Times New Roman"/>
                          <a:ea typeface="Times New Roman"/>
                          <a:cs typeface="Arial"/>
                        </a:rPr>
                        <a:t>δ</a:t>
                      </a:r>
                      <a:r>
                        <a:rPr lang="en-US" sz="1400">
                          <a:solidFill>
                            <a:srgbClr val="000000"/>
                          </a:solidFill>
                          <a:latin typeface="Magneto"/>
                          <a:ea typeface="Times New Roman"/>
                          <a:cs typeface="Times New Roman"/>
                        </a:rPr>
                        <a:t>i</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T</a:t>
                      </a:r>
                      <a:endParaRPr lang="en-US" sz="1400" dirty="0">
                        <a:latin typeface="Calibri"/>
                        <a:ea typeface="Times New Roman"/>
                        <a:cs typeface="Arial"/>
                      </a:endParaRPr>
                    </a:p>
                  </a:txBody>
                  <a:tcPr marL="68580" marR="68580" marT="0" marB="0" anchor="ctr"/>
                </a:tc>
              </a:tr>
              <a:tr h="419100">
                <a:tc>
                  <a:txBody>
                    <a:bodyPr/>
                    <a:lstStyle/>
                    <a:p>
                      <a:pPr algn="l">
                        <a:lnSpc>
                          <a:spcPct val="115000"/>
                        </a:lnSpc>
                      </a:pPr>
                      <a:endParaRPr lang="en-US" sz="1400">
                        <a:latin typeface="Calibri"/>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(kN)</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(m)</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(Ton.m2)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(Kn.m)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(sec)</a:t>
                      </a:r>
                      <a:endParaRPr lang="en-US" sz="1400">
                        <a:latin typeface="Calibri"/>
                        <a:ea typeface="Times New Roman"/>
                        <a:cs typeface="Arial"/>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1059.52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521.5</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0.0097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10.27734</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0.09969</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5.05855</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0.0254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21.35378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0.542386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9.102852</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33.628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1.34512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14.3352</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0.0524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44.05268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2.30836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18.77911</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0.0624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52.45968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3.273484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22.36291</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0.0699</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58.76493</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4.107669</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25.05076</a:t>
                      </a:r>
                      <a:endParaRPr lang="en-US" sz="140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0.075</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63.0525</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4.728938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26.8785</a:t>
                      </a:r>
                      <a:endParaRPr lang="en-US" sz="1400" dirty="0">
                        <a:latin typeface="Calibri"/>
                        <a:ea typeface="Times New Roman"/>
                        <a:cs typeface="Arial"/>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r>
              <a:tr h="41910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0.0778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65.40646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5.088623</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27.88196</a:t>
                      </a:r>
                      <a:endParaRPr lang="en-US" sz="1400" dirty="0">
                        <a:latin typeface="Calibri"/>
                        <a:ea typeface="Times New Roman"/>
                        <a:cs typeface="Arial"/>
                      </a:endParaRPr>
                    </a:p>
                  </a:txBody>
                  <a:tcPr marL="68580" marR="68580" marT="0" marB="0" anchor="ctr"/>
                </a:tc>
                <a:tc>
                  <a:txBody>
                    <a:bodyPr/>
                    <a:lstStyle/>
                    <a:p>
                      <a:pPr algn="l">
                        <a:lnSpc>
                          <a:spcPct val="115000"/>
                        </a:lnSpc>
                      </a:pPr>
                      <a:endParaRPr lang="en-US" sz="1400" dirty="0">
                        <a:latin typeface="Calibri"/>
                      </a:endParaRPr>
                    </a:p>
                  </a:txBody>
                  <a:tcPr marL="68580" marR="68580" marT="0" marB="0" anchor="ctr"/>
                </a:tc>
              </a:tr>
              <a:tr h="419100">
                <a:tc>
                  <a:txBody>
                    <a:bodyPr/>
                    <a:lstStyle/>
                    <a:p>
                      <a:pPr algn="l">
                        <a:lnSpc>
                          <a:spcPct val="115000"/>
                        </a:lnSpc>
                      </a:pPr>
                      <a:endParaRPr lang="en-US" sz="1400">
                        <a:latin typeface="Calibri"/>
                      </a:endParaRPr>
                    </a:p>
                  </a:txBody>
                  <a:tcPr marL="68580" marR="68580" marT="0" marB="0" anchor="ctr"/>
                </a:tc>
                <a:tc>
                  <a:txBody>
                    <a:bodyPr/>
                    <a:lstStyle/>
                    <a:p>
                      <a:pPr algn="l">
                        <a:lnSpc>
                          <a:spcPct val="115000"/>
                        </a:lnSpc>
                      </a:pPr>
                      <a:endParaRPr lang="en-US" sz="1400" dirty="0">
                        <a:latin typeface="Calibri"/>
                      </a:endParaRPr>
                    </a:p>
                  </a:txBody>
                  <a:tcPr marL="68580" marR="68580" marT="0" marB="0" anchor="ctr"/>
                </a:tc>
                <a:tc>
                  <a:txBody>
                    <a:bodyPr/>
                    <a:lstStyle/>
                    <a:p>
                      <a:pPr algn="l">
                        <a:lnSpc>
                          <a:spcPct val="115000"/>
                        </a:lnSpc>
                      </a:pPr>
                      <a:endParaRPr lang="en-US" sz="1400" dirty="0">
                        <a:latin typeface="Calibri"/>
                      </a:endParaRPr>
                    </a:p>
                  </a:txBody>
                  <a:tcPr marL="68580" marR="68580" marT="0" marB="0" anchor="ctr"/>
                </a:tc>
                <a:tc>
                  <a:txBody>
                    <a:bodyPr/>
                    <a:lstStyle/>
                    <a:p>
                      <a:pPr algn="l">
                        <a:lnSpc>
                          <a:spcPct val="115000"/>
                        </a:lnSpc>
                      </a:pPr>
                      <a:endParaRPr lang="en-US" sz="1400">
                        <a:latin typeface="Calibri"/>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SUM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21.49427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149.4499</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b="1" dirty="0">
                          <a:solidFill>
                            <a:srgbClr val="000000"/>
                          </a:solidFill>
                          <a:latin typeface="Calibri"/>
                          <a:ea typeface="Times New Roman"/>
                          <a:cs typeface="Times New Roman"/>
                        </a:rPr>
                        <a:t>2.382832</a:t>
                      </a:r>
                      <a:endParaRPr lang="en-US" sz="1400" b="1" dirty="0">
                        <a:latin typeface="Calibri"/>
                        <a:ea typeface="Times New Roman"/>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715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Ty = 0.86 sec. (from SAP2000 analysis)</a:t>
            </a:r>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جدول 4"/>
          <p:cNvGraphicFramePr>
            <a:graphicFrameLocks noGrp="1"/>
          </p:cNvGraphicFramePr>
          <p:nvPr/>
        </p:nvGraphicFramePr>
        <p:xfrm>
          <a:off x="1371600" y="1066800"/>
          <a:ext cx="7315200" cy="51054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tblGrid>
              <a:tr h="425450">
                <a:tc>
                  <a:txBody>
                    <a:bodyPr/>
                    <a:lstStyle/>
                    <a:p>
                      <a:pPr>
                        <a:lnSpc>
                          <a:spcPct val="115000"/>
                        </a:lnSpc>
                      </a:pPr>
                      <a:endParaRPr lang="en-US" sz="1400" dirty="0">
                        <a:latin typeface="Calibri"/>
                      </a:endParaRPr>
                    </a:p>
                  </a:txBody>
                  <a:tcPr marL="68580" marR="68580" marT="0" marB="0" anchor="ctr"/>
                </a:tc>
                <a:tc>
                  <a:txBody>
                    <a:bodyPr/>
                    <a:lstStyle/>
                    <a:p>
                      <a:pPr>
                        <a:lnSpc>
                          <a:spcPct val="115000"/>
                        </a:lnSpc>
                      </a:pPr>
                      <a:endParaRPr lang="en-US" sz="1400" dirty="0">
                        <a:latin typeface="Calibri"/>
                      </a:endParaRPr>
                    </a:p>
                  </a:txBody>
                  <a:tcPr marL="68580" marR="68580" marT="0" marB="0" anchor="ctr"/>
                </a:tc>
                <a:tc gridSpan="5">
                  <a:txBody>
                    <a:bodyPr/>
                    <a:lstStyle/>
                    <a:p>
                      <a:pPr marL="0" marR="0" algn="ctr" rtl="0">
                        <a:lnSpc>
                          <a:spcPct val="115000"/>
                        </a:lnSpc>
                        <a:spcBef>
                          <a:spcPts val="0"/>
                        </a:spcBef>
                        <a:spcAft>
                          <a:spcPts val="0"/>
                        </a:spcAft>
                      </a:pPr>
                      <a:r>
                        <a:rPr lang="en-US" sz="1400" b="1">
                          <a:solidFill>
                            <a:srgbClr val="000000"/>
                          </a:solidFill>
                          <a:latin typeface="Calibri"/>
                          <a:ea typeface="Times New Roman"/>
                          <a:cs typeface="Times New Roman"/>
                        </a:rPr>
                        <a:t>8 stories,  force in Y- direction</a:t>
                      </a:r>
                      <a:endParaRPr lang="en-US" sz="1400">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story</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mi</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err="1">
                          <a:solidFill>
                            <a:srgbClr val="000000"/>
                          </a:solidFill>
                          <a:latin typeface="Calibri"/>
                          <a:ea typeface="Times New Roman"/>
                          <a:cs typeface="Times New Roman"/>
                        </a:rPr>
                        <a:t>Fi</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Magneto"/>
                          <a:ea typeface="Times New Roman"/>
                          <a:cs typeface="Times New Roman"/>
                        </a:rPr>
                        <a:t>Δ</a:t>
                      </a:r>
                      <a:r>
                        <a:rPr lang="en-US" sz="1400">
                          <a:solidFill>
                            <a:srgbClr val="000000"/>
                          </a:solidFill>
                          <a:latin typeface="Calibri"/>
                          <a:ea typeface="Times New Roman"/>
                          <a:cs typeface="Times New Roman"/>
                        </a:rPr>
                        <a:t>i</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m</a:t>
                      </a:r>
                      <a:r>
                        <a:rPr lang="en-US" sz="1400">
                          <a:solidFill>
                            <a:srgbClr val="000000"/>
                          </a:solidFill>
                          <a:latin typeface="Magneto"/>
                          <a:ea typeface="Times New Roman"/>
                          <a:cs typeface="Times New Roman"/>
                        </a:rPr>
                        <a:t>Δ</a:t>
                      </a:r>
                      <a:r>
                        <a:rPr lang="en-US" sz="1400">
                          <a:solidFill>
                            <a:srgbClr val="000000"/>
                          </a:solidFill>
                          <a:latin typeface="Calibri"/>
                          <a:ea typeface="Times New Roman"/>
                          <a:cs typeface="Times New Roman"/>
                        </a:rPr>
                        <a:t>i</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m</a:t>
                      </a:r>
                      <a:r>
                        <a:rPr lang="en-US" sz="1400">
                          <a:solidFill>
                            <a:srgbClr val="000000"/>
                          </a:solidFill>
                          <a:latin typeface="Magneto"/>
                          <a:ea typeface="Times New Roman"/>
                          <a:cs typeface="Times New Roman"/>
                        </a:rPr>
                        <a:t>Δi</a:t>
                      </a:r>
                      <a:r>
                        <a:rPr lang="en-US" sz="1400" baseline="30000">
                          <a:solidFill>
                            <a:srgbClr val="000000"/>
                          </a:solidFill>
                          <a:latin typeface="Calibri"/>
                          <a:ea typeface="Times New Roman"/>
                          <a:cs typeface="Times New Roman"/>
                        </a:rPr>
                        <a:t>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F</a:t>
                      </a:r>
                      <a:r>
                        <a:rPr lang="en-US" sz="1400">
                          <a:solidFill>
                            <a:srgbClr val="000000"/>
                          </a:solidFill>
                          <a:latin typeface="Times New Roman"/>
                          <a:ea typeface="Times New Roman"/>
                          <a:cs typeface="Arial"/>
                        </a:rPr>
                        <a:t>δ</a:t>
                      </a:r>
                      <a:r>
                        <a:rPr lang="en-US" sz="1400">
                          <a:solidFill>
                            <a:srgbClr val="000000"/>
                          </a:solidFill>
                          <a:latin typeface="Magneto"/>
                          <a:ea typeface="Times New Roman"/>
                          <a:cs typeface="Times New Roman"/>
                        </a:rPr>
                        <a:t>i</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a:t>
                      </a:r>
                      <a:endParaRPr lang="en-US" sz="1400">
                        <a:latin typeface="Calibri"/>
                        <a:ea typeface="Times New Roman"/>
                        <a:cs typeface="Arial"/>
                      </a:endParaRPr>
                    </a:p>
                  </a:txBody>
                  <a:tcPr marL="68580" marR="68580" marT="0" marB="0" anchor="ctr"/>
                </a:tc>
              </a:tr>
              <a:tr h="425450">
                <a:tc>
                  <a:txBody>
                    <a:bodyPr/>
                    <a:lstStyle/>
                    <a:p>
                      <a:pPr>
                        <a:lnSpc>
                          <a:spcPct val="115000"/>
                        </a:lnSpc>
                      </a:pPr>
                      <a:endParaRPr lang="en-US" sz="1400">
                        <a:latin typeface="Calibri"/>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a:t>
                      </a:r>
                      <a:r>
                        <a:rPr lang="en-US" sz="1400" dirty="0" err="1">
                          <a:solidFill>
                            <a:srgbClr val="000000"/>
                          </a:solidFill>
                          <a:latin typeface="Calibri"/>
                          <a:ea typeface="Times New Roman"/>
                          <a:cs typeface="Times New Roman"/>
                        </a:rPr>
                        <a:t>kN</a:t>
                      </a:r>
                      <a:r>
                        <a:rPr lang="en-US" sz="1400" dirty="0">
                          <a:solidFill>
                            <a:srgbClr val="000000"/>
                          </a:solidFill>
                          <a:latin typeface="Calibri"/>
                          <a:ea typeface="Times New Roman"/>
                          <a:cs typeface="Times New Roman"/>
                        </a:rPr>
                        <a:t>)</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(Ton.m2)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(Kn.m)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(sec)</a:t>
                      </a:r>
                      <a:endParaRPr lang="en-US" sz="1400">
                        <a:latin typeface="Calibri"/>
                        <a:ea typeface="Times New Roman"/>
                        <a:cs typeface="Arial"/>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1059.52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521.5</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0.0008</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0.847616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0.000678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0.4172</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0.0024</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2.01768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0.004842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0.860112</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0.0044</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3.69908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0.016276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1.576872</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4</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0.0066</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5.54862</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0.036621</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2.365308</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5</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0.009</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7.5663</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0.068097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3.22542</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6</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0.0114</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9.58398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0.109257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4.085532</a:t>
                      </a:r>
                      <a:endParaRPr lang="en-US" sz="140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0.0137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11.51759</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0.157791</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4.909806</a:t>
                      </a:r>
                      <a:endParaRPr lang="en-US" sz="1400" dirty="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840.7</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358.38</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0.0159</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13.36713</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0.212537</a:t>
                      </a:r>
                      <a:endParaRPr lang="en-US" sz="14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dirty="0">
                          <a:solidFill>
                            <a:srgbClr val="000000"/>
                          </a:solidFill>
                          <a:latin typeface="Calibri"/>
                          <a:ea typeface="Times New Roman"/>
                          <a:cs typeface="Times New Roman"/>
                        </a:rPr>
                        <a:t>5.698242</a:t>
                      </a:r>
                      <a:endParaRPr lang="en-US" sz="1400" dirty="0">
                        <a:latin typeface="Calibri"/>
                        <a:ea typeface="Times New Roman"/>
                        <a:cs typeface="Arial"/>
                      </a:endParaRPr>
                    </a:p>
                  </a:txBody>
                  <a:tcPr marL="68580" marR="68580" marT="0" marB="0" anchor="ctr"/>
                </a:tc>
                <a:tc>
                  <a:txBody>
                    <a:bodyPr/>
                    <a:lstStyle/>
                    <a:p>
                      <a:pPr>
                        <a:lnSpc>
                          <a:spcPct val="115000"/>
                        </a:lnSpc>
                      </a:pPr>
                      <a:endParaRPr lang="en-US" sz="1400">
                        <a:latin typeface="Calibri"/>
                      </a:endParaRPr>
                    </a:p>
                  </a:txBody>
                  <a:tcPr marL="68580" marR="68580" marT="0" marB="0" anchor="ctr"/>
                </a:tc>
              </a:tr>
              <a:tr h="425450">
                <a:tc>
                  <a:txBody>
                    <a:bodyPr/>
                    <a:lstStyle/>
                    <a:p>
                      <a:pPr>
                        <a:lnSpc>
                          <a:spcPct val="115000"/>
                        </a:lnSpc>
                      </a:pPr>
                      <a:endParaRPr lang="en-US" sz="1400">
                        <a:latin typeface="Calibri"/>
                      </a:endParaRPr>
                    </a:p>
                  </a:txBody>
                  <a:tcPr marL="68580" marR="68580" marT="0" marB="0" anchor="ctr"/>
                </a:tc>
                <a:tc>
                  <a:txBody>
                    <a:bodyPr/>
                    <a:lstStyle/>
                    <a:p>
                      <a:pPr>
                        <a:lnSpc>
                          <a:spcPct val="115000"/>
                        </a:lnSpc>
                      </a:pPr>
                      <a:endParaRPr lang="en-US" sz="1400">
                        <a:latin typeface="Calibri"/>
                      </a:endParaRPr>
                    </a:p>
                  </a:txBody>
                  <a:tcPr marL="68580" marR="68580" marT="0" marB="0" anchor="ctr"/>
                </a:tc>
                <a:tc>
                  <a:txBody>
                    <a:bodyPr/>
                    <a:lstStyle/>
                    <a:p>
                      <a:pPr>
                        <a:lnSpc>
                          <a:spcPct val="115000"/>
                        </a:lnSpc>
                      </a:pPr>
                      <a:endParaRPr lang="en-US" sz="1400">
                        <a:latin typeface="Calibri"/>
                      </a:endParaRPr>
                    </a:p>
                  </a:txBody>
                  <a:tcPr marL="68580" marR="68580" marT="0" marB="0" anchor="ctr"/>
                </a:tc>
                <a:tc>
                  <a:txBody>
                    <a:bodyPr/>
                    <a:lstStyle/>
                    <a:p>
                      <a:pPr>
                        <a:lnSpc>
                          <a:spcPct val="115000"/>
                        </a:lnSpc>
                      </a:pPr>
                      <a:endParaRPr lang="en-US" sz="1400">
                        <a:latin typeface="Calibri"/>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SUM</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0.6061</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a:solidFill>
                            <a:srgbClr val="000000"/>
                          </a:solidFill>
                          <a:latin typeface="Calibri"/>
                          <a:ea typeface="Times New Roman"/>
                          <a:cs typeface="Times New Roman"/>
                        </a:rPr>
                        <a:t>23.13849</a:t>
                      </a:r>
                      <a:endParaRPr lang="en-US" sz="14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400" b="1" dirty="0">
                          <a:solidFill>
                            <a:srgbClr val="000000"/>
                          </a:solidFill>
                          <a:latin typeface="Calibri"/>
                          <a:ea typeface="Times New Roman"/>
                          <a:cs typeface="Times New Roman"/>
                        </a:rPr>
                        <a:t>1.016914</a:t>
                      </a:r>
                      <a:endParaRPr lang="en-US" sz="1400" b="1" dirty="0">
                        <a:latin typeface="Calibri"/>
                        <a:ea typeface="Times New Roman"/>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IBC 2006</a:t>
            </a:r>
          </a:p>
          <a:p>
            <a:r>
              <a:rPr lang="en-US" dirty="0" smtClean="0"/>
              <a:t>For Nablus</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28673" name="Picture 1"/>
          <p:cNvPicPr>
            <a:picLocks noChangeAspect="1" noChangeArrowheads="1"/>
          </p:cNvPicPr>
          <p:nvPr/>
        </p:nvPicPr>
        <p:blipFill>
          <a:blip r:embed="rId2" cstate="print"/>
          <a:srcRect/>
          <a:stretch>
            <a:fillRect/>
          </a:stretch>
        </p:blipFill>
        <p:spPr bwMode="auto">
          <a:xfrm>
            <a:off x="1447800" y="2133600"/>
            <a:ext cx="7403774"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For Nablus</a:t>
            </a:r>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1447800" y="1676400"/>
            <a:ext cx="729373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228600"/>
            <a:ext cx="7559040" cy="786384"/>
          </a:xfrm>
        </p:spPr>
        <p:txBody>
          <a:bodyPr/>
          <a:lstStyle/>
          <a:p>
            <a:pPr algn="ctr"/>
            <a:r>
              <a:rPr lang="en-US" dirty="0" smtClean="0"/>
              <a:t>Design Determinants</a:t>
            </a:r>
            <a:endParaRPr lang="en-US" dirty="0"/>
          </a:p>
        </p:txBody>
      </p:sp>
      <p:sp>
        <p:nvSpPr>
          <p:cNvPr id="3" name="عنوان فرعي 2"/>
          <p:cNvSpPr>
            <a:spLocks noGrp="1"/>
          </p:cNvSpPr>
          <p:nvPr>
            <p:ph type="subTitle" idx="1"/>
          </p:nvPr>
        </p:nvSpPr>
        <p:spPr>
          <a:xfrm>
            <a:off x="1295400" y="1143000"/>
            <a:ext cx="7543800" cy="5410200"/>
          </a:xfrm>
        </p:spPr>
        <p:txBody>
          <a:bodyPr/>
          <a:lstStyle/>
          <a:p>
            <a:r>
              <a:rPr lang="en-US" sz="2800" dirty="0" smtClean="0"/>
              <a:t>Materials</a:t>
            </a:r>
          </a:p>
          <a:p>
            <a:pPr>
              <a:buFont typeface="Arial" pitchFamily="34" charset="0"/>
              <a:buChar char="•"/>
            </a:pPr>
            <a:r>
              <a:rPr lang="en-US" dirty="0" smtClean="0"/>
              <a:t> Concrete: -</a:t>
            </a:r>
          </a:p>
          <a:p>
            <a:r>
              <a:rPr lang="en-US" dirty="0" smtClean="0"/>
              <a:t>     For slabs, beams and footings: concrete B300</a:t>
            </a:r>
          </a:p>
          <a:p>
            <a:r>
              <a:rPr lang="en-US" dirty="0" smtClean="0"/>
              <a:t>          with </a:t>
            </a:r>
            <a:r>
              <a:rPr lang="en-US" dirty="0" err="1" smtClean="0"/>
              <a:t>f’c</a:t>
            </a:r>
            <a:r>
              <a:rPr lang="en-US" dirty="0" smtClean="0"/>
              <a:t> = 240 Kg/cm</a:t>
            </a:r>
            <a:r>
              <a:rPr lang="en-US" baseline="30000" dirty="0" smtClean="0"/>
              <a:t>2</a:t>
            </a:r>
            <a:endParaRPr lang="en-US" dirty="0" smtClean="0"/>
          </a:p>
          <a:p>
            <a:r>
              <a:rPr lang="en-US" dirty="0" smtClean="0"/>
              <a:t>     For Columns: concrete B400</a:t>
            </a:r>
          </a:p>
          <a:p>
            <a:r>
              <a:rPr lang="en-US" dirty="0" smtClean="0"/>
              <a:t>          with </a:t>
            </a:r>
            <a:r>
              <a:rPr lang="en-US" dirty="0" err="1" smtClean="0"/>
              <a:t>f’c</a:t>
            </a:r>
            <a:r>
              <a:rPr lang="en-US" dirty="0" smtClean="0"/>
              <a:t> = 320 Kg/cm</a:t>
            </a:r>
            <a:r>
              <a:rPr lang="en-US" baseline="30000" dirty="0" smtClean="0"/>
              <a:t>2 </a:t>
            </a:r>
            <a:endParaRPr lang="en-US" dirty="0" smtClean="0"/>
          </a:p>
          <a:p>
            <a:pPr>
              <a:buFont typeface="Arial" pitchFamily="34" charset="0"/>
              <a:buChar char="•"/>
            </a:pPr>
            <a:r>
              <a:rPr lang="en-US" dirty="0" smtClean="0"/>
              <a:t> Reinforcing Steel:  Steel GR60 </a:t>
            </a:r>
          </a:p>
          <a:p>
            <a:r>
              <a:rPr lang="en-US" dirty="0" smtClean="0"/>
              <a:t>          with </a:t>
            </a:r>
            <a:r>
              <a:rPr lang="en-US" dirty="0" err="1" smtClean="0"/>
              <a:t>fy</a:t>
            </a:r>
            <a:r>
              <a:rPr lang="en-US" dirty="0" smtClean="0"/>
              <a:t> =4200 Kg/cm</a:t>
            </a:r>
            <a:r>
              <a:rPr lang="en-US" baseline="30000" dirty="0" smtClean="0"/>
              <a:t>2     </a:t>
            </a:r>
          </a:p>
          <a:p>
            <a:pPr>
              <a:buFont typeface="Arial" pitchFamily="34" charset="0"/>
              <a:buChar char="•"/>
            </a:pPr>
            <a:r>
              <a:rPr lang="en-US" dirty="0" smtClean="0"/>
              <a:t> Soil: Bearing capacity = 4 Kg/cm</a:t>
            </a:r>
            <a:r>
              <a:rPr lang="en-US" baseline="30000" dirty="0" smtClean="0"/>
              <a:t>2</a:t>
            </a:r>
            <a:r>
              <a:rPr lang="en-US" dirty="0" smtClean="0"/>
              <a:t> </a:t>
            </a:r>
          </a:p>
          <a:p>
            <a:pPr>
              <a:buFont typeface="Arial" pitchFamily="34" charset="0"/>
              <a:buChar char="•"/>
            </a:pPr>
            <a:r>
              <a:rPr lang="en-US" dirty="0" smtClean="0"/>
              <a:t> Block: 12 </a:t>
            </a:r>
            <a:r>
              <a:rPr lang="en-US" dirty="0" err="1" smtClean="0"/>
              <a:t>kN</a:t>
            </a:r>
            <a:r>
              <a:rPr lang="en-US" dirty="0" smtClean="0"/>
              <a:t>/m³ Density.</a:t>
            </a:r>
            <a:endParaRPr lang="en-US" baseline="30000" dirty="0" smtClean="0"/>
          </a:p>
          <a:p>
            <a:pPr>
              <a:buFont typeface="Arial" pitchFamily="34" charset="0"/>
              <a:buChar char="•"/>
            </a:pPr>
            <a:endParaRPr lang="en-US" baseline="30000"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For Nablus</a:t>
            </a:r>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p:cNvPicPr/>
          <p:nvPr/>
        </p:nvPicPr>
        <p:blipFill>
          <a:blip r:embed="rId2" cstate="print"/>
          <a:srcRect/>
          <a:stretch>
            <a:fillRect/>
          </a:stretch>
        </p:blipFill>
        <p:spPr bwMode="auto">
          <a:xfrm>
            <a:off x="1295400" y="1600200"/>
            <a:ext cx="7467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066800"/>
            <a:ext cx="7543800" cy="5638800"/>
          </a:xfrm>
        </p:spPr>
        <p:txBody>
          <a:bodyPr/>
          <a:lstStyle/>
          <a:p>
            <a:r>
              <a:rPr lang="en-US" dirty="0" smtClean="0"/>
              <a:t>Design using response spectrum</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descr="C:\Users\Ahmad Zahalqa\AppData\Roaming\Microsoft\Internet Explorer\Quick Launch\Desktop\Desktop\response spectrum.jpg"/>
          <p:cNvPicPr/>
          <p:nvPr/>
        </p:nvPicPr>
        <p:blipFill>
          <a:blip r:embed="rId2" cstate="print"/>
          <a:srcRect/>
          <a:stretch>
            <a:fillRect/>
          </a:stretch>
        </p:blipFill>
        <p:spPr bwMode="auto">
          <a:xfrm>
            <a:off x="1371600" y="1600200"/>
            <a:ext cx="7391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9436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 = 3 (Ordinary R.C. moment frame, IBC 2006)</a:t>
            </a:r>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25601" name="Picture 1"/>
          <p:cNvPicPr>
            <a:picLocks noChangeAspect="1" noChangeArrowheads="1"/>
          </p:cNvPicPr>
          <p:nvPr/>
        </p:nvPicPr>
        <p:blipFill>
          <a:blip r:embed="rId2" cstate="print"/>
          <a:srcRect/>
          <a:stretch>
            <a:fillRect/>
          </a:stretch>
        </p:blipFill>
        <p:spPr bwMode="auto">
          <a:xfrm>
            <a:off x="1371600" y="990600"/>
            <a:ext cx="7239000" cy="5206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8674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 = 4.5 (Ordinary R.C. shear wall, IBC 2006)</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24577" name="Picture 1"/>
          <p:cNvPicPr>
            <a:picLocks noChangeAspect="1" noChangeArrowheads="1"/>
          </p:cNvPicPr>
          <p:nvPr/>
        </p:nvPicPr>
        <p:blipFill>
          <a:blip r:embed="rId2" cstate="print"/>
          <a:srcRect/>
          <a:stretch>
            <a:fillRect/>
          </a:stretch>
        </p:blipFill>
        <p:spPr bwMode="auto">
          <a:xfrm>
            <a:off x="1371600" y="838200"/>
            <a:ext cx="7162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By taking  the envelope of the following combinations:</a:t>
            </a:r>
          </a:p>
          <a:p>
            <a:pPr lvl="0"/>
            <a:endParaRPr lang="en-US" dirty="0" smtClean="0"/>
          </a:p>
          <a:p>
            <a:pPr lvl="0">
              <a:buFont typeface="Arial" pitchFamily="34" charset="0"/>
              <a:buChar char="•"/>
            </a:pPr>
            <a:r>
              <a:rPr lang="en-US" dirty="0" smtClean="0"/>
              <a:t> COMB1 = 1.4 D</a:t>
            </a:r>
          </a:p>
          <a:p>
            <a:pPr lvl="0">
              <a:buFont typeface="Arial" pitchFamily="34" charset="0"/>
              <a:buChar char="•"/>
            </a:pPr>
            <a:r>
              <a:rPr lang="en-US" dirty="0" smtClean="0"/>
              <a:t> COMB2 = 1.2 D + 1.0 L + 1.0 Response X</a:t>
            </a:r>
          </a:p>
          <a:p>
            <a:pPr lvl="0">
              <a:buFont typeface="Arial" pitchFamily="34" charset="0"/>
              <a:buChar char="•"/>
            </a:pPr>
            <a:r>
              <a:rPr lang="en-US" dirty="0" smtClean="0"/>
              <a:t> COMB3 = 1.2 D + 1.0 L + 1.0 Response Y</a:t>
            </a:r>
          </a:p>
          <a:p>
            <a:pPr lvl="0">
              <a:buFont typeface="Arial" pitchFamily="34" charset="0"/>
              <a:buChar char="•"/>
            </a:pPr>
            <a:r>
              <a:rPr lang="en-US" dirty="0" smtClean="0"/>
              <a:t> COMB4 = 0.9 D + 1.0 Response X</a:t>
            </a:r>
          </a:p>
          <a:p>
            <a:pPr lvl="0">
              <a:buFont typeface="Arial" pitchFamily="34" charset="0"/>
              <a:buChar char="•"/>
            </a:pPr>
            <a:r>
              <a:rPr lang="en-US" dirty="0" smtClean="0"/>
              <a:t> COMB5 = 0.9 D + 1.0 Response Y</a:t>
            </a:r>
          </a:p>
          <a:p>
            <a:pPr lvl="0">
              <a:buFont typeface="Arial" pitchFamily="34" charset="0"/>
              <a:buChar char="•"/>
            </a:pPr>
            <a:r>
              <a:rPr lang="en-US" dirty="0" smtClean="0"/>
              <a:t> Ultimate = 1.2 D + 1.6 L</a:t>
            </a:r>
          </a:p>
          <a:p>
            <a:endParaRPr lang="en-US" dirty="0" smtClean="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562600"/>
          </a:xfrm>
        </p:spPr>
        <p:txBody>
          <a:bodyPr/>
          <a:lstStyle/>
          <a:p>
            <a:endParaRPr lang="en-US" dirty="0" smtClean="0"/>
          </a:p>
          <a:p>
            <a:r>
              <a:rPr lang="en-US" dirty="0" smtClean="0"/>
              <a:t>The design results were compared between envelope and ultimate combinations, and the result was:</a:t>
            </a:r>
          </a:p>
          <a:p>
            <a:endParaRPr lang="en-US" dirty="0" smtClean="0"/>
          </a:p>
          <a:p>
            <a:pPr lvl="0">
              <a:buFont typeface="Arial" pitchFamily="34" charset="0"/>
              <a:buChar char="•"/>
            </a:pPr>
            <a:r>
              <a:rPr lang="en-US" dirty="0" smtClean="0"/>
              <a:t> In slabs and columns static design controls.</a:t>
            </a:r>
          </a:p>
          <a:p>
            <a:pPr lvl="0">
              <a:buFont typeface="Arial" pitchFamily="34" charset="0"/>
              <a:buChar char="•"/>
            </a:pPr>
            <a:r>
              <a:rPr lang="en-US" dirty="0" smtClean="0"/>
              <a:t> In beams dynamic design controls.</a:t>
            </a:r>
          </a:p>
          <a:p>
            <a:pPr lvl="0">
              <a:buFont typeface="Arial" pitchFamily="34" charset="0"/>
              <a:buChar char="•"/>
            </a:pPr>
            <a:endParaRPr lang="en-US" dirty="0" smtClean="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normAutofit/>
          </a:bodyPr>
          <a:lstStyle/>
          <a:p>
            <a:pPr lvl="0"/>
            <a:r>
              <a:rPr lang="en-US" dirty="0" smtClean="0"/>
              <a:t>In beams:</a:t>
            </a:r>
          </a:p>
          <a:p>
            <a:pPr lvl="0"/>
            <a:r>
              <a:rPr lang="en-US" dirty="0" smtClean="0"/>
              <a:t>the static area of steel for Beam3 (moments)</a:t>
            </a:r>
          </a:p>
          <a:p>
            <a:endParaRPr lang="en-US" dirty="0" smtClean="0"/>
          </a:p>
          <a:p>
            <a:endParaRPr lang="en-US" dirty="0" smtClean="0"/>
          </a:p>
          <a:p>
            <a:r>
              <a:rPr lang="en-US" dirty="0" smtClean="0"/>
              <a:t>The dynamic area of steel for Beam3 (moments)</a:t>
            </a:r>
          </a:p>
          <a:p>
            <a:endParaRPr lang="en-US" dirty="0" smtClean="0"/>
          </a:p>
          <a:p>
            <a:endParaRPr lang="en-US" dirty="0" smtClean="0"/>
          </a:p>
          <a:p>
            <a:r>
              <a:rPr lang="en-US" dirty="0" smtClean="0"/>
              <a:t>The Final steel reinforcement (Longitudinal)</a:t>
            </a:r>
          </a:p>
          <a:p>
            <a:endParaRPr lang="en-US" dirty="0" smtClean="0"/>
          </a:p>
          <a:p>
            <a:endParaRPr lang="en-US" dirty="0" smtClean="0"/>
          </a:p>
          <a:p>
            <a:r>
              <a:rPr lang="en-US" dirty="0" smtClean="0"/>
              <a:t>Stirrups: Use stirrups 1 Ø 12 / 150 mm.</a:t>
            </a:r>
          </a:p>
          <a:p>
            <a:endParaRPr lang="en-US" dirty="0" smtClean="0"/>
          </a:p>
          <a:p>
            <a:endParaRPr lang="en-US" dirty="0" smtClean="0"/>
          </a:p>
          <a:p>
            <a:endParaRPr lang="en-US" dirty="0" smtClean="0"/>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Dynamic Design</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descr="C:\Users\Ahmad Zahalqa\AppData\Roaming\Microsoft\Internet Explorer\Quick Launch\Desktop\Desktop\Graduation Project\pictures\3d beam2 design by flexure manual.bmp"/>
          <p:cNvPicPr/>
          <p:nvPr/>
        </p:nvPicPr>
        <p:blipFill>
          <a:blip r:embed="rId2" cstate="print"/>
          <a:srcRect/>
          <a:stretch>
            <a:fillRect/>
          </a:stretch>
        </p:blipFill>
        <p:spPr bwMode="auto">
          <a:xfrm>
            <a:off x="1371600" y="2057400"/>
            <a:ext cx="7543800" cy="838200"/>
          </a:xfrm>
          <a:prstGeom prst="rect">
            <a:avLst/>
          </a:prstGeom>
          <a:noFill/>
          <a:ln w="9525">
            <a:noFill/>
            <a:miter lim="800000"/>
            <a:headEnd/>
            <a:tailEnd/>
          </a:ln>
        </p:spPr>
      </p:pic>
      <p:pic>
        <p:nvPicPr>
          <p:cNvPr id="6" name="صورة 5"/>
          <p:cNvPicPr/>
          <p:nvPr/>
        </p:nvPicPr>
        <p:blipFill>
          <a:blip r:embed="rId3" cstate="print"/>
          <a:srcRect/>
          <a:stretch>
            <a:fillRect/>
          </a:stretch>
        </p:blipFill>
        <p:spPr bwMode="auto">
          <a:xfrm>
            <a:off x="1371600" y="3429000"/>
            <a:ext cx="7543800" cy="914400"/>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1295400" y="4953000"/>
            <a:ext cx="7467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endParaRPr lang="en-US" dirty="0"/>
          </a:p>
        </p:txBody>
      </p:sp>
      <p:sp>
        <p:nvSpPr>
          <p:cNvPr id="5" name="عنوان 1"/>
          <p:cNvSpPr txBox="1">
            <a:spLocks/>
          </p:cNvSpPr>
          <p:nvPr/>
        </p:nvSpPr>
        <p:spPr>
          <a:xfrm>
            <a:off x="1295400" y="1752600"/>
            <a:ext cx="7543800" cy="4572000"/>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Chapter Six</a:t>
            </a:r>
            <a:br>
              <a:rPr kumimoji="0" lang="en-US" sz="9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br>
            <a:r>
              <a:rPr lang="en-US" sz="7200" dirty="0" smtClean="0">
                <a:solidFill>
                  <a:schemeClr val="tx2">
                    <a:shade val="30000"/>
                    <a:satMod val="150000"/>
                  </a:schemeClr>
                </a:solidFill>
              </a:rPr>
              <a:t>Special Study</a:t>
            </a:r>
            <a:endParaRPr kumimoji="0" lang="en-US" sz="72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19200" y="1295400"/>
            <a:ext cx="7543800" cy="5562600"/>
          </a:xfrm>
        </p:spPr>
        <p:txBody>
          <a:bodyPr>
            <a:normAutofit/>
          </a:bodyPr>
          <a:lstStyle/>
          <a:p>
            <a:r>
              <a:rPr lang="en-US" dirty="0" smtClean="0"/>
              <a:t>Part1: (Dynamic)</a:t>
            </a:r>
          </a:p>
          <a:p>
            <a:r>
              <a:rPr lang="en-US" dirty="0" smtClean="0"/>
              <a:t>A comparison will be in the periods of the building, and how the depth of the tie beam affects the periods due to fixity.</a:t>
            </a:r>
          </a:p>
          <a:p>
            <a:endParaRPr lang="en-US" dirty="0" smtClean="0"/>
          </a:p>
          <a:p>
            <a:r>
              <a:rPr lang="en-US" dirty="0" smtClean="0"/>
              <a:t>Part2: (Static)</a:t>
            </a:r>
          </a:p>
          <a:p>
            <a:r>
              <a:rPr lang="en-US" dirty="0" smtClean="0"/>
              <a:t>A comparison will show the effects of both fixed foundation and pinned foundation with tie beam on the structural elements.</a:t>
            </a:r>
          </a:p>
          <a:p>
            <a:r>
              <a:rPr lang="en-US" dirty="0" smtClean="0"/>
              <a:t> </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smtClean="0"/>
              <a:t>Part1: (dynamic)</a:t>
            </a:r>
          </a:p>
          <a:p>
            <a:r>
              <a:rPr lang="en-US" smtClean="0"/>
              <a:t>The fixation in foundation will affect the period of the building, the degree of fixation is inverse proportional to the period of the building.</a:t>
            </a:r>
          </a:p>
          <a:p>
            <a:r>
              <a:rPr lang="en-US" smtClean="0"/>
              <a:t>In our building, the period obtained when we used fixed foundation is:</a:t>
            </a:r>
          </a:p>
          <a:p>
            <a:r>
              <a:rPr lang="en-US" smtClean="0"/>
              <a:t>Tx = 2.03 sec.</a:t>
            </a:r>
          </a:p>
          <a:p>
            <a:r>
              <a:rPr lang="en-US" smtClean="0"/>
              <a:t>Ty = 0.86 sec.</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p:cNvPicPr/>
          <p:nvPr/>
        </p:nvPicPr>
        <p:blipFill>
          <a:blip r:embed="rId2" cstate="print"/>
          <a:srcRect/>
          <a:stretch>
            <a:fillRect/>
          </a:stretch>
        </p:blipFill>
        <p:spPr bwMode="auto">
          <a:xfrm>
            <a:off x="4464685" y="3276600"/>
            <a:ext cx="467931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1219200"/>
            <a:ext cx="7543800" cy="5486400"/>
          </a:xfrm>
        </p:spPr>
        <p:txBody>
          <a:bodyPr>
            <a:normAutofit/>
          </a:bodyPr>
          <a:lstStyle/>
          <a:p>
            <a:r>
              <a:rPr lang="en-US" sz="2800" dirty="0" smtClean="0"/>
              <a:t>Loading</a:t>
            </a:r>
            <a:endParaRPr lang="en-US" dirty="0" smtClean="0"/>
          </a:p>
          <a:p>
            <a:pPr algn="just">
              <a:buFont typeface="Arial" pitchFamily="34" charset="0"/>
              <a:buChar char="•"/>
            </a:pPr>
            <a:r>
              <a:rPr lang="en-US" dirty="0" smtClean="0"/>
              <a:t> Dead loads are static and constant loads, including the weight of structural elements, and super imposed dead loads (SDL) of 4.5KN/m</a:t>
            </a:r>
            <a:r>
              <a:rPr lang="en-US" baseline="30000" dirty="0" smtClean="0"/>
              <a:t>2</a:t>
            </a:r>
            <a:r>
              <a:rPr lang="en-US" dirty="0" smtClean="0"/>
              <a:t>.</a:t>
            </a:r>
          </a:p>
          <a:p>
            <a:pPr algn="just"/>
            <a:endParaRPr lang="en-US" dirty="0" smtClean="0"/>
          </a:p>
          <a:p>
            <a:pPr algn="just">
              <a:buFont typeface="Arial" pitchFamily="34" charset="0"/>
              <a:buChar char="•"/>
            </a:pPr>
            <a:r>
              <a:rPr lang="en-US" dirty="0" smtClean="0"/>
              <a:t> Live loads are non permanent loads on the structure like weight of people, furniture, water tanks and the building content. (LL) was considered to be 2.5KN/m</a:t>
            </a:r>
            <a:r>
              <a:rPr lang="en-US" baseline="30000" dirty="0" smtClean="0"/>
              <a:t>2</a:t>
            </a:r>
            <a:r>
              <a:rPr lang="en-US" dirty="0" smtClean="0"/>
              <a:t>.</a:t>
            </a:r>
          </a:p>
          <a:p>
            <a:pPr algn="just"/>
            <a:endParaRPr lang="en-US" dirty="0" smtClean="0"/>
          </a:p>
          <a:p>
            <a:pPr algn="just">
              <a:buFont typeface="Arial" pitchFamily="34" charset="0"/>
              <a:buChar char="•"/>
            </a:pPr>
            <a:r>
              <a:rPr lang="en-US" dirty="0" smtClean="0"/>
              <a:t> Earthquake as a lateral load.</a:t>
            </a:r>
          </a:p>
          <a:p>
            <a:pPr algn="just">
              <a:buFont typeface="Arial" pitchFamily="34" charset="0"/>
              <a:buChar char="•"/>
            </a:pPr>
            <a:endParaRPr lang="en-US" dirty="0" smtClean="0"/>
          </a:p>
          <a:p>
            <a:endParaRPr lang="en-US" dirty="0" smtClean="0"/>
          </a:p>
        </p:txBody>
      </p:sp>
      <p:sp>
        <p:nvSpPr>
          <p:cNvPr id="4" name="عنوان 1"/>
          <p:cNvSpPr>
            <a:spLocks noGrp="1"/>
          </p:cNvSpPr>
          <p:nvPr>
            <p:ph type="ctrTitle"/>
          </p:nvPr>
        </p:nvSpPr>
        <p:spPr>
          <a:xfrm>
            <a:off x="1219200" y="0"/>
            <a:ext cx="7559675" cy="862013"/>
          </a:xfrm>
        </p:spPr>
        <p:txBody>
          <a:bodyPr/>
          <a:lstStyle/>
          <a:p>
            <a:pPr algn="ctr"/>
            <a:r>
              <a:rPr lang="en-US" dirty="0" smtClean="0"/>
              <a:t>Design Determinants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19200" y="1524000"/>
            <a:ext cx="7620000" cy="5562600"/>
          </a:xfrm>
        </p:spPr>
        <p:txBody>
          <a:bodyPr/>
          <a:lstStyle/>
          <a:p>
            <a:r>
              <a:rPr lang="en-US" dirty="0" smtClean="0"/>
              <a:t>The width of the tie beam taken is equal to the smallest dimension of the column which equals 0.3 m, this width will be constant in the study whereas the depth will be variable.</a:t>
            </a:r>
          </a:p>
          <a:p>
            <a:endParaRPr lang="en-US" dirty="0" smtClean="0"/>
          </a:p>
          <a:p>
            <a:r>
              <a:rPr lang="en-US" dirty="0" smtClean="0"/>
              <a:t>The initial tie beam depth will be 0.3 m and will be enlarged by 0.1 m until reaching the depth that make the building periods constant and equal to the periods obtained when fixed footing were used.</a:t>
            </a:r>
          </a:p>
          <a:p>
            <a:endParaRPr lang="en-US" dirty="0" smtClean="0"/>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r>
              <a:rPr lang="en-US" dirty="0" smtClean="0"/>
              <a:t>The table below shows the dimensions of the tie beam and the periodic analysis:</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6" name="جدول 5"/>
          <p:cNvGraphicFramePr>
            <a:graphicFrameLocks noGrp="1"/>
          </p:cNvGraphicFramePr>
          <p:nvPr/>
        </p:nvGraphicFramePr>
        <p:xfrm>
          <a:off x="1371600" y="2047236"/>
          <a:ext cx="7391400" cy="4658360"/>
        </p:xfrm>
        <a:graphic>
          <a:graphicData uri="http://schemas.openxmlformats.org/drawingml/2006/table">
            <a:tbl>
              <a:tblPr firstRow="1" bandRow="1">
                <a:tableStyleId>{5C22544A-7EE6-4342-B048-85BDC9FD1C3A}</a:tableStyleId>
              </a:tblPr>
              <a:tblGrid>
                <a:gridCol w="1847850"/>
                <a:gridCol w="1847850"/>
                <a:gridCol w="1847850"/>
                <a:gridCol w="1847850"/>
              </a:tblGrid>
              <a:tr h="332740">
                <a:tc>
                  <a:txBody>
                    <a:bodyPr/>
                    <a:lstStyle/>
                    <a:p>
                      <a:pPr marL="0" marR="0" algn="ctr" rtl="0">
                        <a:lnSpc>
                          <a:spcPct val="115000"/>
                        </a:lnSpc>
                        <a:spcBef>
                          <a:spcPts val="0"/>
                        </a:spcBef>
                        <a:spcAft>
                          <a:spcPts val="0"/>
                        </a:spcAft>
                        <a:tabLst>
                          <a:tab pos="400050" algn="l"/>
                          <a:tab pos="457200" algn="l"/>
                        </a:tabLst>
                      </a:pPr>
                      <a:r>
                        <a:rPr lang="en-US" sz="1800" b="1" dirty="0">
                          <a:solidFill>
                            <a:srgbClr val="000000"/>
                          </a:solidFill>
                          <a:latin typeface="Calibri"/>
                          <a:ea typeface="Calibri"/>
                          <a:cs typeface="Arial"/>
                        </a:rPr>
                        <a:t>Width (m)</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Depth (m)</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Tx (sec.)</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Ty (sec.)</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dirty="0">
                          <a:solidFill>
                            <a:srgbClr val="000000"/>
                          </a:solidFill>
                          <a:latin typeface="Calibri"/>
                          <a:ea typeface="Calibri"/>
                          <a:cs typeface="Arial"/>
                        </a:rPr>
                        <a:t>0.3</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0.3</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2.179</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0.871</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0.4</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2.166</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0.870</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0.5</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2.083</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0.870</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0.6</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2.065</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0.869</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0.7</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2.055</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0.869</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dirty="0">
                          <a:solidFill>
                            <a:srgbClr val="000000"/>
                          </a:solidFill>
                          <a:latin typeface="Calibri"/>
                          <a:ea typeface="Calibri"/>
                          <a:cs typeface="Arial"/>
                        </a:rPr>
                        <a:t>0.8</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2.049</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0.868</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0.9</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2.045</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0.867</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1.0</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2.042</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0.867</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1.1</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2.040</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0.867</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1.2</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2.038</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0.866</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2.038</a:t>
                      </a:r>
                      <a:endParaRPr lang="en-US" sz="1800" dirty="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0.866</a:t>
                      </a:r>
                      <a:endParaRPr lang="en-US" sz="180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1.4</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2.037</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0.865</a:t>
                      </a:r>
                      <a:endParaRPr lang="en-US" sz="1800" dirty="0">
                        <a:solidFill>
                          <a:srgbClr val="000000"/>
                        </a:solidFill>
                        <a:latin typeface="Calibri"/>
                        <a:ea typeface="Times New Roman"/>
                        <a:cs typeface="Arial"/>
                      </a:endParaRPr>
                    </a:p>
                  </a:txBody>
                  <a:tcPr marL="68580" marR="68580" marT="0" marB="0" anchor="ctr"/>
                </a:tc>
              </a:tr>
              <a:tr h="332740">
                <a:tc>
                  <a:txBody>
                    <a:bodyPr/>
                    <a:lstStyle/>
                    <a:p>
                      <a:pPr marL="0" marR="0" algn="ctr" rtl="0">
                        <a:lnSpc>
                          <a:spcPct val="115000"/>
                        </a:lnSpc>
                        <a:spcBef>
                          <a:spcPts val="0"/>
                        </a:spcBef>
                        <a:spcAft>
                          <a:spcPts val="0"/>
                        </a:spcAft>
                        <a:tabLst>
                          <a:tab pos="400050" algn="l"/>
                          <a:tab pos="457200" algn="l"/>
                        </a:tabLst>
                      </a:pPr>
                      <a:r>
                        <a:rPr lang="en-US" sz="1800" b="1">
                          <a:solidFill>
                            <a:srgbClr val="000000"/>
                          </a:solidFill>
                          <a:latin typeface="Calibri"/>
                          <a:ea typeface="Calibri"/>
                          <a:cs typeface="Arial"/>
                        </a:rPr>
                        <a:t>0.3</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800">
                          <a:solidFill>
                            <a:srgbClr val="000000"/>
                          </a:solidFill>
                          <a:latin typeface="Calibri"/>
                          <a:ea typeface="Calibri"/>
                          <a:cs typeface="Arial"/>
                        </a:rPr>
                        <a:t>1.5</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a:solidFill>
                            <a:srgbClr val="000000"/>
                          </a:solidFill>
                          <a:latin typeface="Calibri"/>
                          <a:ea typeface="Calibri"/>
                          <a:cs typeface="Arial"/>
                        </a:rPr>
                        <a:t>2.037</a:t>
                      </a:r>
                      <a:endParaRPr lang="en-US" sz="1800">
                        <a:solidFill>
                          <a:srgbClr val="000000"/>
                        </a:solidFill>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tabLst>
                          <a:tab pos="400050" algn="l"/>
                          <a:tab pos="457200" algn="l"/>
                        </a:tabLst>
                      </a:pPr>
                      <a:r>
                        <a:rPr lang="en-US" sz="1800" dirty="0">
                          <a:solidFill>
                            <a:srgbClr val="000000"/>
                          </a:solidFill>
                          <a:latin typeface="Calibri"/>
                          <a:ea typeface="Calibri"/>
                          <a:cs typeface="Arial"/>
                        </a:rPr>
                        <a:t>0.865</a:t>
                      </a:r>
                      <a:endParaRPr lang="en-US" sz="1800" dirty="0">
                        <a:solidFill>
                          <a:srgbClr val="000000"/>
                        </a:solidFill>
                        <a:latin typeface="Calibri"/>
                        <a:ea typeface="Times New Roman"/>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914400"/>
            <a:ext cx="7543800" cy="5562600"/>
          </a:xfrm>
        </p:spPr>
        <p:txBody>
          <a:bodyPr/>
          <a:lstStyle/>
          <a:p>
            <a:r>
              <a:rPr lang="en-US" dirty="0" smtClean="0"/>
              <a:t>the relationship between depth (y-axis) and period (X-axis), in which the depth represented by factor X multiplied by the largest dimension of the column, by an equation of:</a:t>
            </a:r>
          </a:p>
          <a:p>
            <a:r>
              <a:rPr lang="en-US" b="1" dirty="0" smtClean="0"/>
              <a:t>Factor(F) X Largest column dimension</a:t>
            </a:r>
          </a:p>
          <a:p>
            <a:r>
              <a:rPr lang="en-US" b="1" dirty="0" smtClean="0"/>
              <a:t>   </a:t>
            </a:r>
            <a:r>
              <a:rPr lang="en-US" b="1" dirty="0" smtClean="0">
                <a:sym typeface="Wingdings"/>
              </a:rPr>
              <a:t></a:t>
            </a:r>
            <a:r>
              <a:rPr lang="en-US" b="1" dirty="0" smtClean="0"/>
              <a:t> gives the periods obtained in fixed footing</a:t>
            </a:r>
            <a:endParaRPr lang="en-US" dirty="0" smtClean="0"/>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صورة 4"/>
          <p:cNvPicPr/>
          <p:nvPr/>
        </p:nvPicPr>
        <p:blipFill>
          <a:blip r:embed="rId2" cstate="print"/>
          <a:srcRect/>
          <a:stretch>
            <a:fillRect/>
          </a:stretch>
        </p:blipFill>
        <p:spPr bwMode="auto">
          <a:xfrm>
            <a:off x="1447800" y="3429000"/>
            <a:ext cx="57150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371600" y="2971800"/>
            <a:ext cx="7543800" cy="5562600"/>
          </a:xfrm>
        </p:spPr>
        <p:txBody>
          <a:bodyPr/>
          <a:lstStyle/>
          <a:p>
            <a:r>
              <a:rPr lang="en-US" dirty="0" smtClean="0"/>
              <a:t>Within an error less than 5%, </a:t>
            </a:r>
            <a:r>
              <a:rPr lang="en-US" b="1" dirty="0" smtClean="0"/>
              <a:t>the Factor (F) is equal to 1.65</a:t>
            </a:r>
            <a:r>
              <a:rPr lang="en-US" dirty="0" smtClean="0"/>
              <a:t>, in which the slope of the tangent = 0.</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562600"/>
          </a:xfrm>
        </p:spPr>
        <p:txBody>
          <a:bodyPr/>
          <a:lstStyle/>
          <a:p>
            <a:r>
              <a:rPr lang="en-US" dirty="0" smtClean="0"/>
              <a:t>Part2: (static)</a:t>
            </a:r>
          </a:p>
          <a:p>
            <a:r>
              <a:rPr lang="en-US" dirty="0" smtClean="0"/>
              <a:t>A </a:t>
            </a:r>
            <a:r>
              <a:rPr lang="en-US" dirty="0" err="1" smtClean="0"/>
              <a:t>comparsion</a:t>
            </a:r>
            <a:r>
              <a:rPr lang="en-US" dirty="0" smtClean="0"/>
              <a:t> between loading results (shear and moment) of the structural elements obtained from the model with fixed foundation versus the model with pinned foundation and tie beam.</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جدول 4"/>
          <p:cNvGraphicFramePr>
            <a:graphicFrameLocks noGrp="1"/>
          </p:cNvGraphicFramePr>
          <p:nvPr/>
        </p:nvGraphicFramePr>
        <p:xfrm>
          <a:off x="609600" y="1295400"/>
          <a:ext cx="8305795" cy="5029201"/>
        </p:xfrm>
        <a:graphic>
          <a:graphicData uri="http://schemas.openxmlformats.org/drawingml/2006/table">
            <a:tbl>
              <a:tblPr firstRow="1" bandRow="1">
                <a:tableStyleId>{5C22544A-7EE6-4342-B048-85BDC9FD1C3A}</a:tableStyleId>
              </a:tblPr>
              <a:tblGrid>
                <a:gridCol w="1142998"/>
                <a:gridCol w="914400"/>
                <a:gridCol w="990600"/>
                <a:gridCol w="914400"/>
                <a:gridCol w="762000"/>
                <a:gridCol w="812799"/>
                <a:gridCol w="939801"/>
                <a:gridCol w="990600"/>
                <a:gridCol w="838197"/>
              </a:tblGrid>
              <a:tr h="579987">
                <a:tc gridSpan="9">
                  <a:txBody>
                    <a:bodyPr/>
                    <a:lstStyle/>
                    <a:p>
                      <a:pPr marL="0" marR="0" algn="ctr" rtl="0">
                        <a:lnSpc>
                          <a:spcPct val="115000"/>
                        </a:lnSpc>
                        <a:spcBef>
                          <a:spcPts val="0"/>
                        </a:spcBef>
                        <a:spcAft>
                          <a:spcPts val="0"/>
                        </a:spcAft>
                      </a:pPr>
                      <a:r>
                        <a:rPr lang="en-US" sz="1600" b="1" dirty="0">
                          <a:solidFill>
                            <a:srgbClr val="000000"/>
                          </a:solidFill>
                          <a:latin typeface="Calibri"/>
                          <a:ea typeface="Times New Roman"/>
                          <a:cs typeface="Arial"/>
                        </a:rPr>
                        <a:t>Static analysis results</a:t>
                      </a:r>
                      <a:endParaRPr lang="en-US" sz="1600" dirty="0">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987">
                <a:tc>
                  <a:txBody>
                    <a:bodyPr/>
                    <a:lstStyle/>
                    <a:p>
                      <a:pPr algn="ctr"/>
                      <a:endParaRPr lang="en-US" sz="1600" dirty="0">
                        <a:latin typeface="Calibri"/>
                      </a:endParaRPr>
                    </a:p>
                  </a:txBody>
                  <a:tcPr marL="68580" marR="68580" marT="0" marB="0" anchor="ctr"/>
                </a:tc>
                <a:tc gridSpan="2">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slab</a:t>
                      </a:r>
                      <a:endParaRPr lang="en-US" sz="1600">
                        <a:latin typeface="Calibri"/>
                        <a:ea typeface="Times New Roman"/>
                        <a:cs typeface="Arial"/>
                      </a:endParaRPr>
                    </a:p>
                  </a:txBody>
                  <a:tcPr marL="68580" marR="68580" marT="0" marB="0" anchor="ctr"/>
                </a:tc>
                <a:tc hMerge="1">
                  <a:txBody>
                    <a:bodyPr/>
                    <a:lstStyle/>
                    <a:p>
                      <a:endParaRPr lang="en-US"/>
                    </a:p>
                  </a:txBody>
                  <a:tcPr/>
                </a:tc>
                <a:tc gridSpan="2">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beam</a:t>
                      </a:r>
                      <a:endParaRPr lang="en-US" sz="1600" dirty="0">
                        <a:latin typeface="Calibri"/>
                        <a:ea typeface="Times New Roman"/>
                        <a:cs typeface="Arial"/>
                      </a:endParaRPr>
                    </a:p>
                  </a:txBody>
                  <a:tcPr marL="68580" marR="68580" marT="0" marB="0" anchor="ctr"/>
                </a:tc>
                <a:tc hMerge="1">
                  <a:txBody>
                    <a:bodyPr/>
                    <a:lstStyle/>
                    <a:p>
                      <a:endParaRPr lang="en-US"/>
                    </a:p>
                  </a:txBody>
                  <a:tcPr/>
                </a:tc>
                <a:tc gridSpan="2">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column</a:t>
                      </a:r>
                      <a:endParaRPr lang="en-US" sz="1600">
                        <a:latin typeface="Calibri"/>
                        <a:ea typeface="Times New Roman"/>
                        <a:cs typeface="Arial"/>
                      </a:endParaRPr>
                    </a:p>
                  </a:txBody>
                  <a:tcPr marL="68580" marR="68580" marT="0" marB="0" anchor="ctr"/>
                </a:tc>
                <a:tc hMerge="1">
                  <a:txBody>
                    <a:bodyPr/>
                    <a:lstStyle/>
                    <a:p>
                      <a:endParaRPr lang="en-US"/>
                    </a:p>
                  </a:txBody>
                  <a:tcPr/>
                </a:tc>
                <a:tc gridSpan="2">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footing</a:t>
                      </a:r>
                      <a:endParaRPr lang="en-US" sz="1600">
                        <a:latin typeface="Calibri"/>
                        <a:ea typeface="Times New Roman"/>
                        <a:cs typeface="Arial"/>
                      </a:endParaRPr>
                    </a:p>
                  </a:txBody>
                  <a:tcPr marL="68580" marR="68580" marT="0" marB="0" anchor="ctr"/>
                </a:tc>
                <a:tc hMerge="1">
                  <a:txBody>
                    <a:bodyPr/>
                    <a:lstStyle/>
                    <a:p>
                      <a:endParaRPr lang="en-US"/>
                    </a:p>
                  </a:txBody>
                  <a:tcPr/>
                </a:tc>
              </a:tr>
              <a:tr h="1315696">
                <a:tc>
                  <a:txBody>
                    <a:bodyPr/>
                    <a:lstStyle/>
                    <a:p>
                      <a:pPr marL="0" marR="0" algn="ctr" rtl="0">
                        <a:lnSpc>
                          <a:spcPct val="115000"/>
                        </a:lnSpc>
                        <a:spcBef>
                          <a:spcPts val="0"/>
                        </a:spcBef>
                        <a:spcAft>
                          <a:spcPts val="0"/>
                        </a:spcAft>
                      </a:pPr>
                      <a:r>
                        <a:rPr lang="en-US" sz="1600" b="1">
                          <a:solidFill>
                            <a:srgbClr val="000000"/>
                          </a:solidFill>
                          <a:latin typeface="Calibri"/>
                          <a:ea typeface="Times New Roman"/>
                          <a:cs typeface="Arial"/>
                        </a:rPr>
                        <a:t>foundation type</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smtClean="0">
                          <a:solidFill>
                            <a:srgbClr val="000000"/>
                          </a:solidFill>
                          <a:latin typeface="Calibri"/>
                          <a:ea typeface="Times New Roman"/>
                          <a:cs typeface="Arial"/>
                        </a:rPr>
                        <a:t>Max</a:t>
                      </a:r>
                    </a:p>
                    <a:p>
                      <a:pPr marL="0" marR="0" algn="ctr" rtl="0">
                        <a:lnSpc>
                          <a:spcPct val="115000"/>
                        </a:lnSpc>
                        <a:spcBef>
                          <a:spcPts val="0"/>
                        </a:spcBef>
                        <a:spcAft>
                          <a:spcPts val="0"/>
                        </a:spcAft>
                      </a:pPr>
                      <a:r>
                        <a:rPr lang="en-US" sz="1600" dirty="0" smtClean="0">
                          <a:solidFill>
                            <a:srgbClr val="000000"/>
                          </a:solidFill>
                          <a:latin typeface="Calibri"/>
                          <a:ea typeface="Times New Roman"/>
                          <a:cs typeface="Arial"/>
                        </a:rPr>
                        <a:t>(-</a:t>
                      </a:r>
                      <a:r>
                        <a:rPr lang="en-US" sz="1600" dirty="0" err="1">
                          <a:solidFill>
                            <a:srgbClr val="000000"/>
                          </a:solidFill>
                          <a:latin typeface="Calibri"/>
                          <a:ea typeface="Times New Roman"/>
                          <a:cs typeface="Arial"/>
                        </a:rPr>
                        <a:t>ve</a:t>
                      </a:r>
                      <a:r>
                        <a:rPr lang="en-US" sz="1600" dirty="0">
                          <a:solidFill>
                            <a:srgbClr val="000000"/>
                          </a:solidFill>
                          <a:latin typeface="Calibri"/>
                          <a:ea typeface="Times New Roman"/>
                          <a:cs typeface="Arial"/>
                        </a:rPr>
                        <a:t>) moment</a:t>
                      </a:r>
                      <a:endParaRPr lang="en-US" sz="1600" dirty="0">
                        <a:latin typeface="Calibri"/>
                        <a:ea typeface="Times New Roman"/>
                        <a:cs typeface="Arial"/>
                      </a:endParaRPr>
                    </a:p>
                    <a:p>
                      <a:pPr marL="0" marR="0" algn="ctr" rtl="0">
                        <a:lnSpc>
                          <a:spcPct val="115000"/>
                        </a:lnSpc>
                        <a:spcBef>
                          <a:spcPts val="0"/>
                        </a:spcBef>
                        <a:spcAft>
                          <a:spcPts val="0"/>
                        </a:spcAft>
                      </a:pPr>
                      <a:r>
                        <a:rPr lang="en-US" sz="1600" dirty="0">
                          <a:solidFill>
                            <a:srgbClr val="000000"/>
                          </a:solidFill>
                          <a:latin typeface="Calibri"/>
                          <a:ea typeface="Times New Roman"/>
                          <a:cs typeface="Arial"/>
                        </a:rPr>
                        <a:t>(</a:t>
                      </a:r>
                      <a:r>
                        <a:rPr lang="en-US" sz="1600" dirty="0" err="1">
                          <a:solidFill>
                            <a:srgbClr val="000000"/>
                          </a:solidFill>
                          <a:latin typeface="Calibri"/>
                          <a:ea typeface="Times New Roman"/>
                          <a:cs typeface="Arial"/>
                        </a:rPr>
                        <a:t>kN.m</a:t>
                      </a:r>
                      <a:r>
                        <a:rPr lang="en-US" sz="1600" dirty="0">
                          <a:solidFill>
                            <a:srgbClr val="000000"/>
                          </a:solidFill>
                          <a:latin typeface="Calibri"/>
                          <a:ea typeface="Times New Roman"/>
                          <a:cs typeface="Arial"/>
                        </a:rPr>
                        <a:t>)</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smtClean="0">
                          <a:solidFill>
                            <a:srgbClr val="000000"/>
                          </a:solidFill>
                          <a:latin typeface="Calibri"/>
                          <a:ea typeface="Times New Roman"/>
                          <a:cs typeface="Arial"/>
                        </a:rPr>
                        <a:t>Max</a:t>
                      </a:r>
                    </a:p>
                    <a:p>
                      <a:pPr marL="0" marR="0" algn="ctr" rtl="0">
                        <a:lnSpc>
                          <a:spcPct val="115000"/>
                        </a:lnSpc>
                        <a:spcBef>
                          <a:spcPts val="0"/>
                        </a:spcBef>
                        <a:spcAft>
                          <a:spcPts val="0"/>
                        </a:spcAft>
                      </a:pPr>
                      <a:r>
                        <a:rPr lang="en-US" sz="1600" dirty="0" smtClean="0">
                          <a:solidFill>
                            <a:srgbClr val="000000"/>
                          </a:solidFill>
                          <a:latin typeface="Calibri"/>
                          <a:ea typeface="Times New Roman"/>
                          <a:cs typeface="Arial"/>
                        </a:rPr>
                        <a:t>(+</a:t>
                      </a:r>
                      <a:r>
                        <a:rPr lang="en-US" sz="1600" dirty="0" err="1">
                          <a:solidFill>
                            <a:srgbClr val="000000"/>
                          </a:solidFill>
                          <a:latin typeface="Calibri"/>
                          <a:ea typeface="Times New Roman"/>
                          <a:cs typeface="Arial"/>
                        </a:rPr>
                        <a:t>ve</a:t>
                      </a:r>
                      <a:r>
                        <a:rPr lang="en-US" sz="1600" dirty="0">
                          <a:solidFill>
                            <a:srgbClr val="000000"/>
                          </a:solidFill>
                          <a:latin typeface="Calibri"/>
                          <a:ea typeface="Times New Roman"/>
                          <a:cs typeface="Arial"/>
                        </a:rPr>
                        <a:t>)</a:t>
                      </a:r>
                      <a:endParaRPr lang="en-US" sz="1600" dirty="0">
                        <a:latin typeface="Calibri"/>
                        <a:ea typeface="Times New Roman"/>
                        <a:cs typeface="Arial"/>
                      </a:endParaRPr>
                    </a:p>
                    <a:p>
                      <a:pPr marL="0" marR="0" algn="ctr" rtl="0">
                        <a:lnSpc>
                          <a:spcPct val="115000"/>
                        </a:lnSpc>
                        <a:spcBef>
                          <a:spcPts val="0"/>
                        </a:spcBef>
                        <a:spcAft>
                          <a:spcPts val="0"/>
                        </a:spcAft>
                      </a:pPr>
                      <a:r>
                        <a:rPr lang="en-US" sz="1600" dirty="0">
                          <a:solidFill>
                            <a:srgbClr val="000000"/>
                          </a:solidFill>
                          <a:latin typeface="Calibri"/>
                          <a:ea typeface="Times New Roman"/>
                          <a:cs typeface="Arial"/>
                        </a:rPr>
                        <a:t>moment</a:t>
                      </a:r>
                      <a:endParaRPr lang="en-US" sz="1600" dirty="0">
                        <a:latin typeface="Calibri"/>
                        <a:ea typeface="Times New Roman"/>
                        <a:cs typeface="Arial"/>
                      </a:endParaRPr>
                    </a:p>
                    <a:p>
                      <a:pPr marL="0" marR="0" algn="ctr" rtl="0">
                        <a:lnSpc>
                          <a:spcPct val="115000"/>
                        </a:lnSpc>
                        <a:spcBef>
                          <a:spcPts val="0"/>
                        </a:spcBef>
                        <a:spcAft>
                          <a:spcPts val="0"/>
                        </a:spcAft>
                      </a:pPr>
                      <a:r>
                        <a:rPr lang="en-US" sz="1600" dirty="0">
                          <a:solidFill>
                            <a:srgbClr val="000000"/>
                          </a:solidFill>
                          <a:latin typeface="Calibri"/>
                          <a:ea typeface="Times New Roman"/>
                          <a:cs typeface="Arial"/>
                        </a:rPr>
                        <a:t>(</a:t>
                      </a:r>
                      <a:r>
                        <a:rPr lang="en-US" sz="1600" dirty="0" err="1">
                          <a:solidFill>
                            <a:srgbClr val="000000"/>
                          </a:solidFill>
                          <a:latin typeface="Calibri"/>
                          <a:ea typeface="Times New Roman"/>
                          <a:cs typeface="Arial"/>
                        </a:rPr>
                        <a:t>kN.m</a:t>
                      </a:r>
                      <a:r>
                        <a:rPr lang="en-US" sz="1600" dirty="0">
                          <a:solidFill>
                            <a:srgbClr val="000000"/>
                          </a:solidFill>
                          <a:latin typeface="Calibri"/>
                          <a:ea typeface="Times New Roman"/>
                          <a:cs typeface="Arial"/>
                        </a:rPr>
                        <a:t>)</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max moment</a:t>
                      </a:r>
                      <a:endParaRPr lang="en-US" sz="1600">
                        <a:latin typeface="Calibri"/>
                        <a:ea typeface="Times New Roman"/>
                        <a:cs typeface="Arial"/>
                      </a:endParaRPr>
                    </a:p>
                    <a:p>
                      <a:pPr marL="0" marR="0" algn="ctr" rtl="0">
                        <a:lnSpc>
                          <a:spcPct val="115000"/>
                        </a:lnSpc>
                        <a:spcBef>
                          <a:spcPts val="0"/>
                        </a:spcBef>
                        <a:spcAft>
                          <a:spcPts val="0"/>
                        </a:spcAft>
                      </a:pPr>
                      <a:r>
                        <a:rPr lang="en-US" sz="1600">
                          <a:solidFill>
                            <a:srgbClr val="000000"/>
                          </a:solidFill>
                          <a:latin typeface="Calibri"/>
                          <a:ea typeface="Times New Roman"/>
                          <a:cs typeface="Arial"/>
                        </a:rPr>
                        <a:t>(kN.m)</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max shear</a:t>
                      </a:r>
                      <a:endParaRPr lang="en-US" sz="1600" dirty="0">
                        <a:latin typeface="Calibri"/>
                        <a:ea typeface="Times New Roman"/>
                        <a:cs typeface="Arial"/>
                      </a:endParaRPr>
                    </a:p>
                    <a:p>
                      <a:pPr marL="0" marR="0" algn="ctr" rtl="0">
                        <a:lnSpc>
                          <a:spcPct val="115000"/>
                        </a:lnSpc>
                        <a:spcBef>
                          <a:spcPts val="0"/>
                        </a:spcBef>
                        <a:spcAft>
                          <a:spcPts val="0"/>
                        </a:spcAft>
                      </a:pPr>
                      <a:r>
                        <a:rPr lang="en-US" sz="1600" dirty="0">
                          <a:solidFill>
                            <a:srgbClr val="000000"/>
                          </a:solidFill>
                          <a:latin typeface="Calibri"/>
                          <a:ea typeface="Times New Roman"/>
                          <a:cs typeface="Arial"/>
                        </a:rPr>
                        <a:t>(</a:t>
                      </a:r>
                      <a:r>
                        <a:rPr lang="en-US" sz="1600" dirty="0" err="1">
                          <a:solidFill>
                            <a:srgbClr val="000000"/>
                          </a:solidFill>
                          <a:latin typeface="Calibri"/>
                          <a:ea typeface="Times New Roman"/>
                          <a:cs typeface="Arial"/>
                        </a:rPr>
                        <a:t>kN</a:t>
                      </a:r>
                      <a:r>
                        <a:rPr lang="en-US" sz="1600" dirty="0">
                          <a:solidFill>
                            <a:srgbClr val="000000"/>
                          </a:solidFill>
                          <a:latin typeface="Calibri"/>
                          <a:ea typeface="Times New Roman"/>
                          <a:cs typeface="Arial"/>
                        </a:rPr>
                        <a:t>)</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max axial force</a:t>
                      </a:r>
                      <a:endParaRPr lang="en-US" sz="1600">
                        <a:latin typeface="Calibri"/>
                        <a:ea typeface="Times New Roman"/>
                        <a:cs typeface="Arial"/>
                      </a:endParaRPr>
                    </a:p>
                    <a:p>
                      <a:pPr marL="0" marR="0" algn="ctr" rtl="0">
                        <a:lnSpc>
                          <a:spcPct val="115000"/>
                        </a:lnSpc>
                        <a:spcBef>
                          <a:spcPts val="0"/>
                        </a:spcBef>
                        <a:spcAft>
                          <a:spcPts val="0"/>
                        </a:spcAft>
                      </a:pPr>
                      <a:r>
                        <a:rPr lang="en-US" sz="1600">
                          <a:solidFill>
                            <a:srgbClr val="000000"/>
                          </a:solidFill>
                          <a:latin typeface="Calibri"/>
                          <a:ea typeface="Times New Roman"/>
                          <a:cs typeface="Arial"/>
                        </a:rPr>
                        <a:t>(kN)</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max moment</a:t>
                      </a:r>
                      <a:endParaRPr lang="en-US" sz="1600">
                        <a:latin typeface="Calibri"/>
                        <a:ea typeface="Times New Roman"/>
                        <a:cs typeface="Arial"/>
                      </a:endParaRPr>
                    </a:p>
                    <a:p>
                      <a:pPr marL="0" marR="0" algn="ctr" rtl="0">
                        <a:lnSpc>
                          <a:spcPct val="115000"/>
                        </a:lnSpc>
                        <a:spcBef>
                          <a:spcPts val="0"/>
                        </a:spcBef>
                        <a:spcAft>
                          <a:spcPts val="0"/>
                        </a:spcAft>
                      </a:pPr>
                      <a:r>
                        <a:rPr lang="en-US" sz="1600">
                          <a:solidFill>
                            <a:srgbClr val="000000"/>
                          </a:solidFill>
                          <a:latin typeface="Calibri"/>
                          <a:ea typeface="Times New Roman"/>
                          <a:cs typeface="Arial"/>
                        </a:rPr>
                        <a:t>(kN.m)</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max moment</a:t>
                      </a:r>
                      <a:endParaRPr lang="en-US" sz="1600">
                        <a:latin typeface="Calibri"/>
                        <a:ea typeface="Times New Roman"/>
                        <a:cs typeface="Arial"/>
                      </a:endParaRPr>
                    </a:p>
                    <a:p>
                      <a:pPr marL="0" marR="0" algn="ctr" rtl="0">
                        <a:lnSpc>
                          <a:spcPct val="115000"/>
                        </a:lnSpc>
                        <a:spcBef>
                          <a:spcPts val="0"/>
                        </a:spcBef>
                        <a:spcAft>
                          <a:spcPts val="0"/>
                        </a:spcAft>
                      </a:pPr>
                      <a:r>
                        <a:rPr lang="en-US" sz="1600">
                          <a:solidFill>
                            <a:srgbClr val="000000"/>
                          </a:solidFill>
                          <a:latin typeface="Calibri"/>
                          <a:ea typeface="Times New Roman"/>
                          <a:cs typeface="Arial"/>
                        </a:rPr>
                        <a:t>(kN.m)</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max axial</a:t>
                      </a:r>
                      <a:endParaRPr lang="en-US" sz="1600" dirty="0">
                        <a:latin typeface="Calibri"/>
                        <a:ea typeface="Times New Roman"/>
                        <a:cs typeface="Arial"/>
                      </a:endParaRPr>
                    </a:p>
                    <a:p>
                      <a:pPr marL="0" marR="0" algn="ctr" rtl="0">
                        <a:lnSpc>
                          <a:spcPct val="115000"/>
                        </a:lnSpc>
                        <a:spcBef>
                          <a:spcPts val="0"/>
                        </a:spcBef>
                        <a:spcAft>
                          <a:spcPts val="0"/>
                        </a:spcAft>
                      </a:pPr>
                      <a:r>
                        <a:rPr lang="en-US" sz="1600" dirty="0">
                          <a:solidFill>
                            <a:srgbClr val="000000"/>
                          </a:solidFill>
                          <a:latin typeface="Calibri"/>
                          <a:ea typeface="Times New Roman"/>
                          <a:cs typeface="Arial"/>
                        </a:rPr>
                        <a:t>(</a:t>
                      </a:r>
                      <a:r>
                        <a:rPr lang="en-US" sz="1600" dirty="0" err="1">
                          <a:solidFill>
                            <a:srgbClr val="000000"/>
                          </a:solidFill>
                          <a:latin typeface="Calibri"/>
                          <a:ea typeface="Times New Roman"/>
                          <a:cs typeface="Arial"/>
                        </a:rPr>
                        <a:t>kN</a:t>
                      </a:r>
                      <a:r>
                        <a:rPr lang="en-US" sz="1600" dirty="0">
                          <a:solidFill>
                            <a:srgbClr val="000000"/>
                          </a:solidFill>
                          <a:latin typeface="Calibri"/>
                          <a:ea typeface="Times New Roman"/>
                          <a:cs typeface="Arial"/>
                        </a:rPr>
                        <a:t>)</a:t>
                      </a:r>
                      <a:endParaRPr lang="en-US" sz="1600" dirty="0">
                        <a:latin typeface="Calibri"/>
                        <a:ea typeface="Times New Roman"/>
                        <a:cs typeface="Arial"/>
                      </a:endParaRPr>
                    </a:p>
                  </a:txBody>
                  <a:tcPr marL="68580" marR="68580" marT="0" marB="0" anchor="ctr"/>
                </a:tc>
              </a:tr>
              <a:tr h="579987">
                <a:tc>
                  <a:txBody>
                    <a:bodyPr/>
                    <a:lstStyle/>
                    <a:p>
                      <a:pPr marL="0" marR="0" algn="ctr" rtl="0">
                        <a:lnSpc>
                          <a:spcPct val="115000"/>
                        </a:lnSpc>
                        <a:spcBef>
                          <a:spcPts val="0"/>
                        </a:spcBef>
                        <a:spcAft>
                          <a:spcPts val="0"/>
                        </a:spcAft>
                      </a:pPr>
                      <a:r>
                        <a:rPr lang="en-US" sz="1600" b="1">
                          <a:solidFill>
                            <a:srgbClr val="000000"/>
                          </a:solidFill>
                          <a:latin typeface="Calibri"/>
                          <a:ea typeface="Times New Roman"/>
                          <a:cs typeface="Arial"/>
                        </a:rPr>
                        <a:t>fixed</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50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40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119.54</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160.9</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2426.60</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42.42</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25.19</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3558.37</a:t>
                      </a:r>
                      <a:endParaRPr lang="en-US" sz="1600">
                        <a:latin typeface="Calibri"/>
                        <a:ea typeface="Times New Roman"/>
                        <a:cs typeface="Arial"/>
                      </a:endParaRPr>
                    </a:p>
                  </a:txBody>
                  <a:tcPr marL="68580" marR="68580" marT="0" marB="0" anchor="ctr"/>
                </a:tc>
              </a:tr>
              <a:tr h="1315696">
                <a:tc>
                  <a:txBody>
                    <a:bodyPr/>
                    <a:lstStyle/>
                    <a:p>
                      <a:pPr marL="0" marR="0" algn="ctr" rtl="0">
                        <a:lnSpc>
                          <a:spcPct val="115000"/>
                        </a:lnSpc>
                        <a:spcBef>
                          <a:spcPts val="0"/>
                        </a:spcBef>
                        <a:spcAft>
                          <a:spcPts val="0"/>
                        </a:spcAft>
                      </a:pPr>
                      <a:r>
                        <a:rPr lang="en-US" sz="1600" b="1">
                          <a:solidFill>
                            <a:srgbClr val="000000"/>
                          </a:solidFill>
                          <a:latin typeface="Calibri"/>
                          <a:ea typeface="Times New Roman"/>
                          <a:cs typeface="Arial"/>
                        </a:rPr>
                        <a:t>Pinned </a:t>
                      </a:r>
                      <a:endParaRPr lang="en-US" sz="1600">
                        <a:latin typeface="Calibri"/>
                        <a:ea typeface="Times New Roman"/>
                        <a:cs typeface="Arial"/>
                      </a:endParaRPr>
                    </a:p>
                    <a:p>
                      <a:pPr marL="0" marR="0" algn="ctr" rtl="0">
                        <a:lnSpc>
                          <a:spcPct val="115000"/>
                        </a:lnSpc>
                        <a:spcBef>
                          <a:spcPts val="0"/>
                        </a:spcBef>
                        <a:spcAft>
                          <a:spcPts val="0"/>
                        </a:spcAft>
                      </a:pPr>
                      <a:r>
                        <a:rPr lang="en-US" sz="1600" b="1">
                          <a:solidFill>
                            <a:srgbClr val="000000"/>
                          </a:solidFill>
                          <a:latin typeface="Calibri"/>
                          <a:ea typeface="Times New Roman"/>
                          <a:cs typeface="Arial"/>
                        </a:rPr>
                        <a:t>with</a:t>
                      </a:r>
                      <a:endParaRPr lang="en-US" sz="1600">
                        <a:latin typeface="Calibri"/>
                        <a:ea typeface="Times New Roman"/>
                        <a:cs typeface="Arial"/>
                      </a:endParaRPr>
                    </a:p>
                    <a:p>
                      <a:pPr marL="0" marR="0" algn="ctr" rtl="0">
                        <a:lnSpc>
                          <a:spcPct val="115000"/>
                        </a:lnSpc>
                        <a:spcBef>
                          <a:spcPts val="0"/>
                        </a:spcBef>
                        <a:spcAft>
                          <a:spcPts val="0"/>
                        </a:spcAft>
                      </a:pPr>
                      <a:r>
                        <a:rPr lang="en-US" sz="1600" b="1">
                          <a:solidFill>
                            <a:srgbClr val="000000"/>
                          </a:solidFill>
                          <a:latin typeface="Calibri"/>
                          <a:ea typeface="Times New Roman"/>
                          <a:cs typeface="Arial"/>
                        </a:rPr>
                        <a:t>tie beams</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50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40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119.74</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160.9</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2426.23</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39.92</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3610.54</a:t>
                      </a:r>
                      <a:endParaRPr lang="en-US" sz="1600">
                        <a:latin typeface="Calibri"/>
                        <a:ea typeface="Times New Roman"/>
                        <a:cs typeface="Arial"/>
                      </a:endParaRPr>
                    </a:p>
                  </a:txBody>
                  <a:tcPr marL="68580" marR="68580" marT="0" marB="0" anchor="ctr"/>
                </a:tc>
              </a:tr>
              <a:tr h="657848">
                <a:tc>
                  <a:txBody>
                    <a:bodyPr/>
                    <a:lstStyle/>
                    <a:p>
                      <a:pPr marL="0" marR="0" algn="ctr" rtl="0">
                        <a:lnSpc>
                          <a:spcPct val="115000"/>
                        </a:lnSpc>
                        <a:spcBef>
                          <a:spcPts val="0"/>
                        </a:spcBef>
                        <a:spcAft>
                          <a:spcPts val="0"/>
                        </a:spcAft>
                      </a:pPr>
                      <a:r>
                        <a:rPr lang="en-US" sz="1600" b="1">
                          <a:solidFill>
                            <a:srgbClr val="000000"/>
                          </a:solidFill>
                          <a:latin typeface="Calibri"/>
                          <a:ea typeface="Times New Roman"/>
                          <a:cs typeface="Arial"/>
                        </a:rPr>
                        <a:t>Difference (%)</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0.17</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a:solidFill>
                            <a:srgbClr val="000000"/>
                          </a:solidFill>
                          <a:latin typeface="Calibri"/>
                          <a:ea typeface="Times New Roman"/>
                          <a:cs typeface="Arial"/>
                        </a:rPr>
                        <a:t>0</a:t>
                      </a:r>
                      <a:endParaRPr lang="en-US" sz="160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0.02</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5.9</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100</a:t>
                      </a:r>
                      <a:endParaRPr lang="en-US" sz="1600" dirty="0">
                        <a:latin typeface="Calibri"/>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en-US" sz="1600" dirty="0">
                          <a:solidFill>
                            <a:srgbClr val="000000"/>
                          </a:solidFill>
                          <a:latin typeface="Calibri"/>
                          <a:ea typeface="Times New Roman"/>
                          <a:cs typeface="Arial"/>
                        </a:rPr>
                        <a:t>1.4</a:t>
                      </a:r>
                      <a:endParaRPr lang="en-US" sz="1600" dirty="0">
                        <a:latin typeface="Calibri"/>
                        <a:ea typeface="Times New Roman"/>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143000"/>
            <a:ext cx="7543800" cy="5562600"/>
          </a:xfrm>
        </p:spPr>
        <p:txBody>
          <a:bodyPr/>
          <a:lstStyle/>
          <a:p>
            <a:endParaRPr lang="en-US" dirty="0" smtClean="0"/>
          </a:p>
          <a:p>
            <a:r>
              <a:rPr lang="en-US" dirty="0" smtClean="0"/>
              <a:t>The only change occurred in foundations. The base moment reactions in (fixed) case were carried by the tie beams in (pin foundations+ tie beams) case. As a result in the second case (pin+ ties), design the footing just for axial load. </a:t>
            </a:r>
          </a:p>
          <a:p>
            <a:pPr lvl="0">
              <a:buFont typeface="Arial" pitchFamily="34" charset="0"/>
              <a:buChar char="•"/>
            </a:pPr>
            <a:endParaRPr lang="en-US" dirty="0" smtClean="0"/>
          </a:p>
          <a:p>
            <a:pPr lvl="0">
              <a:buFont typeface="Arial" pitchFamily="34" charset="0"/>
              <a:buChar char="•"/>
            </a:pPr>
            <a:endParaRPr lang="en-US" dirty="0" smtClean="0"/>
          </a:p>
          <a:p>
            <a:pPr lvl="0">
              <a:buFont typeface="Arial" pitchFamily="34" charset="0"/>
              <a:buChar char="•"/>
            </a:pPr>
            <a:r>
              <a:rPr lang="en-US" dirty="0" smtClean="0"/>
              <a:t> Small difference in axial load in the case of tie beams comes from the additional own weight of tie beams</a:t>
            </a:r>
          </a:p>
          <a:p>
            <a:endParaRPr lang="en-US" dirty="0"/>
          </a:p>
        </p:txBody>
      </p:sp>
      <p:sp>
        <p:nvSpPr>
          <p:cNvPr id="4" name="عنوان 1"/>
          <p:cNvSpPr txBox="1">
            <a:spLocks/>
          </p:cNvSpPr>
          <p:nvPr/>
        </p:nvSpPr>
        <p:spPr>
          <a:xfrm>
            <a:off x="1219200" y="152400"/>
            <a:ext cx="7559040" cy="710184"/>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Special Study</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4" name="عنوان 1"/>
          <p:cNvSpPr txBox="1">
            <a:spLocks/>
          </p:cNvSpPr>
          <p:nvPr/>
        </p:nvSpPr>
        <p:spPr>
          <a:xfrm>
            <a:off x="1143000" y="1066800"/>
            <a:ext cx="7559040" cy="6019800"/>
          </a:xfrm>
          <a:prstGeom prst="rect">
            <a:avLst/>
          </a:prstGeom>
        </p:spPr>
        <p:txBody>
          <a:bodyPr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Thank You For Listening</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algn="ctr">
              <a:spcBef>
                <a:spcPct val="0"/>
              </a:spcBef>
              <a:defRPr/>
            </a:pPr>
            <a:r>
              <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Jihad </a:t>
            </a:r>
            <a:r>
              <a:rPr lang="en-US" sz="54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Afouri</a:t>
            </a:r>
            <a:endPar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algn="ctr">
              <a:spcBef>
                <a:spcPct val="0"/>
              </a:spcBef>
              <a:defRPr/>
            </a:pPr>
            <a:r>
              <a:rPr lang="en-US" sz="54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Sohaib</a:t>
            </a:r>
            <a:r>
              <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US" sz="54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Zayed</a:t>
            </a:r>
            <a:endPar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Ahmad</a:t>
            </a:r>
            <a:r>
              <a:rPr kumimoji="0" lang="en-US" sz="54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Zahalqa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Samer</a:t>
            </a:r>
            <a:r>
              <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US" sz="54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Tahayenah</a:t>
            </a:r>
            <a:endParaRPr lang="en-US" sz="5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3" name="عنوان فرعي 2"/>
          <p:cNvSpPr>
            <a:spLocks noGrp="1"/>
          </p:cNvSpPr>
          <p:nvPr>
            <p:ph type="subTitle" idx="1"/>
          </p:nvPr>
        </p:nvSpPr>
        <p:spPr>
          <a:xfrm>
            <a:off x="1295400" y="1600200"/>
            <a:ext cx="7543800" cy="5105400"/>
          </a:xfrm>
        </p:spPr>
        <p:txBody>
          <a:bodyPr/>
          <a:lstStyle/>
          <a:p>
            <a:r>
              <a:rPr lang="en-US" sz="2800" dirty="0" smtClean="0"/>
              <a:t>Codes</a:t>
            </a:r>
          </a:p>
          <a:p>
            <a:endParaRPr lang="en-US" sz="2800" dirty="0" smtClean="0"/>
          </a:p>
          <a:p>
            <a:pPr>
              <a:buFont typeface="Arial" pitchFamily="34" charset="0"/>
              <a:buChar char="•"/>
            </a:pPr>
            <a:r>
              <a:rPr lang="en-US" dirty="0" smtClean="0"/>
              <a:t> For Design:</a:t>
            </a:r>
          </a:p>
          <a:p>
            <a:r>
              <a:rPr lang="en-US" dirty="0" smtClean="0"/>
              <a:t>American Concrete Institute (ACI-2008)</a:t>
            </a:r>
          </a:p>
          <a:p>
            <a:pPr>
              <a:buFont typeface="Arial" pitchFamily="34" charset="0"/>
              <a:buChar char="•"/>
            </a:pPr>
            <a:endParaRPr lang="en-US" dirty="0" smtClean="0"/>
          </a:p>
          <a:p>
            <a:pPr>
              <a:buFont typeface="Arial" pitchFamily="34" charset="0"/>
              <a:buChar char="•"/>
            </a:pPr>
            <a:r>
              <a:rPr lang="en-US" dirty="0" smtClean="0"/>
              <a:t> For Loads:</a:t>
            </a:r>
          </a:p>
          <a:p>
            <a:r>
              <a:rPr lang="en-US" dirty="0" smtClean="0"/>
              <a:t>ASCE Minimum Design Loads for Buildings and Other Structures (ASCE 7-05)</a:t>
            </a:r>
          </a:p>
          <a:p>
            <a:pPr>
              <a:buFont typeface="Arial" pitchFamily="34" charset="0"/>
              <a:buChar char="•"/>
            </a:pPr>
            <a:endParaRPr lang="en-US" dirty="0"/>
          </a:p>
        </p:txBody>
      </p:sp>
      <p:sp>
        <p:nvSpPr>
          <p:cNvPr id="4" name="عنوان 1"/>
          <p:cNvSpPr txBox="1">
            <a:spLocks/>
          </p:cNvSpPr>
          <p:nvPr/>
        </p:nvSpPr>
        <p:spPr>
          <a:xfrm>
            <a:off x="1219200" y="0"/>
            <a:ext cx="7559675" cy="862013"/>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Design Determinants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endParaRPr lang="en-US" dirty="0"/>
          </a:p>
        </p:txBody>
      </p:sp>
      <p:sp>
        <p:nvSpPr>
          <p:cNvPr id="4" name="عنوان 1"/>
          <p:cNvSpPr>
            <a:spLocks noGrp="1"/>
          </p:cNvSpPr>
          <p:nvPr>
            <p:ph type="subTitle" idx="1"/>
          </p:nvPr>
        </p:nvSpPr>
        <p:spPr>
          <a:xfrm>
            <a:off x="1295400" y="1752600"/>
            <a:ext cx="7543800" cy="4572000"/>
          </a:xfrm>
        </p:spPr>
        <p:txBody>
          <a:bodyPr>
            <a:noAutofit/>
          </a:bodyPr>
          <a:lstStyle/>
          <a:p>
            <a:pPr algn="ctr"/>
            <a:r>
              <a:rPr lang="en-US" sz="9600" dirty="0" smtClean="0"/>
              <a:t>Chapter Two</a:t>
            </a:r>
            <a:br>
              <a:rPr lang="en-US" sz="9600" dirty="0" smtClean="0"/>
            </a:br>
            <a:r>
              <a:rPr lang="en-US" sz="7200" dirty="0" err="1" smtClean="0"/>
              <a:t>Prelimenary</a:t>
            </a:r>
            <a:r>
              <a:rPr lang="en-US" sz="7200" dirty="0" smtClean="0"/>
              <a:t> Design</a:t>
            </a:r>
            <a:endParaRPr lang="en-US" sz="7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0"/>
            <a:ext cx="7559040" cy="1472184"/>
          </a:xfrm>
        </p:spPr>
        <p:txBody>
          <a:bodyPr/>
          <a:lstStyle/>
          <a:p>
            <a:pPr algn="ctr"/>
            <a:r>
              <a:rPr lang="en-US" dirty="0" smtClean="0"/>
              <a:t>Plan View</a:t>
            </a:r>
            <a:endParaRPr lang="en-US" dirty="0"/>
          </a:p>
        </p:txBody>
      </p:sp>
      <p:sp>
        <p:nvSpPr>
          <p:cNvPr id="3" name="عنوان فرعي 2"/>
          <p:cNvSpPr>
            <a:spLocks noGrp="1"/>
          </p:cNvSpPr>
          <p:nvPr>
            <p:ph type="subTitle" idx="1"/>
          </p:nvPr>
        </p:nvSpPr>
        <p:spPr>
          <a:xfrm>
            <a:off x="1295400" y="1600200"/>
            <a:ext cx="7543800" cy="5105400"/>
          </a:xfrm>
        </p:spPr>
        <p:txBody>
          <a:bodyPr/>
          <a:lstStyle/>
          <a:p>
            <a:endParaRPr lang="en-US" dirty="0"/>
          </a:p>
        </p:txBody>
      </p:sp>
      <p:pic>
        <p:nvPicPr>
          <p:cNvPr id="4" name="صورة 3"/>
          <p:cNvPicPr/>
          <p:nvPr/>
        </p:nvPicPr>
        <p:blipFill>
          <a:blip r:embed="rId2" cstate="print"/>
          <a:srcRect/>
          <a:stretch>
            <a:fillRect/>
          </a:stretch>
        </p:blipFill>
        <p:spPr bwMode="auto">
          <a:xfrm>
            <a:off x="1143000" y="1905000"/>
            <a:ext cx="7696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698</TotalTime>
  <Words>2295</Words>
  <Application>Microsoft Office PowerPoint</Application>
  <PresentationFormat>عرض على الشاشة (3:4)‏</PresentationFormat>
  <Paragraphs>716</Paragraphs>
  <Slides>67</Slides>
  <Notes>0</Notes>
  <HiddenSlides>0</HiddenSlides>
  <MMClips>0</MMClips>
  <ScaleCrop>false</ScaleCrop>
  <HeadingPairs>
    <vt:vector size="4" baseType="variant">
      <vt:variant>
        <vt:lpstr>سمة</vt:lpstr>
      </vt:variant>
      <vt:variant>
        <vt:i4>1</vt:i4>
      </vt:variant>
      <vt:variant>
        <vt:lpstr>عناوين الشرائح</vt:lpstr>
      </vt:variant>
      <vt:variant>
        <vt:i4>67</vt:i4>
      </vt:variant>
    </vt:vector>
  </HeadingPairs>
  <TitlesOfParts>
    <vt:vector size="68" baseType="lpstr">
      <vt:lpstr>انقلاب</vt:lpstr>
      <vt:lpstr>An-Najah National University Engineering College Civil Engineering Department</vt:lpstr>
      <vt:lpstr>الشريحة 2</vt:lpstr>
      <vt:lpstr>Chapter One Introduction</vt:lpstr>
      <vt:lpstr>Project Description</vt:lpstr>
      <vt:lpstr>Design Determinants</vt:lpstr>
      <vt:lpstr>Design Determinants</vt:lpstr>
      <vt:lpstr>الشريحة 7</vt:lpstr>
      <vt:lpstr>الشريحة 8</vt:lpstr>
      <vt:lpstr>Plan View</vt:lpstr>
      <vt:lpstr>One-way ribbed slab with hidden beams</vt:lpstr>
      <vt:lpstr>One-way ribbed slab with hidden beams</vt:lpstr>
      <vt:lpstr>One-way ribbed slab with hidden beams</vt:lpstr>
      <vt:lpstr>الشريحة 13</vt:lpstr>
      <vt:lpstr>3D Modeling and Checks</vt:lpstr>
      <vt:lpstr>`</vt:lpstr>
      <vt:lpstr>الشريحة 16</vt:lpstr>
      <vt:lpstr>الشريحة 17</vt:lpstr>
      <vt:lpstr>الشريحة 18</vt:lpstr>
      <vt:lpstr>الشريحة 19</vt:lpstr>
      <vt:lpstr>الشريحة 20</vt:lpstr>
      <vt:lpstr>الشريحة 21</vt:lpstr>
      <vt:lpstr>الشريحة 22</vt:lpstr>
      <vt:lpstr>Static Design</vt:lpstr>
      <vt:lpstr>Static Design</vt:lpstr>
      <vt:lpstr>Static Design</vt:lpstr>
      <vt:lpstr>Static Design</vt:lpstr>
      <vt:lpstr>Static Design</vt:lpstr>
      <vt:lpstr>Static Design</vt:lpstr>
      <vt:lpstr>Static Design</vt:lpstr>
      <vt:lpstr>Static Design</vt:lpstr>
      <vt:lpstr>Static Design</vt:lpstr>
      <vt:lpstr>Static Design</vt:lpstr>
      <vt:lpstr>Static Design</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vector>
  </TitlesOfParts>
  <Company>An-najah National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An-Najah National University Engineering Collage Civil Engineering Department</dc:title>
  <dc:creator>Ahmad Zahalqa</dc:creator>
  <cp:lastModifiedBy>Ahmad Zahalqa</cp:lastModifiedBy>
  <cp:revision>95</cp:revision>
  <dcterms:created xsi:type="dcterms:W3CDTF">2012-01-05T21:41:38Z</dcterms:created>
  <dcterms:modified xsi:type="dcterms:W3CDTF">2012-01-22T20:36:46Z</dcterms:modified>
</cp:coreProperties>
</file>