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09" r:id="rId2"/>
    <p:sldId id="278" r:id="rId3"/>
    <p:sldId id="257" r:id="rId4"/>
    <p:sldId id="311" r:id="rId5"/>
    <p:sldId id="312" r:id="rId6"/>
    <p:sldId id="279" r:id="rId7"/>
    <p:sldId id="313" r:id="rId8"/>
    <p:sldId id="318" r:id="rId9"/>
    <p:sldId id="319" r:id="rId10"/>
    <p:sldId id="320" r:id="rId11"/>
    <p:sldId id="321" r:id="rId12"/>
    <p:sldId id="322" r:id="rId13"/>
    <p:sldId id="261" r:id="rId14"/>
    <p:sldId id="314" r:id="rId15"/>
    <p:sldId id="315" r:id="rId16"/>
    <p:sldId id="316" r:id="rId17"/>
    <p:sldId id="317" r:id="rId18"/>
    <p:sldId id="323" r:id="rId19"/>
    <p:sldId id="324"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49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500B05A8-F2F4-4A23-9AF0-BFB67CEF026C}" type="datetimeFigureOut">
              <a:rPr lang="en-US" smtClean="0"/>
              <a:pPr/>
              <a:t>5/4/2016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2CBD55B-485D-4BF3-A63E-1A28076311D8}"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0B05A8-F2F4-4A23-9AF0-BFB67CEF026C}" type="datetimeFigureOut">
              <a:rPr lang="en-US" smtClean="0"/>
              <a:pPr/>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CBD55B-485D-4BF3-A63E-1A28076311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0B05A8-F2F4-4A23-9AF0-BFB67CEF026C}" type="datetimeFigureOut">
              <a:rPr lang="en-US" smtClean="0"/>
              <a:pPr/>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CBD55B-485D-4BF3-A63E-1A28076311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0B05A8-F2F4-4A23-9AF0-BFB67CEF026C}" type="datetimeFigureOut">
              <a:rPr lang="en-US" smtClean="0"/>
              <a:pPr/>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CBD55B-485D-4BF3-A63E-1A28076311D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0B05A8-F2F4-4A23-9AF0-BFB67CEF026C}" type="datetimeFigureOut">
              <a:rPr lang="en-US" smtClean="0"/>
              <a:pPr/>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CBD55B-485D-4BF3-A63E-1A28076311D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00B05A8-F2F4-4A23-9AF0-BFB67CEF026C}" type="datetimeFigureOut">
              <a:rPr lang="en-US" smtClean="0"/>
              <a:pPr/>
              <a:t>5/4/2016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CBD55B-485D-4BF3-A63E-1A28076311D8}"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00B05A8-F2F4-4A23-9AF0-BFB67CEF026C}" type="datetimeFigureOut">
              <a:rPr lang="en-US" smtClean="0"/>
              <a:pPr/>
              <a:t>5/4/2016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CBD55B-485D-4BF3-A63E-1A28076311D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0B05A8-F2F4-4A23-9AF0-BFB67CEF026C}" type="datetimeFigureOut">
              <a:rPr lang="en-US" smtClean="0"/>
              <a:pPr/>
              <a:t>5/4/2016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CBD55B-485D-4BF3-A63E-1A28076311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0B05A8-F2F4-4A23-9AF0-BFB67CEF026C}" type="datetimeFigureOut">
              <a:rPr lang="en-US" smtClean="0"/>
              <a:pPr/>
              <a:t>5/4/2016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CBD55B-485D-4BF3-A63E-1A28076311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00B05A8-F2F4-4A23-9AF0-BFB67CEF026C}" type="datetimeFigureOut">
              <a:rPr lang="en-US" smtClean="0"/>
              <a:pPr/>
              <a:t>5/4/2016</a:t>
            </a:fld>
            <a:endParaRPr lang="en-US"/>
          </a:p>
        </p:txBody>
      </p:sp>
      <p:sp>
        <p:nvSpPr>
          <p:cNvPr id="7" name="Slide Number Placeholder 6"/>
          <p:cNvSpPr>
            <a:spLocks noGrp="1"/>
          </p:cNvSpPr>
          <p:nvPr>
            <p:ph type="sldNum" sz="quarter" idx="12"/>
          </p:nvPr>
        </p:nvSpPr>
        <p:spPr/>
        <p:txBody>
          <a:bodyPr/>
          <a:lstStyle/>
          <a:p>
            <a:fld id="{72CBD55B-485D-4BF3-A63E-1A28076311D8}"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0B05A8-F2F4-4A23-9AF0-BFB67CEF026C}" type="datetimeFigureOut">
              <a:rPr lang="en-US" smtClean="0"/>
              <a:pPr/>
              <a:t>5/4/2016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72CBD55B-485D-4BF3-A63E-1A28076311D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500B05A8-F2F4-4A23-9AF0-BFB67CEF026C}" type="datetimeFigureOut">
              <a:rPr lang="en-US" smtClean="0"/>
              <a:pPr/>
              <a:t>5/4/2016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2CBD55B-485D-4BF3-A63E-1A28076311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8200" y="2590800"/>
            <a:ext cx="3657600" cy="1371600"/>
          </a:xfrm>
        </p:spPr>
        <p:txBody>
          <a:bodyPr>
            <a:noAutofit/>
          </a:bodyPr>
          <a:lstStyle/>
          <a:p>
            <a:r>
              <a:rPr lang="en-US" sz="3200" b="1" dirty="0" smtClean="0">
                <a:effectLst>
                  <a:outerShdw blurRad="38100" dist="38100" dir="2700000" algn="tl">
                    <a:srgbClr val="000000">
                      <a:alpha val="43137"/>
                    </a:srgbClr>
                  </a:outerShdw>
                </a:effectLst>
              </a:rPr>
              <a:t>SMART</a:t>
            </a:r>
            <a:br>
              <a:rPr lang="en-US" sz="3200" b="1" dirty="0" smtClean="0">
                <a:effectLst>
                  <a:outerShdw blurRad="38100" dist="38100" dir="2700000" algn="tl">
                    <a:srgbClr val="000000">
                      <a:alpha val="43137"/>
                    </a:srgbClr>
                  </a:outerShdw>
                </a:effectLst>
              </a:rPr>
            </a:br>
            <a:r>
              <a:rPr lang="en-US" sz="3200" b="1" dirty="0" smtClean="0">
                <a:effectLst>
                  <a:outerShdw blurRad="38100" dist="38100" dir="2700000" algn="tl">
                    <a:srgbClr val="000000">
                      <a:alpha val="43137"/>
                    </a:srgbClr>
                  </a:outerShdw>
                </a:effectLst>
              </a:rPr>
              <a:t>HAND.</a:t>
            </a:r>
            <a:endParaRPr lang="en-US" sz="32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724400" y="5486400"/>
            <a:ext cx="6553200" cy="457200"/>
          </a:xfrm>
        </p:spPr>
        <p:txBody>
          <a:bodyPr/>
          <a:lstStyle/>
          <a:p>
            <a:r>
              <a:rPr lang="en-US" b="1" dirty="0" smtClean="0">
                <a:effectLst>
                  <a:outerShdw blurRad="38100" dist="38100" dir="2700000" algn="tl">
                    <a:srgbClr val="000000">
                      <a:alpha val="43137"/>
                    </a:srgbClr>
                  </a:outerShdw>
                </a:effectLst>
              </a:rPr>
              <a:t>Graduation Project</a:t>
            </a:r>
            <a:endParaRPr lang="en-US" b="1" dirty="0">
              <a:effectLst>
                <a:outerShdw blurRad="38100" dist="38100" dir="2700000" algn="tl">
                  <a:srgbClr val="000000">
                    <a:alpha val="43137"/>
                  </a:srgbClr>
                </a:outerShdw>
              </a:effectLst>
            </a:endParaRPr>
          </a:p>
        </p:txBody>
      </p:sp>
      <p:sp>
        <p:nvSpPr>
          <p:cNvPr id="4" name="TextBox 3"/>
          <p:cNvSpPr txBox="1"/>
          <p:nvPr/>
        </p:nvSpPr>
        <p:spPr>
          <a:xfrm>
            <a:off x="5105400" y="1828800"/>
            <a:ext cx="2362200" cy="381000"/>
          </a:xfrm>
          <a:prstGeom prst="rect">
            <a:avLst/>
          </a:prstGeom>
          <a:noFill/>
        </p:spPr>
        <p:txBody>
          <a:bodyPr wrap="square" rtlCol="0">
            <a:spAutoFit/>
          </a:bodyPr>
          <a:lstStyle/>
          <a:p>
            <a:pPr algn="ctr"/>
            <a:r>
              <a:rPr lang="en-US" b="1" dirty="0" smtClean="0">
                <a:solidFill>
                  <a:schemeClr val="bg1"/>
                </a:solidFill>
                <a:effectLst>
                  <a:outerShdw blurRad="38100" dist="38100" dir="2700000" algn="tl">
                    <a:srgbClr val="000000">
                      <a:alpha val="43137"/>
                    </a:srgbClr>
                  </a:outerShdw>
                </a:effectLst>
              </a:rPr>
              <a:t>2016</a:t>
            </a:r>
            <a:endParaRPr lang="en-US" b="1" dirty="0">
              <a:solidFill>
                <a:schemeClr val="bg1"/>
              </a:solidFill>
              <a:effectLst>
                <a:outerShdw blurRad="38100" dist="38100" dir="2700000" algn="tl">
                  <a:srgbClr val="000000">
                    <a:alpha val="43137"/>
                  </a:srgbClr>
                </a:outerShdw>
              </a:effectLst>
            </a:endParaRPr>
          </a:p>
        </p:txBody>
      </p:sp>
      <p:sp>
        <p:nvSpPr>
          <p:cNvPr id="5" name="TextBox 4"/>
          <p:cNvSpPr txBox="1"/>
          <p:nvPr/>
        </p:nvSpPr>
        <p:spPr>
          <a:xfrm>
            <a:off x="0" y="4143380"/>
            <a:ext cx="4368800" cy="1323439"/>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sz="2000" b="1" dirty="0" smtClean="0">
                <a:solidFill>
                  <a:schemeClr val="tx1"/>
                </a:solidFill>
              </a:rPr>
              <a:t>Prepared </a:t>
            </a:r>
            <a:r>
              <a:rPr lang="en-US" sz="2000" b="1" dirty="0" smtClean="0">
                <a:solidFill>
                  <a:schemeClr val="tx1"/>
                </a:solidFill>
              </a:rPr>
              <a:t>By:</a:t>
            </a:r>
            <a:br>
              <a:rPr lang="en-US" sz="2000" b="1" dirty="0" smtClean="0">
                <a:solidFill>
                  <a:schemeClr val="tx1"/>
                </a:solidFill>
              </a:rPr>
            </a:br>
            <a:r>
              <a:rPr lang="en-US" sz="2000" b="1" dirty="0" smtClean="0">
                <a:solidFill>
                  <a:schemeClr val="tx1"/>
                </a:solidFill>
              </a:rPr>
              <a:t>        </a:t>
            </a:r>
            <a:r>
              <a:rPr lang="en-US" sz="2000" b="1" dirty="0" err="1" smtClean="0">
                <a:solidFill>
                  <a:schemeClr val="tx1"/>
                </a:solidFill>
              </a:rPr>
              <a:t>Ameera</a:t>
            </a:r>
            <a:r>
              <a:rPr lang="en-US" sz="2000" b="1" dirty="0" smtClean="0">
                <a:solidFill>
                  <a:schemeClr val="tx1"/>
                </a:solidFill>
              </a:rPr>
              <a:t>  </a:t>
            </a:r>
            <a:r>
              <a:rPr lang="en-US" sz="2000" b="1" dirty="0" err="1" smtClean="0">
                <a:solidFill>
                  <a:schemeClr val="tx1"/>
                </a:solidFill>
              </a:rPr>
              <a:t>Qasim</a:t>
            </a:r>
            <a:r>
              <a:rPr lang="en-US" sz="2000" b="1" dirty="0" smtClean="0">
                <a:solidFill>
                  <a:schemeClr val="tx1"/>
                </a:solidFill>
              </a:rPr>
              <a:t> </a:t>
            </a:r>
            <a:br>
              <a:rPr lang="en-US" sz="2000" b="1" dirty="0" smtClean="0">
                <a:solidFill>
                  <a:schemeClr val="tx1"/>
                </a:solidFill>
              </a:rPr>
            </a:br>
            <a:r>
              <a:rPr lang="en-US" sz="2000" b="1" dirty="0" smtClean="0">
                <a:solidFill>
                  <a:schemeClr val="tx1"/>
                </a:solidFill>
              </a:rPr>
              <a:t>        </a:t>
            </a:r>
            <a:r>
              <a:rPr lang="en-US" sz="2000" b="1" dirty="0" err="1" smtClean="0">
                <a:solidFill>
                  <a:schemeClr val="tx1"/>
                </a:solidFill>
              </a:rPr>
              <a:t>Thabet</a:t>
            </a:r>
            <a:r>
              <a:rPr lang="en-US" sz="2000" b="1" dirty="0" smtClean="0">
                <a:solidFill>
                  <a:schemeClr val="tx1"/>
                </a:solidFill>
              </a:rPr>
              <a:t> </a:t>
            </a:r>
            <a:r>
              <a:rPr lang="en-US" sz="2000" b="1" dirty="0" smtClean="0">
                <a:solidFill>
                  <a:schemeClr val="tx1"/>
                </a:solidFill>
              </a:rPr>
              <a:t> </a:t>
            </a:r>
            <a:r>
              <a:rPr lang="en-US" sz="2000" b="1" dirty="0" err="1" smtClean="0">
                <a:solidFill>
                  <a:schemeClr val="tx1"/>
                </a:solidFill>
              </a:rPr>
              <a:t>Hashash</a:t>
            </a:r>
            <a:r>
              <a:rPr lang="en-US" sz="2000" b="1" dirty="0" smtClean="0">
                <a:solidFill>
                  <a:schemeClr val="tx1"/>
                </a:solidFill>
              </a:rPr>
              <a:t/>
            </a:r>
            <a:br>
              <a:rPr lang="en-US" sz="2000" b="1" dirty="0" smtClean="0">
                <a:solidFill>
                  <a:schemeClr val="tx1"/>
                </a:solidFill>
              </a:rPr>
            </a:br>
            <a:r>
              <a:rPr lang="en-US" sz="2000" b="1" dirty="0" smtClean="0">
                <a:solidFill>
                  <a:schemeClr val="tx1"/>
                </a:solidFill>
              </a:rPr>
              <a:t>        </a:t>
            </a:r>
            <a:r>
              <a:rPr lang="en-US" sz="2000" b="1" dirty="0" err="1" smtClean="0">
                <a:solidFill>
                  <a:schemeClr val="tx1"/>
                </a:solidFill>
              </a:rPr>
              <a:t>Suyoof</a:t>
            </a:r>
            <a:r>
              <a:rPr lang="en-US" sz="2000" b="1" dirty="0" smtClean="0">
                <a:solidFill>
                  <a:schemeClr val="tx1"/>
                </a:solidFill>
              </a:rPr>
              <a:t> </a:t>
            </a:r>
            <a:r>
              <a:rPr lang="en-US" sz="2000" b="1" dirty="0" err="1" smtClean="0">
                <a:solidFill>
                  <a:schemeClr val="tx1"/>
                </a:solidFill>
              </a:rPr>
              <a:t>Bani</a:t>
            </a:r>
            <a:r>
              <a:rPr lang="en-US" sz="2000" b="1" dirty="0" smtClean="0">
                <a:solidFill>
                  <a:schemeClr val="tx1"/>
                </a:solidFill>
              </a:rPr>
              <a:t> </a:t>
            </a:r>
            <a:r>
              <a:rPr lang="en-US" sz="2000" b="1" dirty="0" err="1" smtClean="0">
                <a:solidFill>
                  <a:schemeClr val="tx1"/>
                </a:solidFill>
              </a:rPr>
              <a:t>Odeh</a:t>
            </a:r>
            <a:r>
              <a:rPr lang="en-US" sz="2000" b="1" dirty="0" smtClean="0">
                <a:solidFill>
                  <a:schemeClr val="tx1"/>
                </a:solidFill>
              </a:rPr>
              <a:t> </a:t>
            </a:r>
            <a:endParaRPr lang="en-US" sz="2000" b="1" dirty="0" smtClean="0">
              <a:solidFill>
                <a:schemeClr val="tx1"/>
              </a:solidFill>
            </a:endParaRPr>
          </a:p>
        </p:txBody>
      </p:sp>
      <p:sp>
        <p:nvSpPr>
          <p:cNvPr id="6" name="TextBox 5"/>
          <p:cNvSpPr txBox="1"/>
          <p:nvPr/>
        </p:nvSpPr>
        <p:spPr>
          <a:xfrm>
            <a:off x="101600" y="5943600"/>
            <a:ext cx="4368800" cy="707886"/>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sz="2000" b="1" dirty="0" smtClean="0">
                <a:solidFill>
                  <a:schemeClr val="tx1"/>
                </a:solidFill>
              </a:rPr>
              <a:t>Supervisor: </a:t>
            </a:r>
            <a:r>
              <a:rPr lang="en-US" sz="2000" b="1" dirty="0" smtClean="0"/>
              <a:t> </a:t>
            </a:r>
          </a:p>
          <a:p>
            <a:pPr algn="ctr"/>
            <a:r>
              <a:rPr lang="en-US" sz="2000" i="1" dirty="0" err="1" smtClean="0">
                <a:solidFill>
                  <a:schemeClr val="bg1"/>
                </a:solidFill>
              </a:rPr>
              <a:t>Dr.Salamah</a:t>
            </a:r>
            <a:r>
              <a:rPr lang="en-US" sz="2000" i="1" dirty="0" smtClean="0">
                <a:solidFill>
                  <a:schemeClr val="bg1"/>
                </a:solidFill>
              </a:rPr>
              <a:t> </a:t>
            </a:r>
            <a:r>
              <a:rPr lang="en-US" sz="2000" i="1" dirty="0" err="1" smtClean="0">
                <a:solidFill>
                  <a:schemeClr val="bg1"/>
                </a:solidFill>
              </a:rPr>
              <a:t>Abd</a:t>
            </a:r>
            <a:r>
              <a:rPr lang="en-US" sz="2000" i="1" dirty="0" smtClean="0">
                <a:solidFill>
                  <a:schemeClr val="bg1"/>
                </a:solidFill>
              </a:rPr>
              <a:t> </a:t>
            </a:r>
            <a:r>
              <a:rPr lang="en-US" sz="2000" i="1" dirty="0" err="1" smtClean="0">
                <a:solidFill>
                  <a:schemeClr val="bg1"/>
                </a:solidFill>
              </a:rPr>
              <a:t>Alfatah</a:t>
            </a:r>
            <a:r>
              <a:rPr lang="en-US" sz="2000" i="1" dirty="0" smtClean="0">
                <a:solidFill>
                  <a:schemeClr val="bg1"/>
                </a:solidFill>
              </a:rPr>
              <a:t> </a:t>
            </a:r>
            <a:endParaRPr lang="en-US" sz="2000" i="1" dirty="0">
              <a:solidFill>
                <a:schemeClr val="bg1"/>
              </a:solidFill>
            </a:endParaRPr>
          </a:p>
        </p:txBody>
      </p:sp>
    </p:spTree>
    <p:extLst>
      <p:ext uri="{BB962C8B-B14F-4D97-AF65-F5344CB8AC3E}">
        <p14:creationId xmlns:p14="http://schemas.microsoft.com/office/powerpoint/2010/main" xmlns="" val="27563147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servo motor </a:t>
            </a:r>
            <a:r>
              <a:rPr lang="en-US" b="1" dirty="0" smtClean="0"/>
              <a:t/>
            </a:r>
            <a:br>
              <a:rPr lang="en-US" b="1" dirty="0" smtClean="0"/>
            </a:br>
            <a:endParaRPr lang="ar-JO" b="1" dirty="0"/>
          </a:p>
        </p:txBody>
      </p:sp>
      <p:pic>
        <p:nvPicPr>
          <p:cNvPr id="4" name="Picture 7" descr="C:\Users\suyoof-pc\Desktop\تنزيل.jpg"/>
          <p:cNvPicPr>
            <a:picLocks noGrp="1"/>
          </p:cNvPicPr>
          <p:nvPr>
            <p:ph idx="1"/>
          </p:nvPr>
        </p:nvPicPr>
        <p:blipFill>
          <a:blip r:embed="rId2">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2500298" y="2935286"/>
            <a:ext cx="3714776" cy="3065481"/>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touch </a:t>
            </a:r>
            <a:r>
              <a:rPr lang="en-US" b="1" dirty="0" smtClean="0"/>
              <a:t>sensor</a:t>
            </a:r>
            <a:r>
              <a:rPr lang="en-US" dirty="0" smtClean="0"/>
              <a:t/>
            </a:r>
            <a:br>
              <a:rPr lang="en-US" dirty="0" smtClean="0"/>
            </a:br>
            <a:endParaRPr lang="ar-JO" dirty="0"/>
          </a:p>
        </p:txBody>
      </p:sp>
      <p:pic>
        <p:nvPicPr>
          <p:cNvPr id="4" name="Picture 6" descr="C:\Users\suyoof-pc\Desktop\images (2).jpg"/>
          <p:cNvPicPr>
            <a:picLocks noGrp="1"/>
          </p:cNvPicPr>
          <p:nvPr>
            <p:ph idx="1"/>
          </p:nvPr>
        </p:nvPicPr>
        <p:blipFill>
          <a:blip r:embed="rId2">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1857357" y="3154362"/>
            <a:ext cx="3807638" cy="2774968"/>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3d printed hand </a:t>
            </a:r>
            <a:r>
              <a:rPr lang="en-US" dirty="0" smtClean="0"/>
              <a:t/>
            </a:r>
            <a:br>
              <a:rPr lang="en-US" dirty="0" smtClean="0"/>
            </a:br>
            <a:endParaRPr lang="ar-JO" dirty="0"/>
          </a:p>
        </p:txBody>
      </p:sp>
      <p:pic>
        <p:nvPicPr>
          <p:cNvPr id="4" name="Picture 9" descr="C:\Users\suyoof-pc\Desktop\images (4).jpg"/>
          <p:cNvPicPr>
            <a:picLocks noGrp="1"/>
          </p:cNvPicPr>
          <p:nvPr>
            <p:ph idx="1"/>
          </p:nvPr>
        </p:nvPicPr>
        <p:blipFill>
          <a:blip r:embed="rId2">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2357422" y="2428868"/>
            <a:ext cx="4429156" cy="3714776"/>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4267200" cy="762000"/>
          </a:xfrm>
        </p:spPr>
        <p:style>
          <a:lnRef idx="2">
            <a:schemeClr val="accent1"/>
          </a:lnRef>
          <a:fillRef idx="1">
            <a:schemeClr val="lt1"/>
          </a:fillRef>
          <a:effectRef idx="0">
            <a:schemeClr val="accent1"/>
          </a:effectRef>
          <a:fontRef idx="minor">
            <a:schemeClr val="dk1"/>
          </a:fontRef>
        </p:style>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PROGRAMMING </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Content Placeholder 2"/>
          <p:cNvSpPr>
            <a:spLocks noGrp="1"/>
          </p:cNvSpPr>
          <p:nvPr>
            <p:ph idx="1"/>
          </p:nvPr>
        </p:nvSpPr>
        <p:spPr>
          <a:xfrm>
            <a:off x="1043492" y="1600200"/>
            <a:ext cx="7414708" cy="4232429"/>
          </a:xfrm>
        </p:spPr>
        <p:txBody>
          <a:bodyPr>
            <a:normAutofit/>
          </a:bodyPr>
          <a:lstStyle/>
          <a:p>
            <a:endParaRPr lang="en-US" dirty="0" smtClean="0"/>
          </a:p>
          <a:p>
            <a:r>
              <a:rPr lang="en-US" dirty="0" smtClean="0"/>
              <a:t/>
            </a:r>
            <a:br>
              <a:rPr lang="en-US" dirty="0" smtClean="0"/>
            </a:br>
            <a:r>
              <a:rPr lang="en-US" dirty="0" smtClean="0"/>
              <a:t>In This </a:t>
            </a:r>
            <a:r>
              <a:rPr lang="en-US" dirty="0" smtClean="0"/>
              <a:t>chapter we will talks about the artificial limb programming, and the software that will control the motors which used to impart the motion in the hand and we want to take a bout Mechanism of Action ,when the hand close to touch sensor , the </a:t>
            </a:r>
            <a:r>
              <a:rPr lang="en-US" dirty="0" smtClean="0"/>
              <a:t>sensor will </a:t>
            </a:r>
            <a:r>
              <a:rPr lang="en-US" dirty="0" smtClean="0"/>
              <a:t>sent the signal to </a:t>
            </a:r>
            <a:r>
              <a:rPr lang="en-US" dirty="0" err="1" smtClean="0"/>
              <a:t>ardouino</a:t>
            </a:r>
            <a:r>
              <a:rPr lang="en-US" dirty="0" smtClean="0"/>
              <a:t> kit which is </a:t>
            </a:r>
            <a:r>
              <a:rPr lang="en-US" dirty="0" smtClean="0"/>
              <a:t>programmed </a:t>
            </a:r>
            <a:r>
              <a:rPr lang="en-US" dirty="0" smtClean="0"/>
              <a:t>to do the Certain functions.</a:t>
            </a:r>
          </a:p>
          <a:p>
            <a:pPr>
              <a:buNone/>
            </a:pPr>
            <a:endParaRPr lang="en-US" dirty="0"/>
          </a:p>
        </p:txBody>
      </p:sp>
      <p:pic>
        <p:nvPicPr>
          <p:cNvPr id="10242" name="Picture 2" descr="C:\Users\AcerP\AppData\Local\Microsoft\Windows\Temporary Internet Files\Content.IE5\RXLEV424\thumb-analysis-pictofig-hi-005[1].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48400" y="761998"/>
            <a:ext cx="2425700" cy="166564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58297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err="1" smtClean="0"/>
              <a:t>Arduino</a:t>
            </a:r>
            <a:r>
              <a:rPr lang="en-US" dirty="0" smtClean="0"/>
              <a:t> Kit</a:t>
            </a:r>
            <a:endParaRPr lang="ar-JO" dirty="0"/>
          </a:p>
        </p:txBody>
      </p:sp>
      <p:pic>
        <p:nvPicPr>
          <p:cNvPr id="4" name="picture"/>
          <p:cNvPicPr>
            <a:picLocks noGrp="1"/>
          </p:cNvPicPr>
          <p:nvPr>
            <p:ph idx="1"/>
          </p:nvPr>
        </p:nvPicPr>
        <p:blipFill>
          <a:blip r:embed="rId2"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a:off x="2357422" y="2428868"/>
            <a:ext cx="4214842" cy="3214694"/>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490" y="428604"/>
            <a:ext cx="7024744" cy="1742060"/>
          </a:xfrm>
        </p:spPr>
        <p:txBody>
          <a:bodyPr>
            <a:normAutofit fontScale="90000"/>
          </a:bodyPr>
          <a:lstStyle/>
          <a:p>
            <a:r>
              <a:rPr lang="en-US" sz="3600" b="1" i="1" dirty="0" smtClean="0"/>
              <a:t>Electrical events </a:t>
            </a:r>
            <a:r>
              <a:rPr lang="en-US" sz="3600" b="1" i="1" dirty="0" smtClean="0"/>
              <a:t>in </a:t>
            </a:r>
            <a:r>
              <a:rPr lang="en-US" sz="3600" b="1" i="1" dirty="0" smtClean="0"/>
              <a:t>muscle</a:t>
            </a:r>
            <a:br>
              <a:rPr lang="en-US" sz="3600" b="1" i="1" dirty="0" smtClean="0"/>
            </a:br>
            <a:r>
              <a:rPr lang="en-US" sz="3600" b="1" i="1" dirty="0" smtClean="0"/>
              <a:t> </a:t>
            </a:r>
            <a:r>
              <a:rPr lang="en-US" sz="3600" b="1" i="1" dirty="0" smtClean="0"/>
              <a:t>contraction:</a:t>
            </a:r>
            <a:r>
              <a:rPr lang="en-US" dirty="0" smtClean="0"/>
              <a:t/>
            </a:r>
            <a:br>
              <a:rPr lang="en-US" dirty="0" smtClean="0"/>
            </a:br>
            <a:endParaRPr lang="ar-JO" dirty="0"/>
          </a:p>
        </p:txBody>
      </p:sp>
      <p:pic>
        <p:nvPicPr>
          <p:cNvPr id="4" name="Picture 6" descr="C:\Users\suyoof-pc\Desktop\12204541_751210628346696_1464015640_n.jpg"/>
          <p:cNvPicPr>
            <a:picLocks noGrp="1"/>
          </p:cNvPicPr>
          <p:nvPr>
            <p:ph idx="1"/>
          </p:nvPr>
        </p:nvPicPr>
        <p:blipFill>
          <a:blip r:embed="rId2"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1857356" y="2357430"/>
            <a:ext cx="4607738" cy="287655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200" dirty="0" smtClean="0"/>
              <a:t>the hand in natural </a:t>
            </a:r>
            <a:r>
              <a:rPr lang="en-US" sz="3200" dirty="0" smtClean="0"/>
              <a:t>state</a:t>
            </a:r>
            <a:br>
              <a:rPr lang="en-US" sz="3200" dirty="0" smtClean="0"/>
            </a:br>
            <a:endParaRPr lang="ar-JO" sz="3200" dirty="0"/>
          </a:p>
        </p:txBody>
      </p:sp>
      <p:pic>
        <p:nvPicPr>
          <p:cNvPr id="4" name="Picture 3" descr="C:\Users\suyoof-pc\Desktop\images (1).png"/>
          <p:cNvPicPr>
            <a:picLocks noGrp="1"/>
          </p:cNvPicPr>
          <p:nvPr>
            <p:ph idx="1"/>
          </p:nvPr>
        </p:nvPicPr>
        <p:blipFill>
          <a:blip r:embed="rId2">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1857356" y="2071678"/>
            <a:ext cx="4572032" cy="428628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the functions of </a:t>
            </a:r>
            <a:r>
              <a:rPr lang="en-US" dirty="0" smtClean="0"/>
              <a:t>hand</a:t>
            </a:r>
            <a:br>
              <a:rPr lang="en-US" dirty="0" smtClean="0"/>
            </a:br>
            <a:endParaRPr lang="ar-JO" dirty="0"/>
          </a:p>
        </p:txBody>
      </p:sp>
      <p:graphicFrame>
        <p:nvGraphicFramePr>
          <p:cNvPr id="4" name="عنصر نائب للمحتوى 3"/>
          <p:cNvGraphicFramePr>
            <a:graphicFrameLocks noGrp="1"/>
          </p:cNvGraphicFramePr>
          <p:nvPr>
            <p:ph idx="1"/>
          </p:nvPr>
        </p:nvGraphicFramePr>
        <p:xfrm>
          <a:off x="1042989" y="2324100"/>
          <a:ext cx="6777036" cy="3605230"/>
        </p:xfrm>
        <a:graphic>
          <a:graphicData uri="http://schemas.openxmlformats.org/drawingml/2006/table">
            <a:tbl>
              <a:tblPr rtl="1" firstRow="1" bandRow="1">
                <a:tableStyleId>{5C22544A-7EE6-4342-B048-85BDC9FD1C3A}</a:tableStyleId>
              </a:tblPr>
              <a:tblGrid>
                <a:gridCol w="1694259"/>
                <a:gridCol w="1694259"/>
                <a:gridCol w="1694259"/>
                <a:gridCol w="1694259"/>
              </a:tblGrid>
              <a:tr h="721046">
                <a:tc>
                  <a:txBody>
                    <a:bodyPr/>
                    <a:lstStyle/>
                    <a:p>
                      <a:pPr algn="ctr">
                        <a:lnSpc>
                          <a:spcPct val="107000"/>
                        </a:lnSpc>
                        <a:spcAft>
                          <a:spcPts val="0"/>
                        </a:spcAft>
                      </a:pPr>
                      <a:r>
                        <a:rPr lang="en-US" sz="1400" dirty="0">
                          <a:latin typeface="Calibri"/>
                          <a:ea typeface="Calibri"/>
                          <a:cs typeface="Arial"/>
                        </a:rPr>
                        <a:t>State</a:t>
                      </a:r>
                      <a:endParaRPr lang="en-US" sz="1100" dirty="0">
                        <a:latin typeface="Calibri"/>
                        <a:ea typeface="Calibri"/>
                        <a:cs typeface="Arial"/>
                      </a:endParaRPr>
                    </a:p>
                  </a:txBody>
                  <a:tcPr marL="68580" marR="68580" marT="0" marB="0"/>
                </a:tc>
                <a:tc>
                  <a:txBody>
                    <a:bodyPr/>
                    <a:lstStyle/>
                    <a:p>
                      <a:pPr algn="ctr">
                        <a:lnSpc>
                          <a:spcPct val="107000"/>
                        </a:lnSpc>
                        <a:spcAft>
                          <a:spcPts val="0"/>
                        </a:spcAft>
                      </a:pPr>
                      <a:r>
                        <a:rPr lang="en-US" sz="1400" dirty="0">
                          <a:latin typeface="Calibri"/>
                          <a:ea typeface="Calibri"/>
                          <a:cs typeface="Arial"/>
                        </a:rPr>
                        <a:t>Touch sensor (2)</a:t>
                      </a:r>
                      <a:endParaRPr lang="en-US" sz="1100" dirty="0">
                        <a:latin typeface="Calibri"/>
                        <a:ea typeface="Calibri"/>
                        <a:cs typeface="Arial"/>
                      </a:endParaRPr>
                    </a:p>
                  </a:txBody>
                  <a:tcPr marL="68580" marR="68580" marT="0" marB="0"/>
                </a:tc>
                <a:tc>
                  <a:txBody>
                    <a:bodyPr/>
                    <a:lstStyle/>
                    <a:p>
                      <a:pPr algn="ctr">
                        <a:lnSpc>
                          <a:spcPct val="107000"/>
                        </a:lnSpc>
                        <a:spcAft>
                          <a:spcPts val="0"/>
                        </a:spcAft>
                      </a:pPr>
                      <a:r>
                        <a:rPr lang="en-US" sz="1400" dirty="0">
                          <a:latin typeface="Calibri"/>
                          <a:ea typeface="Calibri"/>
                          <a:cs typeface="Arial"/>
                        </a:rPr>
                        <a:t>Touch sensor (1)</a:t>
                      </a:r>
                      <a:endParaRPr lang="en-US" sz="1100" dirty="0">
                        <a:latin typeface="Calibri"/>
                        <a:ea typeface="Calibri"/>
                        <a:cs typeface="Arial"/>
                      </a:endParaRPr>
                    </a:p>
                  </a:txBody>
                  <a:tcPr marL="68580" marR="68580" marT="0" marB="0"/>
                </a:tc>
                <a:tc>
                  <a:txBody>
                    <a:bodyPr/>
                    <a:lstStyle/>
                    <a:p>
                      <a:pPr>
                        <a:lnSpc>
                          <a:spcPct val="107000"/>
                        </a:lnSpc>
                        <a:spcAft>
                          <a:spcPts val="0"/>
                        </a:spcAft>
                      </a:pPr>
                      <a:r>
                        <a:rPr lang="en-US" sz="1400" dirty="0">
                          <a:latin typeface="Calibri"/>
                          <a:ea typeface="Calibri"/>
                          <a:cs typeface="Arial"/>
                        </a:rPr>
                        <a:t>#of state </a:t>
                      </a:r>
                      <a:endParaRPr lang="en-US" sz="1100" dirty="0">
                        <a:latin typeface="Calibri"/>
                        <a:ea typeface="Calibri"/>
                        <a:cs typeface="Arial"/>
                      </a:endParaRPr>
                    </a:p>
                  </a:txBody>
                  <a:tcPr marL="68580" marR="68580" marT="0" marB="0"/>
                </a:tc>
              </a:tr>
              <a:tr h="721046">
                <a:tc>
                  <a:txBody>
                    <a:bodyPr/>
                    <a:lstStyle/>
                    <a:p>
                      <a:pPr>
                        <a:lnSpc>
                          <a:spcPct val="107000"/>
                        </a:lnSpc>
                        <a:spcAft>
                          <a:spcPts val="0"/>
                        </a:spcAft>
                      </a:pPr>
                      <a:r>
                        <a:rPr lang="en-US" sz="1400">
                          <a:latin typeface="Calibri"/>
                          <a:ea typeface="Calibri"/>
                          <a:cs typeface="Arial"/>
                        </a:rPr>
                        <a:t>The hand  close </a:t>
                      </a:r>
                      <a:endParaRPr lang="en-US" sz="1100">
                        <a:latin typeface="Calibri"/>
                        <a:ea typeface="Calibri"/>
                        <a:cs typeface="Arial"/>
                      </a:endParaRPr>
                    </a:p>
                  </a:txBody>
                  <a:tcPr marL="68580" marR="68580" marT="0" marB="0"/>
                </a:tc>
                <a:tc>
                  <a:txBody>
                    <a:bodyPr/>
                    <a:lstStyle/>
                    <a:p>
                      <a:pPr algn="ctr">
                        <a:lnSpc>
                          <a:spcPct val="107000"/>
                        </a:lnSpc>
                        <a:spcAft>
                          <a:spcPts val="0"/>
                        </a:spcAft>
                      </a:pPr>
                      <a:r>
                        <a:rPr lang="en-US" sz="1400">
                          <a:latin typeface="Calibri"/>
                          <a:ea typeface="Calibri"/>
                          <a:cs typeface="Arial"/>
                        </a:rPr>
                        <a:t>0</a:t>
                      </a:r>
                      <a:endParaRPr lang="en-US" sz="1100">
                        <a:latin typeface="Calibri"/>
                        <a:ea typeface="Calibri"/>
                        <a:cs typeface="Arial"/>
                      </a:endParaRPr>
                    </a:p>
                  </a:txBody>
                  <a:tcPr marL="68580" marR="68580" marT="0" marB="0"/>
                </a:tc>
                <a:tc>
                  <a:txBody>
                    <a:bodyPr/>
                    <a:lstStyle/>
                    <a:p>
                      <a:pPr algn="ctr">
                        <a:lnSpc>
                          <a:spcPct val="107000"/>
                        </a:lnSpc>
                        <a:spcAft>
                          <a:spcPts val="0"/>
                        </a:spcAft>
                      </a:pPr>
                      <a:r>
                        <a:rPr lang="en-US" sz="1400">
                          <a:latin typeface="Calibri"/>
                          <a:ea typeface="Calibri"/>
                          <a:cs typeface="Arial"/>
                        </a:rPr>
                        <a:t>1</a:t>
                      </a:r>
                      <a:endParaRPr lang="en-US" sz="1100">
                        <a:latin typeface="Calibri"/>
                        <a:ea typeface="Calibri"/>
                        <a:cs typeface="Arial"/>
                      </a:endParaRPr>
                    </a:p>
                  </a:txBody>
                  <a:tcPr marL="68580" marR="68580" marT="0" marB="0"/>
                </a:tc>
                <a:tc>
                  <a:txBody>
                    <a:bodyPr/>
                    <a:lstStyle/>
                    <a:p>
                      <a:pPr algn="ctr">
                        <a:lnSpc>
                          <a:spcPct val="107000"/>
                        </a:lnSpc>
                        <a:spcAft>
                          <a:spcPts val="0"/>
                        </a:spcAft>
                      </a:pPr>
                      <a:r>
                        <a:rPr lang="en-US" sz="1400">
                          <a:latin typeface="Calibri"/>
                          <a:ea typeface="Calibri"/>
                          <a:cs typeface="Arial"/>
                        </a:rPr>
                        <a:t>1</a:t>
                      </a:r>
                      <a:endParaRPr lang="en-US" sz="1100">
                        <a:latin typeface="Calibri"/>
                        <a:ea typeface="Calibri"/>
                        <a:cs typeface="Arial"/>
                      </a:endParaRPr>
                    </a:p>
                  </a:txBody>
                  <a:tcPr marL="68580" marR="68580" marT="0" marB="0"/>
                </a:tc>
              </a:tr>
              <a:tr h="721046">
                <a:tc>
                  <a:txBody>
                    <a:bodyPr/>
                    <a:lstStyle/>
                    <a:p>
                      <a:pPr>
                        <a:lnSpc>
                          <a:spcPct val="107000"/>
                        </a:lnSpc>
                        <a:spcAft>
                          <a:spcPts val="0"/>
                        </a:spcAft>
                      </a:pPr>
                      <a:r>
                        <a:rPr lang="en-US" sz="1400">
                          <a:latin typeface="Calibri"/>
                          <a:ea typeface="Calibri"/>
                          <a:cs typeface="Arial"/>
                        </a:rPr>
                        <a:t>The hand open</a:t>
                      </a:r>
                      <a:endParaRPr lang="en-US" sz="1100">
                        <a:latin typeface="Calibri"/>
                        <a:ea typeface="Calibri"/>
                        <a:cs typeface="Arial"/>
                      </a:endParaRPr>
                    </a:p>
                  </a:txBody>
                  <a:tcPr marL="68580" marR="68580" marT="0" marB="0"/>
                </a:tc>
                <a:tc>
                  <a:txBody>
                    <a:bodyPr/>
                    <a:lstStyle/>
                    <a:p>
                      <a:pPr algn="ctr">
                        <a:lnSpc>
                          <a:spcPct val="107000"/>
                        </a:lnSpc>
                        <a:spcAft>
                          <a:spcPts val="0"/>
                        </a:spcAft>
                      </a:pPr>
                      <a:r>
                        <a:rPr lang="en-US" sz="1400">
                          <a:latin typeface="Calibri"/>
                          <a:ea typeface="Calibri"/>
                          <a:cs typeface="Arial"/>
                        </a:rPr>
                        <a:t>0</a:t>
                      </a:r>
                      <a:endParaRPr lang="en-US" sz="1100">
                        <a:latin typeface="Calibri"/>
                        <a:ea typeface="Calibri"/>
                        <a:cs typeface="Arial"/>
                      </a:endParaRPr>
                    </a:p>
                  </a:txBody>
                  <a:tcPr marL="68580" marR="68580" marT="0" marB="0"/>
                </a:tc>
                <a:tc>
                  <a:txBody>
                    <a:bodyPr/>
                    <a:lstStyle/>
                    <a:p>
                      <a:pPr algn="ctr" rtl="1">
                        <a:lnSpc>
                          <a:spcPct val="107000"/>
                        </a:lnSpc>
                        <a:spcAft>
                          <a:spcPts val="0"/>
                        </a:spcAft>
                      </a:pPr>
                      <a:r>
                        <a:rPr lang="en-US" sz="1400" dirty="0" smtClean="0">
                          <a:latin typeface="Calibri"/>
                          <a:ea typeface="Calibri"/>
                          <a:cs typeface="Arial"/>
                        </a:rPr>
                        <a:t>0</a:t>
                      </a:r>
                      <a:endParaRPr lang="en-US" sz="1100" dirty="0">
                        <a:latin typeface="Calibri"/>
                        <a:ea typeface="Calibri"/>
                        <a:cs typeface="Arial"/>
                      </a:endParaRPr>
                    </a:p>
                  </a:txBody>
                  <a:tcPr marL="68580" marR="68580" marT="0" marB="0"/>
                </a:tc>
                <a:tc>
                  <a:txBody>
                    <a:bodyPr/>
                    <a:lstStyle/>
                    <a:p>
                      <a:pPr algn="ctr">
                        <a:lnSpc>
                          <a:spcPct val="107000"/>
                        </a:lnSpc>
                        <a:spcAft>
                          <a:spcPts val="0"/>
                        </a:spcAft>
                      </a:pPr>
                      <a:r>
                        <a:rPr lang="en-US" sz="1400">
                          <a:latin typeface="Calibri"/>
                          <a:ea typeface="Calibri"/>
                          <a:cs typeface="Arial"/>
                        </a:rPr>
                        <a:t>2</a:t>
                      </a:r>
                      <a:endParaRPr lang="en-US" sz="1100">
                        <a:latin typeface="Calibri"/>
                        <a:ea typeface="Calibri"/>
                        <a:cs typeface="Arial"/>
                      </a:endParaRPr>
                    </a:p>
                  </a:txBody>
                  <a:tcPr marL="68580" marR="68580" marT="0" marB="0"/>
                </a:tc>
              </a:tr>
              <a:tr h="721046">
                <a:tc>
                  <a:txBody>
                    <a:bodyPr/>
                    <a:lstStyle/>
                    <a:p>
                      <a:pPr>
                        <a:lnSpc>
                          <a:spcPct val="107000"/>
                        </a:lnSpc>
                        <a:spcAft>
                          <a:spcPts val="0"/>
                        </a:spcAft>
                      </a:pPr>
                      <a:r>
                        <a:rPr lang="en-US" sz="1400">
                          <a:latin typeface="Calibri"/>
                          <a:ea typeface="Calibri"/>
                          <a:cs typeface="Arial"/>
                        </a:rPr>
                        <a:t>The motor for finger(1)and finger (T) was closed </a:t>
                      </a:r>
                      <a:endParaRPr lang="en-US" sz="1100">
                        <a:latin typeface="Calibri"/>
                        <a:ea typeface="Calibri"/>
                        <a:cs typeface="Arial"/>
                      </a:endParaRPr>
                    </a:p>
                  </a:txBody>
                  <a:tcPr marL="68580" marR="68580" marT="0" marB="0"/>
                </a:tc>
                <a:tc>
                  <a:txBody>
                    <a:bodyPr/>
                    <a:lstStyle/>
                    <a:p>
                      <a:pPr algn="ctr">
                        <a:lnSpc>
                          <a:spcPct val="107000"/>
                        </a:lnSpc>
                        <a:spcAft>
                          <a:spcPts val="0"/>
                        </a:spcAft>
                      </a:pPr>
                      <a:r>
                        <a:rPr lang="en-US" sz="1400">
                          <a:latin typeface="Calibri"/>
                          <a:ea typeface="Calibri"/>
                          <a:cs typeface="Arial"/>
                        </a:rPr>
                        <a:t>1</a:t>
                      </a:r>
                      <a:endParaRPr lang="en-US" sz="1100">
                        <a:latin typeface="Calibri"/>
                        <a:ea typeface="Calibri"/>
                        <a:cs typeface="Arial"/>
                      </a:endParaRPr>
                    </a:p>
                  </a:txBody>
                  <a:tcPr marL="68580" marR="68580" marT="0" marB="0"/>
                </a:tc>
                <a:tc>
                  <a:txBody>
                    <a:bodyPr/>
                    <a:lstStyle/>
                    <a:p>
                      <a:pPr algn="ctr">
                        <a:lnSpc>
                          <a:spcPct val="107000"/>
                        </a:lnSpc>
                        <a:spcAft>
                          <a:spcPts val="0"/>
                        </a:spcAft>
                      </a:pPr>
                      <a:r>
                        <a:rPr lang="en-US" sz="1400">
                          <a:latin typeface="Calibri"/>
                          <a:ea typeface="Calibri"/>
                          <a:cs typeface="Arial"/>
                        </a:rPr>
                        <a:t>0</a:t>
                      </a:r>
                      <a:endParaRPr lang="en-US" sz="1100">
                        <a:latin typeface="Calibri"/>
                        <a:ea typeface="Calibri"/>
                        <a:cs typeface="Arial"/>
                      </a:endParaRPr>
                    </a:p>
                  </a:txBody>
                  <a:tcPr marL="68580" marR="68580" marT="0" marB="0"/>
                </a:tc>
                <a:tc>
                  <a:txBody>
                    <a:bodyPr/>
                    <a:lstStyle/>
                    <a:p>
                      <a:pPr algn="ctr">
                        <a:lnSpc>
                          <a:spcPct val="107000"/>
                        </a:lnSpc>
                        <a:spcAft>
                          <a:spcPts val="0"/>
                        </a:spcAft>
                      </a:pPr>
                      <a:r>
                        <a:rPr lang="en-US" sz="1400">
                          <a:latin typeface="Calibri"/>
                          <a:ea typeface="Calibri"/>
                          <a:cs typeface="Arial"/>
                        </a:rPr>
                        <a:t>3</a:t>
                      </a:r>
                      <a:endParaRPr lang="en-US" sz="1100">
                        <a:latin typeface="Calibri"/>
                        <a:ea typeface="Calibri"/>
                        <a:cs typeface="Arial"/>
                      </a:endParaRPr>
                    </a:p>
                  </a:txBody>
                  <a:tcPr marL="68580" marR="68580" marT="0" marB="0"/>
                </a:tc>
              </a:tr>
              <a:tr h="721046">
                <a:tc>
                  <a:txBody>
                    <a:bodyPr/>
                    <a:lstStyle/>
                    <a:p>
                      <a:pPr>
                        <a:lnSpc>
                          <a:spcPct val="107000"/>
                        </a:lnSpc>
                        <a:spcAft>
                          <a:spcPts val="0"/>
                        </a:spcAft>
                      </a:pPr>
                      <a:r>
                        <a:rPr lang="en-US" sz="1400" dirty="0">
                          <a:latin typeface="Calibri"/>
                          <a:ea typeface="Calibri"/>
                          <a:cs typeface="Arial"/>
                        </a:rPr>
                        <a:t>The motor for finger (1) is on only</a:t>
                      </a:r>
                      <a:endParaRPr lang="en-US" sz="1100" dirty="0">
                        <a:latin typeface="Calibri"/>
                        <a:ea typeface="Calibri"/>
                        <a:cs typeface="Arial"/>
                      </a:endParaRPr>
                    </a:p>
                  </a:txBody>
                  <a:tcPr marL="68580" marR="68580" marT="0" marB="0"/>
                </a:tc>
                <a:tc>
                  <a:txBody>
                    <a:bodyPr/>
                    <a:lstStyle/>
                    <a:p>
                      <a:pPr algn="ctr">
                        <a:lnSpc>
                          <a:spcPct val="107000"/>
                        </a:lnSpc>
                        <a:spcAft>
                          <a:spcPts val="0"/>
                        </a:spcAft>
                      </a:pPr>
                      <a:r>
                        <a:rPr lang="en-US" sz="1400" dirty="0">
                          <a:latin typeface="Calibri"/>
                          <a:ea typeface="Calibri"/>
                          <a:cs typeface="Arial"/>
                        </a:rPr>
                        <a:t>1</a:t>
                      </a:r>
                      <a:endParaRPr lang="en-US" sz="1100" dirty="0">
                        <a:latin typeface="Calibri"/>
                        <a:ea typeface="Calibri"/>
                        <a:cs typeface="Arial"/>
                      </a:endParaRPr>
                    </a:p>
                  </a:txBody>
                  <a:tcPr marL="68580" marR="68580" marT="0" marB="0"/>
                </a:tc>
                <a:tc>
                  <a:txBody>
                    <a:bodyPr/>
                    <a:lstStyle/>
                    <a:p>
                      <a:pPr algn="ctr">
                        <a:lnSpc>
                          <a:spcPct val="107000"/>
                        </a:lnSpc>
                        <a:spcAft>
                          <a:spcPts val="0"/>
                        </a:spcAft>
                      </a:pPr>
                      <a:r>
                        <a:rPr lang="en-US" sz="1400" dirty="0">
                          <a:latin typeface="Calibri"/>
                          <a:ea typeface="Calibri"/>
                          <a:cs typeface="Arial"/>
                        </a:rPr>
                        <a:t>1</a:t>
                      </a:r>
                      <a:endParaRPr lang="en-US" sz="1100" dirty="0">
                        <a:latin typeface="Calibri"/>
                        <a:ea typeface="Calibri"/>
                        <a:cs typeface="Arial"/>
                      </a:endParaRPr>
                    </a:p>
                  </a:txBody>
                  <a:tcPr marL="68580" marR="68580" marT="0" marB="0"/>
                </a:tc>
                <a:tc>
                  <a:txBody>
                    <a:bodyPr/>
                    <a:lstStyle/>
                    <a:p>
                      <a:pPr algn="ctr">
                        <a:lnSpc>
                          <a:spcPct val="107000"/>
                        </a:lnSpc>
                        <a:spcAft>
                          <a:spcPts val="0"/>
                        </a:spcAft>
                      </a:pPr>
                      <a:r>
                        <a:rPr lang="en-US" sz="1400" dirty="0">
                          <a:latin typeface="Calibri"/>
                          <a:ea typeface="Calibri"/>
                          <a:cs typeface="Arial"/>
                        </a:rPr>
                        <a:t>4</a:t>
                      </a:r>
                      <a:endParaRPr lang="en-US" sz="1100" dirty="0">
                        <a:latin typeface="Calibri"/>
                        <a:ea typeface="Calibri"/>
                        <a:cs typeface="Arial"/>
                      </a:endParaRPr>
                    </a:p>
                  </a:txBody>
                  <a:tcPr marL="68580" marR="68580" marT="0" marB="0"/>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Summary</a:t>
            </a:r>
            <a:endParaRPr lang="ar-JO" dirty="0"/>
          </a:p>
        </p:txBody>
      </p:sp>
      <p:sp>
        <p:nvSpPr>
          <p:cNvPr id="3" name="عنصر نائب للمحتوى 2"/>
          <p:cNvSpPr>
            <a:spLocks noGrp="1"/>
          </p:cNvSpPr>
          <p:nvPr>
            <p:ph idx="1"/>
          </p:nvPr>
        </p:nvSpPr>
        <p:spPr/>
        <p:txBody>
          <a:bodyPr>
            <a:normAutofit lnSpcReduction="10000"/>
          </a:bodyPr>
          <a:lstStyle/>
          <a:p>
            <a:r>
              <a:rPr lang="en-US" dirty="0" smtClean="0"/>
              <a:t>Prosthetics </a:t>
            </a:r>
            <a:r>
              <a:rPr lang="en-US" dirty="0" smtClean="0"/>
              <a:t>industry came along way since the Egyptian and the Middle Ages, we are no longer looking at the prosthetics as an accessory, and advanced technology is giving us the opportunity to build a prosthetic that could really replace the imputed limp .</a:t>
            </a:r>
            <a:br>
              <a:rPr lang="en-US" dirty="0" smtClean="0"/>
            </a:br>
            <a:r>
              <a:rPr lang="en-US" dirty="0" smtClean="0"/>
              <a:t/>
            </a:r>
            <a:br>
              <a:rPr lang="en-US" dirty="0" smtClean="0"/>
            </a:br>
            <a:r>
              <a:rPr lang="en-US" dirty="0" smtClean="0"/>
              <a:t/>
            </a:r>
            <a:br>
              <a:rPr lang="en-US" dirty="0" smtClean="0"/>
            </a:br>
            <a:endParaRPr lang="ar-JO"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a:t>
            </a:r>
            <a:endParaRPr lang="ar-JO" dirty="0"/>
          </a:p>
        </p:txBody>
      </p:sp>
      <p:sp>
        <p:nvSpPr>
          <p:cNvPr id="3" name="عنصر نائب للمحتوى 2"/>
          <p:cNvSpPr>
            <a:spLocks noGrp="1"/>
          </p:cNvSpPr>
          <p:nvPr>
            <p:ph idx="1"/>
          </p:nvPr>
        </p:nvSpPr>
        <p:spPr>
          <a:xfrm>
            <a:off x="1043492" y="1142984"/>
            <a:ext cx="6777317" cy="4689645"/>
          </a:xfrm>
        </p:spPr>
        <p:txBody>
          <a:bodyPr>
            <a:normAutofit fontScale="92500" lnSpcReduction="20000"/>
          </a:bodyPr>
          <a:lstStyle/>
          <a:p>
            <a:r>
              <a:rPr lang="en-US" dirty="0" smtClean="0"/>
              <a:t/>
            </a:r>
            <a:br>
              <a:rPr lang="en-US" dirty="0" smtClean="0"/>
            </a:br>
            <a:r>
              <a:rPr lang="en-US" dirty="0" smtClean="0"/>
              <a:t>Touch sensors which depend on muscles movement contact with  </a:t>
            </a:r>
            <a:r>
              <a:rPr lang="en-US" dirty="0" err="1" smtClean="0"/>
              <a:t>Arduino</a:t>
            </a:r>
            <a:r>
              <a:rPr lang="en-US" dirty="0" smtClean="0"/>
              <a:t> Kit [ was programmed to do specific function ] ,connected to 5 servo motors every one control a finger in our hand  that is our project component , connected together to give someone the ability to live a normal life again .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from human mind ,  simple component , small cost we can make  a big  difference in someone life . </a:t>
            </a:r>
            <a:br>
              <a:rPr lang="en-US" dirty="0" smtClean="0"/>
            </a:br>
            <a:endParaRPr lang="ar-J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r>
              <a:rPr lang="en-US" dirty="0" smtClean="0"/>
              <a:t>Our </a:t>
            </a:r>
            <a:r>
              <a:rPr lang="en-US" dirty="0" smtClean="0"/>
              <a:t>project’s main goal is to help people with disabilities –especially those who lose their hands in some accidents like wars, by providing them with a robotic hand.</a:t>
            </a:r>
            <a:br>
              <a:rPr lang="en-US" dirty="0" smtClean="0"/>
            </a:br>
            <a:endParaRPr lang="en-US" dirty="0"/>
          </a:p>
        </p:txBody>
      </p:sp>
      <p:sp>
        <p:nvSpPr>
          <p:cNvPr id="4" name="TextBox 11"/>
          <p:cNvSpPr txBox="1">
            <a:spLocks noGrp="1"/>
          </p:cNvSpPr>
          <p:nvPr>
            <p:ph type="title"/>
          </p:nvPr>
        </p:nvSpPr>
        <p:spPr>
          <a:xfrm>
            <a:off x="1043490" y="1167825"/>
            <a:ext cx="6881310"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Project Definition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2708476"/>
            <a:ext cx="3191435" cy="796724"/>
          </a:xfrm>
        </p:spPr>
        <p:txBody>
          <a:bodyPr>
            <a:normAutofit/>
          </a:bodyPr>
          <a:lstStyle/>
          <a:p>
            <a:r>
              <a:rPr lang="en-US" sz="4000" b="1" dirty="0" smtClean="0"/>
              <a:t>Thank You</a:t>
            </a:r>
            <a:endParaRPr lang="en-US" sz="4000" b="1" dirty="0"/>
          </a:p>
        </p:txBody>
      </p:sp>
      <p:sp>
        <p:nvSpPr>
          <p:cNvPr id="3" name="Subtitle 2"/>
          <p:cNvSpPr>
            <a:spLocks noGrp="1"/>
          </p:cNvSpPr>
          <p:nvPr>
            <p:ph type="subTitle" idx="1"/>
          </p:nvPr>
        </p:nvSpPr>
        <p:spPr>
          <a:xfrm>
            <a:off x="4733365" y="3657600"/>
            <a:ext cx="3309803" cy="2514600"/>
          </a:xfrm>
        </p:spPr>
        <p:txBody>
          <a:bodyPr/>
          <a:lstStyle/>
          <a:p>
            <a:pPr marL="285750" indent="-285750">
              <a:buFont typeface="Arial" pitchFamily="34" charset="0"/>
              <a:buChar char="•"/>
            </a:pPr>
            <a:r>
              <a:rPr lang="en-US" dirty="0" smtClean="0"/>
              <a:t>Our Parents</a:t>
            </a:r>
          </a:p>
          <a:p>
            <a:pPr marL="285750" indent="-285750">
              <a:buFont typeface="Arial" pitchFamily="34" charset="0"/>
              <a:buChar char="•"/>
            </a:pPr>
            <a:r>
              <a:rPr lang="en-US" dirty="0" smtClean="0"/>
              <a:t>Prof. </a:t>
            </a:r>
            <a:r>
              <a:rPr lang="en-US" dirty="0" err="1" smtClean="0"/>
              <a:t>S</a:t>
            </a:r>
            <a:r>
              <a:rPr lang="en-US" dirty="0" err="1" smtClean="0"/>
              <a:t>alamah</a:t>
            </a:r>
            <a:r>
              <a:rPr lang="en-US" dirty="0" smtClean="0"/>
              <a:t>  </a:t>
            </a:r>
            <a:r>
              <a:rPr lang="en-US" dirty="0" err="1" smtClean="0"/>
              <a:t>Abd</a:t>
            </a:r>
            <a:r>
              <a:rPr lang="en-US" dirty="0" smtClean="0"/>
              <a:t> </a:t>
            </a:r>
            <a:r>
              <a:rPr lang="en-US" dirty="0" err="1" smtClean="0"/>
              <a:t>Alfatah</a:t>
            </a:r>
            <a:endParaRPr lang="en-US" dirty="0" smtClean="0"/>
          </a:p>
          <a:p>
            <a:pPr marL="285750" indent="-285750">
              <a:buFont typeface="Arial" pitchFamily="34" charset="0"/>
              <a:buChar char="•"/>
            </a:pPr>
            <a:r>
              <a:rPr lang="en-US" dirty="0" smtClean="0"/>
              <a:t>Our </a:t>
            </a:r>
            <a:r>
              <a:rPr lang="en-US" dirty="0" smtClean="0"/>
              <a:t>University</a:t>
            </a:r>
          </a:p>
          <a:p>
            <a:pPr marL="285750" indent="-285750">
              <a:buFont typeface="Arial" pitchFamily="34" charset="0"/>
              <a:buChar char="•"/>
            </a:pPr>
            <a:r>
              <a:rPr lang="en-US" dirty="0" smtClean="0"/>
              <a:t>Nablus Municipality</a:t>
            </a:r>
          </a:p>
          <a:p>
            <a:pPr marL="285750" indent="-285750">
              <a:buFont typeface="Arial" pitchFamily="34" charset="0"/>
              <a:buChar char="•"/>
            </a:pPr>
            <a:r>
              <a:rPr lang="en-US" dirty="0" smtClean="0"/>
              <a:t>Our Friends </a:t>
            </a:r>
          </a:p>
          <a:p>
            <a:pPr marL="285750" indent="-285750">
              <a:buFont typeface="Arial" pitchFamily="34" charset="0"/>
              <a:buChar char="•"/>
            </a:pPr>
            <a:endParaRPr lang="en-US" dirty="0"/>
          </a:p>
        </p:txBody>
      </p:sp>
      <p:pic>
        <p:nvPicPr>
          <p:cNvPr id="14338" name="Picture 2" descr="C:\Users\AcerP\AppData\Local\Microsoft\Windows\Temporary Internet Files\Content.IE5\EFB92AP0\thankyou-1[1].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046686" y="4800600"/>
            <a:ext cx="1295400" cy="12954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88329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TextBox 11"/>
          <p:cNvSpPr txBox="1"/>
          <p:nvPr/>
        </p:nvSpPr>
        <p:spPr>
          <a:xfrm>
            <a:off x="0" y="1"/>
            <a:ext cx="8229600"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Project </a:t>
            </a:r>
            <a:r>
              <a:rPr lang="en-US"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Definition(history)</a:t>
            </a:r>
            <a:endParaRPr lang="en-US"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6" name="صورة 5" descr="66.jpg"/>
          <p:cNvPicPr/>
          <p:nvPr/>
        </p:nvPicPr>
        <p:blipFill>
          <a:blip r:embed="rId2"/>
          <a:stretch>
            <a:fillRect/>
          </a:stretch>
        </p:blipFill>
        <p:spPr>
          <a:xfrm>
            <a:off x="1934845" y="1595806"/>
            <a:ext cx="5274310" cy="3762020"/>
          </a:xfrm>
          <a:prstGeom prst="rect">
            <a:avLst/>
          </a:prstGeom>
        </p:spPr>
      </p:pic>
    </p:spTree>
    <p:extLst>
      <p:ext uri="{BB962C8B-B14F-4D97-AF65-F5344CB8AC3E}">
        <p14:creationId xmlns:p14="http://schemas.microsoft.com/office/powerpoint/2010/main" xmlns="" val="25899917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Iron hand</a:t>
            </a:r>
            <a:br>
              <a:rPr lang="en-US" dirty="0" smtClean="0"/>
            </a:br>
            <a:endParaRPr lang="ar-JO" dirty="0"/>
          </a:p>
        </p:txBody>
      </p:sp>
      <p:sp>
        <p:nvSpPr>
          <p:cNvPr id="4" name="عنصر نائب للنص 3"/>
          <p:cNvSpPr>
            <a:spLocks noGrp="1"/>
          </p:cNvSpPr>
          <p:nvPr>
            <p:ph type="body" sz="half" idx="2"/>
          </p:nvPr>
        </p:nvSpPr>
        <p:spPr/>
        <p:txBody>
          <a:bodyPr/>
          <a:lstStyle/>
          <a:p>
            <a:r>
              <a:rPr lang="en-US" dirty="0" smtClean="0"/>
              <a:t>.</a:t>
            </a:r>
          </a:p>
          <a:p>
            <a:endParaRPr lang="ar-JO" dirty="0"/>
          </a:p>
        </p:txBody>
      </p:sp>
      <p:pic>
        <p:nvPicPr>
          <p:cNvPr id="5" name="عنصر نائب للصورة 4" descr="re_1447055576.jpg"/>
          <p:cNvPicPr>
            <a:picLocks noGrp="1"/>
          </p:cNvPicPr>
          <p:nvPr>
            <p:ph type="pic" idx="1"/>
          </p:nvPr>
        </p:nvPicPr>
        <p:blipFill>
          <a:blip r:embed="rId2"/>
          <a:srcRect l="32699" r="32699"/>
          <a:stretch>
            <a:fillRect/>
          </a:stretch>
        </p:blipFill>
        <p:spPr>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a:t>
            </a:r>
            <a:endParaRPr lang="ar-JO" dirty="0"/>
          </a:p>
        </p:txBody>
      </p:sp>
      <p:sp>
        <p:nvSpPr>
          <p:cNvPr id="4" name="عنصر نائب للنص 3"/>
          <p:cNvSpPr>
            <a:spLocks noGrp="1"/>
          </p:cNvSpPr>
          <p:nvPr>
            <p:ph type="body" sz="half" idx="2"/>
          </p:nvPr>
        </p:nvSpPr>
        <p:spPr/>
        <p:txBody>
          <a:bodyPr/>
          <a:lstStyle/>
          <a:p>
            <a:r>
              <a:rPr lang="en-US" dirty="0" smtClean="0"/>
              <a:t>.</a:t>
            </a:r>
            <a:endParaRPr lang="ar-JO" dirty="0"/>
          </a:p>
        </p:txBody>
      </p:sp>
      <p:pic>
        <p:nvPicPr>
          <p:cNvPr id="13" name="عنصر نائب للصورة 12" descr="re_1447055812.jpg"/>
          <p:cNvPicPr>
            <a:picLocks noGrp="1"/>
          </p:cNvPicPr>
          <p:nvPr>
            <p:ph type="pic" idx="1"/>
          </p:nvPr>
        </p:nvPicPr>
        <p:blipFill>
          <a:blip r:embed="rId2"/>
          <a:srcRect l="20189" r="20189"/>
          <a:stretch>
            <a:fillRect/>
          </a:stretch>
        </p:blipFill>
        <p:spPr>
          <a:xfrm>
            <a:off x="1428728" y="714356"/>
            <a:ext cx="5786438" cy="546735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r>
              <a:rPr lang="en-US" dirty="0" smtClean="0"/>
              <a:t>.</a:t>
            </a:r>
            <a:r>
              <a:rPr lang="en-US" dirty="0" smtClean="0"/>
              <a:t>  </a:t>
            </a:r>
          </a:p>
          <a:p>
            <a:r>
              <a:rPr lang="en-US" dirty="0" smtClean="0"/>
              <a:t>Prosthetics now days have come a long way in term of functionality, flexibility and the material used to develop them, some are made from plastic. The socket, which the part of the limb is fitted in, is usually made from polypropylene. </a:t>
            </a:r>
            <a:br>
              <a:rPr lang="en-US" dirty="0" smtClean="0"/>
            </a:br>
            <a:endParaRPr lang="en-US" dirty="0"/>
          </a:p>
        </p:txBody>
      </p:sp>
      <p:sp>
        <p:nvSpPr>
          <p:cNvPr id="4" name="TextBox 11"/>
          <p:cNvSpPr txBox="1">
            <a:spLocks noGrp="1"/>
          </p:cNvSpPr>
          <p:nvPr>
            <p:ph type="title"/>
          </p:nvPr>
        </p:nvSpPr>
        <p:spPr>
          <a:xfrm>
            <a:off x="1043490" y="1091625"/>
            <a:ext cx="6881310"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Project Definition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a:t>
            </a:r>
            <a:endParaRPr lang="ar-JO" dirty="0"/>
          </a:p>
        </p:txBody>
      </p:sp>
      <p:sp>
        <p:nvSpPr>
          <p:cNvPr id="3" name="عنصر نائب للمحتوى 2"/>
          <p:cNvSpPr>
            <a:spLocks noGrp="1"/>
          </p:cNvSpPr>
          <p:nvPr>
            <p:ph idx="1"/>
          </p:nvPr>
        </p:nvSpPr>
        <p:spPr>
          <a:xfrm>
            <a:off x="1043492" y="928670"/>
            <a:ext cx="6777317" cy="4903959"/>
          </a:xfrm>
        </p:spPr>
        <p:txBody>
          <a:bodyPr/>
          <a:lstStyle/>
          <a:p>
            <a:r>
              <a:rPr lang="en-US" dirty="0" smtClean="0"/>
              <a:t/>
            </a:r>
            <a:br>
              <a:rPr lang="en-US" dirty="0" smtClean="0"/>
            </a:br>
            <a:r>
              <a:rPr lang="en-US" dirty="0" smtClean="0"/>
              <a:t>Modern science have now presented us with other types, now the prosthetics are moved by brain signals and muscle movements, these artificial hand are still under a lot of research and development, and the results are promising.</a:t>
            </a:r>
            <a:br>
              <a:rPr lang="en-US" dirty="0" smtClean="0"/>
            </a:br>
            <a:r>
              <a:rPr lang="en-US" dirty="0" smtClean="0"/>
              <a:t/>
            </a:r>
            <a:br>
              <a:rPr lang="en-US" dirty="0" smtClean="0"/>
            </a:br>
            <a:r>
              <a:rPr lang="en-US" dirty="0" smtClean="0"/>
              <a:t/>
            </a:r>
            <a:br>
              <a:rPr lang="en-US" dirty="0" smtClean="0"/>
            </a:br>
            <a:endParaRPr lang="ar-JO"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SYSTEM DESUGN</a:t>
            </a:r>
            <a:br>
              <a:rPr lang="en-US" b="1" dirty="0" smtClean="0"/>
            </a:br>
            <a:endParaRPr lang="ar-JO" b="1" dirty="0"/>
          </a:p>
        </p:txBody>
      </p:sp>
      <p:sp>
        <p:nvSpPr>
          <p:cNvPr id="3" name="عنصر نائب للمحتوى 2"/>
          <p:cNvSpPr>
            <a:spLocks noGrp="1"/>
          </p:cNvSpPr>
          <p:nvPr>
            <p:ph idx="1"/>
          </p:nvPr>
        </p:nvSpPr>
        <p:spPr>
          <a:xfrm>
            <a:off x="928662" y="1714488"/>
            <a:ext cx="6777317" cy="4357718"/>
          </a:xfrm>
        </p:spPr>
        <p:txBody>
          <a:bodyPr/>
          <a:lstStyle/>
          <a:p>
            <a:r>
              <a:rPr lang="en-US" dirty="0" smtClean="0"/>
              <a:t>This</a:t>
            </a:r>
            <a:r>
              <a:rPr lang="en-US" dirty="0" smtClean="0"/>
              <a:t> about the hardware components used to solve the inherited design problems. These problems include reading the muscle signals  which is solved by using a touch sensor. In addition, signal analysis is done by </a:t>
            </a:r>
            <a:r>
              <a:rPr lang="en-US" dirty="0" err="1" smtClean="0"/>
              <a:t>Arduino</a:t>
            </a:r>
            <a:r>
              <a:rPr lang="en-US" dirty="0" smtClean="0"/>
              <a:t> microcontroller. Moreover, movements are controlled by motors.  </a:t>
            </a:r>
          </a:p>
          <a:p>
            <a:pPr>
              <a:buNone/>
            </a:pPr>
            <a:r>
              <a:rPr lang="en-US" dirty="0" smtClean="0"/>
              <a:t> </a:t>
            </a:r>
            <a:endParaRPr lang="ar-JO"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Hardware </a:t>
            </a:r>
            <a:r>
              <a:rPr lang="en-US" b="1" dirty="0" smtClean="0"/>
              <a:t>components </a:t>
            </a:r>
            <a:r>
              <a:rPr lang="en-US" dirty="0" smtClean="0"/>
              <a:t/>
            </a:r>
            <a:br>
              <a:rPr lang="en-US" dirty="0" smtClean="0"/>
            </a:br>
            <a:endParaRPr lang="ar-JO" dirty="0"/>
          </a:p>
        </p:txBody>
      </p:sp>
      <p:sp>
        <p:nvSpPr>
          <p:cNvPr id="3" name="عنصر نائب للمحتوى 2"/>
          <p:cNvSpPr>
            <a:spLocks noGrp="1"/>
          </p:cNvSpPr>
          <p:nvPr>
            <p:ph idx="1"/>
          </p:nvPr>
        </p:nvSpPr>
        <p:spPr/>
        <p:txBody>
          <a:bodyPr/>
          <a:lstStyle/>
          <a:p>
            <a:pPr lvl="0"/>
            <a:r>
              <a:rPr lang="en-US" dirty="0" smtClean="0"/>
              <a:t>servo motor </a:t>
            </a:r>
          </a:p>
          <a:p>
            <a:pPr lvl="0"/>
            <a:r>
              <a:rPr lang="en-US" dirty="0" smtClean="0"/>
              <a:t>Microcontroller(</a:t>
            </a:r>
            <a:r>
              <a:rPr lang="en-US" dirty="0" err="1" smtClean="0"/>
              <a:t>arduinonano</a:t>
            </a:r>
            <a:r>
              <a:rPr lang="en-US" dirty="0" smtClean="0"/>
              <a:t>) .</a:t>
            </a:r>
          </a:p>
          <a:p>
            <a:pPr lvl="0"/>
            <a:r>
              <a:rPr lang="en-US" dirty="0" smtClean="0"/>
              <a:t>touch sensor. </a:t>
            </a:r>
          </a:p>
          <a:p>
            <a:pPr lvl="0"/>
            <a:r>
              <a:rPr lang="en-US" dirty="0" smtClean="0"/>
              <a:t>3d printed  hand </a:t>
            </a:r>
          </a:p>
          <a:p>
            <a:pPr lvl="0"/>
            <a:r>
              <a:rPr lang="en-US" dirty="0" smtClean="0"/>
              <a:t>battery 4.8v</a:t>
            </a:r>
            <a:r>
              <a:rPr lang="en-US" dirty="0" smtClean="0"/>
              <a:t>.</a:t>
            </a:r>
            <a:r>
              <a:rPr lang="en-US" dirty="0" smtClean="0"/>
              <a:t> </a:t>
            </a:r>
          </a:p>
          <a:p>
            <a:pPr>
              <a:buNone/>
            </a:pPr>
            <a:endParaRPr lang="ar-JO"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735</TotalTime>
  <Words>261</Words>
  <Application>Microsoft Office PowerPoint</Application>
  <PresentationFormat>عرض على الشاشة (3:4)‏</PresentationFormat>
  <Paragraphs>67</Paragraphs>
  <Slides>20</Slides>
  <Notes>0</Notes>
  <HiddenSlides>0</HiddenSlides>
  <MMClips>0</MMClips>
  <ScaleCrop>false</ScaleCrop>
  <HeadingPairs>
    <vt:vector size="4" baseType="variant">
      <vt:variant>
        <vt:lpstr>سمة</vt:lpstr>
      </vt:variant>
      <vt:variant>
        <vt:i4>1</vt:i4>
      </vt:variant>
      <vt:variant>
        <vt:lpstr>عناوين الشرائح</vt:lpstr>
      </vt:variant>
      <vt:variant>
        <vt:i4>20</vt:i4>
      </vt:variant>
    </vt:vector>
  </HeadingPairs>
  <TitlesOfParts>
    <vt:vector size="21" baseType="lpstr">
      <vt:lpstr>Austin</vt:lpstr>
      <vt:lpstr>SMART HAND.</vt:lpstr>
      <vt:lpstr>Project Definition</vt:lpstr>
      <vt:lpstr>الشريحة 3</vt:lpstr>
      <vt:lpstr>Iron hand </vt:lpstr>
      <vt:lpstr>.</vt:lpstr>
      <vt:lpstr>Project Definition</vt:lpstr>
      <vt:lpstr>.</vt:lpstr>
      <vt:lpstr>SYSTEM DESUGN </vt:lpstr>
      <vt:lpstr>Hardware components  </vt:lpstr>
      <vt:lpstr>servo motor  </vt:lpstr>
      <vt:lpstr>touch sensor </vt:lpstr>
      <vt:lpstr>3d printed hand  </vt:lpstr>
      <vt:lpstr>PROGRAMMING </vt:lpstr>
      <vt:lpstr>Arduino Kit</vt:lpstr>
      <vt:lpstr>Electrical events in muscle  contraction: </vt:lpstr>
      <vt:lpstr>the hand in natural state </vt:lpstr>
      <vt:lpstr>the functions of hand </vt:lpstr>
      <vt:lpstr>Summary</vt:lpstr>
      <vt:lpstr>.</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and Re-Design of the Transportation System Around the New Campus of An-Najah National University</dc:title>
  <dc:creator>Ashqar</dc:creator>
  <cp:lastModifiedBy>Hi-Tech</cp:lastModifiedBy>
  <cp:revision>88</cp:revision>
  <dcterms:created xsi:type="dcterms:W3CDTF">2013-01-06T04:40:27Z</dcterms:created>
  <dcterms:modified xsi:type="dcterms:W3CDTF">2016-05-04T20:07:19Z</dcterms:modified>
</cp:coreProperties>
</file>