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73" r:id="rId3"/>
    <p:sldId id="286" r:id="rId4"/>
    <p:sldId id="288" r:id="rId5"/>
    <p:sldId id="272" r:id="rId6"/>
    <p:sldId id="274" r:id="rId7"/>
    <p:sldId id="289" r:id="rId8"/>
    <p:sldId id="275" r:id="rId9"/>
    <p:sldId id="312" r:id="rId10"/>
    <p:sldId id="276" r:id="rId11"/>
    <p:sldId id="287" r:id="rId12"/>
    <p:sldId id="259" r:id="rId13"/>
    <p:sldId id="277" r:id="rId14"/>
    <p:sldId id="313" r:id="rId15"/>
    <p:sldId id="278" r:id="rId16"/>
    <p:sldId id="262" r:id="rId17"/>
    <p:sldId id="279" r:id="rId18"/>
    <p:sldId id="261" r:id="rId19"/>
    <p:sldId id="280" r:id="rId20"/>
    <p:sldId id="263" r:id="rId21"/>
    <p:sldId id="291" r:id="rId22"/>
    <p:sldId id="290" r:id="rId23"/>
    <p:sldId id="281" r:id="rId24"/>
    <p:sldId id="264" r:id="rId25"/>
    <p:sldId id="282" r:id="rId26"/>
    <p:sldId id="265" r:id="rId27"/>
    <p:sldId id="267" r:id="rId28"/>
    <p:sldId id="270" r:id="rId29"/>
    <p:sldId id="284" r:id="rId30"/>
    <p:sldId id="269" r:id="rId31"/>
    <p:sldId id="294" r:id="rId32"/>
    <p:sldId id="295" r:id="rId33"/>
    <p:sldId id="296" r:id="rId34"/>
    <p:sldId id="302" r:id="rId35"/>
    <p:sldId id="297" r:id="rId36"/>
    <p:sldId id="299" r:id="rId37"/>
    <p:sldId id="300" r:id="rId38"/>
    <p:sldId id="301" r:id="rId39"/>
    <p:sldId id="303" r:id="rId40"/>
    <p:sldId id="304" r:id="rId41"/>
    <p:sldId id="307" r:id="rId42"/>
    <p:sldId id="306" r:id="rId43"/>
    <p:sldId id="305" r:id="rId44"/>
    <p:sldId id="310" r:id="rId45"/>
    <p:sldId id="309" r:id="rId46"/>
    <p:sldId id="308" r:id="rId47"/>
    <p:sldId id="311" r:id="rId48"/>
    <p:sldId id="285" r:id="rId4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40" autoAdjust="0"/>
    <p:restoredTop sz="94803" autoAdjust="0"/>
  </p:normalViewPr>
  <p:slideViewPr>
    <p:cSldViewPr>
      <p:cViewPr>
        <p:scale>
          <a:sx n="75" d="100"/>
          <a:sy n="75" d="100"/>
        </p:scale>
        <p:origin x="-1224" y="54"/>
      </p:cViewPr>
      <p:guideLst>
        <p:guide orient="horz" pos="2160"/>
        <p:guide pos="2880"/>
      </p:guideLst>
    </p:cSldViewPr>
  </p:slideViewPr>
  <p:outlineViewPr>
    <p:cViewPr>
      <p:scale>
        <a:sx n="33" d="100"/>
        <a:sy n="33" d="100"/>
      </p:scale>
      <p:origin x="36" y="435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47C9B81F-C347-4BEF-BFDF-29C42F48304A}" type="datetimeFigureOut">
              <a:rPr lang="en-US" smtClean="0"/>
              <a:pPr/>
              <a:t>5/22/2012</a:t>
            </a:fld>
            <a:endParaRPr lang="en-US"/>
          </a:p>
        </p:txBody>
      </p:sp>
      <p:sp>
        <p:nvSpPr>
          <p:cNvPr id="19" name="عنصر نائب للتذييل 18"/>
          <p:cNvSpPr>
            <a:spLocks noGrp="1"/>
          </p:cNvSpPr>
          <p:nvPr>
            <p:ph type="ftr" sz="quarter" idx="11"/>
          </p:nvPr>
        </p:nvSpPr>
        <p:spPr/>
        <p:txBody>
          <a:bodyPr/>
          <a:lstStyle/>
          <a:p>
            <a:endParaRPr kumimoji="0" lang="en-US"/>
          </a:p>
        </p:txBody>
      </p:sp>
      <p:sp>
        <p:nvSpPr>
          <p:cNvPr id="27" name="عنصر نائب لرقم الشريحة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7C9B81F-C347-4BEF-BFDF-29C42F48304A}" type="datetimeFigureOut">
              <a:rPr lang="en-US" smtClean="0"/>
              <a:pPr/>
              <a:t>5/22/2012</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7C9B81F-C347-4BEF-BFDF-29C42F48304A}" type="datetimeFigureOut">
              <a:rPr lang="en-US" smtClean="0"/>
              <a:pPr/>
              <a:t>5/22/2012</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7C9B81F-C347-4BEF-BFDF-29C42F48304A}" type="datetimeFigureOut">
              <a:rPr lang="en-US" smtClean="0"/>
              <a:pPr/>
              <a:t>5/22/2012</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7C9B81F-C347-4BEF-BFDF-29C42F48304A}" type="datetimeFigureOut">
              <a:rPr lang="en-US" smtClean="0"/>
              <a:pPr/>
              <a:t>5/22/2012</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47C9B81F-C347-4BEF-BFDF-29C42F48304A}" type="datetimeFigureOut">
              <a:rPr lang="en-US" smtClean="0"/>
              <a:pPr/>
              <a:t>5/22/2012</a:t>
            </a:fld>
            <a:endParaRPr lang="en-US"/>
          </a:p>
        </p:txBody>
      </p:sp>
      <p:sp>
        <p:nvSpPr>
          <p:cNvPr id="6" name="عنصر نائب للتذييل 5"/>
          <p:cNvSpPr>
            <a:spLocks noGrp="1"/>
          </p:cNvSpPr>
          <p:nvPr>
            <p:ph type="ftr" sz="quarter" idx="11"/>
          </p:nvPr>
        </p:nvSpPr>
        <p:spPr/>
        <p:txBody>
          <a:bodyPr/>
          <a:lstStyle/>
          <a:p>
            <a:endParaRPr kumimoji="0" lang="en-US"/>
          </a:p>
        </p:txBody>
      </p:sp>
      <p:sp>
        <p:nvSpPr>
          <p:cNvPr id="7" name="عنصر نائب لرقم الشريحة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47C9B81F-C347-4BEF-BFDF-29C42F48304A}" type="datetimeFigureOut">
              <a:rPr lang="en-US" smtClean="0"/>
              <a:pPr/>
              <a:t>5/22/2012</a:t>
            </a:fld>
            <a:endParaRPr lang="en-US"/>
          </a:p>
        </p:txBody>
      </p:sp>
      <p:sp>
        <p:nvSpPr>
          <p:cNvPr id="8" name="عنصر نائب للتذييل 7"/>
          <p:cNvSpPr>
            <a:spLocks noGrp="1"/>
          </p:cNvSpPr>
          <p:nvPr>
            <p:ph type="ftr" sz="quarter" idx="11"/>
          </p:nvPr>
        </p:nvSpPr>
        <p:spPr/>
        <p:txBody>
          <a:bodyPr/>
          <a:lstStyle/>
          <a:p>
            <a:endParaRPr kumimoji="0" lang="en-US" dirty="0"/>
          </a:p>
        </p:txBody>
      </p:sp>
      <p:sp>
        <p:nvSpPr>
          <p:cNvPr id="9" name="عنصر نائب لرقم الشريحة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47C9B81F-C347-4BEF-BFDF-29C42F48304A}" type="datetimeFigureOut">
              <a:rPr lang="en-US" smtClean="0"/>
              <a:pPr/>
              <a:t>5/22/2012</a:t>
            </a:fld>
            <a:endParaRPr lang="en-US"/>
          </a:p>
        </p:txBody>
      </p:sp>
      <p:sp>
        <p:nvSpPr>
          <p:cNvPr id="4" name="عنصر نائب للتذييل 3"/>
          <p:cNvSpPr>
            <a:spLocks noGrp="1"/>
          </p:cNvSpPr>
          <p:nvPr>
            <p:ph type="ftr" sz="quarter" idx="11"/>
          </p:nvPr>
        </p:nvSpPr>
        <p:spPr/>
        <p:txBody>
          <a:bodyPr/>
          <a:lstStyle/>
          <a:p>
            <a:endParaRPr kumimoji="0" lang="en-US"/>
          </a:p>
        </p:txBody>
      </p:sp>
      <p:sp>
        <p:nvSpPr>
          <p:cNvPr id="5" name="عنصر نائب لرقم الشريحة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7C9B81F-C347-4BEF-BFDF-29C42F48304A}" type="datetimeFigureOut">
              <a:rPr lang="en-US" smtClean="0"/>
              <a:pPr/>
              <a:t>5/22/2012</a:t>
            </a:fld>
            <a:endParaRPr lang="en-US"/>
          </a:p>
        </p:txBody>
      </p:sp>
      <p:sp>
        <p:nvSpPr>
          <p:cNvPr id="3" name="عنصر نائب للتذييل 2"/>
          <p:cNvSpPr>
            <a:spLocks noGrp="1"/>
          </p:cNvSpPr>
          <p:nvPr>
            <p:ph type="ftr" sz="quarter" idx="11"/>
          </p:nvPr>
        </p:nvSpPr>
        <p:spPr/>
        <p:txBody>
          <a:bodyPr/>
          <a:lstStyle/>
          <a:p>
            <a:endParaRPr kumimoji="0" lang="en-US"/>
          </a:p>
        </p:txBody>
      </p:sp>
      <p:sp>
        <p:nvSpPr>
          <p:cNvPr id="4" name="عنصر نائب لرقم الشريحة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47C9B81F-C347-4BEF-BFDF-29C42F48304A}" type="datetimeFigureOut">
              <a:rPr lang="en-US" smtClean="0"/>
              <a:pPr/>
              <a:t>5/22/2012</a:t>
            </a:fld>
            <a:endParaRPr lang="en-US"/>
          </a:p>
        </p:txBody>
      </p:sp>
      <p:sp>
        <p:nvSpPr>
          <p:cNvPr id="6" name="عنصر نائب للتذييل 5"/>
          <p:cNvSpPr>
            <a:spLocks noGrp="1"/>
          </p:cNvSpPr>
          <p:nvPr>
            <p:ph type="ftr" sz="quarter" idx="11"/>
          </p:nvPr>
        </p:nvSpPr>
        <p:spPr/>
        <p:txBody>
          <a:bodyPr/>
          <a:lstStyle/>
          <a:p>
            <a:endParaRPr kumimoji="0" lang="en-US"/>
          </a:p>
        </p:txBody>
      </p:sp>
      <p:sp>
        <p:nvSpPr>
          <p:cNvPr id="7" name="عنصر نائب لرقم الشريحة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C9B81F-C347-4BEF-BFDF-29C42F48304A}" type="datetimeFigureOut">
              <a:rPr lang="en-US" smtClean="0"/>
              <a:pPr/>
              <a:t>5/22/2012</a:t>
            </a:fld>
            <a:endParaRPr lang="en-US"/>
          </a:p>
        </p:txBody>
      </p:sp>
      <p:sp>
        <p:nvSpPr>
          <p:cNvPr id="6" name="عنصر نائب للتذييل 5"/>
          <p:cNvSpPr>
            <a:spLocks noGrp="1"/>
          </p:cNvSpPr>
          <p:nvPr>
            <p:ph type="ftr" sz="quarter" idx="11"/>
          </p:nvPr>
        </p:nvSpPr>
        <p:spPr/>
        <p:txBody>
          <a:bodyPr/>
          <a:lstStyle/>
          <a:p>
            <a:endParaRPr kumimoji="0" lang="en-US"/>
          </a:p>
        </p:txBody>
      </p:sp>
      <p:sp>
        <p:nvSpPr>
          <p:cNvPr id="7" name="عنصر نائب لرقم الشريحة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wipe dir="d"/>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1268760"/>
            <a:ext cx="7088832" cy="5256584"/>
          </a:xfrm>
        </p:spPr>
        <p:txBody>
          <a:bodyPr/>
          <a:lstStyle/>
          <a:p>
            <a:pPr algn="l"/>
            <a:endParaRPr lang="en-US" sz="2400" b="1" spc="-150" dirty="0" smtClean="0">
              <a:effectLst>
                <a:outerShdw blurRad="50800" dist="50800" dir="2700000" algn="tl" rotWithShape="0">
                  <a:srgbClr val="000000">
                    <a:alpha val="43137"/>
                  </a:srgbClr>
                </a:outerShdw>
              </a:effectLst>
            </a:endParaRPr>
          </a:p>
          <a:p>
            <a:pPr algn="l"/>
            <a:endParaRPr lang="ar-SA" dirty="0"/>
          </a:p>
        </p:txBody>
      </p:sp>
      <p:pic>
        <p:nvPicPr>
          <p:cNvPr id="4100" name="Picture 4"/>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72007"/>
            <a:ext cx="9144000" cy="7029399"/>
          </a:xfrm>
          <a:prstGeom prst="rect">
            <a:avLst/>
          </a:prstGeom>
          <a:noFill/>
          <a:ln w="9525">
            <a:noFill/>
            <a:miter lim="800000"/>
            <a:headEnd/>
            <a:tailEnd/>
          </a:ln>
        </p:spPr>
      </p:pic>
      <p:sp>
        <p:nvSpPr>
          <p:cNvPr id="5" name="مستطيل 4"/>
          <p:cNvSpPr/>
          <p:nvPr/>
        </p:nvSpPr>
        <p:spPr>
          <a:xfrm>
            <a:off x="2040245" y="3068960"/>
            <a:ext cx="5235793" cy="954107"/>
          </a:xfrm>
          <a:prstGeom prst="rect">
            <a:avLst/>
          </a:prstGeom>
        </p:spPr>
        <p:txBody>
          <a:bodyPr wrap="none">
            <a:spAutoFit/>
          </a:bodyPr>
          <a:lstStyle/>
          <a:p>
            <a: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Description of Study Area</a:t>
            </a:r>
            <a:b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br>
            <a:endParaRPr lang="ar-SA" sz="28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dirty="0"/>
          </a:p>
        </p:txBody>
      </p:sp>
      <p:pic>
        <p:nvPicPr>
          <p:cNvPr id="2052" name="Picture 4"/>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188640"/>
            <a:ext cx="7772400" cy="1362075"/>
          </a:xfrm>
        </p:spPr>
        <p:txBody>
          <a:bodyPr>
            <a:normAutofit/>
          </a:bodyPr>
          <a:lstStyle/>
          <a:p>
            <a:pPr algn="ctr" rtl="0"/>
            <a:r>
              <a:rPr lang="en-US" sz="4400" b="1" dirty="0" smtClean="0">
                <a:solidFill>
                  <a:schemeClr val="accent6">
                    <a:lumMod val="60000"/>
                    <a:lumOff val="40000"/>
                  </a:schemeClr>
                </a:solidFill>
              </a:rPr>
              <a:t>Description of Study Area</a:t>
            </a:r>
            <a:r>
              <a:rPr lang="en-US" sz="4400" dirty="0" smtClean="0">
                <a:solidFill>
                  <a:schemeClr val="accent6">
                    <a:lumMod val="60000"/>
                    <a:lumOff val="40000"/>
                  </a:schemeClr>
                </a:solidFill>
              </a:rPr>
              <a:t/>
            </a:r>
            <a:br>
              <a:rPr lang="en-US" sz="4400" dirty="0" smtClean="0">
                <a:solidFill>
                  <a:schemeClr val="accent6">
                    <a:lumMod val="60000"/>
                    <a:lumOff val="40000"/>
                  </a:schemeClr>
                </a:solidFill>
              </a:rPr>
            </a:br>
            <a:endParaRPr lang="ar-SA" sz="4400" dirty="0">
              <a:solidFill>
                <a:schemeClr val="accent6">
                  <a:lumMod val="60000"/>
                  <a:lumOff val="40000"/>
                </a:schemeClr>
              </a:solidFill>
            </a:endParaRPr>
          </a:p>
        </p:txBody>
      </p:sp>
      <p:sp>
        <p:nvSpPr>
          <p:cNvPr id="4" name="عنصر نائب للنص 3"/>
          <p:cNvSpPr>
            <a:spLocks noGrp="1"/>
          </p:cNvSpPr>
          <p:nvPr>
            <p:ph type="body" idx="1"/>
          </p:nvPr>
        </p:nvSpPr>
        <p:spPr>
          <a:xfrm>
            <a:off x="683568" y="1556792"/>
            <a:ext cx="7772400" cy="5040560"/>
          </a:xfrm>
        </p:spPr>
        <p:txBody>
          <a:bodyPr>
            <a:noAutofit/>
          </a:bodyPr>
          <a:lstStyle/>
          <a:p>
            <a:pPr algn="just" rtl="0"/>
            <a:r>
              <a:rPr lang="en-US" sz="2600" dirty="0"/>
              <a:t>The "Thinnaba"  village locate On the face of Tulkarm, east with a small deviation to the north at a distance 2km from the center of the city and Separates between them and the city Tulkarm camp that is one of Thinnaba land , So is a suburb of Tulkarm and Track administratively to  Tulkarm Municipality , Rising from the sea level </a:t>
            </a:r>
            <a:r>
              <a:rPr lang="en-US" sz="2600" dirty="0" smtClean="0"/>
              <a:t>138 </a:t>
            </a:r>
            <a:r>
              <a:rPr lang="en-US" sz="2600" dirty="0"/>
              <a:t>m, The area of ​​the urban village of around 1200 acres, The total land area of ​​5600 acres, surrounded by the territory of Tulkarm, Kafr Al- Labad, Shuofa, and Anabta</a:t>
            </a:r>
            <a:endParaRPr lang="ar-SA" sz="2600" dirty="0"/>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144015"/>
            <a:ext cx="9144000" cy="7029399"/>
          </a:xfrm>
          <a:prstGeom prst="rect">
            <a:avLst/>
          </a:prstGeom>
          <a:noFill/>
          <a:ln w="9525">
            <a:noFill/>
            <a:miter lim="800000"/>
            <a:headEnd/>
            <a:tailEnd/>
          </a:ln>
        </p:spPr>
      </p:pic>
      <p:sp>
        <p:nvSpPr>
          <p:cNvPr id="5" name="مستطيل 4"/>
          <p:cNvSpPr/>
          <p:nvPr/>
        </p:nvSpPr>
        <p:spPr>
          <a:xfrm>
            <a:off x="3203849" y="3068960"/>
            <a:ext cx="4072190" cy="954107"/>
          </a:xfrm>
          <a:prstGeom prst="rect">
            <a:avLst/>
          </a:prstGeom>
        </p:spPr>
        <p:txBody>
          <a:bodyPr wrap="square">
            <a:spAutoFit/>
          </a:bodyPr>
          <a:lstStyle/>
          <a:p>
            <a: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
            </a:r>
            <a:b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br>
            <a:endParaRPr lang="ar-SA" sz="28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
        <p:nvSpPr>
          <p:cNvPr id="6" name="مستطيل 5"/>
          <p:cNvSpPr/>
          <p:nvPr/>
        </p:nvSpPr>
        <p:spPr>
          <a:xfrm>
            <a:off x="2843808" y="3140968"/>
            <a:ext cx="3145413" cy="646331"/>
          </a:xfrm>
          <a:prstGeom prst="rect">
            <a:avLst/>
          </a:prstGeom>
        </p:spPr>
        <p:txBody>
          <a:bodyPr wrap="none">
            <a:spAutoFit/>
          </a:bodyPr>
          <a:lstStyle/>
          <a:p>
            <a:r>
              <a:rPr lang="en-US" sz="3600" b="1" dirty="0" smtClean="0">
                <a:solidFill>
                  <a:schemeClr val="accent6">
                    <a:lumMod val="75000"/>
                  </a:schemeClr>
                </a:solidFill>
                <a:effectLst>
                  <a:outerShdw blurRad="38100" dist="38100" dir="2700000" algn="tl">
                    <a:srgbClr val="000000">
                      <a:alpha val="43137"/>
                    </a:srgbClr>
                  </a:outerShdw>
                </a:effectLst>
                <a:latin typeface="Lucida Calligraphy" pitchFamily="66" charset="0"/>
              </a:rPr>
              <a:t>Topography</a:t>
            </a:r>
            <a:endParaRPr lang="ar-SA" sz="2000" dirty="0">
              <a:effectLst>
                <a:outerShdw blurRad="38100" dist="38100" dir="2700000" algn="tl">
                  <a:srgbClr val="000000">
                    <a:alpha val="43137"/>
                  </a:srgbClr>
                </a:outerShdw>
              </a:effectLst>
              <a:latin typeface="Lucida Calligraphy" pitchFamily="66" charset="0"/>
            </a:endParaRP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395536" y="188640"/>
            <a:ext cx="8229600" cy="2448272"/>
          </a:xfrm>
        </p:spPr>
        <p:txBody>
          <a:bodyPr>
            <a:noAutofit/>
          </a:bodyPr>
          <a:lstStyle/>
          <a:p>
            <a:pPr algn="ctr" rtl="0"/>
            <a:r>
              <a:rPr lang="en-US" sz="5400" b="1" dirty="0" smtClean="0">
                <a:solidFill>
                  <a:schemeClr val="accent6">
                    <a:lumMod val="60000"/>
                    <a:lumOff val="40000"/>
                  </a:schemeClr>
                </a:solidFill>
                <a:cs typeface="+mn-cs"/>
              </a:rPr>
              <a:t>Topography</a:t>
            </a:r>
            <a:r>
              <a:rPr lang="en-US" sz="3200" b="1" dirty="0" smtClean="0">
                <a:cs typeface="+mn-cs"/>
              </a:rPr>
              <a:t/>
            </a:r>
            <a:br>
              <a:rPr lang="en-US" sz="3200" b="1" dirty="0" smtClean="0">
                <a:cs typeface="+mn-cs"/>
              </a:rPr>
            </a:br>
            <a:r>
              <a:rPr lang="en-US" sz="2600" b="1" dirty="0" smtClean="0">
                <a:solidFill>
                  <a:schemeClr val="tx1">
                    <a:lumMod val="75000"/>
                    <a:lumOff val="25000"/>
                  </a:schemeClr>
                </a:solidFill>
                <a:cs typeface="+mn-cs"/>
              </a:rPr>
              <a:t/>
            </a:r>
            <a:br>
              <a:rPr lang="en-US" sz="2600" b="1" dirty="0" smtClean="0">
                <a:solidFill>
                  <a:schemeClr val="tx1">
                    <a:lumMod val="75000"/>
                    <a:lumOff val="25000"/>
                  </a:schemeClr>
                </a:solidFill>
                <a:cs typeface="+mn-cs"/>
              </a:rPr>
            </a:br>
            <a:r>
              <a:rPr lang="en-US" sz="2600" b="1" dirty="0" smtClean="0">
                <a:solidFill>
                  <a:schemeClr val="tx1">
                    <a:lumMod val="75000"/>
                    <a:lumOff val="25000"/>
                  </a:schemeClr>
                </a:solidFill>
                <a:cs typeface="+mn-cs"/>
              </a:rPr>
              <a:t>The </a:t>
            </a:r>
            <a:r>
              <a:rPr lang="en-US" sz="2600" b="1" dirty="0">
                <a:solidFill>
                  <a:schemeClr val="tx1">
                    <a:lumMod val="75000"/>
                    <a:lumOff val="25000"/>
                  </a:schemeClr>
                </a:solidFill>
                <a:cs typeface="+mn-cs"/>
              </a:rPr>
              <a:t>surface elevation of Thinnaba varies between </a:t>
            </a:r>
            <a:r>
              <a:rPr lang="en-US" sz="2600" b="1" dirty="0">
                <a:solidFill>
                  <a:srgbClr val="FFFF00"/>
                </a:solidFill>
                <a:cs typeface="+mn-cs"/>
              </a:rPr>
              <a:t>80</a:t>
            </a:r>
            <a:r>
              <a:rPr lang="en-US" sz="2600" b="1" dirty="0">
                <a:solidFill>
                  <a:schemeClr val="tx1">
                    <a:lumMod val="75000"/>
                    <a:lumOff val="25000"/>
                  </a:schemeClr>
                </a:solidFill>
                <a:cs typeface="+mn-cs"/>
              </a:rPr>
              <a:t> </a:t>
            </a:r>
            <a:r>
              <a:rPr lang="ar-SA" sz="2600" b="1" dirty="0" smtClean="0">
                <a:solidFill>
                  <a:schemeClr val="tx1">
                    <a:lumMod val="75000"/>
                    <a:lumOff val="25000"/>
                  </a:schemeClr>
                </a:solidFill>
                <a:cs typeface="+mn-cs"/>
              </a:rPr>
              <a:t/>
            </a:r>
            <a:br>
              <a:rPr lang="ar-SA" sz="2600" b="1" dirty="0" smtClean="0">
                <a:solidFill>
                  <a:schemeClr val="tx1">
                    <a:lumMod val="75000"/>
                    <a:lumOff val="25000"/>
                  </a:schemeClr>
                </a:solidFill>
                <a:cs typeface="+mn-cs"/>
              </a:rPr>
            </a:br>
            <a:r>
              <a:rPr lang="en-US" sz="2600" b="1" dirty="0" smtClean="0">
                <a:solidFill>
                  <a:schemeClr val="tx1">
                    <a:lumMod val="75000"/>
                    <a:lumOff val="25000"/>
                  </a:schemeClr>
                </a:solidFill>
                <a:cs typeface="+mn-cs"/>
              </a:rPr>
              <a:t>m </a:t>
            </a:r>
            <a:r>
              <a:rPr lang="en-US" sz="2600" b="1" dirty="0">
                <a:solidFill>
                  <a:schemeClr val="tx1">
                    <a:lumMod val="75000"/>
                    <a:lumOff val="25000"/>
                  </a:schemeClr>
                </a:solidFill>
                <a:cs typeface="+mn-cs"/>
              </a:rPr>
              <a:t>to </a:t>
            </a:r>
            <a:r>
              <a:rPr lang="en-US" sz="2600" b="1" dirty="0" smtClean="0">
                <a:solidFill>
                  <a:srgbClr val="FFFF00"/>
                </a:solidFill>
                <a:cs typeface="+mn-cs"/>
              </a:rPr>
              <a:t>138</a:t>
            </a:r>
            <a:r>
              <a:rPr lang="en-US" sz="2600" b="1" dirty="0" smtClean="0">
                <a:solidFill>
                  <a:schemeClr val="tx1">
                    <a:lumMod val="75000"/>
                    <a:lumOff val="25000"/>
                  </a:schemeClr>
                </a:solidFill>
                <a:cs typeface="+mn-cs"/>
              </a:rPr>
              <a:t> m depicts </a:t>
            </a:r>
            <a:r>
              <a:rPr lang="en-US" sz="2600" b="1" dirty="0">
                <a:solidFill>
                  <a:schemeClr val="tx1">
                    <a:lumMod val="75000"/>
                    <a:lumOff val="25000"/>
                  </a:schemeClr>
                </a:solidFill>
                <a:cs typeface="+mn-cs"/>
              </a:rPr>
              <a:t>the topography of Thinnaba</a:t>
            </a:r>
            <a:r>
              <a:rPr lang="en-US" sz="2600" b="1" dirty="0">
                <a:cs typeface="+mn-cs"/>
              </a:rPr>
              <a:t>. </a:t>
            </a:r>
            <a:r>
              <a:rPr lang="en-US" sz="3200" dirty="0">
                <a:cs typeface="+mn-cs"/>
              </a:rPr>
              <a:t/>
            </a:r>
            <a:br>
              <a:rPr lang="en-US" sz="3200" dirty="0">
                <a:cs typeface="+mn-cs"/>
              </a:rPr>
            </a:br>
            <a:endParaRPr lang="ar-SA" sz="3200" dirty="0">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1331640" y="3284984"/>
            <a:ext cx="6048672" cy="294322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144015"/>
            <a:ext cx="9144000" cy="7029399"/>
          </a:xfrm>
          <a:prstGeom prst="rect">
            <a:avLst/>
          </a:prstGeom>
          <a:noFill/>
          <a:ln w="9525">
            <a:noFill/>
            <a:miter lim="800000"/>
            <a:headEnd/>
            <a:tailEnd/>
          </a:ln>
        </p:spPr>
      </p:pic>
      <p:sp>
        <p:nvSpPr>
          <p:cNvPr id="5" name="مستطيل 4"/>
          <p:cNvSpPr/>
          <p:nvPr/>
        </p:nvSpPr>
        <p:spPr>
          <a:xfrm>
            <a:off x="3203849" y="3068960"/>
            <a:ext cx="4072190" cy="954107"/>
          </a:xfrm>
          <a:prstGeom prst="rect">
            <a:avLst/>
          </a:prstGeom>
        </p:spPr>
        <p:txBody>
          <a:bodyPr wrap="square">
            <a:spAutoFit/>
          </a:bodyPr>
          <a:lstStyle/>
          <a:p>
            <a: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
            </a:r>
            <a:b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br>
            <a:endParaRPr lang="ar-SA" sz="28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
        <p:nvSpPr>
          <p:cNvPr id="6" name="مستطيل 5"/>
          <p:cNvSpPr/>
          <p:nvPr/>
        </p:nvSpPr>
        <p:spPr>
          <a:xfrm>
            <a:off x="2709283" y="3163615"/>
            <a:ext cx="3485249" cy="769441"/>
          </a:xfrm>
          <a:prstGeom prst="rect">
            <a:avLst/>
          </a:prstGeom>
        </p:spPr>
        <p:txBody>
          <a:bodyPr wrap="none">
            <a:spAutoFit/>
          </a:bodyPr>
          <a:lstStyle/>
          <a:p>
            <a:r>
              <a:rPr lang="en-US" sz="44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Population</a:t>
            </a:r>
            <a:endParaRPr lang="ar-SA" sz="20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683568" y="260648"/>
            <a:ext cx="7772400" cy="936103"/>
          </a:xfrm>
        </p:spPr>
        <p:txBody>
          <a:bodyPr>
            <a:normAutofit fontScale="90000"/>
          </a:bodyPr>
          <a:lstStyle/>
          <a:p>
            <a:pPr algn="ctr"/>
            <a:r>
              <a:rPr lang="en-US" sz="6600" dirty="0" smtClean="0">
                <a:solidFill>
                  <a:schemeClr val="accent6">
                    <a:lumMod val="60000"/>
                    <a:lumOff val="40000"/>
                  </a:schemeClr>
                </a:solidFill>
                <a:cs typeface="+mn-cs"/>
              </a:rPr>
              <a:t>Population</a:t>
            </a:r>
            <a:endParaRPr lang="ar-SA" sz="6600" dirty="0">
              <a:solidFill>
                <a:schemeClr val="accent6">
                  <a:lumMod val="60000"/>
                  <a:lumOff val="40000"/>
                </a:schemeClr>
              </a:solidFill>
              <a:cs typeface="+mn-cs"/>
            </a:endParaRPr>
          </a:p>
        </p:txBody>
      </p:sp>
      <p:pic>
        <p:nvPicPr>
          <p:cNvPr id="19458" name="Picture 2"/>
          <p:cNvPicPr>
            <a:picLocks noChangeAspect="1" noChangeArrowheads="1"/>
          </p:cNvPicPr>
          <p:nvPr/>
        </p:nvPicPr>
        <p:blipFill>
          <a:blip r:embed="rId2" cstate="print"/>
          <a:srcRect/>
          <a:stretch>
            <a:fillRect/>
          </a:stretch>
        </p:blipFill>
        <p:spPr bwMode="auto">
          <a:xfrm>
            <a:off x="1115616" y="1844824"/>
            <a:ext cx="6984776" cy="461303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144015"/>
            <a:ext cx="9144000" cy="7029399"/>
          </a:xfrm>
          <a:prstGeom prst="rect">
            <a:avLst/>
          </a:prstGeom>
          <a:noFill/>
          <a:ln w="9525">
            <a:noFill/>
            <a:miter lim="800000"/>
            <a:headEnd/>
            <a:tailEnd/>
          </a:ln>
        </p:spPr>
      </p:pic>
      <p:sp>
        <p:nvSpPr>
          <p:cNvPr id="5" name="مستطيل 4"/>
          <p:cNvSpPr/>
          <p:nvPr/>
        </p:nvSpPr>
        <p:spPr>
          <a:xfrm>
            <a:off x="3203849" y="3068960"/>
            <a:ext cx="4072190" cy="954107"/>
          </a:xfrm>
          <a:prstGeom prst="rect">
            <a:avLst/>
          </a:prstGeom>
        </p:spPr>
        <p:txBody>
          <a:bodyPr wrap="square">
            <a:spAutoFit/>
          </a:bodyPr>
          <a:lstStyle/>
          <a:p>
            <a: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
            </a:r>
            <a:b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br>
            <a:endParaRPr lang="ar-SA" sz="28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
        <p:nvSpPr>
          <p:cNvPr id="6" name="مستطيل 5"/>
          <p:cNvSpPr/>
          <p:nvPr/>
        </p:nvSpPr>
        <p:spPr>
          <a:xfrm>
            <a:off x="3190896" y="3163615"/>
            <a:ext cx="2704587" cy="830997"/>
          </a:xfrm>
          <a:prstGeom prst="rect">
            <a:avLst/>
          </a:prstGeom>
        </p:spPr>
        <p:txBody>
          <a:bodyPr wrap="none">
            <a:spAutoFit/>
          </a:bodyPr>
          <a:lstStyle/>
          <a:p>
            <a:r>
              <a:rPr lang="en-US" sz="4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Climate</a:t>
            </a:r>
            <a:endParaRPr lang="ar-SA" sz="20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rot="10800000" flipV="1">
            <a:off x="685800" y="692696"/>
            <a:ext cx="7772400" cy="648072"/>
          </a:xfrm>
        </p:spPr>
        <p:txBody>
          <a:bodyPr>
            <a:noAutofit/>
          </a:bodyPr>
          <a:lstStyle/>
          <a:p>
            <a:pPr algn="ctr"/>
            <a:r>
              <a:rPr lang="en-US" sz="5800" dirty="0" smtClean="0">
                <a:solidFill>
                  <a:schemeClr val="accent6">
                    <a:lumMod val="60000"/>
                    <a:lumOff val="40000"/>
                  </a:schemeClr>
                </a:solidFill>
                <a:cs typeface="+mn-cs"/>
              </a:rPr>
              <a:t>Climate</a:t>
            </a:r>
            <a:endParaRPr lang="ar-SA" sz="5800" dirty="0">
              <a:solidFill>
                <a:schemeClr val="accent6">
                  <a:lumMod val="60000"/>
                  <a:lumOff val="40000"/>
                </a:schemeClr>
              </a:solidFill>
              <a:cs typeface="+mn-cs"/>
            </a:endParaRPr>
          </a:p>
        </p:txBody>
      </p:sp>
      <p:pic>
        <p:nvPicPr>
          <p:cNvPr id="18434" name="Picture 2"/>
          <p:cNvPicPr>
            <a:picLocks noChangeAspect="1" noChangeArrowheads="1"/>
          </p:cNvPicPr>
          <p:nvPr/>
        </p:nvPicPr>
        <p:blipFill>
          <a:blip r:embed="rId2" cstate="print"/>
          <a:srcRect/>
          <a:stretch>
            <a:fillRect/>
          </a:stretch>
        </p:blipFill>
        <p:spPr bwMode="auto">
          <a:xfrm>
            <a:off x="899592" y="1988840"/>
            <a:ext cx="7143750" cy="435292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144015"/>
            <a:ext cx="9144000" cy="7029399"/>
          </a:xfrm>
          <a:prstGeom prst="rect">
            <a:avLst/>
          </a:prstGeom>
          <a:noFill/>
          <a:ln w="9525">
            <a:noFill/>
            <a:miter lim="800000"/>
            <a:headEnd/>
            <a:tailEnd/>
          </a:ln>
        </p:spPr>
      </p:pic>
      <p:sp>
        <p:nvSpPr>
          <p:cNvPr id="5" name="مستطيل 4"/>
          <p:cNvSpPr/>
          <p:nvPr/>
        </p:nvSpPr>
        <p:spPr>
          <a:xfrm>
            <a:off x="3203849" y="3068960"/>
            <a:ext cx="4072190" cy="954107"/>
          </a:xfrm>
          <a:prstGeom prst="rect">
            <a:avLst/>
          </a:prstGeom>
        </p:spPr>
        <p:txBody>
          <a:bodyPr wrap="square">
            <a:spAutoFit/>
          </a:bodyPr>
          <a:lstStyle/>
          <a:p>
            <a: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
            </a:r>
            <a:b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br>
            <a:endParaRPr lang="ar-SA" sz="28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
        <p:nvSpPr>
          <p:cNvPr id="6" name="مستطيل 5"/>
          <p:cNvSpPr/>
          <p:nvPr/>
        </p:nvSpPr>
        <p:spPr>
          <a:xfrm>
            <a:off x="1547664" y="3204265"/>
            <a:ext cx="6006773" cy="584775"/>
          </a:xfrm>
          <a:prstGeom prst="rect">
            <a:avLst/>
          </a:prstGeom>
        </p:spPr>
        <p:txBody>
          <a:bodyPr wrap="none">
            <a:spAutoFit/>
          </a:bodyPr>
          <a:lstStyle/>
          <a:p>
            <a:r>
              <a:rPr lang="en-US" sz="3200" b="1" i="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 Source of Drinking Water</a:t>
            </a:r>
            <a:endParaRPr lang="ar-SA" sz="12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476672"/>
            <a:ext cx="7772400" cy="5904656"/>
          </a:xfrm>
        </p:spPr>
        <p:txBody>
          <a:bodyPr>
            <a:normAutofit/>
          </a:bodyPr>
          <a:lstStyle/>
          <a:p>
            <a:pPr algn="ctr"/>
            <a:endParaRPr lang="ar-SA" sz="4000" dirty="0">
              <a:solidFill>
                <a:schemeClr val="accent6">
                  <a:lumMod val="60000"/>
                  <a:lumOff val="40000"/>
                </a:schemeClr>
              </a:solidFill>
            </a:endParaRPr>
          </a:p>
        </p:txBody>
      </p:sp>
      <p:sp>
        <p:nvSpPr>
          <p:cNvPr id="3" name="عنوان فرعي 2"/>
          <p:cNvSpPr>
            <a:spLocks noGrp="1"/>
          </p:cNvSpPr>
          <p:nvPr>
            <p:ph type="subTitle" idx="1"/>
          </p:nvPr>
        </p:nvSpPr>
        <p:spPr>
          <a:xfrm>
            <a:off x="683568" y="1268760"/>
            <a:ext cx="7088832" cy="5256584"/>
          </a:xfrm>
        </p:spPr>
        <p:txBody>
          <a:bodyPr/>
          <a:lstStyle/>
          <a:p>
            <a:pPr algn="l"/>
            <a:endParaRPr lang="en-US" sz="2400" b="1" spc="-150" dirty="0" smtClean="0">
              <a:effectLst>
                <a:outerShdw blurRad="50800" dist="50800" dir="2700000" algn="tl" rotWithShape="0">
                  <a:srgbClr val="000000">
                    <a:alpha val="43137"/>
                  </a:srgbClr>
                </a:outerShdw>
              </a:effectLst>
            </a:endParaRPr>
          </a:p>
          <a:p>
            <a:pPr algn="l"/>
            <a:endParaRPr lang="ar-SA" dirty="0"/>
          </a:p>
        </p:txBody>
      </p:sp>
      <p:sp>
        <p:nvSpPr>
          <p:cNvPr id="5" name="مستطيل 4"/>
          <p:cNvSpPr/>
          <p:nvPr/>
        </p:nvSpPr>
        <p:spPr>
          <a:xfrm>
            <a:off x="2195736" y="3501008"/>
            <a:ext cx="4572000" cy="523220"/>
          </a:xfrm>
          <a:prstGeom prst="rect">
            <a:avLst/>
          </a:prstGeom>
        </p:spPr>
        <p:txBody>
          <a:bodyPr wrap="square">
            <a:spAutoFit/>
          </a:bodyPr>
          <a:lstStyle/>
          <a:p>
            <a:pPr algn="ctr" fontAlgn="auto">
              <a:spcBef>
                <a:spcPts val="0"/>
              </a:spcBef>
              <a:spcAft>
                <a:spcPts val="0"/>
              </a:spcAft>
              <a:defRPr/>
            </a:pPr>
            <a:endParaRPr lang="en-US" sz="2800" b="1" dirty="0">
              <a:solidFill>
                <a:schemeClr val="accent6">
                  <a:lumMod val="60000"/>
                  <a:lumOff val="40000"/>
                </a:schemeClr>
              </a:solidFill>
              <a:effectLst>
                <a:outerShdw blurRad="38100" dist="38100" dir="2700000" algn="tl">
                  <a:srgbClr val="464646"/>
                </a:outerShdw>
              </a:effectLst>
              <a:latin typeface="Lucida Sans Unicode"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7" name="مستطيل 6"/>
          <p:cNvSpPr/>
          <p:nvPr/>
        </p:nvSpPr>
        <p:spPr>
          <a:xfrm>
            <a:off x="2771800" y="2996952"/>
            <a:ext cx="3674404" cy="707886"/>
          </a:xfrm>
          <a:prstGeom prst="rect">
            <a:avLst/>
          </a:prstGeom>
        </p:spPr>
        <p:txBody>
          <a:bodyPr wrap="square">
            <a:spAutoFit/>
          </a:bodyPr>
          <a:lstStyle/>
          <a:p>
            <a:r>
              <a:rPr lang="en-US" sz="4000" b="1" i="1" dirty="0" smtClean="0">
                <a:solidFill>
                  <a:schemeClr val="accent6">
                    <a:lumMod val="50000"/>
                  </a:schemeClr>
                </a:solidFill>
                <a:latin typeface="Lucida Calligraphy" pitchFamily="66" charset="0"/>
              </a:rPr>
              <a:t>Introduction</a:t>
            </a:r>
            <a:endParaRPr lang="ar-SA" sz="4000" b="1" i="1" dirty="0">
              <a:solidFill>
                <a:schemeClr val="accent6">
                  <a:lumMod val="50000"/>
                </a:schemeClr>
              </a:solidFill>
            </a:endParaRP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260648"/>
            <a:ext cx="7772400" cy="1296144"/>
          </a:xfrm>
        </p:spPr>
        <p:txBody>
          <a:bodyPr>
            <a:noAutofit/>
          </a:bodyPr>
          <a:lstStyle/>
          <a:p>
            <a:pPr algn="ctr"/>
            <a:r>
              <a:rPr lang="en-US" sz="5000" b="1" i="1" dirty="0">
                <a:solidFill>
                  <a:schemeClr val="accent6">
                    <a:lumMod val="60000"/>
                    <a:lumOff val="40000"/>
                  </a:schemeClr>
                </a:solidFill>
                <a:cs typeface="+mn-cs"/>
              </a:rPr>
              <a:t> Source of Drinking </a:t>
            </a:r>
            <a:r>
              <a:rPr lang="en-US" sz="5000" b="1" i="1" dirty="0" smtClean="0">
                <a:solidFill>
                  <a:schemeClr val="accent6">
                    <a:lumMod val="60000"/>
                    <a:lumOff val="40000"/>
                  </a:schemeClr>
                </a:solidFill>
                <a:cs typeface="+mn-cs"/>
              </a:rPr>
              <a:t>Water</a:t>
            </a:r>
            <a:endParaRPr lang="ar-SA" sz="5000" dirty="0">
              <a:solidFill>
                <a:schemeClr val="accent6">
                  <a:lumMod val="60000"/>
                  <a:lumOff val="40000"/>
                </a:schemeClr>
              </a:solidFill>
              <a:cs typeface="+mn-cs"/>
            </a:endParaRPr>
          </a:p>
        </p:txBody>
      </p:sp>
      <p:sp>
        <p:nvSpPr>
          <p:cNvPr id="3" name="عنوان فرعي 2"/>
          <p:cNvSpPr>
            <a:spLocks noGrp="1"/>
          </p:cNvSpPr>
          <p:nvPr>
            <p:ph type="subTitle" idx="1"/>
          </p:nvPr>
        </p:nvSpPr>
        <p:spPr>
          <a:xfrm>
            <a:off x="467544" y="2204864"/>
            <a:ext cx="8064896" cy="3865984"/>
          </a:xfrm>
        </p:spPr>
        <p:txBody>
          <a:bodyPr>
            <a:normAutofit fontScale="92500" lnSpcReduction="10000"/>
          </a:bodyPr>
          <a:lstStyle/>
          <a:p>
            <a:pPr algn="l" rtl="0"/>
            <a:r>
              <a:rPr lang="en-US" sz="2800" dirty="0">
                <a:solidFill>
                  <a:schemeClr val="tx1"/>
                </a:solidFill>
                <a:latin typeface="Times New Roman" pitchFamily="18" charset="0"/>
                <a:cs typeface="Times New Roman" pitchFamily="18" charset="0"/>
              </a:rPr>
              <a:t>Thinnaba town is supplied with water through a Thinnaba well owned by a municipal. Where the distribution of water on the population of the town through this well through the town reservoir.</a:t>
            </a:r>
          </a:p>
          <a:p>
            <a:pPr algn="l" rtl="0"/>
            <a:r>
              <a:rPr lang="en-US" sz="2800" dirty="0">
                <a:solidFill>
                  <a:schemeClr val="tx1"/>
                </a:solidFill>
                <a:latin typeface="Times New Roman" pitchFamily="18" charset="0"/>
                <a:cs typeface="Times New Roman" pitchFamily="18" charset="0"/>
              </a:rPr>
              <a:t> </a:t>
            </a:r>
          </a:p>
          <a:p>
            <a:pPr algn="l" rtl="0"/>
            <a:r>
              <a:rPr lang="en-US" sz="2800" dirty="0">
                <a:solidFill>
                  <a:schemeClr val="tx1"/>
                </a:solidFill>
                <a:latin typeface="Times New Roman" pitchFamily="18" charset="0"/>
                <a:cs typeface="Times New Roman" pitchFamily="18" charset="0"/>
              </a:rPr>
              <a:t>The second source of water for the Thinnaba population  is rainwater that is collected during the winter in the combination wells that are generated in the vicinity of the house, where water is collected from the roofs of houses</a:t>
            </a:r>
            <a:r>
              <a:rPr lang="en-US" sz="2800" dirty="0">
                <a:latin typeface="Times New Roman" pitchFamily="18" charset="0"/>
                <a:cs typeface="Times New Roman" pitchFamily="18" charset="0"/>
              </a:rPr>
              <a:t>.</a:t>
            </a:r>
          </a:p>
          <a:p>
            <a:endParaRPr lang="ar-SA" dirty="0"/>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144015"/>
            <a:ext cx="9144000" cy="7029399"/>
          </a:xfrm>
          <a:prstGeom prst="rect">
            <a:avLst/>
          </a:prstGeom>
          <a:noFill/>
          <a:ln w="9525">
            <a:noFill/>
            <a:miter lim="800000"/>
            <a:headEnd/>
            <a:tailEnd/>
          </a:ln>
        </p:spPr>
      </p:pic>
      <p:sp>
        <p:nvSpPr>
          <p:cNvPr id="5" name="مستطيل 4"/>
          <p:cNvSpPr/>
          <p:nvPr/>
        </p:nvSpPr>
        <p:spPr>
          <a:xfrm>
            <a:off x="3203849" y="3068960"/>
            <a:ext cx="4072190" cy="954107"/>
          </a:xfrm>
          <a:prstGeom prst="rect">
            <a:avLst/>
          </a:prstGeom>
        </p:spPr>
        <p:txBody>
          <a:bodyPr wrap="square">
            <a:spAutoFit/>
          </a:bodyPr>
          <a:lstStyle/>
          <a:p>
            <a: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
            </a:r>
            <a:b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br>
            <a:endParaRPr lang="ar-SA" sz="28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
        <p:nvSpPr>
          <p:cNvPr id="6" name="مستطيل 5"/>
          <p:cNvSpPr/>
          <p:nvPr/>
        </p:nvSpPr>
        <p:spPr>
          <a:xfrm>
            <a:off x="1678602" y="3068960"/>
            <a:ext cx="5660524" cy="707886"/>
          </a:xfrm>
          <a:prstGeom prst="rect">
            <a:avLst/>
          </a:prstGeom>
        </p:spPr>
        <p:txBody>
          <a:bodyPr wrap="none">
            <a:spAutoFit/>
          </a:bodyPr>
          <a:lstStyle/>
          <a:p>
            <a:r>
              <a:rPr lang="en-US" sz="40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Questioner Analysis</a:t>
            </a:r>
            <a:endParaRPr lang="ar-SA" sz="11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1052736"/>
            <a:ext cx="7772400" cy="504057"/>
          </a:xfrm>
        </p:spPr>
        <p:txBody>
          <a:bodyPr>
            <a:noAutofit/>
          </a:bodyPr>
          <a:lstStyle/>
          <a:p>
            <a:pPr algn="ctr"/>
            <a:r>
              <a:rPr lang="en-US" sz="4800" i="1" dirty="0" smtClean="0">
                <a:solidFill>
                  <a:schemeClr val="accent6">
                    <a:lumMod val="60000"/>
                    <a:lumOff val="40000"/>
                  </a:schemeClr>
                </a:solidFill>
                <a:effectLst/>
              </a:rPr>
              <a:t>Questioner Analysis</a:t>
            </a:r>
            <a:r>
              <a:rPr lang="ar-SA" sz="4800" i="1" dirty="0" smtClean="0">
                <a:solidFill>
                  <a:schemeClr val="accent6">
                    <a:lumMod val="60000"/>
                    <a:lumOff val="40000"/>
                  </a:schemeClr>
                </a:solidFill>
                <a:effectLst/>
              </a:rPr>
              <a:t/>
            </a:r>
            <a:br>
              <a:rPr lang="ar-SA" sz="4800" i="1" dirty="0" smtClean="0">
                <a:solidFill>
                  <a:schemeClr val="accent6">
                    <a:lumMod val="60000"/>
                    <a:lumOff val="40000"/>
                  </a:schemeClr>
                </a:solidFill>
                <a:effectLst/>
              </a:rPr>
            </a:br>
            <a:endParaRPr lang="ar-SA" sz="4800" i="1" dirty="0">
              <a:solidFill>
                <a:schemeClr val="accent6">
                  <a:lumMod val="60000"/>
                  <a:lumOff val="40000"/>
                </a:schemeClr>
              </a:solidFill>
              <a:effectLst/>
            </a:endParaRPr>
          </a:p>
        </p:txBody>
      </p:sp>
      <p:sp>
        <p:nvSpPr>
          <p:cNvPr id="3" name="عنوان فرعي 2"/>
          <p:cNvSpPr>
            <a:spLocks noGrp="1"/>
          </p:cNvSpPr>
          <p:nvPr>
            <p:ph type="subTitle" idx="1"/>
          </p:nvPr>
        </p:nvSpPr>
        <p:spPr>
          <a:xfrm>
            <a:off x="179512" y="1196752"/>
            <a:ext cx="8568952" cy="5112568"/>
          </a:xfrm>
        </p:spPr>
        <p:txBody>
          <a:bodyPr>
            <a:noAutofit/>
          </a:bodyPr>
          <a:lstStyle/>
          <a:p>
            <a:pPr algn="l" rtl="0">
              <a:lnSpc>
                <a:spcPct val="150000"/>
              </a:lnSpc>
              <a:buClr>
                <a:srgbClr val="FFFF00"/>
              </a:buClr>
              <a:buFont typeface="Wingdings" pitchFamily="2" charset="2"/>
              <a:buChar char="Ø"/>
            </a:pPr>
            <a:r>
              <a:rPr lang="en-US" sz="2400" dirty="0" smtClean="0"/>
              <a:t>  The first category was general information about the sex, level          of income and average number of the family which was </a:t>
            </a:r>
            <a:r>
              <a:rPr lang="en-US" sz="2800" dirty="0" smtClean="0">
                <a:solidFill>
                  <a:srgbClr val="FFFF00"/>
                </a:solidFill>
              </a:rPr>
              <a:t>7</a:t>
            </a:r>
            <a:r>
              <a:rPr lang="en-US" sz="2400" dirty="0" smtClean="0"/>
              <a:t> person.</a:t>
            </a:r>
          </a:p>
          <a:p>
            <a:pPr algn="l" rtl="0">
              <a:lnSpc>
                <a:spcPct val="150000"/>
              </a:lnSpc>
              <a:buClr>
                <a:srgbClr val="FFFF00"/>
              </a:buClr>
              <a:buFont typeface="Wingdings" pitchFamily="2" charset="2"/>
              <a:buChar char="Ø"/>
            </a:pPr>
            <a:r>
              <a:rPr lang="en-US" sz="2400" dirty="0" smtClean="0">
                <a:solidFill>
                  <a:schemeClr val="tx1"/>
                </a:solidFill>
              </a:rPr>
              <a:t>  The </a:t>
            </a:r>
            <a:r>
              <a:rPr lang="en-US" sz="2400" dirty="0" smtClean="0">
                <a:solidFill>
                  <a:schemeClr val="tx1"/>
                </a:solidFill>
              </a:rPr>
              <a:t>second category talk about the water network, source of water which is Tulkarm municipality, the lake of water at what time of the year, time of supplying water. The people get water every day.</a:t>
            </a:r>
          </a:p>
          <a:p>
            <a:pPr algn="l" rtl="0">
              <a:lnSpc>
                <a:spcPct val="150000"/>
              </a:lnSpc>
            </a:pPr>
            <a:endParaRPr lang="en-US" sz="1600" dirty="0" smtClean="0">
              <a:solidFill>
                <a:schemeClr val="tx1"/>
              </a:solidFill>
            </a:endParaRPr>
          </a:p>
          <a:p>
            <a:pPr algn="l" rtl="0">
              <a:lnSpc>
                <a:spcPct val="150000"/>
              </a:lnSpc>
              <a:buClr>
                <a:srgbClr val="FFFF00"/>
              </a:buClr>
              <a:buFont typeface="Wingdings" pitchFamily="2" charset="2"/>
              <a:buChar char="Ø"/>
            </a:pPr>
            <a:r>
              <a:rPr lang="en-US" sz="2400" dirty="0" smtClean="0"/>
              <a:t>  Third one talk about the sewage system, the way of disposal of it and found that the sewage system serve of population, while depends on the cesspits.</a:t>
            </a:r>
            <a:endParaRPr lang="ar-SA" sz="2400" dirty="0">
              <a:solidFill>
                <a:schemeClr val="tx1"/>
              </a:solidFill>
            </a:endParaRPr>
          </a:p>
        </p:txBody>
      </p:sp>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144015"/>
            <a:ext cx="9144000" cy="7029399"/>
          </a:xfrm>
          <a:prstGeom prst="rect">
            <a:avLst/>
          </a:prstGeom>
          <a:noFill/>
          <a:ln w="9525">
            <a:noFill/>
            <a:miter lim="800000"/>
            <a:headEnd/>
            <a:tailEnd/>
          </a:ln>
        </p:spPr>
      </p:pic>
      <p:sp>
        <p:nvSpPr>
          <p:cNvPr id="5" name="مستطيل 4"/>
          <p:cNvSpPr/>
          <p:nvPr/>
        </p:nvSpPr>
        <p:spPr>
          <a:xfrm>
            <a:off x="3203849" y="3068960"/>
            <a:ext cx="4072190" cy="954107"/>
          </a:xfrm>
          <a:prstGeom prst="rect">
            <a:avLst/>
          </a:prstGeom>
        </p:spPr>
        <p:txBody>
          <a:bodyPr wrap="square">
            <a:spAutoFit/>
          </a:bodyPr>
          <a:lstStyle/>
          <a:p>
            <a: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
            </a:r>
            <a:b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br>
            <a:endParaRPr lang="ar-SA" sz="28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
        <p:nvSpPr>
          <p:cNvPr id="6" name="مستطيل 5"/>
          <p:cNvSpPr/>
          <p:nvPr/>
        </p:nvSpPr>
        <p:spPr>
          <a:xfrm>
            <a:off x="1385982" y="3358733"/>
            <a:ext cx="6210354" cy="646331"/>
          </a:xfrm>
          <a:prstGeom prst="rect">
            <a:avLst/>
          </a:prstGeom>
        </p:spPr>
        <p:txBody>
          <a:bodyPr wrap="none">
            <a:spAutoFit/>
          </a:bodyPr>
          <a:lstStyle/>
          <a:p>
            <a:r>
              <a:rPr lang="en-US" sz="3600" b="1" i="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The Capita Consumption</a:t>
            </a:r>
            <a:endParaRPr lang="ar-SA" sz="14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0"/>
            <a:ext cx="7772400" cy="792088"/>
          </a:xfrm>
        </p:spPr>
        <p:txBody>
          <a:bodyPr>
            <a:normAutofit/>
          </a:bodyPr>
          <a:lstStyle/>
          <a:p>
            <a:pPr algn="ctr"/>
            <a:r>
              <a:rPr lang="en-US" sz="4400" i="1" dirty="0">
                <a:solidFill>
                  <a:schemeClr val="accent6">
                    <a:lumMod val="60000"/>
                    <a:lumOff val="40000"/>
                  </a:schemeClr>
                </a:solidFill>
              </a:rPr>
              <a:t>The Capita Consumption</a:t>
            </a:r>
            <a:endParaRPr lang="ar-SA" sz="4400" dirty="0">
              <a:solidFill>
                <a:schemeClr val="accent6">
                  <a:lumMod val="60000"/>
                  <a:lumOff val="40000"/>
                </a:schemeClr>
              </a:solidFill>
            </a:endParaRPr>
          </a:p>
        </p:txBody>
      </p:sp>
      <p:sp>
        <p:nvSpPr>
          <p:cNvPr id="3" name="عنوان فرعي 2"/>
          <p:cNvSpPr>
            <a:spLocks noGrp="1"/>
          </p:cNvSpPr>
          <p:nvPr>
            <p:ph type="subTitle" idx="1"/>
          </p:nvPr>
        </p:nvSpPr>
        <p:spPr>
          <a:xfrm>
            <a:off x="179512" y="908720"/>
            <a:ext cx="8568952" cy="5949280"/>
          </a:xfrm>
        </p:spPr>
        <p:txBody>
          <a:bodyPr>
            <a:noAutofit/>
          </a:bodyPr>
          <a:lstStyle/>
          <a:p>
            <a:pPr algn="l" rtl="0">
              <a:buClr>
                <a:srgbClr val="FFFF00"/>
              </a:buClr>
              <a:buFont typeface="Wingdings" pitchFamily="2" charset="2"/>
              <a:buChar char="Ø"/>
            </a:pPr>
            <a:r>
              <a:rPr lang="en-US" sz="2400" dirty="0" smtClean="0">
                <a:solidFill>
                  <a:schemeClr val="tx1"/>
                </a:solidFill>
              </a:rPr>
              <a:t>  </a:t>
            </a:r>
            <a:r>
              <a:rPr lang="en-US" sz="2400" dirty="0" smtClean="0">
                <a:solidFill>
                  <a:schemeClr val="tx1"/>
                </a:solidFill>
              </a:rPr>
              <a:t>The total amount of water consumed without losses by the population as the months mentioned equal  </a:t>
            </a:r>
            <a:r>
              <a:rPr lang="en-US" sz="2400" b="1" dirty="0" smtClean="0">
                <a:solidFill>
                  <a:srgbClr val="FFFF00"/>
                </a:solidFill>
              </a:rPr>
              <a:t>269167 </a:t>
            </a:r>
            <a:r>
              <a:rPr lang="en-US" sz="2400" dirty="0" smtClean="0">
                <a:solidFill>
                  <a:schemeClr val="tx1"/>
                </a:solidFill>
              </a:rPr>
              <a:t>m</a:t>
            </a:r>
            <a:r>
              <a:rPr lang="en-US" sz="2400" baseline="30000" dirty="0" smtClean="0">
                <a:solidFill>
                  <a:schemeClr val="tx1"/>
                </a:solidFill>
              </a:rPr>
              <a:t>3</a:t>
            </a:r>
            <a:r>
              <a:rPr lang="en-US" sz="2400" dirty="0" smtClean="0">
                <a:solidFill>
                  <a:schemeClr val="tx1"/>
                </a:solidFill>
              </a:rPr>
              <a:t>.</a:t>
            </a:r>
          </a:p>
          <a:p>
            <a:pPr algn="l" rtl="0">
              <a:buClr>
                <a:srgbClr val="FFFF00"/>
              </a:buClr>
            </a:pPr>
            <a:endParaRPr lang="en-US" sz="1200" dirty="0">
              <a:solidFill>
                <a:schemeClr val="tx1"/>
              </a:solidFill>
            </a:endParaRPr>
          </a:p>
          <a:p>
            <a:pPr algn="l" rtl="0">
              <a:buClr>
                <a:srgbClr val="FFFF00"/>
              </a:buClr>
              <a:buFont typeface="Wingdings" pitchFamily="2" charset="2"/>
              <a:buChar char="Ø"/>
            </a:pPr>
            <a:r>
              <a:rPr lang="en-US" sz="2400" dirty="0" smtClean="0"/>
              <a:t>  </a:t>
            </a:r>
            <a:r>
              <a:rPr lang="en-US" sz="2400" dirty="0" smtClean="0">
                <a:solidFill>
                  <a:schemeClr val="tx1"/>
                </a:solidFill>
              </a:rPr>
              <a:t>The </a:t>
            </a:r>
            <a:r>
              <a:rPr lang="en-US" sz="2400" dirty="0">
                <a:solidFill>
                  <a:schemeClr val="tx1"/>
                </a:solidFill>
              </a:rPr>
              <a:t>capita consumption per day without losses </a:t>
            </a:r>
            <a:r>
              <a:rPr lang="en-US" sz="2400" dirty="0" smtClean="0"/>
              <a:t>equal</a:t>
            </a:r>
            <a:r>
              <a:rPr lang="en-US" sz="2400" dirty="0" smtClean="0">
                <a:solidFill>
                  <a:schemeClr val="tx1"/>
                </a:solidFill>
              </a:rPr>
              <a:t> </a:t>
            </a:r>
            <a:r>
              <a:rPr lang="en-US" sz="2400" dirty="0">
                <a:solidFill>
                  <a:schemeClr val="tx1"/>
                </a:solidFill>
              </a:rPr>
              <a:t>(</a:t>
            </a:r>
            <a:r>
              <a:rPr lang="en-US" sz="2400" dirty="0">
                <a:solidFill>
                  <a:srgbClr val="FFFF00"/>
                </a:solidFill>
              </a:rPr>
              <a:t>269167*1000</a:t>
            </a:r>
            <a:r>
              <a:rPr lang="en-US" sz="2400" dirty="0"/>
              <a:t>)/(</a:t>
            </a:r>
            <a:r>
              <a:rPr lang="en-US" sz="2400" dirty="0">
                <a:solidFill>
                  <a:srgbClr val="FFFF00"/>
                </a:solidFill>
              </a:rPr>
              <a:t>9330*30*18</a:t>
            </a:r>
            <a:r>
              <a:rPr lang="en-US" sz="2400" dirty="0"/>
              <a:t>) </a:t>
            </a:r>
            <a:r>
              <a:rPr lang="en-US" sz="2400" dirty="0">
                <a:solidFill>
                  <a:schemeClr val="tx1"/>
                </a:solidFill>
              </a:rPr>
              <a:t>= </a:t>
            </a:r>
            <a:r>
              <a:rPr lang="en-US" sz="2400" dirty="0">
                <a:solidFill>
                  <a:srgbClr val="FFFF00"/>
                </a:solidFill>
              </a:rPr>
              <a:t>53.43</a:t>
            </a:r>
            <a:r>
              <a:rPr lang="en-US" sz="2400" dirty="0">
                <a:solidFill>
                  <a:schemeClr val="tx1"/>
                </a:solidFill>
              </a:rPr>
              <a:t> liter. </a:t>
            </a:r>
            <a:endParaRPr lang="en-US" sz="2400" dirty="0" smtClean="0">
              <a:solidFill>
                <a:schemeClr val="tx1"/>
              </a:solidFill>
            </a:endParaRPr>
          </a:p>
          <a:p>
            <a:pPr algn="l" rtl="0">
              <a:buClr>
                <a:srgbClr val="FFFF00"/>
              </a:buClr>
            </a:pPr>
            <a:endParaRPr lang="en-US" sz="1200" dirty="0">
              <a:solidFill>
                <a:schemeClr val="tx1"/>
              </a:solidFill>
            </a:endParaRPr>
          </a:p>
          <a:p>
            <a:pPr algn="l" rtl="0">
              <a:buClr>
                <a:srgbClr val="FFFF00"/>
              </a:buClr>
              <a:buFont typeface="Wingdings" pitchFamily="2" charset="2"/>
              <a:buChar char="Ø"/>
            </a:pPr>
            <a:r>
              <a:rPr lang="en-US" sz="2400" dirty="0" smtClean="0">
                <a:solidFill>
                  <a:schemeClr val="tx1"/>
                </a:solidFill>
              </a:rPr>
              <a:t>   </a:t>
            </a:r>
            <a:r>
              <a:rPr lang="en-US" sz="2400" dirty="0" smtClean="0">
                <a:solidFill>
                  <a:schemeClr val="tx1"/>
                </a:solidFill>
              </a:rPr>
              <a:t>Where  </a:t>
            </a:r>
            <a:r>
              <a:rPr lang="en-US" sz="2400" dirty="0">
                <a:solidFill>
                  <a:schemeClr val="tx1"/>
                </a:solidFill>
              </a:rPr>
              <a:t>the </a:t>
            </a:r>
            <a:r>
              <a:rPr lang="en-US" sz="2400" dirty="0">
                <a:solidFill>
                  <a:srgbClr val="FFFF00"/>
                </a:solidFill>
              </a:rPr>
              <a:t>9330</a:t>
            </a:r>
            <a:r>
              <a:rPr lang="en-US" sz="2400" dirty="0">
                <a:solidFill>
                  <a:schemeClr val="tx1"/>
                </a:solidFill>
              </a:rPr>
              <a:t>,  represents population  for </a:t>
            </a:r>
            <a:r>
              <a:rPr lang="en-US" sz="2400" dirty="0">
                <a:solidFill>
                  <a:srgbClr val="FFFF00"/>
                </a:solidFill>
              </a:rPr>
              <a:t>2010</a:t>
            </a:r>
            <a:r>
              <a:rPr lang="en-US" sz="2400" dirty="0">
                <a:solidFill>
                  <a:schemeClr val="tx1"/>
                </a:solidFill>
              </a:rPr>
              <a:t>  is estimated by the equation that will explain </a:t>
            </a:r>
            <a:r>
              <a:rPr lang="en-US" sz="2400" dirty="0" smtClean="0">
                <a:solidFill>
                  <a:schemeClr val="tx1"/>
                </a:solidFill>
              </a:rPr>
              <a:t>later</a:t>
            </a:r>
            <a:r>
              <a:rPr lang="en-US" sz="2400" dirty="0" smtClean="0">
                <a:solidFill>
                  <a:schemeClr val="tx1"/>
                </a:solidFill>
              </a:rPr>
              <a:t>.</a:t>
            </a:r>
          </a:p>
          <a:p>
            <a:pPr algn="l" rtl="0">
              <a:buClr>
                <a:srgbClr val="FFFF00"/>
              </a:buClr>
            </a:pPr>
            <a:endParaRPr lang="en-US" sz="1200" dirty="0">
              <a:solidFill>
                <a:schemeClr val="tx1"/>
              </a:solidFill>
            </a:endParaRPr>
          </a:p>
          <a:p>
            <a:pPr algn="l" rtl="0">
              <a:buClr>
                <a:srgbClr val="FFFF00"/>
              </a:buClr>
              <a:buFont typeface="Wingdings" pitchFamily="2" charset="2"/>
              <a:buChar char="Ø"/>
            </a:pPr>
            <a:r>
              <a:rPr lang="en-US" sz="2400" dirty="0" smtClean="0"/>
              <a:t>  </a:t>
            </a:r>
            <a:r>
              <a:rPr lang="en-US" sz="2400" dirty="0" smtClean="0">
                <a:solidFill>
                  <a:schemeClr val="tx1"/>
                </a:solidFill>
              </a:rPr>
              <a:t>Since </a:t>
            </a:r>
            <a:r>
              <a:rPr lang="en-US" sz="2400" dirty="0">
                <a:solidFill>
                  <a:schemeClr val="tx1"/>
                </a:solidFill>
              </a:rPr>
              <a:t>the losses in the Tulkarm area is </a:t>
            </a:r>
            <a:r>
              <a:rPr lang="en-US" sz="2400" dirty="0">
                <a:solidFill>
                  <a:srgbClr val="FFFF00"/>
                </a:solidFill>
              </a:rPr>
              <a:t>45% </a:t>
            </a:r>
            <a:r>
              <a:rPr lang="en-US" sz="2400" dirty="0">
                <a:solidFill>
                  <a:schemeClr val="tx1"/>
                </a:solidFill>
              </a:rPr>
              <a:t> based on information obtained from the Municipality of Tulkarm, so the total amount of water consumption with losses </a:t>
            </a:r>
            <a:r>
              <a:rPr lang="en-US" sz="2400" dirty="0" smtClean="0"/>
              <a:t>equal</a:t>
            </a:r>
            <a:r>
              <a:rPr lang="en-US" sz="2400" dirty="0" smtClean="0">
                <a:solidFill>
                  <a:schemeClr val="tx1"/>
                </a:solidFill>
              </a:rPr>
              <a:t> </a:t>
            </a:r>
            <a:endParaRPr lang="en-US" sz="2400" dirty="0">
              <a:solidFill>
                <a:schemeClr val="tx1"/>
              </a:solidFill>
            </a:endParaRPr>
          </a:p>
          <a:p>
            <a:pPr algn="l" rtl="0"/>
            <a:r>
              <a:rPr lang="en-US" sz="2400" dirty="0">
                <a:solidFill>
                  <a:srgbClr val="FFFF00"/>
                </a:solidFill>
              </a:rPr>
              <a:t>269167</a:t>
            </a:r>
            <a:r>
              <a:rPr lang="en-US" sz="2400" dirty="0">
                <a:solidFill>
                  <a:schemeClr val="tx1"/>
                </a:solidFill>
              </a:rPr>
              <a:t>/(</a:t>
            </a:r>
            <a:r>
              <a:rPr lang="en-US" sz="2400" dirty="0">
                <a:solidFill>
                  <a:srgbClr val="FFFF00"/>
                </a:solidFill>
              </a:rPr>
              <a:t>1 - 0.45</a:t>
            </a:r>
            <a:r>
              <a:rPr lang="en-US" sz="2400" dirty="0">
                <a:solidFill>
                  <a:schemeClr val="tx1"/>
                </a:solidFill>
              </a:rPr>
              <a:t>) = </a:t>
            </a:r>
            <a:r>
              <a:rPr lang="en-US" sz="2400" dirty="0" smtClean="0">
                <a:solidFill>
                  <a:srgbClr val="FFFF00"/>
                </a:solidFill>
              </a:rPr>
              <a:t>489394.55</a:t>
            </a:r>
            <a:r>
              <a:rPr lang="en-US" sz="2400" dirty="0" smtClean="0">
                <a:solidFill>
                  <a:schemeClr val="tx1"/>
                </a:solidFill>
              </a:rPr>
              <a:t> m</a:t>
            </a:r>
            <a:r>
              <a:rPr lang="en-US" sz="2400" baseline="30000" dirty="0" smtClean="0">
                <a:solidFill>
                  <a:schemeClr val="tx1"/>
                </a:solidFill>
              </a:rPr>
              <a:t>3</a:t>
            </a:r>
            <a:r>
              <a:rPr lang="en-US" sz="2400" dirty="0" smtClean="0">
                <a:solidFill>
                  <a:schemeClr val="tx1"/>
                </a:solidFill>
              </a:rPr>
              <a:t>.</a:t>
            </a:r>
          </a:p>
          <a:p>
            <a:pPr algn="l" rtl="0"/>
            <a:endParaRPr lang="en-US" sz="2000" dirty="0" smtClean="0"/>
          </a:p>
          <a:p>
            <a:pPr algn="l" rtl="0"/>
            <a:endParaRPr lang="en-US" sz="100" dirty="0" smtClean="0">
              <a:solidFill>
                <a:schemeClr val="tx1"/>
              </a:solidFill>
            </a:endParaRPr>
          </a:p>
          <a:p>
            <a:pPr algn="l" rtl="0">
              <a:buClr>
                <a:srgbClr val="FFFF00"/>
              </a:buClr>
              <a:buFont typeface="Wingdings" pitchFamily="2" charset="2"/>
              <a:buChar char="Ø"/>
            </a:pPr>
            <a:r>
              <a:rPr lang="en-US" sz="2400" dirty="0" smtClean="0">
                <a:solidFill>
                  <a:schemeClr val="tx1"/>
                </a:solidFill>
              </a:rPr>
              <a:t>  The </a:t>
            </a:r>
            <a:r>
              <a:rPr lang="en-US" sz="2400" dirty="0">
                <a:solidFill>
                  <a:schemeClr val="tx1"/>
                </a:solidFill>
              </a:rPr>
              <a:t>capita consumption per day with losses </a:t>
            </a:r>
            <a:r>
              <a:rPr lang="en-US" sz="2400" dirty="0" smtClean="0">
                <a:solidFill>
                  <a:schemeClr val="tx1"/>
                </a:solidFill>
              </a:rPr>
              <a:t>equal  </a:t>
            </a:r>
            <a:r>
              <a:rPr lang="en-US" sz="2400" dirty="0">
                <a:solidFill>
                  <a:schemeClr val="tx1"/>
                </a:solidFill>
              </a:rPr>
              <a:t>(</a:t>
            </a:r>
            <a:r>
              <a:rPr lang="en-US" sz="2400" dirty="0">
                <a:solidFill>
                  <a:srgbClr val="FFFF00"/>
                </a:solidFill>
              </a:rPr>
              <a:t>489394.55*1000</a:t>
            </a:r>
            <a:r>
              <a:rPr lang="en-US" sz="2400" dirty="0">
                <a:solidFill>
                  <a:schemeClr val="tx1"/>
                </a:solidFill>
              </a:rPr>
              <a:t>)/(</a:t>
            </a:r>
            <a:r>
              <a:rPr lang="en-US" sz="2400" dirty="0">
                <a:solidFill>
                  <a:srgbClr val="FFFF00"/>
                </a:solidFill>
              </a:rPr>
              <a:t>9330*30*18</a:t>
            </a:r>
            <a:r>
              <a:rPr lang="en-US" sz="2400" dirty="0">
                <a:solidFill>
                  <a:schemeClr val="tx1"/>
                </a:solidFill>
              </a:rPr>
              <a:t>) = </a:t>
            </a:r>
            <a:r>
              <a:rPr lang="en-US" sz="2400" dirty="0">
                <a:solidFill>
                  <a:srgbClr val="FFFF00"/>
                </a:solidFill>
              </a:rPr>
              <a:t>97.14</a:t>
            </a:r>
            <a:r>
              <a:rPr lang="en-US" sz="2400" dirty="0">
                <a:solidFill>
                  <a:schemeClr val="tx1"/>
                </a:solidFill>
              </a:rPr>
              <a:t> </a:t>
            </a:r>
            <a:r>
              <a:rPr lang="en-US" sz="2400" dirty="0" smtClean="0">
                <a:solidFill>
                  <a:schemeClr val="tx1"/>
                </a:solidFill>
              </a:rPr>
              <a:t> liter</a:t>
            </a:r>
            <a:r>
              <a:rPr lang="en-US" sz="2400" dirty="0">
                <a:solidFill>
                  <a:schemeClr val="tx1"/>
                </a:solidFill>
              </a:rPr>
              <a:t>.</a:t>
            </a:r>
          </a:p>
          <a:p>
            <a:pPr algn="l">
              <a:buFont typeface="Wingdings" pitchFamily="2" charset="2"/>
              <a:buChar char="Ø"/>
            </a:pPr>
            <a:endParaRPr lang="ar-SA" sz="2400" dirty="0">
              <a:solidFill>
                <a:schemeClr val="tx1"/>
              </a:solidFill>
            </a:endParaRPr>
          </a:p>
        </p:txBody>
      </p:sp>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144015"/>
            <a:ext cx="9144000" cy="7029399"/>
          </a:xfrm>
          <a:prstGeom prst="rect">
            <a:avLst/>
          </a:prstGeom>
          <a:noFill/>
          <a:ln w="9525">
            <a:noFill/>
            <a:miter lim="800000"/>
            <a:headEnd/>
            <a:tailEnd/>
          </a:ln>
        </p:spPr>
      </p:pic>
      <p:sp>
        <p:nvSpPr>
          <p:cNvPr id="5" name="مستطيل 4"/>
          <p:cNvSpPr/>
          <p:nvPr/>
        </p:nvSpPr>
        <p:spPr>
          <a:xfrm>
            <a:off x="3203849" y="3068960"/>
            <a:ext cx="4072190" cy="954107"/>
          </a:xfrm>
          <a:prstGeom prst="rect">
            <a:avLst/>
          </a:prstGeom>
        </p:spPr>
        <p:txBody>
          <a:bodyPr wrap="square">
            <a:spAutoFit/>
          </a:bodyPr>
          <a:lstStyle/>
          <a:p>
            <a: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
            </a:r>
            <a:b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br>
            <a:endParaRPr lang="ar-SA" sz="28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
        <p:nvSpPr>
          <p:cNvPr id="6" name="مستطيل 5"/>
          <p:cNvSpPr/>
          <p:nvPr/>
        </p:nvSpPr>
        <p:spPr>
          <a:xfrm>
            <a:off x="2781291" y="3212976"/>
            <a:ext cx="3785011" cy="830997"/>
          </a:xfrm>
          <a:prstGeom prst="rect">
            <a:avLst/>
          </a:prstGeom>
        </p:spPr>
        <p:txBody>
          <a:bodyPr wrap="none">
            <a:spAutoFit/>
          </a:bodyPr>
          <a:lstStyle/>
          <a:p>
            <a:r>
              <a:rPr lang="en-US" sz="4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Population</a:t>
            </a:r>
            <a:endParaRPr lang="ar-SA" sz="14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476672"/>
            <a:ext cx="7772400" cy="792088"/>
          </a:xfrm>
        </p:spPr>
        <p:txBody>
          <a:bodyPr>
            <a:noAutofit/>
          </a:bodyPr>
          <a:lstStyle/>
          <a:p>
            <a:pPr algn="ctr"/>
            <a:r>
              <a:rPr lang="en-US" sz="5800" i="1" dirty="0" smtClean="0">
                <a:solidFill>
                  <a:schemeClr val="accent6">
                    <a:lumMod val="60000"/>
                    <a:lumOff val="40000"/>
                  </a:schemeClr>
                </a:solidFill>
                <a:cs typeface="+mn-cs"/>
              </a:rPr>
              <a:t>Population</a:t>
            </a:r>
            <a:endParaRPr lang="ar-SA" sz="5800" i="1" dirty="0">
              <a:solidFill>
                <a:schemeClr val="accent6">
                  <a:lumMod val="60000"/>
                  <a:lumOff val="40000"/>
                </a:schemeClr>
              </a:solidFill>
              <a:cs typeface="+mn-cs"/>
            </a:endParaRPr>
          </a:p>
        </p:txBody>
      </p:sp>
      <p:sp>
        <p:nvSpPr>
          <p:cNvPr id="3" name="عنوان فرعي 2"/>
          <p:cNvSpPr>
            <a:spLocks noGrp="1"/>
          </p:cNvSpPr>
          <p:nvPr>
            <p:ph type="subTitle" idx="1"/>
          </p:nvPr>
        </p:nvSpPr>
        <p:spPr>
          <a:xfrm>
            <a:off x="395536" y="1556792"/>
            <a:ext cx="8208912" cy="4896544"/>
          </a:xfrm>
        </p:spPr>
        <p:txBody>
          <a:bodyPr>
            <a:normAutofit/>
          </a:bodyPr>
          <a:lstStyle/>
          <a:p>
            <a:pPr algn="l" rtl="0"/>
            <a:r>
              <a:rPr lang="en-US" sz="2800" dirty="0" smtClean="0">
                <a:solidFill>
                  <a:srgbClr val="FFFF00"/>
                </a:solidFill>
                <a:latin typeface="Times New Roman" pitchFamily="18" charset="0"/>
                <a:cs typeface="Times New Roman" pitchFamily="18" charset="0"/>
              </a:rPr>
              <a:t>Many method used to predict future population:</a:t>
            </a:r>
          </a:p>
          <a:p>
            <a:pPr algn="l" rtl="0"/>
            <a:endParaRPr lang="en-US" sz="2400" dirty="0" smtClean="0">
              <a:solidFill>
                <a:schemeClr val="tx1"/>
              </a:solidFill>
            </a:endParaRPr>
          </a:p>
          <a:p>
            <a:pPr marL="457200" indent="-457200" algn="l" rtl="0"/>
            <a:r>
              <a:rPr lang="en-US" sz="3200" i="1" dirty="0" smtClean="0">
                <a:solidFill>
                  <a:srgbClr val="FFFF00"/>
                </a:solidFill>
              </a:rPr>
              <a:t>1. </a:t>
            </a:r>
            <a:r>
              <a:rPr lang="en-US" sz="2400" i="1" dirty="0" smtClean="0">
                <a:solidFill>
                  <a:schemeClr val="tx1"/>
                </a:solidFill>
              </a:rPr>
              <a:t>The </a:t>
            </a:r>
            <a:r>
              <a:rPr lang="en-US" sz="2400" i="1" dirty="0">
                <a:solidFill>
                  <a:schemeClr val="tx1"/>
                </a:solidFill>
              </a:rPr>
              <a:t>mathematical </a:t>
            </a:r>
            <a:r>
              <a:rPr lang="en-US" sz="2400" i="1" dirty="0" smtClean="0">
                <a:solidFill>
                  <a:schemeClr val="tx1"/>
                </a:solidFill>
              </a:rPr>
              <a:t>method:</a:t>
            </a:r>
            <a:endParaRPr lang="en-US" sz="2400" dirty="0" smtClean="0">
              <a:solidFill>
                <a:schemeClr val="tx1"/>
              </a:solidFill>
            </a:endParaRPr>
          </a:p>
          <a:p>
            <a:pPr rtl="0"/>
            <a:r>
              <a:rPr lang="en-US" sz="2400" dirty="0">
                <a:solidFill>
                  <a:schemeClr val="tx1"/>
                </a:solidFill>
              </a:rPr>
              <a:t> </a:t>
            </a:r>
          </a:p>
          <a:p>
            <a:pPr algn="l" rtl="0"/>
            <a:r>
              <a:rPr lang="en-US" sz="2800" i="1" dirty="0" smtClean="0">
                <a:solidFill>
                  <a:srgbClr val="FFFF00"/>
                </a:solidFill>
              </a:rPr>
              <a:t>2</a:t>
            </a:r>
            <a:r>
              <a:rPr lang="en-US" sz="2400" i="1" dirty="0" smtClean="0">
                <a:solidFill>
                  <a:srgbClr val="FFFF00"/>
                </a:solidFill>
              </a:rPr>
              <a:t>. </a:t>
            </a:r>
            <a:r>
              <a:rPr lang="en-US" sz="2400" i="1" dirty="0" smtClean="0">
                <a:solidFill>
                  <a:schemeClr val="tx1"/>
                </a:solidFill>
              </a:rPr>
              <a:t>The </a:t>
            </a:r>
            <a:r>
              <a:rPr lang="en-US" sz="2400" i="1" dirty="0">
                <a:solidFill>
                  <a:schemeClr val="tx1"/>
                </a:solidFill>
              </a:rPr>
              <a:t>engineering </a:t>
            </a:r>
            <a:r>
              <a:rPr lang="en-US" sz="2400" i="1" dirty="0" smtClean="0">
                <a:solidFill>
                  <a:schemeClr val="tx1"/>
                </a:solidFill>
              </a:rPr>
              <a:t>method:</a:t>
            </a:r>
            <a:endParaRPr lang="en-US" sz="2400" dirty="0">
              <a:solidFill>
                <a:schemeClr val="tx1"/>
              </a:solidFill>
            </a:endParaRPr>
          </a:p>
          <a:p>
            <a:pPr algn="l" rtl="0"/>
            <a:endParaRPr lang="en-US" sz="2400" dirty="0" smtClean="0">
              <a:solidFill>
                <a:schemeClr val="tx1"/>
              </a:solidFill>
            </a:endParaRPr>
          </a:p>
          <a:p>
            <a:pPr algn="l" rtl="0"/>
            <a:r>
              <a:rPr lang="en-US" sz="2800" dirty="0" smtClean="0">
                <a:solidFill>
                  <a:srgbClr val="FFFF00"/>
                </a:solidFill>
              </a:rPr>
              <a:t>3</a:t>
            </a:r>
            <a:r>
              <a:rPr lang="en-US" sz="2400" dirty="0" smtClean="0">
                <a:solidFill>
                  <a:schemeClr val="tx1"/>
                </a:solidFill>
              </a:rPr>
              <a:t>. </a:t>
            </a:r>
            <a:r>
              <a:rPr lang="en-US" sz="2400" i="1" dirty="0">
                <a:solidFill>
                  <a:schemeClr val="tx1"/>
                </a:solidFill>
              </a:rPr>
              <a:t>Approximate graphical method</a:t>
            </a:r>
            <a:r>
              <a:rPr lang="en-US" sz="2400" dirty="0">
                <a:solidFill>
                  <a:schemeClr val="tx1"/>
                </a:solidFill>
              </a:rPr>
              <a:t> </a:t>
            </a:r>
            <a:r>
              <a:rPr lang="en-US" sz="2400" dirty="0" smtClean="0">
                <a:solidFill>
                  <a:schemeClr val="tx1"/>
                </a:solidFill>
              </a:rPr>
              <a:t>.</a:t>
            </a:r>
            <a:endParaRPr lang="en-US" sz="2400" dirty="0">
              <a:solidFill>
                <a:schemeClr val="tx1"/>
              </a:solidFill>
            </a:endParaRPr>
          </a:p>
          <a:p>
            <a:pPr algn="l" rtl="0"/>
            <a:endParaRPr lang="en-US" sz="2400" dirty="0" smtClean="0">
              <a:solidFill>
                <a:schemeClr val="tx1"/>
              </a:solidFill>
            </a:endParaRPr>
          </a:p>
          <a:p>
            <a:pPr algn="l" rtl="0"/>
            <a:r>
              <a:rPr lang="en-US" sz="2800" dirty="0" smtClean="0">
                <a:solidFill>
                  <a:srgbClr val="FFFF00"/>
                </a:solidFill>
              </a:rPr>
              <a:t>4</a:t>
            </a:r>
            <a:r>
              <a:rPr lang="en-US" sz="2400" dirty="0" smtClean="0">
                <a:solidFill>
                  <a:schemeClr val="tx1"/>
                </a:solidFill>
              </a:rPr>
              <a:t>. </a:t>
            </a:r>
            <a:r>
              <a:rPr lang="en-US" sz="2400" i="1" dirty="0">
                <a:solidFill>
                  <a:schemeClr val="tx1"/>
                </a:solidFill>
              </a:rPr>
              <a:t>Graphical  Method </a:t>
            </a:r>
            <a:r>
              <a:rPr lang="en-US" sz="2400" i="1" dirty="0" smtClean="0">
                <a:solidFill>
                  <a:schemeClr val="tx1"/>
                </a:solidFill>
              </a:rPr>
              <a:t>.</a:t>
            </a:r>
            <a:endParaRPr lang="en-US" sz="2400" dirty="0">
              <a:solidFill>
                <a:schemeClr val="tx1"/>
              </a:solidFill>
            </a:endParaRPr>
          </a:p>
          <a:p>
            <a:pPr algn="l" rtl="0"/>
            <a:endParaRPr lang="ar-SA" sz="2000" dirty="0">
              <a:solidFill>
                <a:schemeClr val="tx1"/>
              </a:solidFill>
            </a:endParaRPr>
          </a:p>
        </p:txBody>
      </p:sp>
      <p:sp>
        <p:nvSpPr>
          <p:cNvPr id="5" name="مستطيل مستدير الزوايا 4"/>
          <p:cNvSpPr/>
          <p:nvPr/>
        </p:nvSpPr>
        <p:spPr>
          <a:xfrm>
            <a:off x="4283968" y="2564904"/>
            <a:ext cx="16561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solidFill>
                  <a:schemeClr val="tx1"/>
                </a:solidFill>
              </a:rPr>
              <a:t>P = P</a:t>
            </a:r>
            <a:r>
              <a:rPr lang="en-US" sz="2000" baseline="-25000" dirty="0" smtClean="0">
                <a:solidFill>
                  <a:schemeClr val="tx1"/>
                </a:solidFill>
              </a:rPr>
              <a:t>o</a:t>
            </a:r>
            <a:r>
              <a:rPr lang="en-US" sz="2000" dirty="0" smtClean="0">
                <a:solidFill>
                  <a:schemeClr val="tx1"/>
                </a:solidFill>
              </a:rPr>
              <a:t> + AT</a:t>
            </a:r>
            <a:endParaRPr lang="ar-SA" sz="2000" dirty="0"/>
          </a:p>
        </p:txBody>
      </p:sp>
      <p:sp>
        <p:nvSpPr>
          <p:cNvPr id="6" name="مستطيل مستدير الزوايا 5"/>
          <p:cNvSpPr/>
          <p:nvPr/>
        </p:nvSpPr>
        <p:spPr>
          <a:xfrm>
            <a:off x="4139952" y="3501008"/>
            <a:ext cx="187220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solidFill>
                  <a:schemeClr val="tx1"/>
                </a:solidFill>
              </a:rPr>
              <a:t>P = P</a:t>
            </a:r>
            <a:r>
              <a:rPr lang="en-US" sz="2000" baseline="-25000" dirty="0" smtClean="0">
                <a:solidFill>
                  <a:schemeClr val="tx1"/>
                </a:solidFill>
              </a:rPr>
              <a:t>o </a:t>
            </a:r>
            <a:r>
              <a:rPr lang="en-US" sz="2000" dirty="0" smtClean="0">
                <a:solidFill>
                  <a:schemeClr val="tx1"/>
                </a:solidFill>
              </a:rPr>
              <a:t>( 1 + R )</a:t>
            </a:r>
            <a:r>
              <a:rPr lang="en-US" sz="2000" baseline="30000" dirty="0" smtClean="0">
                <a:solidFill>
                  <a:schemeClr val="tx1"/>
                </a:solidFill>
              </a:rPr>
              <a:t>n</a:t>
            </a:r>
            <a:endParaRPr lang="ar-SA" sz="2000" dirty="0"/>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3501008"/>
            <a:ext cx="8424936" cy="3960440"/>
          </a:xfrm>
        </p:spPr>
        <p:txBody>
          <a:bodyPr>
            <a:noAutofit/>
          </a:bodyPr>
          <a:lstStyle/>
          <a:p>
            <a:pPr algn="l" rtl="0"/>
            <a:r>
              <a:rPr lang="en-US" sz="3200" dirty="0">
                <a:solidFill>
                  <a:schemeClr val="tx1"/>
                </a:solidFill>
                <a:latin typeface="Times New Roman" pitchFamily="18" charset="0"/>
                <a:cs typeface="Times New Roman" pitchFamily="18" charset="0"/>
              </a:rPr>
              <a:t>in study of water distribution network of Thinnaba town we calculate future population according engineering method </a:t>
            </a:r>
            <a:r>
              <a:rPr lang="en-US" sz="3200" dirty="0" smtClean="0">
                <a:solidFill>
                  <a:schemeClr val="tx1"/>
                </a:solidFill>
                <a:latin typeface="Times New Roman" pitchFamily="18" charset="0"/>
                <a:cs typeface="Times New Roman" pitchFamily="18" charset="0"/>
              </a:rPr>
              <a:t>.</a:t>
            </a:r>
            <a:r>
              <a:rPr lang="en-US" sz="3200" dirty="0">
                <a:solidFill>
                  <a:schemeClr val="tx1"/>
                </a:solidFill>
                <a:latin typeface="Times New Roman" pitchFamily="18" charset="0"/>
                <a:cs typeface="Times New Roman" pitchFamily="18" charset="0"/>
              </a:rPr>
              <a:t/>
            </a:r>
            <a:br>
              <a:rPr lang="en-US" sz="3200" dirty="0">
                <a:solidFill>
                  <a:schemeClr val="tx1"/>
                </a:solidFill>
                <a:latin typeface="Times New Roman" pitchFamily="18" charset="0"/>
                <a:cs typeface="Times New Roman" pitchFamily="18" charset="0"/>
              </a:rPr>
            </a:br>
            <a:r>
              <a:rPr lang="en-US" sz="3200" dirty="0">
                <a:solidFill>
                  <a:schemeClr val="tx1"/>
                </a:solidFill>
                <a:latin typeface="Times New Roman" pitchFamily="18" charset="0"/>
                <a:cs typeface="Times New Roman" pitchFamily="18" charset="0"/>
              </a:rPr>
              <a:t>In the beginning, we will calculate the population in 2010 year from 2007 </a:t>
            </a:r>
            <a:r>
              <a:rPr lang="en-US" sz="3200" dirty="0" smtClean="0">
                <a:solidFill>
                  <a:schemeClr val="tx1"/>
                </a:solidFill>
                <a:latin typeface="Times New Roman" pitchFamily="18" charset="0"/>
                <a:cs typeface="Times New Roman" pitchFamily="18" charset="0"/>
              </a:rPr>
              <a:t>year:</a:t>
            </a:r>
            <a:r>
              <a:rPr lang="en-US" sz="2600" dirty="0" smtClean="0">
                <a:solidFill>
                  <a:schemeClr val="tx1"/>
                </a:solidFill>
                <a:effectLst/>
                <a:latin typeface="+mn-lt"/>
                <a:cs typeface="+mn-cs"/>
              </a:rPr>
              <a:t/>
            </a:r>
            <a:br>
              <a:rPr lang="en-US" sz="2600" dirty="0" smtClean="0">
                <a:solidFill>
                  <a:schemeClr val="tx1"/>
                </a:solidFill>
                <a:effectLst/>
                <a:latin typeface="+mn-lt"/>
                <a:cs typeface="+mn-cs"/>
              </a:rPr>
            </a:br>
            <a:r>
              <a:rPr lang="en-US" sz="2600" dirty="0" smtClean="0">
                <a:solidFill>
                  <a:schemeClr val="tx1"/>
                </a:solidFill>
                <a:effectLst/>
                <a:latin typeface="+mn-lt"/>
                <a:cs typeface="+mn-cs"/>
              </a:rPr>
              <a:t> </a:t>
            </a:r>
            <a:r>
              <a:rPr lang="en-US" sz="2600" dirty="0">
                <a:solidFill>
                  <a:schemeClr val="tx1"/>
                </a:solidFill>
                <a:effectLst/>
                <a:latin typeface="+mn-lt"/>
                <a:cs typeface="+mn-cs"/>
              </a:rPr>
              <a:t/>
            </a:r>
            <a:br>
              <a:rPr lang="en-US" sz="2600" dirty="0">
                <a:solidFill>
                  <a:schemeClr val="tx1"/>
                </a:solidFill>
                <a:effectLst/>
                <a:latin typeface="+mn-lt"/>
                <a:cs typeface="+mn-cs"/>
              </a:rPr>
            </a:br>
            <a:r>
              <a:rPr lang="en-US" sz="2600" dirty="0">
                <a:solidFill>
                  <a:schemeClr val="tx1"/>
                </a:solidFill>
                <a:effectLst/>
                <a:latin typeface="+mn-lt"/>
                <a:cs typeface="+mn-cs"/>
              </a:rPr>
              <a:t>P = P</a:t>
            </a:r>
            <a:r>
              <a:rPr lang="en-US" sz="2600" baseline="-25000" dirty="0">
                <a:solidFill>
                  <a:schemeClr val="tx1"/>
                </a:solidFill>
                <a:effectLst/>
                <a:latin typeface="+mn-lt"/>
                <a:cs typeface="+mn-cs"/>
              </a:rPr>
              <a:t>o </a:t>
            </a:r>
            <a:r>
              <a:rPr lang="en-US" sz="2600" dirty="0">
                <a:solidFill>
                  <a:schemeClr val="tx1"/>
                </a:solidFill>
                <a:effectLst/>
                <a:latin typeface="+mn-lt"/>
                <a:cs typeface="+mn-cs"/>
              </a:rPr>
              <a:t>( 1 + R )</a:t>
            </a:r>
            <a:r>
              <a:rPr lang="en-US" sz="2600" baseline="30000" dirty="0" smtClean="0">
                <a:solidFill>
                  <a:schemeClr val="tx1"/>
                </a:solidFill>
                <a:effectLst/>
                <a:latin typeface="+mn-lt"/>
                <a:cs typeface="+mn-cs"/>
              </a:rPr>
              <a:t>n</a:t>
            </a:r>
            <a:r>
              <a:rPr lang="en-US" sz="2600" dirty="0" smtClean="0">
                <a:solidFill>
                  <a:schemeClr val="tx1"/>
                </a:solidFill>
                <a:effectLst/>
                <a:latin typeface="+mn-lt"/>
                <a:cs typeface="+mn-cs"/>
              </a:rPr>
              <a:t/>
            </a:r>
            <a:br>
              <a:rPr lang="en-US" sz="2600" dirty="0" smtClean="0">
                <a:solidFill>
                  <a:schemeClr val="tx1"/>
                </a:solidFill>
                <a:effectLst/>
                <a:latin typeface="+mn-lt"/>
                <a:cs typeface="+mn-cs"/>
              </a:rPr>
            </a:br>
            <a:r>
              <a:rPr lang="en-US" sz="2600" dirty="0" smtClean="0">
                <a:solidFill>
                  <a:schemeClr val="tx1"/>
                </a:solidFill>
                <a:effectLst/>
                <a:latin typeface="+mn-lt"/>
                <a:cs typeface="+mn-cs"/>
              </a:rPr>
              <a:t> </a:t>
            </a:r>
            <a:r>
              <a:rPr lang="en-US" sz="2600" dirty="0">
                <a:solidFill>
                  <a:schemeClr val="tx1"/>
                </a:solidFill>
                <a:effectLst/>
                <a:latin typeface="+mn-lt"/>
                <a:cs typeface="+mn-cs"/>
              </a:rPr>
              <a:t/>
            </a:r>
            <a:br>
              <a:rPr lang="en-US" sz="2600" dirty="0">
                <a:solidFill>
                  <a:schemeClr val="tx1"/>
                </a:solidFill>
                <a:effectLst/>
                <a:latin typeface="+mn-lt"/>
                <a:cs typeface="+mn-cs"/>
              </a:rPr>
            </a:br>
            <a:r>
              <a:rPr lang="en-US" sz="2600" dirty="0">
                <a:solidFill>
                  <a:schemeClr val="tx1"/>
                </a:solidFill>
                <a:effectLst/>
                <a:latin typeface="+mn-lt"/>
                <a:cs typeface="+mn-cs"/>
              </a:rPr>
              <a:t>P</a:t>
            </a:r>
            <a:r>
              <a:rPr lang="en-US" sz="2600" baseline="-25000" dirty="0">
                <a:solidFill>
                  <a:schemeClr val="tx1"/>
                </a:solidFill>
                <a:effectLst/>
                <a:latin typeface="+mn-lt"/>
                <a:cs typeface="+mn-cs"/>
              </a:rPr>
              <a:t>2010</a:t>
            </a:r>
            <a:r>
              <a:rPr lang="en-US" sz="2600" dirty="0">
                <a:solidFill>
                  <a:schemeClr val="tx1"/>
                </a:solidFill>
                <a:effectLst/>
                <a:latin typeface="+mn-lt"/>
                <a:cs typeface="+mn-cs"/>
              </a:rPr>
              <a:t> = P</a:t>
            </a:r>
            <a:r>
              <a:rPr lang="en-US" sz="2600" baseline="-25000" dirty="0">
                <a:solidFill>
                  <a:schemeClr val="tx1"/>
                </a:solidFill>
                <a:effectLst/>
                <a:latin typeface="+mn-lt"/>
                <a:cs typeface="+mn-cs"/>
              </a:rPr>
              <a:t>2007 </a:t>
            </a:r>
            <a:r>
              <a:rPr lang="en-US" sz="2600" dirty="0">
                <a:solidFill>
                  <a:schemeClr val="tx1"/>
                </a:solidFill>
                <a:effectLst/>
                <a:latin typeface="+mn-lt"/>
                <a:cs typeface="+mn-cs"/>
              </a:rPr>
              <a:t>( </a:t>
            </a:r>
            <a:r>
              <a:rPr lang="en-US" sz="2800" dirty="0">
                <a:solidFill>
                  <a:srgbClr val="FFFF00"/>
                </a:solidFill>
                <a:effectLst/>
                <a:latin typeface="+mn-lt"/>
                <a:cs typeface="+mn-cs"/>
              </a:rPr>
              <a:t>1 + 0.025 </a:t>
            </a:r>
            <a:r>
              <a:rPr lang="en-US" sz="2600" dirty="0">
                <a:solidFill>
                  <a:schemeClr val="tx1"/>
                </a:solidFill>
                <a:effectLst/>
                <a:latin typeface="+mn-lt"/>
                <a:cs typeface="+mn-cs"/>
              </a:rPr>
              <a:t>)</a:t>
            </a:r>
            <a:r>
              <a:rPr lang="en-US" sz="2600" baseline="30000" dirty="0" smtClean="0">
                <a:solidFill>
                  <a:srgbClr val="FFFF00"/>
                </a:solidFill>
                <a:effectLst/>
                <a:latin typeface="+mn-lt"/>
                <a:cs typeface="+mn-cs"/>
              </a:rPr>
              <a:t>3</a:t>
            </a:r>
            <a:r>
              <a:rPr lang="en-US" sz="2600" dirty="0" smtClean="0">
                <a:solidFill>
                  <a:schemeClr val="tx1"/>
                </a:solidFill>
                <a:effectLst/>
                <a:latin typeface="+mn-lt"/>
                <a:cs typeface="+mn-cs"/>
              </a:rPr>
              <a:t/>
            </a:r>
            <a:br>
              <a:rPr lang="en-US" sz="2600" dirty="0" smtClean="0">
                <a:solidFill>
                  <a:schemeClr val="tx1"/>
                </a:solidFill>
                <a:effectLst/>
                <a:latin typeface="+mn-lt"/>
                <a:cs typeface="+mn-cs"/>
              </a:rPr>
            </a:br>
            <a:r>
              <a:rPr lang="en-US" sz="2600" baseline="30000" dirty="0" smtClean="0">
                <a:solidFill>
                  <a:schemeClr val="tx1"/>
                </a:solidFill>
                <a:effectLst/>
                <a:latin typeface="+mn-lt"/>
                <a:cs typeface="+mn-cs"/>
              </a:rPr>
              <a:t> </a:t>
            </a:r>
            <a:r>
              <a:rPr lang="en-US" sz="2600" dirty="0">
                <a:solidFill>
                  <a:schemeClr val="tx1"/>
                </a:solidFill>
                <a:effectLst/>
                <a:latin typeface="+mn-lt"/>
                <a:cs typeface="+mn-cs"/>
              </a:rPr>
              <a:t/>
            </a:r>
            <a:br>
              <a:rPr lang="en-US" sz="2600" dirty="0">
                <a:solidFill>
                  <a:schemeClr val="tx1"/>
                </a:solidFill>
                <a:effectLst/>
                <a:latin typeface="+mn-lt"/>
                <a:cs typeface="+mn-cs"/>
              </a:rPr>
            </a:br>
            <a:r>
              <a:rPr lang="en-US" sz="2600" dirty="0">
                <a:solidFill>
                  <a:schemeClr val="tx1"/>
                </a:solidFill>
                <a:effectLst/>
                <a:latin typeface="+mn-lt"/>
                <a:cs typeface="+mn-cs"/>
              </a:rPr>
              <a:t>P</a:t>
            </a:r>
            <a:r>
              <a:rPr lang="en-US" sz="2600" baseline="-25000" dirty="0">
                <a:solidFill>
                  <a:schemeClr val="tx1"/>
                </a:solidFill>
                <a:effectLst/>
                <a:latin typeface="+mn-lt"/>
                <a:cs typeface="+mn-cs"/>
              </a:rPr>
              <a:t>2010</a:t>
            </a:r>
            <a:r>
              <a:rPr lang="en-US" sz="2600" dirty="0">
                <a:solidFill>
                  <a:schemeClr val="tx1"/>
                </a:solidFill>
                <a:effectLst/>
                <a:latin typeface="+mn-lt"/>
                <a:cs typeface="+mn-cs"/>
              </a:rPr>
              <a:t> = </a:t>
            </a:r>
            <a:r>
              <a:rPr lang="en-US" sz="2600" dirty="0">
                <a:solidFill>
                  <a:srgbClr val="FFFF00"/>
                </a:solidFill>
                <a:effectLst/>
                <a:latin typeface="+mn-lt"/>
                <a:cs typeface="+mn-cs"/>
              </a:rPr>
              <a:t>8663</a:t>
            </a:r>
            <a:r>
              <a:rPr lang="en-US" sz="2600" dirty="0">
                <a:solidFill>
                  <a:schemeClr val="tx1"/>
                </a:solidFill>
                <a:effectLst/>
                <a:latin typeface="+mn-lt"/>
                <a:cs typeface="+mn-cs"/>
              </a:rPr>
              <a:t>(</a:t>
            </a:r>
            <a:r>
              <a:rPr lang="en-US" sz="2800" dirty="0">
                <a:solidFill>
                  <a:srgbClr val="FFFF00"/>
                </a:solidFill>
                <a:effectLst/>
                <a:latin typeface="+mn-lt"/>
                <a:cs typeface="+mn-cs"/>
              </a:rPr>
              <a:t>1+0.025</a:t>
            </a:r>
            <a:r>
              <a:rPr lang="en-US" sz="2600" dirty="0">
                <a:solidFill>
                  <a:schemeClr val="tx1"/>
                </a:solidFill>
                <a:effectLst/>
                <a:latin typeface="+mn-lt"/>
                <a:cs typeface="+mn-cs"/>
              </a:rPr>
              <a:t>)</a:t>
            </a:r>
            <a:r>
              <a:rPr lang="en-US" sz="2600" baseline="30000" dirty="0">
                <a:solidFill>
                  <a:srgbClr val="FFFF00"/>
                </a:solidFill>
                <a:effectLst/>
                <a:latin typeface="+mn-lt"/>
                <a:cs typeface="+mn-cs"/>
              </a:rPr>
              <a:t>3</a:t>
            </a:r>
            <a:r>
              <a:rPr lang="en-US" sz="2600" dirty="0">
                <a:solidFill>
                  <a:schemeClr val="tx1"/>
                </a:solidFill>
                <a:effectLst/>
                <a:latin typeface="+mn-lt"/>
                <a:cs typeface="+mn-cs"/>
              </a:rPr>
              <a:t/>
            </a:r>
            <a:br>
              <a:rPr lang="en-US" sz="2600" dirty="0">
                <a:solidFill>
                  <a:schemeClr val="tx1"/>
                </a:solidFill>
                <a:effectLst/>
                <a:latin typeface="+mn-lt"/>
                <a:cs typeface="+mn-cs"/>
              </a:rPr>
            </a:br>
            <a:r>
              <a:rPr lang="en-US" sz="2600" dirty="0">
                <a:solidFill>
                  <a:schemeClr val="tx1"/>
                </a:solidFill>
                <a:effectLst/>
                <a:latin typeface="+mn-lt"/>
                <a:cs typeface="+mn-cs"/>
              </a:rPr>
              <a:t> </a:t>
            </a:r>
            <a:br>
              <a:rPr lang="en-US" sz="2600" dirty="0">
                <a:solidFill>
                  <a:schemeClr val="tx1"/>
                </a:solidFill>
                <a:effectLst/>
                <a:latin typeface="+mn-lt"/>
                <a:cs typeface="+mn-cs"/>
              </a:rPr>
            </a:br>
            <a:r>
              <a:rPr lang="en-US" sz="2600" dirty="0">
                <a:solidFill>
                  <a:schemeClr val="tx1"/>
                </a:solidFill>
                <a:effectLst/>
                <a:latin typeface="+mn-lt"/>
                <a:cs typeface="+mn-cs"/>
              </a:rPr>
              <a:t>P</a:t>
            </a:r>
            <a:r>
              <a:rPr lang="en-US" sz="2600" baseline="-25000" dirty="0">
                <a:solidFill>
                  <a:schemeClr val="tx1"/>
                </a:solidFill>
                <a:effectLst/>
                <a:latin typeface="+mn-lt"/>
                <a:cs typeface="+mn-cs"/>
              </a:rPr>
              <a:t>2010</a:t>
            </a:r>
            <a:r>
              <a:rPr lang="en-US" sz="2600" dirty="0">
                <a:solidFill>
                  <a:schemeClr val="tx1"/>
                </a:solidFill>
                <a:effectLst/>
                <a:latin typeface="+mn-lt"/>
                <a:cs typeface="+mn-cs"/>
              </a:rPr>
              <a:t>= </a:t>
            </a:r>
            <a:r>
              <a:rPr lang="en-US" sz="2600" dirty="0">
                <a:solidFill>
                  <a:srgbClr val="FFFF00"/>
                </a:solidFill>
                <a:effectLst/>
                <a:latin typeface="+mn-lt"/>
                <a:cs typeface="+mn-cs"/>
              </a:rPr>
              <a:t>9330</a:t>
            </a:r>
            <a:r>
              <a:rPr lang="en-US" sz="2600" dirty="0">
                <a:solidFill>
                  <a:schemeClr val="tx1"/>
                </a:solidFill>
                <a:effectLst/>
                <a:latin typeface="+mn-lt"/>
                <a:cs typeface="+mn-cs"/>
              </a:rPr>
              <a:t> person</a:t>
            </a:r>
            <a:r>
              <a:rPr lang="en-US" sz="2600" dirty="0">
                <a:solidFill>
                  <a:schemeClr val="tx1"/>
                </a:solidFill>
                <a:latin typeface="+mn-lt"/>
                <a:cs typeface="+mn-cs"/>
              </a:rPr>
              <a:t/>
            </a:r>
            <a:br>
              <a:rPr lang="en-US" sz="2600" dirty="0">
                <a:solidFill>
                  <a:schemeClr val="tx1"/>
                </a:solidFill>
                <a:latin typeface="+mn-lt"/>
                <a:cs typeface="+mn-cs"/>
              </a:rPr>
            </a:br>
            <a:r>
              <a:rPr lang="en-US" sz="2600" dirty="0">
                <a:solidFill>
                  <a:schemeClr val="tx1"/>
                </a:solidFill>
                <a:latin typeface="+mn-lt"/>
                <a:cs typeface="+mn-cs"/>
              </a:rPr>
              <a:t> </a:t>
            </a:r>
            <a:br>
              <a:rPr lang="en-US" sz="2600" dirty="0">
                <a:solidFill>
                  <a:schemeClr val="tx1"/>
                </a:solidFill>
                <a:latin typeface="+mn-lt"/>
                <a:cs typeface="+mn-cs"/>
              </a:rPr>
            </a:br>
            <a:r>
              <a:rPr lang="en-US" sz="2600" dirty="0">
                <a:solidFill>
                  <a:schemeClr val="tx1"/>
                </a:solidFill>
                <a:latin typeface="+mn-lt"/>
                <a:cs typeface="+mn-cs"/>
              </a:rPr>
              <a:t/>
            </a:r>
            <a:br>
              <a:rPr lang="en-US" sz="2600" dirty="0">
                <a:solidFill>
                  <a:schemeClr val="tx1"/>
                </a:solidFill>
                <a:latin typeface="+mn-lt"/>
                <a:cs typeface="+mn-cs"/>
              </a:rPr>
            </a:br>
            <a:r>
              <a:rPr lang="en-US" sz="2600" dirty="0">
                <a:solidFill>
                  <a:schemeClr val="tx1"/>
                </a:solidFill>
                <a:latin typeface="+mn-lt"/>
                <a:cs typeface="+mn-cs"/>
              </a:rPr>
              <a:t/>
            </a:r>
            <a:br>
              <a:rPr lang="en-US" sz="2600" dirty="0">
                <a:solidFill>
                  <a:schemeClr val="tx1"/>
                </a:solidFill>
                <a:latin typeface="+mn-lt"/>
                <a:cs typeface="+mn-cs"/>
              </a:rPr>
            </a:br>
            <a:endParaRPr lang="ar-SA" sz="2600" dirty="0">
              <a:solidFill>
                <a:schemeClr val="tx1"/>
              </a:solidFill>
              <a:latin typeface="+mn-lt"/>
              <a:cs typeface="+mn-cs"/>
            </a:endParaRPr>
          </a:p>
        </p:txBody>
      </p:sp>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7772400" cy="1362456"/>
          </a:xfrm>
        </p:spPr>
        <p:txBody>
          <a:bodyPr/>
          <a:lstStyle/>
          <a:p>
            <a:r>
              <a:rPr lang="en-US" sz="3200" dirty="0" smtClean="0">
                <a:solidFill>
                  <a:srgbClr val="FFFF00"/>
                </a:solidFill>
                <a:effectLst/>
                <a:latin typeface="+mn-lt"/>
                <a:cs typeface="+mn-cs"/>
              </a:rPr>
              <a:t>Finally</a:t>
            </a:r>
            <a:r>
              <a:rPr lang="en-US" sz="3200" dirty="0" smtClean="0">
                <a:solidFill>
                  <a:schemeClr val="tx1"/>
                </a:solidFill>
                <a:effectLst/>
                <a:latin typeface="+mn-lt"/>
                <a:cs typeface="+mn-cs"/>
              </a:rPr>
              <a:t>, we will estimate the </a:t>
            </a:r>
            <a:r>
              <a:rPr lang="en-US" sz="3200" dirty="0" smtClean="0">
                <a:solidFill>
                  <a:schemeClr val="accent6">
                    <a:lumMod val="60000"/>
                    <a:lumOff val="40000"/>
                  </a:schemeClr>
                </a:solidFill>
                <a:effectLst/>
                <a:latin typeface="+mn-lt"/>
                <a:cs typeface="+mn-cs"/>
              </a:rPr>
              <a:t>population</a:t>
            </a:r>
            <a:r>
              <a:rPr lang="en-US" sz="3200" dirty="0" smtClean="0">
                <a:solidFill>
                  <a:schemeClr val="tx1"/>
                </a:solidFill>
                <a:effectLst/>
                <a:latin typeface="+mn-lt"/>
                <a:cs typeface="+mn-cs"/>
              </a:rPr>
              <a:t> after </a:t>
            </a:r>
            <a:r>
              <a:rPr lang="en-US" sz="3200" dirty="0" smtClean="0">
                <a:solidFill>
                  <a:srgbClr val="FFFF00"/>
                </a:solidFill>
                <a:effectLst/>
                <a:latin typeface="+mn-lt"/>
                <a:cs typeface="+mn-cs"/>
              </a:rPr>
              <a:t>25</a:t>
            </a:r>
            <a:r>
              <a:rPr lang="en-US" sz="3200" dirty="0" smtClean="0">
                <a:solidFill>
                  <a:schemeClr val="tx1"/>
                </a:solidFill>
                <a:effectLst/>
                <a:latin typeface="+mn-lt"/>
                <a:cs typeface="+mn-cs"/>
              </a:rPr>
              <a:t> years:</a:t>
            </a:r>
            <a:endParaRPr lang="ar-SA" sz="3200" dirty="0">
              <a:effectLst/>
              <a:latin typeface="+mn-lt"/>
              <a:cs typeface="+mn-cs"/>
            </a:endParaRPr>
          </a:p>
        </p:txBody>
      </p:sp>
      <p:sp>
        <p:nvSpPr>
          <p:cNvPr id="3" name="عنصر نائب للنص 2"/>
          <p:cNvSpPr>
            <a:spLocks noGrp="1"/>
          </p:cNvSpPr>
          <p:nvPr>
            <p:ph type="body" idx="1"/>
          </p:nvPr>
        </p:nvSpPr>
        <p:spPr>
          <a:xfrm>
            <a:off x="530352" y="2420888"/>
            <a:ext cx="7772400" cy="3888432"/>
          </a:xfrm>
        </p:spPr>
        <p:txBody>
          <a:bodyPr>
            <a:noAutofit/>
          </a:bodyPr>
          <a:lstStyle/>
          <a:p>
            <a:pPr algn="l"/>
            <a:r>
              <a:rPr lang="en-US" sz="2400" dirty="0" smtClean="0"/>
              <a:t>P = P</a:t>
            </a:r>
            <a:r>
              <a:rPr lang="en-US" sz="2400" baseline="-25000" dirty="0" smtClean="0"/>
              <a:t>o </a:t>
            </a:r>
            <a:r>
              <a:rPr lang="en-US" sz="2400" dirty="0" smtClean="0"/>
              <a:t>( 1 + R )</a:t>
            </a:r>
            <a:r>
              <a:rPr lang="en-US" sz="2400" baseline="30000" dirty="0" smtClean="0"/>
              <a:t>n</a:t>
            </a:r>
            <a:r>
              <a:rPr lang="en-US" sz="2400" dirty="0" smtClean="0"/>
              <a:t/>
            </a:r>
            <a:br>
              <a:rPr lang="en-US" sz="2400" dirty="0" smtClean="0"/>
            </a:br>
            <a:r>
              <a:rPr lang="en-US" sz="2400" baseline="30000" dirty="0" smtClean="0"/>
              <a:t> </a:t>
            </a:r>
            <a:r>
              <a:rPr lang="en-US" sz="2400" dirty="0" smtClean="0"/>
              <a:t/>
            </a:r>
            <a:br>
              <a:rPr lang="en-US" sz="2400" dirty="0" smtClean="0"/>
            </a:br>
            <a:r>
              <a:rPr lang="en-US" sz="2400" dirty="0" smtClean="0"/>
              <a:t>P</a:t>
            </a:r>
            <a:r>
              <a:rPr lang="en-US" sz="2400" baseline="-25000" dirty="0" smtClean="0"/>
              <a:t>2035</a:t>
            </a:r>
            <a:r>
              <a:rPr lang="en-US" sz="2400" dirty="0" smtClean="0"/>
              <a:t> = P</a:t>
            </a:r>
            <a:r>
              <a:rPr lang="en-US" sz="2400" baseline="-25000" dirty="0" smtClean="0"/>
              <a:t>2010</a:t>
            </a:r>
            <a:r>
              <a:rPr lang="en-US" sz="2400" dirty="0" smtClean="0"/>
              <a:t>( </a:t>
            </a:r>
            <a:r>
              <a:rPr lang="en-US" sz="2400" dirty="0" smtClean="0">
                <a:solidFill>
                  <a:srgbClr val="FFFF00"/>
                </a:solidFill>
              </a:rPr>
              <a:t>1 + 0.025 </a:t>
            </a:r>
            <a:r>
              <a:rPr lang="en-US" sz="2400" dirty="0" smtClean="0"/>
              <a:t>)</a:t>
            </a:r>
            <a:r>
              <a:rPr lang="en-US" sz="2400" baseline="30000" dirty="0" smtClean="0">
                <a:solidFill>
                  <a:srgbClr val="FFFF00"/>
                </a:solidFill>
              </a:rPr>
              <a:t>25</a:t>
            </a:r>
            <a:r>
              <a:rPr lang="en-US" sz="2400" dirty="0" smtClean="0"/>
              <a:t/>
            </a:r>
            <a:br>
              <a:rPr lang="en-US" sz="2400" dirty="0" smtClean="0"/>
            </a:br>
            <a:r>
              <a:rPr lang="en-US" sz="2400" dirty="0" smtClean="0"/>
              <a:t> </a:t>
            </a:r>
            <a:br>
              <a:rPr lang="en-US" sz="2400" dirty="0" smtClean="0"/>
            </a:br>
            <a:r>
              <a:rPr lang="en-US" sz="2400" dirty="0" smtClean="0"/>
              <a:t>P</a:t>
            </a:r>
            <a:r>
              <a:rPr lang="en-US" sz="2400" baseline="-25000" dirty="0" smtClean="0"/>
              <a:t>2035</a:t>
            </a:r>
            <a:r>
              <a:rPr lang="en-US" sz="2400" dirty="0" smtClean="0"/>
              <a:t> = </a:t>
            </a:r>
            <a:r>
              <a:rPr lang="en-US" sz="2400" dirty="0" smtClean="0">
                <a:solidFill>
                  <a:srgbClr val="FFFF00"/>
                </a:solidFill>
              </a:rPr>
              <a:t>9330</a:t>
            </a:r>
            <a:r>
              <a:rPr lang="en-US" sz="2400" dirty="0" smtClean="0"/>
              <a:t>(</a:t>
            </a:r>
            <a:r>
              <a:rPr lang="en-US" sz="2400" dirty="0" smtClean="0">
                <a:solidFill>
                  <a:srgbClr val="FFFF00"/>
                </a:solidFill>
              </a:rPr>
              <a:t>1+0.025</a:t>
            </a:r>
            <a:r>
              <a:rPr lang="en-US" sz="2400" dirty="0" smtClean="0"/>
              <a:t>)</a:t>
            </a:r>
            <a:r>
              <a:rPr lang="en-US" sz="2400" baseline="30000" dirty="0" smtClean="0">
                <a:solidFill>
                  <a:srgbClr val="FFFF00"/>
                </a:solidFill>
              </a:rPr>
              <a:t>25</a:t>
            </a:r>
            <a:r>
              <a:rPr lang="en-US" sz="2400" dirty="0" smtClean="0"/>
              <a:t/>
            </a:r>
            <a:br>
              <a:rPr lang="en-US" sz="2400" dirty="0" smtClean="0"/>
            </a:br>
            <a:r>
              <a:rPr lang="en-US" sz="2400" dirty="0" smtClean="0"/>
              <a:t> </a:t>
            </a:r>
            <a:br>
              <a:rPr lang="en-US" sz="2400" dirty="0" smtClean="0"/>
            </a:br>
            <a:r>
              <a:rPr lang="en-US" sz="2400" dirty="0" smtClean="0"/>
              <a:t>P</a:t>
            </a:r>
            <a:r>
              <a:rPr lang="en-US" sz="2400" baseline="-25000" dirty="0" smtClean="0"/>
              <a:t>2035</a:t>
            </a:r>
            <a:r>
              <a:rPr lang="en-US" sz="2400" dirty="0" smtClean="0"/>
              <a:t>= </a:t>
            </a:r>
            <a:r>
              <a:rPr lang="en-US" sz="2400" dirty="0" smtClean="0">
                <a:solidFill>
                  <a:srgbClr val="FFFF00"/>
                </a:solidFill>
              </a:rPr>
              <a:t>17300</a:t>
            </a:r>
            <a:r>
              <a:rPr lang="en-US" sz="2400" dirty="0" smtClean="0"/>
              <a:t> person</a:t>
            </a:r>
            <a:br>
              <a:rPr lang="en-US" sz="2400" dirty="0" smtClean="0"/>
            </a:br>
            <a:r>
              <a:rPr lang="en-US" sz="2400" dirty="0" smtClean="0"/>
              <a:t> </a:t>
            </a:r>
            <a:r>
              <a:rPr lang="en-US" sz="2400" dirty="0" smtClean="0">
                <a:solidFill>
                  <a:schemeClr val="accent6">
                    <a:lumMod val="60000"/>
                    <a:lumOff val="40000"/>
                  </a:schemeClr>
                </a:solidFill>
              </a:rPr>
              <a:t/>
            </a:r>
            <a:br>
              <a:rPr lang="en-US" sz="2400" dirty="0" smtClean="0">
                <a:solidFill>
                  <a:schemeClr val="accent6">
                    <a:lumMod val="60000"/>
                    <a:lumOff val="40000"/>
                  </a:schemeClr>
                </a:solidFill>
              </a:rPr>
            </a:br>
            <a:r>
              <a:rPr lang="en-US" sz="2400" b="1" dirty="0" smtClean="0">
                <a:solidFill>
                  <a:srgbClr val="FFFF00"/>
                </a:solidFill>
              </a:rPr>
              <a:t>In other words</a:t>
            </a:r>
            <a:r>
              <a:rPr lang="en-US" sz="2400" dirty="0" smtClean="0"/>
              <a:t>, the population after </a:t>
            </a:r>
            <a:r>
              <a:rPr lang="en-US" sz="2400" dirty="0" smtClean="0">
                <a:solidFill>
                  <a:srgbClr val="FFFF00"/>
                </a:solidFill>
              </a:rPr>
              <a:t>25</a:t>
            </a:r>
            <a:r>
              <a:rPr lang="en-US" sz="2400" dirty="0" smtClean="0"/>
              <a:t> years is expected to reach</a:t>
            </a:r>
            <a:r>
              <a:rPr lang="en-US" sz="2400" dirty="0" smtClean="0">
                <a:solidFill>
                  <a:srgbClr val="FFFF00"/>
                </a:solidFill>
              </a:rPr>
              <a:t> 17300 </a:t>
            </a:r>
            <a:r>
              <a:rPr lang="en-US" sz="2400" dirty="0" smtClean="0"/>
              <a:t>and this figure is adopted in this study to calculate the amount of consumption.</a:t>
            </a:r>
            <a:br>
              <a:rPr lang="en-US" sz="2400" dirty="0" smtClean="0"/>
            </a:br>
            <a:endParaRPr lang="ar-SA" sz="2400" dirty="0"/>
          </a:p>
        </p:txBody>
      </p:sp>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144015"/>
            <a:ext cx="9144000" cy="7029399"/>
          </a:xfrm>
          <a:prstGeom prst="rect">
            <a:avLst/>
          </a:prstGeom>
          <a:noFill/>
          <a:ln w="9525">
            <a:noFill/>
            <a:miter lim="800000"/>
            <a:headEnd/>
            <a:tailEnd/>
          </a:ln>
        </p:spPr>
      </p:pic>
      <p:sp>
        <p:nvSpPr>
          <p:cNvPr id="5" name="مستطيل 4"/>
          <p:cNvSpPr/>
          <p:nvPr/>
        </p:nvSpPr>
        <p:spPr>
          <a:xfrm>
            <a:off x="3203849" y="3068960"/>
            <a:ext cx="4072190" cy="954107"/>
          </a:xfrm>
          <a:prstGeom prst="rect">
            <a:avLst/>
          </a:prstGeom>
        </p:spPr>
        <p:txBody>
          <a:bodyPr wrap="square">
            <a:spAutoFit/>
          </a:bodyPr>
          <a:lstStyle/>
          <a:p>
            <a: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
            </a:r>
            <a:b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br>
            <a:endParaRPr lang="ar-SA" sz="28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
        <p:nvSpPr>
          <p:cNvPr id="6" name="مستطيل 5"/>
          <p:cNvSpPr/>
          <p:nvPr/>
        </p:nvSpPr>
        <p:spPr>
          <a:xfrm>
            <a:off x="2123728" y="3214717"/>
            <a:ext cx="4820550" cy="646331"/>
          </a:xfrm>
          <a:prstGeom prst="rect">
            <a:avLst/>
          </a:prstGeom>
        </p:spPr>
        <p:txBody>
          <a:bodyPr wrap="none">
            <a:spAutoFit/>
          </a:bodyPr>
          <a:lstStyle/>
          <a:p>
            <a:r>
              <a:rPr lang="en-US" sz="36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EPANET Software</a:t>
            </a:r>
            <a:endParaRPr lang="ar-SA" sz="105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dirty="0"/>
          </a:p>
        </p:txBody>
      </p:sp>
      <p:pic>
        <p:nvPicPr>
          <p:cNvPr id="1028" name="Picture 4"/>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28674" name="Rectangle 2"/>
          <p:cNvSpPr>
            <a:spLocks noChangeArrowheads="1"/>
          </p:cNvSpPr>
          <p:nvPr/>
        </p:nvSpPr>
        <p:spPr bwMode="auto">
          <a:xfrm>
            <a:off x="0" y="378913"/>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Calibri" pitchFamily="34" charset="0"/>
                <a:cs typeface="Arial" pitchFamily="34" charset="0"/>
              </a:rPr>
              <a:t>Before going ahead into our project I want first talk in a brief about the importance of water, water is essential to sustain a life and as our project is talking about improving networks that means improving access to safe drinking water , I mean more benefits to health .     </a:t>
            </a:r>
            <a:endParaRPr kumimoji="0" lang="en-US" sz="2800" b="0" i="0" u="none" strike="noStrike" cap="none" normalizeH="0" baseline="0" dirty="0" smtClean="0">
              <a:ln>
                <a:noFill/>
              </a:ln>
              <a:solidFill>
                <a:schemeClr val="tx1"/>
              </a:solidFill>
              <a:effectLst/>
              <a:latin typeface="Cambria" pitchFamily="18" charset="0"/>
              <a:cs typeface="Arial" pitchFamily="34" charset="0"/>
            </a:endParaRPr>
          </a:p>
        </p:txBody>
      </p:sp>
      <p:sp>
        <p:nvSpPr>
          <p:cNvPr id="10" name="مربع نص 9"/>
          <p:cNvSpPr txBox="1"/>
          <p:nvPr/>
        </p:nvSpPr>
        <p:spPr>
          <a:xfrm>
            <a:off x="0" y="3789040"/>
            <a:ext cx="9144000" cy="830997"/>
          </a:xfrm>
          <a:prstGeom prst="rect">
            <a:avLst/>
          </a:prstGeom>
          <a:noFill/>
        </p:spPr>
        <p:txBody>
          <a:bodyPr wrap="square" rtlCol="1">
            <a:spAutoFit/>
          </a:bodyPr>
          <a:lstStyle/>
          <a:p>
            <a:pPr algn="l"/>
            <a:r>
              <a:rPr lang="en-US" sz="2400" dirty="0" smtClean="0"/>
              <a:t>Our project is mainly dealing with how to design a new WDN network using EPANET and design a new wastewater network .</a:t>
            </a:r>
            <a:endParaRPr lang="en-US" sz="2400" dirty="0"/>
          </a:p>
        </p:txBody>
      </p:sp>
    </p:spTree>
  </p:cSld>
  <p:clrMapOvr>
    <a:masterClrMapping/>
  </p:clrMapOvr>
  <p:transition spd="med">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188640"/>
            <a:ext cx="7772400" cy="936104"/>
          </a:xfrm>
        </p:spPr>
        <p:txBody>
          <a:bodyPr>
            <a:normAutofit/>
          </a:bodyPr>
          <a:lstStyle/>
          <a:p>
            <a:pPr algn="ctr"/>
            <a:r>
              <a:rPr lang="en-US" sz="5400" b="1" i="1" dirty="0" smtClean="0">
                <a:solidFill>
                  <a:schemeClr val="accent6">
                    <a:lumMod val="60000"/>
                    <a:lumOff val="40000"/>
                  </a:schemeClr>
                </a:solidFill>
                <a:effectLst>
                  <a:outerShdw blurRad="38100" dist="38100" dir="2700000" algn="tl">
                    <a:srgbClr val="000000">
                      <a:alpha val="43137"/>
                    </a:srgbClr>
                  </a:outerShdw>
                </a:effectLst>
                <a:cs typeface="+mn-cs"/>
              </a:rPr>
              <a:t>EPANET Software</a:t>
            </a:r>
            <a:endParaRPr lang="ar-SA" sz="5400" i="1" dirty="0">
              <a:solidFill>
                <a:schemeClr val="accent6">
                  <a:lumMod val="60000"/>
                  <a:lumOff val="40000"/>
                </a:schemeClr>
              </a:solidFill>
              <a:effectLst>
                <a:outerShdw blurRad="38100" dist="38100" dir="2700000" algn="tl">
                  <a:srgbClr val="000000">
                    <a:alpha val="43137"/>
                  </a:srgbClr>
                </a:outerShdw>
              </a:effectLst>
              <a:cs typeface="+mn-cs"/>
            </a:endParaRPr>
          </a:p>
        </p:txBody>
      </p:sp>
      <p:sp>
        <p:nvSpPr>
          <p:cNvPr id="3" name="عنوان فرعي 2"/>
          <p:cNvSpPr>
            <a:spLocks noGrp="1"/>
          </p:cNvSpPr>
          <p:nvPr>
            <p:ph type="subTitle" idx="1"/>
          </p:nvPr>
        </p:nvSpPr>
        <p:spPr>
          <a:xfrm>
            <a:off x="683568" y="1340768"/>
            <a:ext cx="7848872" cy="4896544"/>
          </a:xfrm>
        </p:spPr>
        <p:txBody>
          <a:bodyPr>
            <a:normAutofit/>
          </a:bodyPr>
          <a:lstStyle/>
          <a:p>
            <a:pPr algn="l" rtl="0">
              <a:buClr>
                <a:srgbClr val="FFFF00"/>
              </a:buClr>
              <a:buFont typeface="Wingdings" pitchFamily="2" charset="2"/>
              <a:buChar char="v"/>
              <a:defRPr/>
            </a:pPr>
            <a:r>
              <a:rPr lang="en-US" b="1" dirty="0" smtClean="0">
                <a:solidFill>
                  <a:schemeClr val="accent6">
                    <a:lumMod val="60000"/>
                    <a:lumOff val="40000"/>
                  </a:schemeClr>
                </a:solidFill>
              </a:rPr>
              <a:t>   EPANET </a:t>
            </a:r>
            <a:r>
              <a:rPr lang="en-US" dirty="0" smtClean="0">
                <a:solidFill>
                  <a:schemeClr val="tx1"/>
                </a:solidFill>
              </a:rPr>
              <a:t> </a:t>
            </a:r>
            <a:r>
              <a:rPr lang="en-US" sz="2400" dirty="0">
                <a:solidFill>
                  <a:schemeClr val="tx1"/>
                </a:solidFill>
                <a:latin typeface="Times New Roman" pitchFamily="18" charset="0"/>
                <a:cs typeface="Times New Roman" pitchFamily="18" charset="0"/>
              </a:rPr>
              <a:t>is a computer software used for analyze </a:t>
            </a:r>
          </a:p>
          <a:p>
            <a:pPr indent="3175" algn="l" rtl="0">
              <a:defRPr/>
            </a:pPr>
            <a:r>
              <a:rPr lang="en-US" sz="2400" dirty="0">
                <a:solidFill>
                  <a:schemeClr val="tx1"/>
                </a:solidFill>
                <a:latin typeface="Times New Roman" pitchFamily="18" charset="0"/>
                <a:cs typeface="Times New Roman" pitchFamily="18" charset="0"/>
              </a:rPr>
              <a:t>the water distribution networks. It can be used for </a:t>
            </a:r>
          </a:p>
          <a:p>
            <a:pPr indent="3175" algn="l" rtl="0">
              <a:defRPr/>
            </a:pPr>
            <a:r>
              <a:rPr lang="en-US" sz="2400" dirty="0">
                <a:solidFill>
                  <a:schemeClr val="tx1"/>
                </a:solidFill>
                <a:latin typeface="Times New Roman" pitchFamily="18" charset="0"/>
                <a:cs typeface="Times New Roman" pitchFamily="18" charset="0"/>
              </a:rPr>
              <a:t>different types of application in the distribution </a:t>
            </a:r>
          </a:p>
          <a:p>
            <a:pPr indent="3175" algn="l" rtl="0">
              <a:defRPr/>
            </a:pPr>
            <a:r>
              <a:rPr lang="en-US" sz="2400" dirty="0">
                <a:solidFill>
                  <a:schemeClr val="tx1"/>
                </a:solidFill>
                <a:latin typeface="Times New Roman" pitchFamily="18" charset="0"/>
                <a:cs typeface="Times New Roman" pitchFamily="18" charset="0"/>
              </a:rPr>
              <a:t>system analysis such as a simple network design.</a:t>
            </a:r>
          </a:p>
          <a:p>
            <a:pPr algn="l" rtl="0">
              <a:defRPr/>
            </a:pPr>
            <a:endParaRPr lang="en-US" dirty="0">
              <a:solidFill>
                <a:schemeClr val="tx1"/>
              </a:solidFill>
            </a:endParaRPr>
          </a:p>
          <a:p>
            <a:pPr algn="l" rtl="0">
              <a:buClr>
                <a:srgbClr val="FFFF00"/>
              </a:buClr>
              <a:buFont typeface="Wingdings" pitchFamily="2" charset="2"/>
              <a:buChar char="v"/>
              <a:defRPr/>
            </a:pPr>
            <a:r>
              <a:rPr lang="en-US" b="1" dirty="0" smtClean="0">
                <a:solidFill>
                  <a:schemeClr val="accent6">
                    <a:lumMod val="60000"/>
                    <a:lumOff val="40000"/>
                  </a:schemeClr>
                </a:solidFill>
              </a:rPr>
              <a:t> </a:t>
            </a:r>
            <a:r>
              <a:rPr lang="en-US" b="1" dirty="0" smtClean="0">
                <a:solidFill>
                  <a:schemeClr val="accent6">
                    <a:lumMod val="60000"/>
                    <a:lumOff val="40000"/>
                  </a:schemeClr>
                </a:solidFill>
              </a:rPr>
              <a:t>   </a:t>
            </a:r>
            <a:r>
              <a:rPr lang="en-US" b="1" dirty="0" smtClean="0">
                <a:solidFill>
                  <a:schemeClr val="accent6">
                    <a:lumMod val="60000"/>
                    <a:lumOff val="40000"/>
                  </a:schemeClr>
                </a:solidFill>
              </a:rPr>
              <a:t>EPANET </a:t>
            </a:r>
            <a:r>
              <a:rPr lang="en-US" dirty="0" smtClean="0">
                <a:solidFill>
                  <a:schemeClr val="tx1"/>
                </a:solidFill>
              </a:rPr>
              <a:t> </a:t>
            </a:r>
            <a:r>
              <a:rPr lang="en-US" sz="2400" dirty="0" smtClean="0">
                <a:solidFill>
                  <a:schemeClr val="tx1"/>
                </a:solidFill>
                <a:latin typeface="Times New Roman" pitchFamily="18" charset="0"/>
                <a:cs typeface="Times New Roman" pitchFamily="18" charset="0"/>
              </a:rPr>
              <a:t>analysis output are : the flow for each pipe </a:t>
            </a:r>
            <a:endParaRPr lang="en-US" sz="2400" dirty="0">
              <a:solidFill>
                <a:schemeClr val="tx1"/>
              </a:solidFill>
              <a:latin typeface="Times New Roman" pitchFamily="18" charset="0"/>
              <a:cs typeface="Times New Roman" pitchFamily="18" charset="0"/>
            </a:endParaRPr>
          </a:p>
          <a:p>
            <a:pPr indent="3175" algn="l" rtl="0">
              <a:defRPr/>
            </a:pPr>
            <a:r>
              <a:rPr lang="en-US" sz="2400" dirty="0">
                <a:solidFill>
                  <a:schemeClr val="tx1"/>
                </a:solidFill>
                <a:latin typeface="Times New Roman" pitchFamily="18" charset="0"/>
                <a:cs typeface="Times New Roman" pitchFamily="18" charset="0"/>
              </a:rPr>
              <a:t>in the network and the velocities, the pressure for </a:t>
            </a:r>
          </a:p>
          <a:p>
            <a:pPr indent="3175" algn="l" rtl="0">
              <a:defRPr/>
            </a:pPr>
            <a:r>
              <a:rPr lang="en-US" sz="2400" dirty="0">
                <a:solidFill>
                  <a:schemeClr val="tx1"/>
                </a:solidFill>
                <a:latin typeface="Times New Roman" pitchFamily="18" charset="0"/>
                <a:cs typeface="Times New Roman" pitchFamily="18" charset="0"/>
              </a:rPr>
              <a:t>each node and the total head, the head loss in each</a:t>
            </a:r>
          </a:p>
          <a:p>
            <a:pPr indent="3175" algn="l" rtl="0">
              <a:defRPr/>
            </a:pPr>
            <a:r>
              <a:rPr lang="en-US" sz="2400" dirty="0">
                <a:solidFill>
                  <a:schemeClr val="tx1"/>
                </a:solidFill>
                <a:latin typeface="Times New Roman" pitchFamily="18" charset="0"/>
                <a:cs typeface="Times New Roman" pitchFamily="18" charset="0"/>
              </a:rPr>
              <a:t> pipe and more of hydraulic output analysis.</a:t>
            </a:r>
          </a:p>
          <a:p>
            <a:pPr algn="l" rtl="0">
              <a:defRPr/>
            </a:pPr>
            <a:endParaRPr lang="en-US" sz="2000" dirty="0">
              <a:solidFill>
                <a:schemeClr val="tx1"/>
              </a:solidFill>
            </a:endParaRPr>
          </a:p>
          <a:p>
            <a:pPr algn="l" rtl="0">
              <a:defRPr/>
            </a:pPr>
            <a:endParaRPr lang="en-US" sz="2000" b="1" dirty="0">
              <a:solidFill>
                <a:schemeClr val="tx1"/>
              </a:solidFill>
            </a:endParaRPr>
          </a:p>
          <a:p>
            <a:endParaRPr lang="ar-SA" dirty="0">
              <a:solidFill>
                <a:schemeClr val="tx1"/>
              </a:solidFill>
            </a:endParaRPr>
          </a:p>
        </p:txBody>
      </p:sp>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404665"/>
            <a:ext cx="7772400" cy="936104"/>
          </a:xfrm>
        </p:spPr>
        <p:txBody>
          <a:bodyPr>
            <a:noAutofit/>
          </a:bodyPr>
          <a:lstStyle/>
          <a:p>
            <a:pPr algn="ctr" rtl="1"/>
            <a:r>
              <a:rPr lang="en-US" sz="4000" i="1" dirty="0" smtClean="0">
                <a:solidFill>
                  <a:schemeClr val="accent6">
                    <a:lumMod val="60000"/>
                    <a:lumOff val="40000"/>
                  </a:schemeClr>
                </a:solidFill>
              </a:rPr>
              <a:t>The Design of Water Distribution </a:t>
            </a:r>
            <a:r>
              <a:rPr lang="ar-SA" sz="4000" i="1" dirty="0" smtClean="0">
                <a:solidFill>
                  <a:schemeClr val="accent6">
                    <a:lumMod val="60000"/>
                    <a:lumOff val="40000"/>
                  </a:schemeClr>
                </a:solidFill>
              </a:rPr>
              <a:t/>
            </a:r>
            <a:br>
              <a:rPr lang="ar-SA" sz="4000" i="1" dirty="0" smtClean="0">
                <a:solidFill>
                  <a:schemeClr val="accent6">
                    <a:lumMod val="60000"/>
                    <a:lumOff val="40000"/>
                  </a:schemeClr>
                </a:solidFill>
              </a:rPr>
            </a:br>
            <a:r>
              <a:rPr lang="en-US" sz="4000" i="1" dirty="0" smtClean="0">
                <a:solidFill>
                  <a:schemeClr val="accent6">
                    <a:lumMod val="60000"/>
                    <a:lumOff val="40000"/>
                  </a:schemeClr>
                </a:solidFill>
              </a:rPr>
              <a:t>Network </a:t>
            </a:r>
            <a:r>
              <a:rPr lang="en-US" sz="4000" i="1" dirty="0" smtClean="0">
                <a:solidFill>
                  <a:schemeClr val="accent6">
                    <a:lumMod val="60000"/>
                    <a:lumOff val="40000"/>
                  </a:schemeClr>
                </a:solidFill>
              </a:rPr>
              <a:t>of Thinnaba</a:t>
            </a:r>
            <a:endParaRPr lang="en-US" sz="4000" i="1" dirty="0">
              <a:solidFill>
                <a:schemeClr val="accent6">
                  <a:lumMod val="60000"/>
                  <a:lumOff val="40000"/>
                </a:schemeClr>
              </a:solidFill>
            </a:endParaRPr>
          </a:p>
        </p:txBody>
      </p:sp>
      <p:sp>
        <p:nvSpPr>
          <p:cNvPr id="3" name="عنوان فرعي 2"/>
          <p:cNvSpPr>
            <a:spLocks noGrp="1"/>
          </p:cNvSpPr>
          <p:nvPr>
            <p:ph type="subTitle" idx="1"/>
          </p:nvPr>
        </p:nvSpPr>
        <p:spPr>
          <a:xfrm>
            <a:off x="683568" y="1340768"/>
            <a:ext cx="7848872" cy="4896544"/>
          </a:xfrm>
        </p:spPr>
        <p:txBody>
          <a:bodyPr>
            <a:normAutofit fontScale="92500" lnSpcReduction="10000"/>
          </a:bodyPr>
          <a:lstStyle/>
          <a:p>
            <a:pPr algn="l" rtl="0"/>
            <a:endParaRPr lang="en-US" sz="2800" b="1" dirty="0" smtClean="0">
              <a:latin typeface="Times New Roman" pitchFamily="18" charset="0"/>
              <a:cs typeface="Times New Roman" pitchFamily="18" charset="0"/>
            </a:endParaRPr>
          </a:p>
          <a:p>
            <a:pPr algn="l" rtl="0"/>
            <a:r>
              <a:rPr lang="en-US" sz="2800" b="1" dirty="0" smtClean="0">
                <a:solidFill>
                  <a:srgbClr val="FFFF00"/>
                </a:solidFill>
                <a:latin typeface="Times New Roman" pitchFamily="18" charset="0"/>
                <a:cs typeface="Times New Roman" pitchFamily="18" charset="0"/>
              </a:rPr>
              <a:t>Network layout:</a:t>
            </a:r>
          </a:p>
          <a:p>
            <a:pPr algn="l" rtl="0"/>
            <a:endParaRPr lang="en-US" sz="2800" b="1" dirty="0" smtClean="0">
              <a:latin typeface="Times New Roman" pitchFamily="18" charset="0"/>
              <a:cs typeface="Times New Roman" pitchFamily="18" charset="0"/>
            </a:endParaRPr>
          </a:p>
          <a:p>
            <a:pPr marL="514350" indent="-514350" algn="l" rtl="0"/>
            <a:r>
              <a:rPr lang="en-US" b="1" i="1" dirty="0" smtClean="0">
                <a:solidFill>
                  <a:srgbClr val="FFFF00"/>
                </a:solidFill>
                <a:latin typeface="+mj-lt"/>
                <a:cs typeface="Times New Roman" pitchFamily="18" charset="0"/>
              </a:rPr>
              <a:t> A. </a:t>
            </a:r>
            <a:r>
              <a:rPr lang="en-US" b="1" i="1" u="sng" dirty="0" smtClean="0">
                <a:solidFill>
                  <a:srgbClr val="FFFF00"/>
                </a:solidFill>
                <a:latin typeface="+mj-lt"/>
                <a:cs typeface="Times New Roman" pitchFamily="18" charset="0"/>
              </a:rPr>
              <a:t>By </a:t>
            </a:r>
            <a:r>
              <a:rPr lang="en-US" b="1" i="1" u="sng" dirty="0" smtClean="0">
                <a:solidFill>
                  <a:srgbClr val="FFFF00"/>
                </a:solidFill>
                <a:latin typeface="+mj-lt"/>
                <a:cs typeface="Times New Roman" pitchFamily="18" charset="0"/>
              </a:rPr>
              <a:t>using AutoCAD program</a:t>
            </a:r>
          </a:p>
          <a:p>
            <a:pPr marL="514350" indent="-514350" algn="l" rtl="0"/>
            <a:r>
              <a:rPr lang="en-US" dirty="0" smtClean="0">
                <a:solidFill>
                  <a:srgbClr val="FFFF00"/>
                </a:solidFill>
                <a:latin typeface="Times New Roman" pitchFamily="18" charset="0"/>
                <a:cs typeface="Times New Roman" pitchFamily="18" charset="0"/>
              </a:rPr>
              <a:t>1.   </a:t>
            </a:r>
            <a:r>
              <a:rPr lang="en-US" dirty="0" smtClean="0">
                <a:latin typeface="Times New Roman" pitchFamily="18" charset="0"/>
                <a:cs typeface="Times New Roman" pitchFamily="18" charset="0"/>
              </a:rPr>
              <a:t>Drawing </a:t>
            </a:r>
            <a:r>
              <a:rPr lang="en-US" dirty="0" smtClean="0">
                <a:latin typeface="Times New Roman" pitchFamily="18" charset="0"/>
                <a:cs typeface="Times New Roman" pitchFamily="18" charset="0"/>
              </a:rPr>
              <a:t>lines in the streets represent pipes</a:t>
            </a:r>
          </a:p>
          <a:p>
            <a:pPr marL="514350" indent="-514350" algn="l" rtl="0"/>
            <a:r>
              <a:rPr lang="en-US" dirty="0" smtClean="0">
                <a:solidFill>
                  <a:srgbClr val="FFFF00"/>
                </a:solidFill>
                <a:latin typeface="Times New Roman" pitchFamily="18" charset="0"/>
                <a:cs typeface="Times New Roman" pitchFamily="18" charset="0"/>
              </a:rPr>
              <a:t>2.   </a:t>
            </a:r>
            <a:r>
              <a:rPr lang="en-US" dirty="0" smtClean="0">
                <a:latin typeface="Times New Roman" pitchFamily="18" charset="0"/>
                <a:cs typeface="Times New Roman" pitchFamily="18" charset="0"/>
              </a:rPr>
              <a:t>Drawing </a:t>
            </a:r>
            <a:r>
              <a:rPr lang="en-US" dirty="0" smtClean="0">
                <a:latin typeface="Times New Roman" pitchFamily="18" charset="0"/>
                <a:cs typeface="Times New Roman" pitchFamily="18" charset="0"/>
              </a:rPr>
              <a:t>points which represent junctions </a:t>
            </a:r>
          </a:p>
          <a:p>
            <a:pPr marL="514350" indent="-514350" algn="l" rtl="0"/>
            <a:r>
              <a:rPr lang="en-US" dirty="0" smtClean="0">
                <a:solidFill>
                  <a:srgbClr val="FFFF00"/>
                </a:solidFill>
                <a:latin typeface="Times New Roman" pitchFamily="18" charset="0"/>
                <a:cs typeface="Times New Roman" pitchFamily="18" charset="0"/>
              </a:rPr>
              <a:t>3.   </a:t>
            </a:r>
            <a:r>
              <a:rPr lang="en-US" dirty="0" smtClean="0">
                <a:latin typeface="Times New Roman" pitchFamily="18" charset="0"/>
                <a:cs typeface="Times New Roman" pitchFamily="18" charset="0"/>
              </a:rPr>
              <a:t>Divide </a:t>
            </a:r>
            <a:r>
              <a:rPr lang="en-US" dirty="0" smtClean="0">
                <a:latin typeface="Times New Roman" pitchFamily="18" charset="0"/>
                <a:cs typeface="Times New Roman" pitchFamily="18" charset="0"/>
              </a:rPr>
              <a:t>the village into areas (polygons)</a:t>
            </a:r>
          </a:p>
          <a:p>
            <a:pPr marL="514350" indent="-514350" algn="l" rtl="0">
              <a:buFont typeface="+mj-lt"/>
              <a:buAutoNum type="arabicPeriod"/>
            </a:pPr>
            <a:endParaRPr lang="en-US" dirty="0" smtClean="0">
              <a:latin typeface="Times New Roman" pitchFamily="18" charset="0"/>
              <a:cs typeface="Times New Roman" pitchFamily="18" charset="0"/>
            </a:endParaRPr>
          </a:p>
          <a:p>
            <a:pPr marL="514350" indent="-514350" algn="l" rtl="0"/>
            <a:r>
              <a:rPr lang="en-US" b="1" dirty="0" smtClean="0">
                <a:solidFill>
                  <a:srgbClr val="FFFF00"/>
                </a:solidFill>
                <a:latin typeface="+mj-lt"/>
                <a:cs typeface="Times New Roman" pitchFamily="18" charset="0"/>
              </a:rPr>
              <a:t>B. </a:t>
            </a:r>
            <a:r>
              <a:rPr lang="en-US" b="1" i="1" u="sng" dirty="0" smtClean="0">
                <a:solidFill>
                  <a:srgbClr val="FFFF00"/>
                </a:solidFill>
                <a:latin typeface="+mj-lt"/>
                <a:cs typeface="Times New Roman" pitchFamily="18" charset="0"/>
              </a:rPr>
              <a:t>By using </a:t>
            </a:r>
            <a:r>
              <a:rPr lang="en-US" b="1" i="1" u="sng" dirty="0" err="1" smtClean="0">
                <a:solidFill>
                  <a:srgbClr val="FFFF00"/>
                </a:solidFill>
                <a:latin typeface="+mj-lt"/>
                <a:cs typeface="Times New Roman" pitchFamily="18" charset="0"/>
              </a:rPr>
              <a:t>Epanet</a:t>
            </a:r>
            <a:r>
              <a:rPr lang="en-US" b="1" i="1" u="sng" dirty="0" smtClean="0">
                <a:solidFill>
                  <a:srgbClr val="FFFF00"/>
                </a:solidFill>
                <a:latin typeface="+mj-lt"/>
                <a:cs typeface="Times New Roman" pitchFamily="18" charset="0"/>
              </a:rPr>
              <a:t> program</a:t>
            </a:r>
          </a:p>
          <a:p>
            <a:pPr marL="514350" indent="-514350" algn="l" rtl="0"/>
            <a:r>
              <a:rPr lang="en-US" dirty="0" smtClean="0">
                <a:solidFill>
                  <a:srgbClr val="FFFF00"/>
                </a:solidFill>
                <a:latin typeface="Times New Roman" pitchFamily="18" charset="0"/>
                <a:cs typeface="Times New Roman" pitchFamily="18" charset="0"/>
              </a:rPr>
              <a:t>1.   </a:t>
            </a:r>
            <a:r>
              <a:rPr lang="en-US" dirty="0" smtClean="0">
                <a:latin typeface="Times New Roman" pitchFamily="18" charset="0"/>
                <a:cs typeface="Times New Roman" pitchFamily="18" charset="0"/>
              </a:rPr>
              <a:t>Drawing </a:t>
            </a:r>
            <a:r>
              <a:rPr lang="en-US" dirty="0" smtClean="0">
                <a:latin typeface="Times New Roman" pitchFamily="18" charset="0"/>
                <a:cs typeface="Times New Roman" pitchFamily="18" charset="0"/>
              </a:rPr>
              <a:t>junctions</a:t>
            </a:r>
          </a:p>
          <a:p>
            <a:pPr marL="514350" indent="-514350" algn="l" rtl="0"/>
            <a:r>
              <a:rPr lang="en-US" dirty="0" smtClean="0">
                <a:solidFill>
                  <a:srgbClr val="FFFF00"/>
                </a:solidFill>
                <a:latin typeface="Times New Roman" pitchFamily="18" charset="0"/>
                <a:cs typeface="Times New Roman" pitchFamily="18" charset="0"/>
              </a:rPr>
              <a:t>2.   </a:t>
            </a:r>
            <a:r>
              <a:rPr lang="en-US" dirty="0" smtClean="0">
                <a:latin typeface="Times New Roman" pitchFamily="18" charset="0"/>
                <a:cs typeface="Times New Roman" pitchFamily="18" charset="0"/>
              </a:rPr>
              <a:t>Drawing </a:t>
            </a:r>
            <a:r>
              <a:rPr lang="en-US" dirty="0" smtClean="0">
                <a:latin typeface="Times New Roman" pitchFamily="18" charset="0"/>
                <a:cs typeface="Times New Roman" pitchFamily="18" charset="0"/>
              </a:rPr>
              <a:t>pipes</a:t>
            </a:r>
          </a:p>
          <a:p>
            <a:pPr algn="l" rtl="0"/>
            <a:endParaRPr lang="ar-SA" dirty="0">
              <a:solidFill>
                <a:schemeClr val="tx1"/>
              </a:solidFill>
            </a:endParaRPr>
          </a:p>
        </p:txBody>
      </p:sp>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620688"/>
            <a:ext cx="7772400" cy="936104"/>
          </a:xfrm>
        </p:spPr>
        <p:txBody>
          <a:bodyPr>
            <a:noAutofit/>
          </a:bodyPr>
          <a:lstStyle/>
          <a:p>
            <a:pPr algn="ctr" rtl="1"/>
            <a:r>
              <a:rPr lang="en-US" sz="4000" dirty="0" smtClean="0">
                <a:solidFill>
                  <a:schemeClr val="accent6">
                    <a:lumMod val="60000"/>
                    <a:lumOff val="40000"/>
                  </a:schemeClr>
                </a:solidFill>
                <a:cs typeface="Times New Roman" pitchFamily="18" charset="0"/>
              </a:rPr>
              <a:t>EPANET input data requirements</a:t>
            </a:r>
            <a:br>
              <a:rPr lang="en-US" sz="4000" dirty="0" smtClean="0">
                <a:solidFill>
                  <a:schemeClr val="accent6">
                    <a:lumMod val="60000"/>
                    <a:lumOff val="40000"/>
                  </a:schemeClr>
                </a:solidFill>
                <a:cs typeface="Times New Roman" pitchFamily="18" charset="0"/>
              </a:rPr>
            </a:br>
            <a:endParaRPr lang="en-US" sz="4000" dirty="0">
              <a:solidFill>
                <a:schemeClr val="accent6">
                  <a:lumMod val="60000"/>
                  <a:lumOff val="40000"/>
                </a:schemeClr>
              </a:solidFill>
            </a:endParaRPr>
          </a:p>
        </p:txBody>
      </p:sp>
      <p:sp>
        <p:nvSpPr>
          <p:cNvPr id="3" name="عنوان فرعي 2"/>
          <p:cNvSpPr>
            <a:spLocks noGrp="1"/>
          </p:cNvSpPr>
          <p:nvPr>
            <p:ph type="subTitle" idx="1"/>
          </p:nvPr>
        </p:nvSpPr>
        <p:spPr>
          <a:xfrm>
            <a:off x="683568" y="1340768"/>
            <a:ext cx="7848872" cy="4896544"/>
          </a:xfrm>
        </p:spPr>
        <p:txBody>
          <a:bodyPr>
            <a:normAutofit/>
          </a:bodyPr>
          <a:lstStyle/>
          <a:p>
            <a:pPr algn="l" rtl="0"/>
            <a:endParaRPr lang="en-US" sz="2800" b="1" dirty="0" smtClean="0">
              <a:latin typeface="Times New Roman" pitchFamily="18" charset="0"/>
              <a:cs typeface="Times New Roman" pitchFamily="18" charset="0"/>
            </a:endParaRPr>
          </a:p>
          <a:p>
            <a:pPr algn="l" rtl="0"/>
            <a:endParaRPr lang="en-US" sz="2800" b="1" dirty="0" smtClean="0">
              <a:latin typeface="Times New Roman" pitchFamily="18" charset="0"/>
              <a:cs typeface="Times New Roman" pitchFamily="18" charset="0"/>
            </a:endParaRPr>
          </a:p>
          <a:p>
            <a:pPr algn="l" rtl="0">
              <a:buClr>
                <a:srgbClr val="FFFF00"/>
              </a:buClr>
              <a:buFont typeface="Wingdings" pitchFamily="2" charset="2"/>
              <a:buChar char="ü"/>
            </a:pPr>
            <a:r>
              <a:rPr lang="en-US" dirty="0" smtClean="0">
                <a:latin typeface="Times New Roman" pitchFamily="18" charset="0"/>
                <a:cs typeface="Times New Roman" pitchFamily="18" charset="0"/>
              </a:rPr>
              <a:t> For pipes                </a:t>
            </a:r>
            <a:r>
              <a:rPr lang="en-US" dirty="0" smtClean="0">
                <a:latin typeface="Times New Roman" pitchFamily="18" charset="0"/>
                <a:cs typeface="Times New Roman" pitchFamily="18" charset="0"/>
              </a:rPr>
              <a:t>length, diameter, </a:t>
            </a:r>
            <a:r>
              <a:rPr lang="en-US" dirty="0" smtClean="0">
                <a:latin typeface="Times New Roman" pitchFamily="18" charset="0"/>
                <a:cs typeface="Times New Roman" pitchFamily="18" charset="0"/>
              </a:rPr>
              <a:t>roughness (</a:t>
            </a:r>
            <a:r>
              <a:rPr lang="en-US" dirty="0" smtClean="0">
                <a:solidFill>
                  <a:srgbClr val="FFFF00"/>
                </a:solidFill>
                <a:latin typeface="Times New Roman" pitchFamily="18" charset="0"/>
                <a:cs typeface="Times New Roman" pitchFamily="18" charset="0"/>
              </a:rPr>
              <a:t>c=150</a:t>
            </a:r>
            <a:r>
              <a:rPr lang="en-US" dirty="0" smtClean="0">
                <a:latin typeface="Times New Roman" pitchFamily="18" charset="0"/>
                <a:cs typeface="Times New Roman" pitchFamily="18" charset="0"/>
              </a:rPr>
              <a:t>).</a:t>
            </a:r>
          </a:p>
          <a:p>
            <a:pPr algn="l" rtl="0"/>
            <a:endParaRPr lang="en-US" dirty="0" smtClean="0">
              <a:latin typeface="Times New Roman" pitchFamily="18" charset="0"/>
              <a:cs typeface="Times New Roman" pitchFamily="18" charset="0"/>
            </a:endParaRPr>
          </a:p>
          <a:p>
            <a:pPr algn="l" rtl="0">
              <a:buClr>
                <a:srgbClr val="FFFF00"/>
              </a:buClr>
              <a:buFont typeface="Wingdings" pitchFamily="2" charset="2"/>
              <a:buChar char="ü"/>
            </a:pPr>
            <a:r>
              <a:rPr lang="en-US" dirty="0" smtClean="0">
                <a:latin typeface="Times New Roman" pitchFamily="18" charset="0"/>
                <a:cs typeface="Times New Roman" pitchFamily="18" charset="0"/>
              </a:rPr>
              <a:t>  For </a:t>
            </a:r>
            <a:r>
              <a:rPr lang="en-US" dirty="0" smtClean="0">
                <a:latin typeface="Times New Roman" pitchFamily="18" charset="0"/>
                <a:cs typeface="Times New Roman" pitchFamily="18" charset="0"/>
              </a:rPr>
              <a:t>junctions                elevation, </a:t>
            </a:r>
            <a:r>
              <a:rPr lang="en-US" dirty="0" smtClean="0">
                <a:latin typeface="Times New Roman" pitchFamily="18" charset="0"/>
                <a:cs typeface="Times New Roman" pitchFamily="18" charset="0"/>
              </a:rPr>
              <a:t>demand.</a:t>
            </a:r>
            <a:endParaRPr lang="en-US" dirty="0" smtClean="0">
              <a:latin typeface="Times New Roman" pitchFamily="18" charset="0"/>
              <a:cs typeface="Times New Roman" pitchFamily="18" charset="0"/>
            </a:endParaRPr>
          </a:p>
          <a:p>
            <a:pPr algn="l" rtl="0"/>
            <a:endParaRPr lang="ar-SA" dirty="0">
              <a:solidFill>
                <a:schemeClr val="tx1"/>
              </a:solidFill>
            </a:endParaRPr>
          </a:p>
        </p:txBody>
      </p:sp>
      <p:sp>
        <p:nvSpPr>
          <p:cNvPr id="4" name="Down Arrow 5"/>
          <p:cNvSpPr/>
          <p:nvPr/>
        </p:nvSpPr>
        <p:spPr>
          <a:xfrm rot="-5400000" flipH="1">
            <a:off x="3377598" y="3039226"/>
            <a:ext cx="292022"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Down Arrow 3"/>
          <p:cNvSpPr/>
          <p:nvPr/>
        </p:nvSpPr>
        <p:spPr>
          <a:xfrm rot="-5400000">
            <a:off x="2731521" y="2101127"/>
            <a:ext cx="288032"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764704"/>
            <a:ext cx="7772400" cy="1512167"/>
          </a:xfrm>
        </p:spPr>
        <p:txBody>
          <a:bodyPr>
            <a:noAutofit/>
          </a:bodyPr>
          <a:lstStyle/>
          <a:p>
            <a:pPr algn="ctr" rtl="1"/>
            <a:r>
              <a:rPr lang="en-US" sz="4800" dirty="0" smtClean="0">
                <a:solidFill>
                  <a:schemeClr val="accent6">
                    <a:lumMod val="40000"/>
                    <a:lumOff val="60000"/>
                  </a:schemeClr>
                </a:solidFill>
                <a:cs typeface="Times New Roman" pitchFamily="18" charset="0"/>
              </a:rPr>
              <a:t>Preparing data</a:t>
            </a:r>
            <a:r>
              <a:rPr lang="en-US" sz="4800" u="sng" dirty="0" smtClean="0">
                <a:solidFill>
                  <a:schemeClr val="accent6">
                    <a:lumMod val="40000"/>
                    <a:lumOff val="60000"/>
                  </a:schemeClr>
                </a:solidFill>
              </a:rPr>
              <a:t/>
            </a:r>
            <a:br>
              <a:rPr lang="en-US" sz="4800" u="sng" dirty="0" smtClean="0">
                <a:solidFill>
                  <a:schemeClr val="accent6">
                    <a:lumMod val="40000"/>
                    <a:lumOff val="60000"/>
                  </a:schemeClr>
                </a:solidFill>
              </a:rPr>
            </a:br>
            <a:r>
              <a:rPr lang="ar-SA" sz="4800" dirty="0" smtClean="0">
                <a:solidFill>
                  <a:schemeClr val="accent6">
                    <a:lumMod val="40000"/>
                    <a:lumOff val="60000"/>
                  </a:schemeClr>
                </a:solidFill>
              </a:rPr>
              <a:t/>
            </a:r>
            <a:br>
              <a:rPr lang="ar-SA" sz="4800" dirty="0" smtClean="0">
                <a:solidFill>
                  <a:schemeClr val="accent6">
                    <a:lumMod val="40000"/>
                    <a:lumOff val="60000"/>
                  </a:schemeClr>
                </a:solidFill>
              </a:rPr>
            </a:br>
            <a:endParaRPr lang="en-US" sz="4800" dirty="0">
              <a:solidFill>
                <a:schemeClr val="accent6">
                  <a:lumMod val="40000"/>
                  <a:lumOff val="60000"/>
                </a:schemeClr>
              </a:solidFill>
            </a:endParaRPr>
          </a:p>
        </p:txBody>
      </p:sp>
      <p:sp>
        <p:nvSpPr>
          <p:cNvPr id="3" name="عنوان فرعي 2"/>
          <p:cNvSpPr>
            <a:spLocks noGrp="1"/>
          </p:cNvSpPr>
          <p:nvPr>
            <p:ph type="subTitle" idx="1"/>
          </p:nvPr>
        </p:nvSpPr>
        <p:spPr>
          <a:xfrm>
            <a:off x="683568" y="1340768"/>
            <a:ext cx="7848872" cy="4896544"/>
          </a:xfrm>
        </p:spPr>
        <p:txBody>
          <a:bodyPr>
            <a:normAutofit/>
          </a:bodyPr>
          <a:lstStyle/>
          <a:p>
            <a:pPr algn="l" rtl="0"/>
            <a:endParaRPr lang="en-US" sz="2800" b="1" dirty="0" smtClean="0">
              <a:latin typeface="Times New Roman" pitchFamily="18" charset="0"/>
              <a:cs typeface="Times New Roman" pitchFamily="18" charset="0"/>
            </a:endParaRPr>
          </a:p>
          <a:p>
            <a:pPr algn="l" rtl="0"/>
            <a:endParaRPr lang="en-US" sz="2800" b="1" dirty="0" smtClean="0">
              <a:latin typeface="Times New Roman" pitchFamily="18" charset="0"/>
              <a:cs typeface="Times New Roman" pitchFamily="18" charset="0"/>
            </a:endParaRPr>
          </a:p>
          <a:p>
            <a:pPr algn="l" rtl="0"/>
            <a:endParaRPr lang="ar-SA" dirty="0">
              <a:solidFill>
                <a:schemeClr val="tx1"/>
              </a:solidFill>
            </a:endParaRPr>
          </a:p>
        </p:txBody>
      </p:sp>
      <p:sp>
        <p:nvSpPr>
          <p:cNvPr id="7" name="مستطيل 6"/>
          <p:cNvSpPr/>
          <p:nvPr/>
        </p:nvSpPr>
        <p:spPr>
          <a:xfrm>
            <a:off x="539552" y="1340768"/>
            <a:ext cx="7560840" cy="5386090"/>
          </a:xfrm>
          <a:prstGeom prst="rect">
            <a:avLst/>
          </a:prstGeom>
        </p:spPr>
        <p:txBody>
          <a:bodyPr wrap="square">
            <a:spAutoFit/>
          </a:bodyPr>
          <a:lstStyle/>
          <a:p>
            <a:pPr marL="571500" indent="-571500" algn="l" rtl="0">
              <a:buFont typeface="Courier New" pitchFamily="49" charset="0"/>
              <a:buChar char="o"/>
            </a:pPr>
            <a:r>
              <a:rPr lang="en-US" sz="3200" b="1" dirty="0" smtClean="0">
                <a:solidFill>
                  <a:srgbClr val="FFFF00"/>
                </a:solidFill>
                <a:latin typeface="Times New Roman" pitchFamily="18" charset="0"/>
                <a:cs typeface="Times New Roman" pitchFamily="18" charset="0"/>
              </a:rPr>
              <a:t>Junction </a:t>
            </a:r>
            <a:r>
              <a:rPr lang="en-US" sz="3200" b="1" dirty="0" smtClean="0">
                <a:solidFill>
                  <a:srgbClr val="FFFF00"/>
                </a:solidFill>
                <a:latin typeface="Times New Roman" pitchFamily="18" charset="0"/>
                <a:cs typeface="Times New Roman" pitchFamily="18" charset="0"/>
              </a:rPr>
              <a:t>:</a:t>
            </a:r>
          </a:p>
          <a:p>
            <a:pPr algn="l" rtl="0"/>
            <a:endParaRPr lang="en-US" sz="2800" dirty="0" smtClean="0">
              <a:solidFill>
                <a:srgbClr val="FFFF00"/>
              </a:solidFill>
              <a:latin typeface="Times New Roman" pitchFamily="18" charset="0"/>
              <a:cs typeface="Times New Roman" pitchFamily="18" charset="0"/>
            </a:endParaRPr>
          </a:p>
          <a:p>
            <a:pPr algn="l" rtl="0"/>
            <a:r>
              <a:rPr lang="en-US" sz="2800" dirty="0" smtClean="0">
                <a:solidFill>
                  <a:srgbClr val="FFFF00"/>
                </a:solidFill>
                <a:latin typeface="Times New Roman" pitchFamily="18" charset="0"/>
                <a:cs typeface="Times New Roman" pitchFamily="18" charset="0"/>
              </a:rPr>
              <a:t>1</a:t>
            </a:r>
            <a:r>
              <a:rPr lang="en-US" sz="2800" dirty="0" smtClean="0">
                <a:latin typeface="Times New Roman" pitchFamily="18" charset="0"/>
                <a:cs typeface="Times New Roman" pitchFamily="18" charset="0"/>
              </a:rPr>
              <a:t>-  Elevation </a:t>
            </a:r>
            <a:r>
              <a:rPr lang="en-US" sz="32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contour maps </a:t>
            </a:r>
          </a:p>
          <a:p>
            <a:pPr algn="l" rtl="0"/>
            <a:r>
              <a:rPr lang="en-US" sz="2800" dirty="0" smtClean="0">
                <a:solidFill>
                  <a:srgbClr val="FFFF00"/>
                </a:solidFill>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Base demand </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consumption </a:t>
            </a:r>
            <a:r>
              <a:rPr lang="en-US" sz="2800" b="1" dirty="0" smtClean="0">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1</a:t>
            </a:r>
            <a:r>
              <a:rPr lang="en-US" sz="2800" dirty="0" smtClean="0">
                <a:latin typeface="Times New Roman" pitchFamily="18" charset="0"/>
                <a:cs typeface="Times New Roman" pitchFamily="18" charset="0"/>
              </a:rPr>
              <a:t>-losses  </a:t>
            </a:r>
          </a:p>
          <a:p>
            <a:pPr algn="l" rtl="0"/>
            <a:endParaRPr lang="en-US" sz="2800" dirty="0" smtClean="0">
              <a:latin typeface="Times New Roman" pitchFamily="18" charset="0"/>
              <a:cs typeface="Times New Roman" pitchFamily="18" charset="0"/>
            </a:endParaRPr>
          </a:p>
          <a:p>
            <a:pPr algn="l" rtl="0">
              <a:buClr>
                <a:srgbClr val="FFFF00"/>
              </a:buClr>
              <a:buFont typeface="Wingdings" pitchFamily="2" charset="2"/>
              <a:buChar char="Ø"/>
            </a:pPr>
            <a:r>
              <a:rPr lang="en-US" sz="2800" dirty="0" smtClean="0">
                <a:latin typeface="Times New Roman" pitchFamily="18" charset="0"/>
                <a:cs typeface="Times New Roman" pitchFamily="18" charset="0"/>
              </a:rPr>
              <a:t>  Consumption=</a:t>
            </a:r>
            <a:r>
              <a:rPr lang="en-US" sz="2800" dirty="0" smtClean="0">
                <a:solidFill>
                  <a:srgbClr val="FFFF00"/>
                </a:solidFill>
                <a:latin typeface="Times New Roman" pitchFamily="18" charset="0"/>
                <a:cs typeface="Times New Roman" pitchFamily="18" charset="0"/>
              </a:rPr>
              <a:t>53.43</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L/C/d</a:t>
            </a:r>
          </a:p>
          <a:p>
            <a:pPr algn="l" rtl="0">
              <a:buClr>
                <a:srgbClr val="FFFF00"/>
              </a:buClr>
              <a:buFont typeface="Wingdings" pitchFamily="2" charset="2"/>
              <a:buChar char="Ø"/>
            </a:pPr>
            <a:r>
              <a:rPr lang="en-US" sz="2800" dirty="0" smtClean="0">
                <a:latin typeface="Times New Roman" pitchFamily="18" charset="0"/>
                <a:cs typeface="Times New Roman" pitchFamily="18" charset="0"/>
              </a:rPr>
              <a:t>  Losses=</a:t>
            </a:r>
            <a:r>
              <a:rPr lang="en-US" sz="2800" dirty="0" smtClean="0">
                <a:solidFill>
                  <a:srgbClr val="FFFF00"/>
                </a:solidFill>
                <a:latin typeface="Times New Roman" pitchFamily="18" charset="0"/>
                <a:cs typeface="Times New Roman" pitchFamily="18" charset="0"/>
              </a:rPr>
              <a:t>45</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p>
          <a:p>
            <a:pPr algn="l" rtl="0">
              <a:buClr>
                <a:srgbClr val="FFFF00"/>
              </a:buClr>
              <a:buFont typeface="Wingdings" pitchFamily="2" charset="2"/>
              <a:buChar char="Ø"/>
            </a:pPr>
            <a:r>
              <a:rPr lang="en-US" sz="2800" dirty="0" smtClean="0">
                <a:latin typeface="Times New Roman" pitchFamily="18" charset="0"/>
                <a:cs typeface="Times New Roman" pitchFamily="18" charset="0"/>
              </a:rPr>
              <a:t>  Demand</a:t>
            </a:r>
            <a:r>
              <a:rPr lang="en-US" sz="2800" b="1" dirty="0" smtClean="0">
                <a:latin typeface="Times New Roman" pitchFamily="18" charset="0"/>
                <a:cs typeface="Times New Roman" pitchFamily="18" charset="0"/>
              </a:rPr>
              <a:t> = </a:t>
            </a:r>
            <a:r>
              <a:rPr lang="en-US" sz="2800" dirty="0" smtClean="0">
                <a:solidFill>
                  <a:srgbClr val="FFFF00"/>
                </a:solidFill>
                <a:latin typeface="Times New Roman" pitchFamily="18" charset="0"/>
                <a:cs typeface="Times New Roman" pitchFamily="18" charset="0"/>
              </a:rPr>
              <a:t>97.14 </a:t>
            </a:r>
            <a:r>
              <a:rPr lang="en-US" sz="2800" dirty="0" smtClean="0">
                <a:latin typeface="Times New Roman" pitchFamily="18" charset="0"/>
                <a:cs typeface="Times New Roman" pitchFamily="18" charset="0"/>
              </a:rPr>
              <a:t>L/c/d</a:t>
            </a:r>
            <a:endParaRPr lang="en-US" sz="2800" dirty="0" smtClean="0">
              <a:latin typeface="Times New Roman" pitchFamily="18" charset="0"/>
              <a:cs typeface="Times New Roman" pitchFamily="18" charset="0"/>
            </a:endParaRPr>
          </a:p>
          <a:p>
            <a:pPr algn="l" rtl="0">
              <a:buClr>
                <a:srgbClr val="FFFF00"/>
              </a:buClr>
              <a:buFont typeface="Wingdings" pitchFamily="2" charset="2"/>
              <a:buChar char="Ø"/>
            </a:pPr>
            <a:r>
              <a:rPr lang="en-US" sz="2800" dirty="0" smtClean="0">
                <a:latin typeface="Times New Roman" pitchFamily="18" charset="0"/>
                <a:cs typeface="Times New Roman" pitchFamily="18" charset="0"/>
              </a:rPr>
              <a:t>  Demand </a:t>
            </a:r>
            <a:r>
              <a:rPr lang="en-US" sz="2800" dirty="0" smtClean="0">
                <a:latin typeface="Times New Roman" pitchFamily="18" charset="0"/>
                <a:cs typeface="Times New Roman" pitchFamily="18" charset="0"/>
              </a:rPr>
              <a:t>for each </a:t>
            </a:r>
            <a:r>
              <a:rPr lang="en-US" sz="2800" dirty="0" smtClean="0">
                <a:latin typeface="Times New Roman" pitchFamily="18" charset="0"/>
                <a:cs typeface="Times New Roman" pitchFamily="18" charset="0"/>
              </a:rPr>
              <a:t>node </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density*area </a:t>
            </a:r>
            <a:r>
              <a:rPr lang="en-US" sz="2800" dirty="0" smtClean="0">
                <a:latin typeface="Times New Roman" pitchFamily="18" charset="0"/>
                <a:cs typeface="Times New Roman" pitchFamily="18" charset="0"/>
              </a:rPr>
              <a:t>*base </a:t>
            </a:r>
            <a:r>
              <a:rPr lang="en-US" sz="2800" dirty="0" smtClean="0">
                <a:latin typeface="Times New Roman" pitchFamily="18" charset="0"/>
                <a:cs typeface="Times New Roman" pitchFamily="18" charset="0"/>
              </a:rPr>
              <a:t>demand.</a:t>
            </a:r>
            <a:endParaRPr lang="en-US" sz="2800" dirty="0" smtClean="0">
              <a:latin typeface="Times New Roman" pitchFamily="18" charset="0"/>
              <a:cs typeface="Times New Roman" pitchFamily="18" charset="0"/>
            </a:endParaRPr>
          </a:p>
          <a:p>
            <a:pPr algn="l" rtl="0">
              <a:buClr>
                <a:srgbClr val="FFFF00"/>
              </a:buClr>
              <a:buFont typeface="Wingdings" pitchFamily="2" charset="2"/>
              <a:buChar char="Ø"/>
            </a:pPr>
            <a:r>
              <a:rPr lang="en-US" sz="2800" dirty="0" smtClean="0">
                <a:latin typeface="Times New Roman" pitchFamily="18" charset="0"/>
                <a:cs typeface="Times New Roman" pitchFamily="18" charset="0"/>
              </a:rPr>
              <a:t>  Density </a:t>
            </a:r>
            <a:r>
              <a:rPr lang="en-US" sz="2800" b="1" dirty="0" smtClean="0">
                <a:latin typeface="Times New Roman" pitchFamily="18" charset="0"/>
                <a:cs typeface="Times New Roman" pitchFamily="18" charset="0"/>
              </a:rPr>
              <a:t>= # </a:t>
            </a:r>
            <a:r>
              <a:rPr lang="en-US" sz="2800" dirty="0" smtClean="0">
                <a:latin typeface="Times New Roman" pitchFamily="18" charset="0"/>
                <a:cs typeface="Times New Roman" pitchFamily="18" charset="0"/>
              </a:rPr>
              <a:t>of population </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total area </a:t>
            </a:r>
            <a:r>
              <a:rPr lang="en-US" sz="2800" b="1" dirty="0" smtClean="0">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0.0912 </a:t>
            </a:r>
            <a:r>
              <a:rPr lang="en-US" sz="2800" dirty="0" smtClean="0">
                <a:latin typeface="Times New Roman" pitchFamily="18" charset="0"/>
                <a:cs typeface="Times New Roman" pitchFamily="18" charset="0"/>
              </a:rPr>
              <a:t>person </a:t>
            </a:r>
            <a:r>
              <a:rPr lang="en-US" sz="2800" dirty="0" smtClean="0">
                <a:latin typeface="Times New Roman" pitchFamily="18" charset="0"/>
                <a:cs typeface="Times New Roman" pitchFamily="18" charset="0"/>
              </a:rPr>
              <a:t>/m²</a:t>
            </a:r>
          </a:p>
        </p:txBody>
      </p:sp>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1196752"/>
            <a:ext cx="7772400" cy="936104"/>
          </a:xfrm>
        </p:spPr>
        <p:txBody>
          <a:bodyPr>
            <a:noAutofit/>
          </a:bodyPr>
          <a:lstStyle/>
          <a:p>
            <a:pPr algn="ctr" rtl="1"/>
            <a:r>
              <a:rPr lang="en-US" sz="4000" dirty="0" smtClean="0">
                <a:solidFill>
                  <a:schemeClr val="accent6">
                    <a:lumMod val="60000"/>
                    <a:lumOff val="40000"/>
                  </a:schemeClr>
                </a:solidFill>
                <a:cs typeface="Times New Roman" pitchFamily="18" charset="0"/>
              </a:rPr>
              <a:t>Preparing data</a:t>
            </a:r>
            <a:r>
              <a:rPr lang="en-US" sz="4800" u="sng" dirty="0" smtClean="0">
                <a:solidFill>
                  <a:schemeClr val="accent6">
                    <a:lumMod val="60000"/>
                    <a:lumOff val="40000"/>
                  </a:schemeClr>
                </a:solidFill>
              </a:rPr>
              <a:t/>
            </a:r>
            <a:br>
              <a:rPr lang="en-US" sz="4800" u="sng" dirty="0" smtClean="0">
                <a:solidFill>
                  <a:schemeClr val="accent6">
                    <a:lumMod val="60000"/>
                    <a:lumOff val="40000"/>
                  </a:schemeClr>
                </a:solidFill>
              </a:rPr>
            </a:br>
            <a:r>
              <a:rPr lang="ar-SA" sz="4000" dirty="0" smtClean="0">
                <a:solidFill>
                  <a:schemeClr val="accent6">
                    <a:lumMod val="60000"/>
                    <a:lumOff val="40000"/>
                  </a:schemeClr>
                </a:solidFill>
              </a:rPr>
              <a:t/>
            </a:r>
            <a:br>
              <a:rPr lang="ar-SA" sz="4000" dirty="0" smtClean="0">
                <a:solidFill>
                  <a:schemeClr val="accent6">
                    <a:lumMod val="60000"/>
                    <a:lumOff val="40000"/>
                  </a:schemeClr>
                </a:solidFill>
              </a:rPr>
            </a:br>
            <a:endParaRPr lang="en-US" sz="4000" dirty="0">
              <a:solidFill>
                <a:schemeClr val="accent6">
                  <a:lumMod val="60000"/>
                  <a:lumOff val="40000"/>
                </a:schemeClr>
              </a:solidFill>
            </a:endParaRPr>
          </a:p>
        </p:txBody>
      </p:sp>
      <p:sp>
        <p:nvSpPr>
          <p:cNvPr id="3" name="عنوان فرعي 2"/>
          <p:cNvSpPr>
            <a:spLocks noGrp="1"/>
          </p:cNvSpPr>
          <p:nvPr>
            <p:ph type="subTitle" idx="1"/>
          </p:nvPr>
        </p:nvSpPr>
        <p:spPr>
          <a:xfrm>
            <a:off x="683568" y="1340768"/>
            <a:ext cx="7848872" cy="4896544"/>
          </a:xfrm>
        </p:spPr>
        <p:txBody>
          <a:bodyPr>
            <a:normAutofit/>
          </a:bodyPr>
          <a:lstStyle/>
          <a:p>
            <a:pPr algn="l" rtl="0"/>
            <a:endParaRPr lang="en-US" sz="2800" b="1" dirty="0" smtClean="0">
              <a:latin typeface="Times New Roman" pitchFamily="18" charset="0"/>
              <a:cs typeface="Times New Roman" pitchFamily="18" charset="0"/>
            </a:endParaRPr>
          </a:p>
          <a:p>
            <a:pPr algn="l" rtl="0"/>
            <a:endParaRPr lang="en-US" sz="2800" b="1" dirty="0" smtClean="0">
              <a:latin typeface="Times New Roman" pitchFamily="18" charset="0"/>
              <a:cs typeface="Times New Roman" pitchFamily="18" charset="0"/>
            </a:endParaRPr>
          </a:p>
          <a:p>
            <a:pPr algn="l" rtl="0"/>
            <a:endParaRPr lang="ar-SA" dirty="0">
              <a:solidFill>
                <a:schemeClr val="tx1"/>
              </a:solidFill>
            </a:endParaRPr>
          </a:p>
        </p:txBody>
      </p:sp>
      <p:sp>
        <p:nvSpPr>
          <p:cNvPr id="7" name="مستطيل 6"/>
          <p:cNvSpPr/>
          <p:nvPr/>
        </p:nvSpPr>
        <p:spPr>
          <a:xfrm>
            <a:off x="611560" y="980728"/>
            <a:ext cx="7560840" cy="5647700"/>
          </a:xfrm>
          <a:prstGeom prst="rect">
            <a:avLst/>
          </a:prstGeom>
        </p:spPr>
        <p:txBody>
          <a:bodyPr wrap="square">
            <a:spAutoFit/>
          </a:bodyPr>
          <a:lstStyle/>
          <a:p>
            <a:pPr algn="l" rtl="0">
              <a:lnSpc>
                <a:spcPct val="150000"/>
              </a:lnSpc>
              <a:buFont typeface="Courier New" pitchFamily="49" charset="0"/>
              <a:buChar char="o"/>
            </a:pPr>
            <a:r>
              <a:rPr lang="en-US" sz="2800" b="1" dirty="0" smtClean="0">
                <a:solidFill>
                  <a:srgbClr val="FFFF00"/>
                </a:solidFill>
                <a:latin typeface="Times New Roman" pitchFamily="18" charset="0"/>
                <a:cs typeface="Times New Roman" pitchFamily="18" charset="0"/>
              </a:rPr>
              <a:t> pipe</a:t>
            </a:r>
            <a:r>
              <a:rPr lang="en-US" b="1" dirty="0" smtClean="0">
                <a:solidFill>
                  <a:srgbClr val="FFFF00"/>
                </a:solidFill>
              </a:rPr>
              <a:t>:</a:t>
            </a:r>
            <a:endParaRPr lang="en-US" dirty="0" smtClean="0">
              <a:solidFill>
                <a:srgbClr val="FFFF00"/>
              </a:solidFill>
            </a:endParaRPr>
          </a:p>
          <a:p>
            <a:pPr algn="l" rtl="0">
              <a:lnSpc>
                <a:spcPct val="150000"/>
              </a:lnSpc>
            </a:pPr>
            <a:r>
              <a:rPr lang="en-US" dirty="0" smtClean="0"/>
              <a:t> </a:t>
            </a:r>
            <a:endParaRPr lang="en-US" dirty="0" smtClean="0">
              <a:latin typeface="Times New Roman" pitchFamily="18" charset="0"/>
              <a:cs typeface="Times New Roman" pitchFamily="18" charset="0"/>
            </a:endParaRPr>
          </a:p>
          <a:p>
            <a:pPr algn="l" rtl="0">
              <a:lnSpc>
                <a:spcPct val="150000"/>
              </a:lnSpc>
            </a:pPr>
            <a:r>
              <a:rPr lang="en-US" sz="2400" dirty="0" smtClean="0">
                <a:solidFill>
                  <a:srgbClr val="FFFF00"/>
                </a:solidFill>
                <a:latin typeface="Times New Roman" pitchFamily="18" charset="0"/>
                <a:cs typeface="Times New Roman" pitchFamily="18" charset="0"/>
              </a:rPr>
              <a:t>1 </a:t>
            </a:r>
            <a:r>
              <a:rPr lang="en-US" sz="2400" dirty="0" smtClean="0">
                <a:latin typeface="Times New Roman" pitchFamily="18" charset="0"/>
                <a:cs typeface="Times New Roman" pitchFamily="18" charset="0"/>
              </a:rPr>
              <a:t>. Find the length of each pipe using </a:t>
            </a:r>
            <a:r>
              <a:rPr lang="en-US" sz="2400" dirty="0" smtClean="0">
                <a:solidFill>
                  <a:srgbClr val="FFFF00"/>
                </a:solidFill>
                <a:latin typeface="Times New Roman" pitchFamily="18" charset="0"/>
                <a:cs typeface="Times New Roman" pitchFamily="18" charset="0"/>
              </a:rPr>
              <a:t>AutoCAD</a:t>
            </a:r>
            <a:r>
              <a:rPr lang="en-US" sz="2400" dirty="0" smtClean="0">
                <a:latin typeface="Times New Roman" pitchFamily="18" charset="0"/>
                <a:cs typeface="Times New Roman" pitchFamily="18" charset="0"/>
              </a:rPr>
              <a:t> program. </a:t>
            </a:r>
          </a:p>
          <a:p>
            <a:pPr algn="l" rtl="0">
              <a:lnSpc>
                <a:spcPct val="150000"/>
              </a:lnSpc>
            </a:pPr>
            <a:r>
              <a:rPr lang="en-US" sz="2400" dirty="0" smtClean="0">
                <a:solidFill>
                  <a:srgbClr val="FFFF00"/>
                </a:solidFill>
                <a:latin typeface="Times New Roman" pitchFamily="18" charset="0"/>
                <a:cs typeface="Times New Roman" pitchFamily="18" charset="0"/>
              </a:rPr>
              <a:t>2.  </a:t>
            </a:r>
            <a:r>
              <a:rPr lang="en-US" sz="2400" dirty="0" smtClean="0">
                <a:latin typeface="Times New Roman" pitchFamily="18" charset="0"/>
                <a:cs typeface="Times New Roman" pitchFamily="18" charset="0"/>
              </a:rPr>
              <a:t>Assume an adequate diameter for each </a:t>
            </a:r>
            <a:r>
              <a:rPr lang="en-US" sz="2400" dirty="0" smtClean="0">
                <a:latin typeface="Times New Roman" pitchFamily="18" charset="0"/>
                <a:cs typeface="Times New Roman" pitchFamily="18" charset="0"/>
              </a:rPr>
              <a:t>pipe.</a:t>
            </a:r>
            <a:endParaRPr lang="en-US" sz="2400" dirty="0" smtClean="0">
              <a:latin typeface="Times New Roman" pitchFamily="18" charset="0"/>
              <a:cs typeface="Times New Roman" pitchFamily="18" charset="0"/>
            </a:endParaRPr>
          </a:p>
          <a:p>
            <a:pPr algn="l" rtl="0">
              <a:lnSpc>
                <a:spcPct val="150000"/>
              </a:lnSpc>
            </a:pPr>
            <a:r>
              <a:rPr lang="en-US" sz="2400" dirty="0" smtClean="0">
                <a:solidFill>
                  <a:srgbClr val="FFFF00"/>
                </a:solidFill>
                <a:latin typeface="Times New Roman" pitchFamily="18" charset="0"/>
                <a:cs typeface="Times New Roman" pitchFamily="18" charset="0"/>
              </a:rPr>
              <a:t>3. </a:t>
            </a:r>
            <a:r>
              <a:rPr lang="en-US" sz="2400" dirty="0" smtClean="0">
                <a:latin typeface="Times New Roman" pitchFamily="18" charset="0"/>
                <a:cs typeface="Times New Roman" pitchFamily="18" charset="0"/>
              </a:rPr>
              <a:t>Specify start and end node for each pipe.</a:t>
            </a:r>
          </a:p>
          <a:p>
            <a:pPr algn="l" rtl="0">
              <a:lnSpc>
                <a:spcPct val="150000"/>
              </a:lnSpc>
            </a:pPr>
            <a:r>
              <a:rPr lang="en-US" sz="2400" dirty="0" smtClean="0">
                <a:solidFill>
                  <a:srgbClr val="FFFF00"/>
                </a:solidFill>
                <a:latin typeface="Times New Roman" pitchFamily="18" charset="0"/>
                <a:cs typeface="Times New Roman" pitchFamily="18" charset="0"/>
              </a:rPr>
              <a:t>4. </a:t>
            </a:r>
            <a:r>
              <a:rPr lang="en-US" sz="2400" dirty="0" smtClean="0">
                <a:latin typeface="Times New Roman" pitchFamily="18" charset="0"/>
                <a:cs typeface="Times New Roman" pitchFamily="18" charset="0"/>
              </a:rPr>
              <a:t>The pipes are of </a:t>
            </a:r>
            <a:r>
              <a:rPr lang="en-US" sz="2400" dirty="0" smtClean="0">
                <a:solidFill>
                  <a:srgbClr val="FFFF00"/>
                </a:solidFill>
                <a:latin typeface="Times New Roman" pitchFamily="18" charset="0"/>
                <a:cs typeface="Times New Roman" pitchFamily="18" charset="0"/>
              </a:rPr>
              <a:t>polyethylene</a:t>
            </a:r>
            <a:r>
              <a:rPr lang="en-US" sz="2400" dirty="0" smtClean="0">
                <a:latin typeface="Times New Roman" pitchFamily="18" charset="0"/>
                <a:cs typeface="Times New Roman" pitchFamily="18" charset="0"/>
              </a:rPr>
              <a:t>. The roughness of it is </a:t>
            </a:r>
            <a:r>
              <a:rPr lang="en-US" sz="2400" dirty="0" smtClean="0">
                <a:solidFill>
                  <a:srgbClr val="FFFF00"/>
                </a:solidFill>
                <a:latin typeface="Times New Roman" pitchFamily="18" charset="0"/>
                <a:cs typeface="Times New Roman" pitchFamily="18" charset="0"/>
              </a:rPr>
              <a:t>150</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as </a:t>
            </a:r>
            <a:r>
              <a:rPr lang="en-US" sz="2400" dirty="0" smtClean="0">
                <a:latin typeface="Times New Roman" pitchFamily="18" charset="0"/>
                <a:cs typeface="Times New Roman" pitchFamily="18" charset="0"/>
              </a:rPr>
              <a:t>reported by </a:t>
            </a:r>
            <a:r>
              <a:rPr lang="en-US" sz="2400" dirty="0" smtClean="0">
                <a:solidFill>
                  <a:srgbClr val="FFFF00"/>
                </a:solidFill>
                <a:latin typeface="Times New Roman" pitchFamily="18" charset="0"/>
                <a:cs typeface="Times New Roman" pitchFamily="18" charset="0"/>
              </a:rPr>
              <a:t>C = Hazen-Williams roughness Coefficient</a:t>
            </a:r>
          </a:p>
          <a:p>
            <a:pPr algn="l" rtl="0"/>
            <a:endParaRPr lang="en-US" dirty="0" smtClean="0"/>
          </a:p>
          <a:p>
            <a:pPr algn="l" rtl="0">
              <a:buFont typeface="Courier New" pitchFamily="49" charset="0"/>
              <a:buChar char="o"/>
            </a:pPr>
            <a:r>
              <a:rPr lang="en-US" sz="2800" b="1" dirty="0" smtClean="0">
                <a:solidFill>
                  <a:srgbClr val="FFFF00"/>
                </a:solidFill>
                <a:latin typeface="Times New Roman" pitchFamily="18" charset="0"/>
                <a:cs typeface="Times New Roman" pitchFamily="18" charset="0"/>
              </a:rPr>
              <a:t> reservoirs</a:t>
            </a:r>
            <a:r>
              <a:rPr lang="en-US" sz="2800" b="1" dirty="0" smtClean="0">
                <a:solidFill>
                  <a:srgbClr val="FFFF00"/>
                </a:solidFill>
                <a:latin typeface="Times New Roman" pitchFamily="18" charset="0"/>
                <a:cs typeface="Times New Roman" pitchFamily="18" charset="0"/>
              </a:rPr>
              <a:t>:</a:t>
            </a:r>
          </a:p>
          <a:p>
            <a:pPr algn="l" rtl="0"/>
            <a:endParaRPr lang="en-US" dirty="0" smtClean="0"/>
          </a:p>
          <a:p>
            <a:pPr algn="l"/>
            <a:r>
              <a:rPr lang="en-US" sz="2400" dirty="0" smtClean="0">
                <a:latin typeface="Times New Roman" pitchFamily="18" charset="0"/>
                <a:cs typeface="Times New Roman" pitchFamily="18" charset="0"/>
              </a:rPr>
              <a:t>Determine the elevation of the reservoir, and insert the total head in </a:t>
            </a:r>
            <a:r>
              <a:rPr lang="en-US" sz="2400" dirty="0" smtClean="0">
                <a:solidFill>
                  <a:srgbClr val="FFFF00"/>
                </a:solidFill>
                <a:latin typeface="Times New Roman" pitchFamily="18" charset="0"/>
                <a:cs typeface="Times New Roman" pitchFamily="18" charset="0"/>
              </a:rPr>
              <a:t>EPANET</a:t>
            </a:r>
            <a:endParaRPr lang="en-US" sz="2400" dirty="0">
              <a:solidFill>
                <a:srgbClr val="FFFF00"/>
              </a:solidFill>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620688"/>
            <a:ext cx="7772400" cy="936104"/>
          </a:xfrm>
        </p:spPr>
        <p:txBody>
          <a:bodyPr>
            <a:noAutofit/>
          </a:bodyPr>
          <a:lstStyle/>
          <a:p>
            <a:pPr algn="ctr" rtl="1"/>
            <a:r>
              <a:rPr lang="en-US" sz="4000" dirty="0" smtClean="0">
                <a:solidFill>
                  <a:schemeClr val="accent6">
                    <a:lumMod val="60000"/>
                    <a:lumOff val="40000"/>
                  </a:schemeClr>
                </a:solidFill>
                <a:cs typeface="Times New Roman" pitchFamily="18" charset="0"/>
              </a:rPr>
              <a:t>Future demand for nodes (</a:t>
            </a:r>
            <a:r>
              <a:rPr lang="en-US" sz="4000" dirty="0" smtClean="0">
                <a:solidFill>
                  <a:schemeClr val="accent6">
                    <a:lumMod val="60000"/>
                    <a:lumOff val="40000"/>
                  </a:schemeClr>
                </a:solidFill>
              </a:rPr>
              <a:t>m</a:t>
            </a:r>
            <a:r>
              <a:rPr lang="en-US" sz="4000" baseline="30000" dirty="0" smtClean="0">
                <a:solidFill>
                  <a:schemeClr val="accent6">
                    <a:lumMod val="60000"/>
                    <a:lumOff val="40000"/>
                  </a:schemeClr>
                </a:solidFill>
              </a:rPr>
              <a:t>3</a:t>
            </a:r>
            <a:r>
              <a:rPr lang="en-US" sz="4000" dirty="0" smtClean="0">
                <a:solidFill>
                  <a:schemeClr val="accent6">
                    <a:lumMod val="60000"/>
                    <a:lumOff val="40000"/>
                  </a:schemeClr>
                </a:solidFill>
              </a:rPr>
              <a:t> / hr</a:t>
            </a:r>
            <a:r>
              <a:rPr lang="en-US" sz="4000" dirty="0" smtClean="0">
                <a:solidFill>
                  <a:schemeClr val="accent6">
                    <a:lumMod val="60000"/>
                    <a:lumOff val="40000"/>
                  </a:schemeClr>
                </a:solidFill>
                <a:cs typeface="Times New Roman" pitchFamily="18" charset="0"/>
              </a:rPr>
              <a:t>)</a:t>
            </a:r>
            <a:br>
              <a:rPr lang="en-US" sz="4000" dirty="0" smtClean="0">
                <a:solidFill>
                  <a:schemeClr val="accent6">
                    <a:lumMod val="60000"/>
                    <a:lumOff val="40000"/>
                  </a:schemeClr>
                </a:solidFill>
                <a:cs typeface="Times New Roman" pitchFamily="18" charset="0"/>
              </a:rPr>
            </a:br>
            <a:endParaRPr lang="en-US" sz="4000" dirty="0">
              <a:solidFill>
                <a:schemeClr val="accent6">
                  <a:lumMod val="60000"/>
                  <a:lumOff val="40000"/>
                </a:schemeClr>
              </a:solidFill>
            </a:endParaRPr>
          </a:p>
        </p:txBody>
      </p:sp>
      <p:sp>
        <p:nvSpPr>
          <p:cNvPr id="3" name="عنوان فرعي 2"/>
          <p:cNvSpPr>
            <a:spLocks noGrp="1"/>
          </p:cNvSpPr>
          <p:nvPr>
            <p:ph type="subTitle" idx="1"/>
          </p:nvPr>
        </p:nvSpPr>
        <p:spPr>
          <a:xfrm>
            <a:off x="683568" y="1340768"/>
            <a:ext cx="7848872" cy="4896544"/>
          </a:xfrm>
        </p:spPr>
        <p:txBody>
          <a:bodyPr>
            <a:normAutofit/>
          </a:bodyPr>
          <a:lstStyle/>
          <a:p>
            <a:pPr algn="l" rtl="0"/>
            <a:endParaRPr lang="en-US" sz="2800" b="1" dirty="0" smtClean="0">
              <a:latin typeface="Times New Roman" pitchFamily="18" charset="0"/>
              <a:cs typeface="Times New Roman" pitchFamily="18" charset="0"/>
            </a:endParaRPr>
          </a:p>
          <a:p>
            <a:pPr algn="l" rtl="0"/>
            <a:r>
              <a:rPr lang="en-US" dirty="0" smtClean="0">
                <a:solidFill>
                  <a:schemeClr val="tx1"/>
                </a:solidFill>
              </a:rPr>
              <a:t>    </a:t>
            </a:r>
            <a:endParaRPr lang="ar-SA" dirty="0">
              <a:solidFill>
                <a:schemeClr val="tx1"/>
              </a:solidFill>
            </a:endParaRPr>
          </a:p>
        </p:txBody>
      </p:sp>
      <p:sp>
        <p:nvSpPr>
          <p:cNvPr id="6" name="مستطيل 5"/>
          <p:cNvSpPr/>
          <p:nvPr/>
        </p:nvSpPr>
        <p:spPr>
          <a:xfrm>
            <a:off x="611560" y="1628800"/>
            <a:ext cx="7992000" cy="5078313"/>
          </a:xfrm>
          <a:prstGeom prst="rect">
            <a:avLst/>
          </a:prstGeom>
        </p:spPr>
        <p:txBody>
          <a:bodyPr wrap="square">
            <a:spAutoFit/>
          </a:bodyPr>
          <a:lstStyle/>
          <a:p>
            <a:pPr marL="514350" indent="-514350" algn="l" rtl="0"/>
            <a:r>
              <a:rPr lang="en-US" sz="2400" dirty="0" smtClean="0">
                <a:solidFill>
                  <a:srgbClr val="FFFF00"/>
                </a:solidFill>
                <a:latin typeface="Times New Roman" pitchFamily="18" charset="0"/>
                <a:cs typeface="Times New Roman" pitchFamily="18" charset="0"/>
              </a:rPr>
              <a:t>1.  </a:t>
            </a:r>
            <a:r>
              <a:rPr lang="en-US" sz="2400" b="1" dirty="0" smtClean="0">
                <a:solidFill>
                  <a:srgbClr val="FFFF00"/>
                </a:solidFill>
                <a:latin typeface="Times New Roman" pitchFamily="18" charset="0"/>
                <a:cs typeface="Times New Roman" pitchFamily="18" charset="0"/>
              </a:rPr>
              <a:t>Demand </a:t>
            </a:r>
            <a:r>
              <a:rPr lang="en-US" sz="2400" b="1" dirty="0" smtClean="0">
                <a:solidFill>
                  <a:srgbClr val="FFFF00"/>
                </a:solidFill>
                <a:latin typeface="Times New Roman" pitchFamily="18" charset="0"/>
                <a:cs typeface="Times New Roman" pitchFamily="18" charset="0"/>
              </a:rPr>
              <a:t>in the crowded </a:t>
            </a:r>
            <a:r>
              <a:rPr lang="en-US" sz="2400" b="1" dirty="0" smtClean="0">
                <a:solidFill>
                  <a:srgbClr val="FFFF00"/>
                </a:solidFill>
                <a:latin typeface="Times New Roman" pitchFamily="18" charset="0"/>
                <a:cs typeface="Times New Roman" pitchFamily="18" charset="0"/>
              </a:rPr>
              <a:t>areas:</a:t>
            </a:r>
          </a:p>
          <a:p>
            <a:pPr marL="514350" indent="-514350" algn="l" rtl="0"/>
            <a:endParaRPr lang="en-US" sz="2400" dirty="0" smtClean="0">
              <a:latin typeface="Times New Roman" pitchFamily="18" charset="0"/>
              <a:cs typeface="Times New Roman" pitchFamily="18" charset="0"/>
            </a:endParaRPr>
          </a:p>
          <a:p>
            <a:pPr lvl="0" algn="l" rtl="0">
              <a:buClr>
                <a:srgbClr val="FFFF00"/>
              </a:buClr>
              <a:buFont typeface="Wingdings" pitchFamily="2" charset="2"/>
              <a:buChar char="Ø"/>
            </a:pPr>
            <a:r>
              <a:rPr lang="en-US" sz="2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Future </a:t>
            </a:r>
            <a:r>
              <a:rPr lang="en-US" sz="2400" dirty="0" smtClean="0">
                <a:latin typeface="Times New Roman" pitchFamily="18" charset="0"/>
                <a:cs typeface="Times New Roman" pitchFamily="18" charset="0"/>
              </a:rPr>
              <a:t>demand for each node (</a:t>
            </a:r>
            <a:r>
              <a:rPr lang="en-US" sz="2400" dirty="0" smtClean="0">
                <a:solidFill>
                  <a:srgbClr val="FFFF00"/>
                </a:solidFill>
                <a:latin typeface="Times New Roman" pitchFamily="18" charset="0"/>
                <a:cs typeface="Times New Roman" pitchFamily="18" charset="0"/>
              </a:rPr>
              <a:t>m</a:t>
            </a:r>
            <a:r>
              <a:rPr lang="en-US" sz="2400" baseline="30000" dirty="0" smtClean="0">
                <a:solidFill>
                  <a:srgbClr val="FFFF00"/>
                </a:solidFill>
                <a:latin typeface="Times New Roman" pitchFamily="18" charset="0"/>
                <a:cs typeface="Times New Roman" pitchFamily="18" charset="0"/>
              </a:rPr>
              <a:t>3</a:t>
            </a:r>
            <a:r>
              <a:rPr lang="en-US" sz="2400" dirty="0" smtClean="0">
                <a:solidFill>
                  <a:srgbClr val="FFFF00"/>
                </a:solidFill>
                <a:latin typeface="Times New Roman" pitchFamily="18" charset="0"/>
                <a:cs typeface="Times New Roman" pitchFamily="18" charset="0"/>
              </a:rPr>
              <a:t> / hr</a:t>
            </a:r>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rPr>
              <a:t>[future demand </a:t>
            </a:r>
            <a:r>
              <a:rPr lang="en-US" sz="2400" dirty="0" smtClean="0">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l/c/d</a:t>
            </a:r>
            <a:r>
              <a:rPr lang="en-US" sz="2400" dirty="0" smtClean="0">
                <a:latin typeface="Times New Roman" pitchFamily="18" charset="0"/>
                <a:cs typeface="Times New Roman" pitchFamily="18" charset="0"/>
              </a:rPr>
              <a:t>) * Density (</a:t>
            </a:r>
            <a:r>
              <a:rPr lang="en-US" sz="2400" dirty="0" smtClean="0">
                <a:solidFill>
                  <a:srgbClr val="FFFF00"/>
                </a:solidFill>
                <a:latin typeface="Times New Roman" pitchFamily="18" charset="0"/>
                <a:cs typeface="Times New Roman" pitchFamily="18" charset="0"/>
              </a:rPr>
              <a:t>person/m</a:t>
            </a:r>
            <a:r>
              <a:rPr lang="en-US" sz="2400" baseline="30000" dirty="0" smtClean="0">
                <a:solidFill>
                  <a:srgbClr val="FFFF00"/>
                </a:solidFill>
                <a:latin typeface="Times New Roman" pitchFamily="18" charset="0"/>
                <a:cs typeface="Times New Roman" pitchFamily="18" charset="0"/>
              </a:rPr>
              <a:t>2</a:t>
            </a:r>
            <a:r>
              <a:rPr lang="en-US" sz="2400" dirty="0" smtClean="0">
                <a:latin typeface="Times New Roman" pitchFamily="18" charset="0"/>
                <a:cs typeface="Times New Roman" pitchFamily="18" charset="0"/>
              </a:rPr>
              <a:t>)*area of houses served by the </a:t>
            </a:r>
            <a:r>
              <a:rPr lang="en-US" sz="2400" dirty="0" smtClean="0">
                <a:latin typeface="Times New Roman" pitchFamily="18" charset="0"/>
                <a:cs typeface="Times New Roman" pitchFamily="18" charset="0"/>
              </a:rPr>
              <a:t> node </a:t>
            </a:r>
            <a:r>
              <a:rPr lang="en-US" sz="2400" dirty="0" smtClean="0">
                <a:latin typeface="Times New Roman" pitchFamily="18" charset="0"/>
                <a:cs typeface="Times New Roman" pitchFamily="18" charset="0"/>
              </a:rPr>
              <a:t>(</a:t>
            </a:r>
            <a:r>
              <a:rPr lang="en-US" sz="2400" dirty="0" smtClean="0">
                <a:solidFill>
                  <a:srgbClr val="FFFF00"/>
                </a:solidFill>
                <a:latin typeface="Times New Roman" pitchFamily="18" charset="0"/>
                <a:cs typeface="Times New Roman" pitchFamily="18" charset="0"/>
              </a:rPr>
              <a:t>m</a:t>
            </a:r>
            <a:r>
              <a:rPr lang="en-US" sz="2400" baseline="30000" dirty="0" smtClean="0">
                <a:solidFill>
                  <a:srgbClr val="FFFF00"/>
                </a:solidFill>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24</a:t>
            </a:r>
            <a:r>
              <a:rPr lang="en-US" sz="2400" dirty="0" smtClean="0">
                <a:latin typeface="Times New Roman" pitchFamily="18" charset="0"/>
                <a:cs typeface="Times New Roman" pitchFamily="18" charset="0"/>
              </a:rPr>
              <a:t> * </a:t>
            </a:r>
            <a:r>
              <a:rPr lang="en-US" sz="2400" dirty="0" smtClean="0">
                <a:solidFill>
                  <a:srgbClr val="FFFF00"/>
                </a:solidFill>
                <a:latin typeface="Times New Roman" pitchFamily="18" charset="0"/>
                <a:cs typeface="Times New Roman" pitchFamily="18" charset="0"/>
              </a:rPr>
              <a:t>1000</a:t>
            </a:r>
            <a:r>
              <a:rPr lang="en-US" sz="2400" dirty="0" smtClean="0">
                <a:latin typeface="Times New Roman" pitchFamily="18" charset="0"/>
                <a:cs typeface="Times New Roman" pitchFamily="18" charset="0"/>
              </a:rPr>
              <a:t>).  </a:t>
            </a:r>
          </a:p>
          <a:p>
            <a:pPr lvl="0" algn="l" rtl="0"/>
            <a:endParaRPr lang="en-US" sz="2400" dirty="0" smtClean="0">
              <a:latin typeface="Times New Roman" pitchFamily="18" charset="0"/>
              <a:cs typeface="Times New Roman" pitchFamily="18" charset="0"/>
            </a:endParaRPr>
          </a:p>
          <a:p>
            <a:pPr marL="514350" indent="-514350" algn="l" rtl="0">
              <a:buAutoNum type="arabicPeriod" startAt="2"/>
            </a:pPr>
            <a:r>
              <a:rPr lang="en-US" sz="2400" b="1" dirty="0" smtClean="0">
                <a:solidFill>
                  <a:srgbClr val="FFFF00"/>
                </a:solidFill>
                <a:latin typeface="Times New Roman" pitchFamily="18" charset="0"/>
                <a:cs typeface="Times New Roman" pitchFamily="18" charset="0"/>
              </a:rPr>
              <a:t>Demand </a:t>
            </a:r>
            <a:r>
              <a:rPr lang="en-US" sz="2400" b="1" dirty="0" smtClean="0">
                <a:solidFill>
                  <a:srgbClr val="FFFF00"/>
                </a:solidFill>
                <a:latin typeface="Times New Roman" pitchFamily="18" charset="0"/>
                <a:cs typeface="Times New Roman" pitchFamily="18" charset="0"/>
              </a:rPr>
              <a:t>in not crowded </a:t>
            </a:r>
            <a:r>
              <a:rPr lang="en-US" sz="2400" b="1" dirty="0" smtClean="0">
                <a:solidFill>
                  <a:srgbClr val="FFFF00"/>
                </a:solidFill>
                <a:latin typeface="Times New Roman" pitchFamily="18" charset="0"/>
                <a:cs typeface="Times New Roman" pitchFamily="18" charset="0"/>
              </a:rPr>
              <a:t>areas</a:t>
            </a:r>
          </a:p>
          <a:p>
            <a:pPr marL="514350" indent="-514350" algn="l" rtl="0">
              <a:buAutoNum type="arabicPeriod" startAt="2"/>
            </a:pPr>
            <a:endParaRPr lang="en-US" sz="2400" b="1" dirty="0" smtClean="0">
              <a:solidFill>
                <a:srgbClr val="FFFF00"/>
              </a:solidFill>
              <a:latin typeface="Times New Roman" pitchFamily="18" charset="0"/>
              <a:cs typeface="Times New Roman" pitchFamily="18" charset="0"/>
            </a:endParaRPr>
          </a:p>
          <a:p>
            <a:pPr marL="514350" indent="-514350" algn="l" rtl="0">
              <a:buNone/>
            </a:pPr>
            <a:r>
              <a:rPr lang="en-US" sz="2400" dirty="0" smtClean="0">
                <a:latin typeface="Times New Roman" pitchFamily="18" charset="0"/>
                <a:cs typeface="Times New Roman" pitchFamily="18" charset="0"/>
              </a:rPr>
              <a:t>      multiplied it is existing demand by future factor</a:t>
            </a:r>
            <a:endParaRPr lang="en-US" dirty="0" smtClean="0">
              <a:latin typeface="Times New Roman" pitchFamily="18" charset="0"/>
              <a:cs typeface="Times New Roman" pitchFamily="18" charset="0"/>
            </a:endParaRPr>
          </a:p>
          <a:p>
            <a:pPr marL="514350" indent="-514350" algn="l" rtl="0">
              <a:buNone/>
            </a:pPr>
            <a:endParaRPr lang="en-US" dirty="0" smtClean="0">
              <a:latin typeface="Times New Roman" pitchFamily="18" charset="0"/>
              <a:cs typeface="Times New Roman" pitchFamily="18" charset="0"/>
            </a:endParaRPr>
          </a:p>
          <a:p>
            <a:pPr marL="514350" indent="-514350" algn="l" rtl="0">
              <a:buClr>
                <a:srgbClr val="FFFF00"/>
              </a:buClr>
              <a:buFont typeface="Wingdings" pitchFamily="2" charset="2"/>
              <a:buChar char="Ø"/>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Future factor </a:t>
            </a:r>
            <a:r>
              <a:rPr lang="en-US" sz="20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 </a:t>
            </a:r>
          </a:p>
          <a:p>
            <a:pPr marL="514350" indent="-514350" algn="l" rtl="0">
              <a:buNone/>
            </a:pPr>
            <a:endParaRPr lang="en-US" dirty="0" smtClean="0">
              <a:latin typeface="Times New Roman" pitchFamily="18" charset="0"/>
              <a:cs typeface="Times New Roman" pitchFamily="18" charset="0"/>
            </a:endParaRPr>
          </a:p>
          <a:p>
            <a:pPr marL="514350" indent="-514350" algn="l" rtl="0">
              <a:buNone/>
            </a:pPr>
            <a:r>
              <a:rPr lang="en-US" sz="2400" dirty="0" smtClean="0">
                <a:latin typeface="Times New Roman" pitchFamily="18" charset="0"/>
                <a:cs typeface="Times New Roman" pitchFamily="18" charset="0"/>
              </a:rPr>
              <a:t>        Future </a:t>
            </a:r>
            <a:r>
              <a:rPr lang="en-US" sz="2400" dirty="0" smtClean="0">
                <a:latin typeface="Times New Roman" pitchFamily="18" charset="0"/>
                <a:cs typeface="Times New Roman" pitchFamily="18" charset="0"/>
              </a:rPr>
              <a:t>factor = </a:t>
            </a:r>
            <a:r>
              <a:rPr lang="en-US" sz="2400" dirty="0" smtClean="0">
                <a:solidFill>
                  <a:srgbClr val="FFFF00"/>
                </a:solidFill>
                <a:latin typeface="Times New Roman" pitchFamily="18" charset="0"/>
                <a:cs typeface="Times New Roman" pitchFamily="18" charset="0"/>
              </a:rPr>
              <a:t>2.710533</a:t>
            </a:r>
            <a:endParaRPr lang="en-US" sz="2400" dirty="0" smtClean="0">
              <a:solidFill>
                <a:srgbClr val="FFFF00"/>
              </a:solidFill>
              <a:latin typeface="Times New Roman" pitchFamily="18" charset="0"/>
              <a:cs typeface="Times New Roman" pitchFamily="18" charset="0"/>
            </a:endParaRPr>
          </a:p>
          <a:p>
            <a:pPr marL="514350" indent="-514350" algn="l" rtl="0">
              <a:buNone/>
            </a:pPr>
            <a:r>
              <a:rPr lang="en-US" sz="2400" dirty="0" smtClean="0">
                <a:solidFill>
                  <a:srgbClr val="FFFF00"/>
                </a:solidFill>
                <a:latin typeface="Times New Roman" pitchFamily="18" charset="0"/>
                <a:cs typeface="Times New Roman" pitchFamily="18" charset="0"/>
              </a:rPr>
              <a:t>3.  </a:t>
            </a:r>
            <a:r>
              <a:rPr lang="en-US" sz="2400" b="1" dirty="0" smtClean="0">
                <a:solidFill>
                  <a:srgbClr val="FFFF00"/>
                </a:solidFill>
                <a:latin typeface="Times New Roman" pitchFamily="18" charset="0"/>
                <a:cs typeface="Times New Roman" pitchFamily="18" charset="0"/>
              </a:rPr>
              <a:t>Demand for new nodes</a:t>
            </a:r>
            <a:endParaRPr lang="he-IL" sz="2400" dirty="0">
              <a:solidFill>
                <a:srgbClr val="FFFF00"/>
              </a:solidFill>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5856" y="5157192"/>
            <a:ext cx="2214578" cy="571504"/>
          </a:xfrm>
          <a:prstGeom prst="rect">
            <a:avLst/>
          </a:prstGeom>
        </p:spPr>
        <p:style>
          <a:lnRef idx="3">
            <a:schemeClr val="lt1"/>
          </a:lnRef>
          <a:fillRef idx="1">
            <a:schemeClr val="accent6"/>
          </a:fillRef>
          <a:effectRef idx="1">
            <a:schemeClr val="accent6"/>
          </a:effectRef>
          <a:fontRef idx="minor">
            <a:schemeClr val="lt1"/>
          </a:fontRef>
        </p:style>
      </p:pic>
      <p:pic>
        <p:nvPicPr>
          <p:cNvPr id="9" name="Picture 3"/>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5796136" y="5157192"/>
            <a:ext cx="1571636" cy="571504"/>
          </a:xfrm>
          <a:prstGeom prst="rect">
            <a:avLst/>
          </a:prstGeom>
        </p:spPr>
        <p:style>
          <a:lnRef idx="3">
            <a:schemeClr val="lt1"/>
          </a:lnRef>
          <a:fillRef idx="1">
            <a:schemeClr val="accent6"/>
          </a:fillRef>
          <a:effectRef idx="1">
            <a:schemeClr val="accent6"/>
          </a:effectRef>
          <a:fontRef idx="minor">
            <a:schemeClr val="lt1"/>
          </a:fontRef>
        </p:style>
      </p:pic>
    </p:spTree>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260648"/>
            <a:ext cx="7772400" cy="936104"/>
          </a:xfrm>
        </p:spPr>
        <p:txBody>
          <a:bodyPr>
            <a:noAutofit/>
          </a:bodyPr>
          <a:lstStyle/>
          <a:p>
            <a:pPr algn="ctr" rtl="1"/>
            <a:r>
              <a:rPr lang="en-US" sz="3600" dirty="0" smtClean="0">
                <a:solidFill>
                  <a:schemeClr val="accent6">
                    <a:lumMod val="60000"/>
                    <a:lumOff val="40000"/>
                  </a:schemeClr>
                </a:solidFill>
              </a:rPr>
              <a:t>Transition Steady State for the Future Condition</a:t>
            </a:r>
            <a:endParaRPr lang="en-US" sz="3600" dirty="0">
              <a:solidFill>
                <a:schemeClr val="accent6">
                  <a:lumMod val="60000"/>
                  <a:lumOff val="40000"/>
                </a:schemeClr>
              </a:solidFill>
            </a:endParaRPr>
          </a:p>
        </p:txBody>
      </p:sp>
      <p:sp>
        <p:nvSpPr>
          <p:cNvPr id="3" name="عنوان فرعي 2"/>
          <p:cNvSpPr>
            <a:spLocks noGrp="1"/>
          </p:cNvSpPr>
          <p:nvPr>
            <p:ph type="subTitle" idx="1"/>
          </p:nvPr>
        </p:nvSpPr>
        <p:spPr>
          <a:xfrm>
            <a:off x="755576" y="1124744"/>
            <a:ext cx="7848872" cy="4896544"/>
          </a:xfrm>
        </p:spPr>
        <p:txBody>
          <a:bodyPr>
            <a:normAutofit/>
          </a:bodyPr>
          <a:lstStyle/>
          <a:p>
            <a:pPr algn="l" rtl="0"/>
            <a:r>
              <a:rPr lang="en-US" sz="2400" dirty="0" smtClean="0">
                <a:latin typeface="Times New Roman" pitchFamily="18" charset="0"/>
                <a:cs typeface="Times New Roman" pitchFamily="18" charset="0"/>
              </a:rPr>
              <a:t>To make the network more realistic for design an extended period of operation will create a Time Pattern that makes demands at the nodes vary in a periodic way over the course of a day. </a:t>
            </a:r>
          </a:p>
          <a:p>
            <a:pPr algn="l" rtl="0"/>
            <a:endParaRPr lang="en-US" sz="100" dirty="0" smtClean="0"/>
          </a:p>
          <a:p>
            <a:pPr algn="l" rtl="0"/>
            <a:r>
              <a:rPr lang="en-US" sz="2400" dirty="0" smtClean="0">
                <a:latin typeface="Times New Roman" pitchFamily="18" charset="0"/>
                <a:cs typeface="Times New Roman" pitchFamily="18" charset="0"/>
              </a:rPr>
              <a:t>The pattern  time step was set to </a:t>
            </a:r>
            <a:r>
              <a:rPr lang="en-US" sz="2400" dirty="0" smtClean="0">
                <a:solidFill>
                  <a:srgbClr val="FFFF00"/>
                </a:solidFill>
                <a:latin typeface="Times New Roman" pitchFamily="18" charset="0"/>
                <a:cs typeface="Times New Roman" pitchFamily="18" charset="0"/>
              </a:rPr>
              <a:t>2</a:t>
            </a:r>
            <a:r>
              <a:rPr lang="en-US" sz="2400" dirty="0" smtClean="0">
                <a:latin typeface="Times New Roman" pitchFamily="18" charset="0"/>
                <a:cs typeface="Times New Roman" pitchFamily="18" charset="0"/>
              </a:rPr>
              <a:t> hours . This will cause demands to change at </a:t>
            </a:r>
            <a:r>
              <a:rPr lang="en-US" sz="2400" dirty="0" smtClean="0">
                <a:solidFill>
                  <a:srgbClr val="FFFF00"/>
                </a:solidFill>
                <a:latin typeface="Times New Roman" pitchFamily="18" charset="0"/>
                <a:cs typeface="Times New Roman" pitchFamily="18" charset="0"/>
              </a:rPr>
              <a:t>12</a:t>
            </a:r>
            <a:r>
              <a:rPr lang="en-US" sz="2400" dirty="0" smtClean="0">
                <a:latin typeface="Times New Roman" pitchFamily="18" charset="0"/>
                <a:cs typeface="Times New Roman" pitchFamily="18" charset="0"/>
              </a:rPr>
              <a:t> different times of the day</a:t>
            </a:r>
            <a:r>
              <a:rPr lang="en-US" sz="2000" dirty="0" smtClean="0">
                <a:latin typeface="Times New Roman" pitchFamily="18" charset="0"/>
                <a:cs typeface="Times New Roman" pitchFamily="18" charset="0"/>
              </a:rPr>
              <a:t>.</a:t>
            </a:r>
            <a:endParaRPr lang="en-US" sz="2000" dirty="0" smtClean="0"/>
          </a:p>
          <a:p>
            <a:pPr algn="l" rtl="0"/>
            <a:endParaRPr lang="ar-SA" dirty="0">
              <a:solidFill>
                <a:schemeClr val="tx1"/>
              </a:solidFill>
            </a:endParaRPr>
          </a:p>
        </p:txBody>
      </p:sp>
      <p:pic>
        <p:nvPicPr>
          <p:cNvPr id="6" name="صورة 5"/>
          <p:cNvPicPr/>
          <p:nvPr/>
        </p:nvPicPr>
        <p:blipFill>
          <a:blip r:embed="rId2" cstate="print"/>
          <a:srcRect/>
          <a:stretch>
            <a:fillRect/>
          </a:stretch>
        </p:blipFill>
        <p:spPr bwMode="auto">
          <a:xfrm>
            <a:off x="1043608" y="3876675"/>
            <a:ext cx="6696744" cy="298132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0"/>
            <a:ext cx="7772400" cy="936104"/>
          </a:xfrm>
        </p:spPr>
        <p:txBody>
          <a:bodyPr>
            <a:noAutofit/>
          </a:bodyPr>
          <a:lstStyle/>
          <a:p>
            <a:pPr algn="ctr" rtl="1"/>
            <a:r>
              <a:rPr lang="en-US" sz="4000" i="1" dirty="0" smtClean="0">
                <a:solidFill>
                  <a:schemeClr val="accent6">
                    <a:lumMod val="60000"/>
                    <a:lumOff val="40000"/>
                  </a:schemeClr>
                </a:solidFill>
                <a:effectLst>
                  <a:outerShdw blurRad="38100" dist="38100" dir="2700000" algn="tl">
                    <a:srgbClr val="000000">
                      <a:alpha val="43137"/>
                    </a:srgbClr>
                  </a:outerShdw>
                </a:effectLst>
              </a:rPr>
              <a:t>Design considerations</a:t>
            </a:r>
            <a:endParaRPr lang="en-US" sz="4000" i="1" dirty="0">
              <a:solidFill>
                <a:schemeClr val="accent6">
                  <a:lumMod val="60000"/>
                  <a:lumOff val="40000"/>
                </a:schemeClr>
              </a:solidFill>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683568" y="1340768"/>
            <a:ext cx="7848872" cy="4896544"/>
          </a:xfrm>
        </p:spPr>
        <p:txBody>
          <a:bodyPr>
            <a:normAutofit/>
          </a:bodyPr>
          <a:lstStyle/>
          <a:p>
            <a:pPr algn="l" rtl="0"/>
            <a:r>
              <a:rPr lang="en-US" sz="2800" dirty="0" smtClean="0">
                <a:latin typeface="Times New Roman" pitchFamily="18" charset="0"/>
                <a:cs typeface="Times New Roman" pitchFamily="18" charset="0"/>
              </a:rPr>
              <a:t>After running process, checks have to be made to make sure that the velocity in pipes and the head at nodes fulfill required criteria which indicate that:</a:t>
            </a:r>
          </a:p>
          <a:p>
            <a:pPr algn="l" rtl="0"/>
            <a:r>
              <a:rPr lang="en-US" sz="2800" dirty="0" smtClean="0">
                <a:latin typeface="Times New Roman" pitchFamily="18" charset="0"/>
                <a:cs typeface="Times New Roman" pitchFamily="18" charset="0"/>
              </a:rPr>
              <a:t> </a:t>
            </a:r>
          </a:p>
          <a:p>
            <a:pPr algn="l" rtl="0">
              <a:buClr>
                <a:srgbClr val="FFFF00"/>
              </a:buClr>
              <a:buFont typeface="Wingdings" pitchFamily="2" charset="2"/>
              <a:buChar char="ü"/>
            </a:pPr>
            <a:r>
              <a:rPr lang="en-US" sz="2800" dirty="0" smtClean="0"/>
              <a:t> Allowable </a:t>
            </a:r>
            <a:r>
              <a:rPr lang="en-US" sz="2800" dirty="0" smtClean="0"/>
              <a:t>nodal pressure arranges between </a:t>
            </a:r>
            <a:r>
              <a:rPr lang="en-US" sz="2800" dirty="0" smtClean="0"/>
              <a:t>           (</a:t>
            </a:r>
            <a:r>
              <a:rPr lang="en-US" sz="2800" dirty="0" smtClean="0">
                <a:solidFill>
                  <a:srgbClr val="FFFF00"/>
                </a:solidFill>
              </a:rPr>
              <a:t>20 −100</a:t>
            </a:r>
            <a:r>
              <a:rPr lang="en-US" sz="2800" dirty="0" smtClean="0"/>
              <a:t>) meter head</a:t>
            </a:r>
            <a:r>
              <a:rPr lang="en-US" sz="2800" dirty="0" smtClean="0"/>
              <a:t>.</a:t>
            </a:r>
          </a:p>
          <a:p>
            <a:pPr algn="l" rtl="0">
              <a:buClr>
                <a:srgbClr val="FFFF00"/>
              </a:buClr>
              <a:buFont typeface="Wingdings" pitchFamily="2" charset="2"/>
              <a:buChar char="ü"/>
            </a:pPr>
            <a:endParaRPr lang="en-US" sz="2800" dirty="0" smtClean="0"/>
          </a:p>
          <a:p>
            <a:pPr algn="l" rtl="0">
              <a:buClr>
                <a:srgbClr val="FFFF00"/>
              </a:buClr>
              <a:buFont typeface="Wingdings" pitchFamily="2" charset="2"/>
              <a:buChar char="ü"/>
            </a:pPr>
            <a:r>
              <a:rPr lang="en-US" sz="2800" dirty="0" smtClean="0"/>
              <a:t> Allowable velocity in the pipes arrange between (</a:t>
            </a:r>
            <a:r>
              <a:rPr lang="en-US" sz="2800" dirty="0" smtClean="0">
                <a:solidFill>
                  <a:srgbClr val="FFFF00"/>
                </a:solidFill>
              </a:rPr>
              <a:t>0.2 −3</a:t>
            </a:r>
            <a:r>
              <a:rPr lang="en-US" sz="2800" dirty="0" smtClean="0"/>
              <a:t>) meters per second.</a:t>
            </a:r>
          </a:p>
          <a:p>
            <a:pPr algn="l" rtl="0"/>
            <a:endParaRPr lang="en-US" sz="2800" b="1" dirty="0" smtClean="0">
              <a:latin typeface="Times New Roman" pitchFamily="18" charset="0"/>
              <a:cs typeface="Times New Roman" pitchFamily="18" charset="0"/>
            </a:endParaRPr>
          </a:p>
          <a:p>
            <a:pPr algn="l" rtl="0"/>
            <a:endParaRPr lang="en-US" sz="2800" b="1" dirty="0" smtClean="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0"/>
            <a:ext cx="7772400" cy="936104"/>
          </a:xfrm>
        </p:spPr>
        <p:txBody>
          <a:bodyPr>
            <a:noAutofit/>
          </a:bodyPr>
          <a:lstStyle/>
          <a:p>
            <a:pPr algn="ctr" rtl="1"/>
            <a:r>
              <a:rPr lang="en-US" sz="4000" i="1" dirty="0" smtClean="0">
                <a:solidFill>
                  <a:schemeClr val="accent6">
                    <a:lumMod val="60000"/>
                    <a:lumOff val="40000"/>
                  </a:schemeClr>
                </a:solidFill>
              </a:rPr>
              <a:t>The Result</a:t>
            </a:r>
            <a:endParaRPr lang="en-US" sz="4000" dirty="0">
              <a:solidFill>
                <a:schemeClr val="accent6">
                  <a:lumMod val="60000"/>
                  <a:lumOff val="40000"/>
                </a:schemeClr>
              </a:solidFill>
            </a:endParaRPr>
          </a:p>
        </p:txBody>
      </p:sp>
      <p:sp>
        <p:nvSpPr>
          <p:cNvPr id="3" name="عنوان فرعي 2"/>
          <p:cNvSpPr>
            <a:spLocks noGrp="1"/>
          </p:cNvSpPr>
          <p:nvPr>
            <p:ph type="subTitle" idx="1"/>
          </p:nvPr>
        </p:nvSpPr>
        <p:spPr>
          <a:xfrm>
            <a:off x="683568" y="980728"/>
            <a:ext cx="7848872" cy="4896544"/>
          </a:xfrm>
        </p:spPr>
        <p:txBody>
          <a:bodyPr>
            <a:normAutofit/>
          </a:bodyPr>
          <a:lstStyle/>
          <a:p>
            <a:pPr algn="l" rtl="0">
              <a:buClr>
                <a:srgbClr val="FFFF00"/>
              </a:buClr>
              <a:buFont typeface="Courier New" pitchFamily="49" charset="0"/>
              <a:buChar char="o"/>
            </a:pPr>
            <a:r>
              <a:rPr lang="en-US" sz="3200" b="1" dirty="0" smtClean="0">
                <a:solidFill>
                  <a:srgbClr val="FFFF00"/>
                </a:solidFill>
                <a:latin typeface="Times New Roman" pitchFamily="18" charset="0"/>
                <a:cs typeface="Times New Roman" pitchFamily="18" charset="0"/>
              </a:rPr>
              <a:t> </a:t>
            </a:r>
            <a:r>
              <a:rPr lang="en-US" sz="3200" b="1" dirty="0" smtClean="0">
                <a:solidFill>
                  <a:srgbClr val="FFFF00"/>
                </a:solidFill>
                <a:latin typeface="Times New Roman" pitchFamily="18" charset="0"/>
                <a:cs typeface="Times New Roman" pitchFamily="18" charset="0"/>
              </a:rPr>
              <a:t>Pressure: </a:t>
            </a:r>
          </a:p>
          <a:p>
            <a:pPr algn="l" rtl="0"/>
            <a:endParaRPr lang="en-US" sz="3200" b="1" dirty="0" smtClean="0">
              <a:solidFill>
                <a:srgbClr val="FFFF00"/>
              </a:solidFill>
              <a:latin typeface="Times New Roman" pitchFamily="18" charset="0"/>
              <a:cs typeface="Times New Roman" pitchFamily="18" charset="0"/>
            </a:endParaRPr>
          </a:p>
          <a:p>
            <a:pPr algn="l" rtl="0"/>
            <a:endParaRPr lang="en-US" sz="3200" b="1" dirty="0" smtClean="0">
              <a:solidFill>
                <a:srgbClr val="FFFF00"/>
              </a:solidFill>
              <a:latin typeface="Times New Roman" pitchFamily="18" charset="0"/>
              <a:cs typeface="Times New Roman" pitchFamily="18" charset="0"/>
            </a:endParaRPr>
          </a:p>
          <a:p>
            <a:pPr algn="l" rtl="0"/>
            <a:endParaRPr lang="ar-SA" dirty="0">
              <a:solidFill>
                <a:schemeClr val="tx1"/>
              </a:solidFill>
            </a:endParaRPr>
          </a:p>
        </p:txBody>
      </p:sp>
      <p:pic>
        <p:nvPicPr>
          <p:cNvPr id="6" name="صورة 5"/>
          <p:cNvPicPr/>
          <p:nvPr/>
        </p:nvPicPr>
        <p:blipFill>
          <a:blip r:embed="rId2" cstate="print"/>
          <a:srcRect/>
          <a:stretch>
            <a:fillRect/>
          </a:stretch>
        </p:blipFill>
        <p:spPr bwMode="auto">
          <a:xfrm>
            <a:off x="1259632" y="2852936"/>
            <a:ext cx="6984775" cy="3430687"/>
          </a:xfrm>
          <a:prstGeom prst="rect">
            <a:avLst/>
          </a:prstGeom>
          <a:noFill/>
          <a:ln w="9525">
            <a:noFill/>
            <a:miter lim="800000"/>
            <a:headEnd/>
            <a:tailEnd/>
          </a:ln>
        </p:spPr>
      </p:pic>
      <p:sp>
        <p:nvSpPr>
          <p:cNvPr id="7" name="مستطيل 6"/>
          <p:cNvSpPr/>
          <p:nvPr/>
        </p:nvSpPr>
        <p:spPr>
          <a:xfrm>
            <a:off x="1979712" y="6309320"/>
            <a:ext cx="5328592" cy="369332"/>
          </a:xfrm>
          <a:prstGeom prst="rect">
            <a:avLst/>
          </a:prstGeom>
        </p:spPr>
        <p:txBody>
          <a:bodyPr wrap="square">
            <a:spAutoFit/>
          </a:bodyPr>
          <a:lstStyle/>
          <a:p>
            <a:pPr algn="ctr"/>
            <a:r>
              <a:rPr lang="en-US" b="1" dirty="0" smtClean="0">
                <a:latin typeface="Times New Roman" pitchFamily="18" charset="0"/>
                <a:cs typeface="Times New Roman" pitchFamily="18" charset="0"/>
              </a:rPr>
              <a:t>percent distribution pressure in Thinnaba Town</a:t>
            </a:r>
            <a:endParaRPr lang="ar-SA" b="1" dirty="0">
              <a:latin typeface="Times New Roman" pitchFamily="18" charset="0"/>
              <a:cs typeface="Times New Roman" pitchFamily="18" charset="0"/>
            </a:endParaRPr>
          </a:p>
        </p:txBody>
      </p:sp>
      <p:sp>
        <p:nvSpPr>
          <p:cNvPr id="8" name="مستطيل 7"/>
          <p:cNvSpPr/>
          <p:nvPr/>
        </p:nvSpPr>
        <p:spPr>
          <a:xfrm>
            <a:off x="899592" y="1628800"/>
            <a:ext cx="8244408" cy="1224135"/>
          </a:xfrm>
          <a:prstGeom prst="rect">
            <a:avLst/>
          </a:prstGeom>
        </p:spPr>
        <p:txBody>
          <a:bodyPr wrap="square">
            <a:spAutoFit/>
          </a:bodyPr>
          <a:lstStyle/>
          <a:p>
            <a:pPr algn="l"/>
            <a:r>
              <a:rPr lang="en-US" sz="2400" dirty="0" smtClean="0">
                <a:latin typeface="Times New Roman" pitchFamily="18" charset="0"/>
                <a:cs typeface="Times New Roman" pitchFamily="18" charset="0"/>
              </a:rPr>
              <a:t> in the figure  below  we </a:t>
            </a:r>
            <a:r>
              <a:rPr lang="en-US" sz="2400" dirty="0" smtClean="0">
                <a:latin typeface="Times New Roman" pitchFamily="18" charset="0"/>
                <a:cs typeface="Times New Roman" pitchFamily="18" charset="0"/>
              </a:rPr>
              <a:t>can see the values of the pressure, where no negative pressure ranges and all the values above where (</a:t>
            </a:r>
            <a:r>
              <a:rPr lang="en-US" sz="2400" dirty="0" smtClean="0">
                <a:solidFill>
                  <a:srgbClr val="FFFF00"/>
                </a:solidFill>
                <a:latin typeface="Times New Roman" pitchFamily="18" charset="0"/>
                <a:cs typeface="Times New Roman" pitchFamily="18" charset="0"/>
              </a:rPr>
              <a:t>20</a:t>
            </a:r>
            <a:r>
              <a:rPr lang="en-US" sz="2400" dirty="0" smtClean="0">
                <a:latin typeface="Times New Roman" pitchFamily="18" charset="0"/>
                <a:cs typeface="Times New Roman" pitchFamily="18" charset="0"/>
              </a:rPr>
              <a:t>) m and less than (</a:t>
            </a:r>
            <a:r>
              <a:rPr lang="en-US" sz="2400" dirty="0" smtClean="0">
                <a:solidFill>
                  <a:srgbClr val="FFFF00"/>
                </a:solidFill>
                <a:latin typeface="Times New Roman" pitchFamily="18" charset="0"/>
                <a:cs typeface="Times New Roman" pitchFamily="18" charset="0"/>
              </a:rPr>
              <a:t>100</a:t>
            </a:r>
            <a:r>
              <a:rPr lang="en-US" sz="2400" dirty="0" smtClean="0">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m</a:t>
            </a:r>
            <a:endParaRPr lang="ar-SA" sz="2400" dirty="0">
              <a:solidFill>
                <a:srgbClr val="FFFF00"/>
              </a:solidFill>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0"/>
            <a:ext cx="7772400" cy="936104"/>
          </a:xfrm>
        </p:spPr>
        <p:txBody>
          <a:bodyPr>
            <a:noAutofit/>
          </a:bodyPr>
          <a:lstStyle/>
          <a:p>
            <a:pPr algn="ctr" rtl="1"/>
            <a:r>
              <a:rPr lang="en-US" sz="4000" i="1" dirty="0" smtClean="0">
                <a:solidFill>
                  <a:schemeClr val="accent6">
                    <a:lumMod val="60000"/>
                    <a:lumOff val="40000"/>
                  </a:schemeClr>
                </a:solidFill>
              </a:rPr>
              <a:t>The Result</a:t>
            </a:r>
            <a:endParaRPr lang="en-US" sz="4000" dirty="0">
              <a:solidFill>
                <a:schemeClr val="accent6">
                  <a:lumMod val="60000"/>
                  <a:lumOff val="40000"/>
                </a:schemeClr>
              </a:solidFill>
            </a:endParaRPr>
          </a:p>
        </p:txBody>
      </p:sp>
      <p:sp>
        <p:nvSpPr>
          <p:cNvPr id="3" name="عنوان فرعي 2"/>
          <p:cNvSpPr>
            <a:spLocks noGrp="1"/>
          </p:cNvSpPr>
          <p:nvPr>
            <p:ph type="subTitle" idx="1"/>
          </p:nvPr>
        </p:nvSpPr>
        <p:spPr>
          <a:xfrm>
            <a:off x="683568" y="1340768"/>
            <a:ext cx="7848872" cy="4896544"/>
          </a:xfrm>
        </p:spPr>
        <p:txBody>
          <a:bodyPr>
            <a:normAutofit/>
          </a:bodyPr>
          <a:lstStyle/>
          <a:p>
            <a:pPr algn="l" rtl="0">
              <a:buClr>
                <a:srgbClr val="FFFF00"/>
              </a:buClr>
              <a:buFont typeface="Courier New" pitchFamily="49" charset="0"/>
              <a:buChar char="o"/>
            </a:pPr>
            <a:r>
              <a:rPr lang="en-US" sz="3200" b="1" dirty="0" smtClean="0">
                <a:solidFill>
                  <a:srgbClr val="FFFF00"/>
                </a:solidFill>
                <a:latin typeface="Times New Roman" pitchFamily="18" charset="0"/>
                <a:cs typeface="Times New Roman" pitchFamily="18" charset="0"/>
              </a:rPr>
              <a:t> Velocity</a:t>
            </a:r>
            <a:r>
              <a:rPr lang="en-US" sz="3200" b="1" i="1" dirty="0" smtClean="0">
                <a:solidFill>
                  <a:srgbClr val="FFFF00"/>
                </a:solidFill>
                <a:latin typeface="Times New Roman" pitchFamily="18" charset="0"/>
                <a:cs typeface="Times New Roman" pitchFamily="18" charset="0"/>
              </a:rPr>
              <a:t>:</a:t>
            </a:r>
          </a:p>
          <a:p>
            <a:pPr algn="l" rtl="0"/>
            <a:endParaRPr lang="en-US" sz="3200" b="1" i="1" dirty="0" smtClean="0">
              <a:solidFill>
                <a:srgbClr val="FFFF00"/>
              </a:solidFill>
              <a:latin typeface="Times New Roman" pitchFamily="18" charset="0"/>
              <a:cs typeface="Times New Roman" pitchFamily="18" charset="0"/>
            </a:endParaRPr>
          </a:p>
          <a:p>
            <a:pPr algn="l" rtl="0"/>
            <a:r>
              <a:rPr lang="en-US" sz="3200" b="1" i="1" dirty="0" smtClean="0">
                <a:solidFill>
                  <a:srgbClr val="FFFF00"/>
                </a:solidFill>
                <a:latin typeface="Times New Roman" pitchFamily="18" charset="0"/>
                <a:cs typeface="Times New Roman" pitchFamily="18" charset="0"/>
              </a:rPr>
              <a:t> </a:t>
            </a:r>
            <a:endParaRPr lang="en-US" sz="3200" b="1" i="1" dirty="0" smtClean="0">
              <a:solidFill>
                <a:srgbClr val="FFFF00"/>
              </a:solidFill>
              <a:latin typeface="Times New Roman" pitchFamily="18" charset="0"/>
              <a:cs typeface="Times New Roman" pitchFamily="18" charset="0"/>
            </a:endParaRPr>
          </a:p>
          <a:p>
            <a:pPr algn="l" rtl="0"/>
            <a:endParaRPr lang="ar-SA" dirty="0">
              <a:solidFill>
                <a:schemeClr val="tx1"/>
              </a:solidFill>
            </a:endParaRPr>
          </a:p>
        </p:txBody>
      </p:sp>
      <p:sp>
        <p:nvSpPr>
          <p:cNvPr id="7" name="مستطيل 6"/>
          <p:cNvSpPr/>
          <p:nvPr/>
        </p:nvSpPr>
        <p:spPr>
          <a:xfrm>
            <a:off x="2051720" y="6165304"/>
            <a:ext cx="5328592" cy="400110"/>
          </a:xfrm>
          <a:prstGeom prst="rect">
            <a:avLst/>
          </a:prstGeom>
        </p:spPr>
        <p:txBody>
          <a:bodyPr wrap="square">
            <a:spAutoFit/>
          </a:bodyPr>
          <a:lstStyle/>
          <a:p>
            <a:r>
              <a:rPr lang="en-US" sz="2000" dirty="0" smtClean="0">
                <a:latin typeface="Times New Roman" pitchFamily="18" charset="0"/>
                <a:cs typeface="Times New Roman" pitchFamily="18" charset="0"/>
              </a:rPr>
              <a:t>percent distribution velocity in Thinnaba Town</a:t>
            </a:r>
            <a:endParaRPr lang="ar-SA" sz="2000" dirty="0">
              <a:latin typeface="Times New Roman" pitchFamily="18" charset="0"/>
              <a:cs typeface="Times New Roman" pitchFamily="18" charset="0"/>
            </a:endParaRPr>
          </a:p>
        </p:txBody>
      </p:sp>
      <p:pic>
        <p:nvPicPr>
          <p:cNvPr id="8" name="صورة 7"/>
          <p:cNvPicPr/>
          <p:nvPr/>
        </p:nvPicPr>
        <p:blipFill>
          <a:blip r:embed="rId2" cstate="print"/>
          <a:srcRect/>
          <a:stretch>
            <a:fillRect/>
          </a:stretch>
        </p:blipFill>
        <p:spPr bwMode="auto">
          <a:xfrm>
            <a:off x="1691680" y="3573016"/>
            <a:ext cx="6768751" cy="2508300"/>
          </a:xfrm>
          <a:prstGeom prst="rect">
            <a:avLst/>
          </a:prstGeom>
          <a:noFill/>
          <a:ln w="9525">
            <a:noFill/>
            <a:miter lim="800000"/>
            <a:headEnd/>
            <a:tailEnd/>
          </a:ln>
        </p:spPr>
      </p:pic>
      <p:sp>
        <p:nvSpPr>
          <p:cNvPr id="9" name="مستطيل 8"/>
          <p:cNvSpPr/>
          <p:nvPr/>
        </p:nvSpPr>
        <p:spPr>
          <a:xfrm>
            <a:off x="1547664" y="2204864"/>
            <a:ext cx="7596336" cy="1200329"/>
          </a:xfrm>
          <a:prstGeom prst="rect">
            <a:avLst/>
          </a:prstGeom>
        </p:spPr>
        <p:txBody>
          <a:bodyPr wrap="square">
            <a:spAutoFit/>
          </a:bodyPr>
          <a:lstStyle/>
          <a:p>
            <a:pPr algn="l"/>
            <a:r>
              <a:rPr lang="en-US" sz="2400" dirty="0" smtClean="0">
                <a:latin typeface="Times New Roman" pitchFamily="18" charset="0"/>
                <a:cs typeface="Times New Roman" pitchFamily="18" charset="0"/>
              </a:rPr>
              <a:t>We can see the values of velocity, where all the values in the range ( </a:t>
            </a:r>
            <a:r>
              <a:rPr lang="en-US" sz="2400" dirty="0" smtClean="0">
                <a:solidFill>
                  <a:srgbClr val="FFFF00"/>
                </a:solidFill>
                <a:latin typeface="Times New Roman" pitchFamily="18" charset="0"/>
                <a:cs typeface="Times New Roman" pitchFamily="18" charset="0"/>
              </a:rPr>
              <a:t>0.2 – 3 </a:t>
            </a:r>
            <a:r>
              <a:rPr lang="en-US" sz="2400" dirty="0" smtClean="0">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m/s</a:t>
            </a:r>
            <a:r>
              <a:rPr lang="en-US" sz="2400" dirty="0" smtClean="0">
                <a:latin typeface="Times New Roman" pitchFamily="18" charset="0"/>
                <a:cs typeface="Times New Roman" pitchFamily="18" charset="0"/>
              </a:rPr>
              <a:t> , except for some values ​​because of little demand </a:t>
            </a:r>
            <a:endParaRPr lang="ar-SA" sz="24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48681"/>
            <a:ext cx="7772400" cy="1008111"/>
          </a:xfrm>
        </p:spPr>
        <p:txBody>
          <a:bodyPr/>
          <a:lstStyle/>
          <a:p>
            <a:pPr algn="ctr"/>
            <a:r>
              <a:rPr lang="en-US" dirty="0" smtClean="0">
                <a:solidFill>
                  <a:schemeClr val="accent6">
                    <a:lumMod val="60000"/>
                    <a:lumOff val="40000"/>
                  </a:schemeClr>
                </a:solidFill>
              </a:rPr>
              <a:t>Introduction </a:t>
            </a:r>
            <a:endParaRPr lang="ar-SA" dirty="0">
              <a:solidFill>
                <a:schemeClr val="accent6">
                  <a:lumMod val="60000"/>
                  <a:lumOff val="40000"/>
                </a:schemeClr>
              </a:solidFill>
            </a:endParaRPr>
          </a:p>
        </p:txBody>
      </p:sp>
      <p:sp>
        <p:nvSpPr>
          <p:cNvPr id="3" name="عنوان فرعي 2"/>
          <p:cNvSpPr>
            <a:spLocks noGrp="1"/>
          </p:cNvSpPr>
          <p:nvPr>
            <p:ph type="subTitle" idx="1"/>
          </p:nvPr>
        </p:nvSpPr>
        <p:spPr>
          <a:xfrm>
            <a:off x="683568" y="2204864"/>
            <a:ext cx="7088832" cy="4320480"/>
          </a:xfrm>
        </p:spPr>
        <p:txBody>
          <a:bodyPr/>
          <a:lstStyle/>
          <a:p>
            <a:pPr algn="just" rtl="0">
              <a:buClr>
                <a:srgbClr val="FFFF00"/>
              </a:buClr>
              <a:buFont typeface="Wingdings" pitchFamily="2" charset="2"/>
              <a:buChar char="ü"/>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Water </a:t>
            </a:r>
            <a:r>
              <a:rPr lang="en-US" dirty="0" smtClean="0">
                <a:latin typeface="Times New Roman" pitchFamily="18" charset="0"/>
                <a:cs typeface="Times New Roman" pitchFamily="18" charset="0"/>
              </a:rPr>
              <a:t>distribution networks (</a:t>
            </a:r>
            <a:r>
              <a:rPr lang="en-US" dirty="0" smtClean="0">
                <a:solidFill>
                  <a:srgbClr val="FFFF00"/>
                </a:solidFill>
                <a:latin typeface="Times New Roman" pitchFamily="18" charset="0"/>
                <a:cs typeface="Times New Roman" pitchFamily="18" charset="0"/>
              </a:rPr>
              <a:t>WDNs</a:t>
            </a:r>
            <a:r>
              <a:rPr lang="en-US" dirty="0" smtClean="0">
                <a:latin typeface="Times New Roman" pitchFamily="18" charset="0"/>
                <a:cs typeface="Times New Roman" pitchFamily="18" charset="0"/>
              </a:rPr>
              <a:t>) are used to transmit and distribute water from its sources to the houses and all consumption locations.</a:t>
            </a:r>
          </a:p>
          <a:p>
            <a:pPr algn="l" rtl="0">
              <a:buFont typeface="Arial" pitchFamily="34" charset="0"/>
              <a:buChar char="•"/>
            </a:pPr>
            <a:endParaRPr lang="en-US" dirty="0" smtClean="0">
              <a:latin typeface="Times New Roman" pitchFamily="18" charset="0"/>
              <a:cs typeface="Times New Roman" pitchFamily="18" charset="0"/>
            </a:endParaRPr>
          </a:p>
          <a:p>
            <a:pPr algn="just" rtl="0">
              <a:buClr>
                <a:srgbClr val="FFFF00"/>
              </a:buClr>
              <a:buFont typeface="Wingdings" pitchFamily="2" charset="2"/>
              <a:buChar char="ü"/>
            </a:pPr>
            <a:r>
              <a:rPr lang="en-US" dirty="0" smtClean="0">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WDNs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decreases the efforts, time and make life easier  than in the past time.</a:t>
            </a:r>
          </a:p>
          <a:p>
            <a:pPr algn="just" rtl="0">
              <a:buFont typeface="Arial" pitchFamily="34" charset="0"/>
              <a:buChar char="•"/>
            </a:pPr>
            <a:endParaRPr lang="en-US" dirty="0" smtClean="0">
              <a:latin typeface="Times New Roman" pitchFamily="18" charset="0"/>
              <a:cs typeface="Times New Roman" pitchFamily="18" charset="0"/>
            </a:endParaRPr>
          </a:p>
          <a:p>
            <a:pPr algn="just" rtl="0">
              <a:buClr>
                <a:srgbClr val="FFFF00"/>
              </a:buClr>
              <a:buFont typeface="Wingdings" pitchFamily="2" charset="2"/>
              <a:buChar char="ü"/>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efficiency of </a:t>
            </a:r>
            <a:r>
              <a:rPr lang="en-US" dirty="0" smtClean="0">
                <a:solidFill>
                  <a:srgbClr val="FFFF00"/>
                </a:solidFill>
                <a:latin typeface="Times New Roman" pitchFamily="18" charset="0"/>
                <a:cs typeface="Times New Roman" pitchFamily="18" charset="0"/>
              </a:rPr>
              <a:t>WDNs</a:t>
            </a:r>
            <a:r>
              <a:rPr lang="en-US" dirty="0" smtClean="0">
                <a:latin typeface="Times New Roman" pitchFamily="18" charset="0"/>
                <a:cs typeface="Times New Roman" pitchFamily="18" charset="0"/>
              </a:rPr>
              <a:t> are very important, and to check on this, a hydraulic analysis  is carried out. </a:t>
            </a:r>
          </a:p>
          <a:p>
            <a:pPr algn="r" rtl="0"/>
            <a:endParaRPr lang="ar-SA" dirty="0" smtClean="0"/>
          </a:p>
        </p:txBody>
      </p:sp>
    </p:spTree>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404665"/>
            <a:ext cx="7772400" cy="648071"/>
          </a:xfrm>
        </p:spPr>
        <p:txBody>
          <a:bodyPr>
            <a:noAutofit/>
          </a:bodyPr>
          <a:lstStyle/>
          <a:p>
            <a:pPr algn="ctr" rtl="1"/>
            <a:r>
              <a:rPr lang="en-US" sz="4800" i="1" dirty="0" smtClean="0">
                <a:solidFill>
                  <a:schemeClr val="accent6">
                    <a:lumMod val="60000"/>
                    <a:lumOff val="40000"/>
                  </a:schemeClr>
                </a:solidFill>
              </a:rPr>
              <a:t>Conclusion</a:t>
            </a:r>
            <a:endParaRPr lang="en-US" sz="4800" dirty="0">
              <a:solidFill>
                <a:schemeClr val="accent6">
                  <a:lumMod val="60000"/>
                  <a:lumOff val="40000"/>
                </a:schemeClr>
              </a:solidFill>
            </a:endParaRPr>
          </a:p>
        </p:txBody>
      </p:sp>
      <p:sp>
        <p:nvSpPr>
          <p:cNvPr id="3" name="عنوان فرعي 2"/>
          <p:cNvSpPr>
            <a:spLocks noGrp="1"/>
          </p:cNvSpPr>
          <p:nvPr>
            <p:ph type="subTitle" idx="1"/>
          </p:nvPr>
        </p:nvSpPr>
        <p:spPr>
          <a:xfrm>
            <a:off x="539552" y="1340768"/>
            <a:ext cx="7848872" cy="5328592"/>
          </a:xfrm>
        </p:spPr>
        <p:txBody>
          <a:bodyPr>
            <a:normAutofit fontScale="77500" lnSpcReduction="20000"/>
          </a:bodyPr>
          <a:lstStyle/>
          <a:p>
            <a:pPr algn="l" rtl="0"/>
            <a:r>
              <a:rPr lang="en-US" sz="3600" dirty="0" smtClean="0">
                <a:solidFill>
                  <a:srgbClr val="FFFF00"/>
                </a:solidFill>
                <a:latin typeface="Times New Roman" pitchFamily="18" charset="0"/>
                <a:cs typeface="Times New Roman" pitchFamily="18" charset="0"/>
              </a:rPr>
              <a:t>The following are the main conclusions</a:t>
            </a:r>
            <a:r>
              <a:rPr lang="en-US" sz="3600" dirty="0" smtClean="0">
                <a:solidFill>
                  <a:srgbClr val="FFFF00"/>
                </a:solidFill>
              </a:rPr>
              <a:t>: </a:t>
            </a:r>
          </a:p>
          <a:p>
            <a:pPr algn="l" rtl="0"/>
            <a:r>
              <a:rPr lang="en-US" dirty="0" smtClean="0"/>
              <a:t> </a:t>
            </a:r>
            <a:endParaRPr lang="en-US" sz="2800" dirty="0" smtClean="0">
              <a:latin typeface="Times New Roman" pitchFamily="18" charset="0"/>
              <a:cs typeface="Times New Roman" pitchFamily="18" charset="0"/>
            </a:endParaRPr>
          </a:p>
          <a:p>
            <a:pPr lvl="0" algn="l" rtl="0">
              <a:buClr>
                <a:srgbClr val="FFFF00"/>
              </a:buClr>
              <a:buFont typeface="Wingdings" pitchFamily="2" charset="2"/>
              <a:buChar char="ü"/>
            </a:pPr>
            <a:r>
              <a:rPr lang="en-US" sz="2800" dirty="0" smtClean="0">
                <a:latin typeface="Times New Roman" pitchFamily="18" charset="0"/>
                <a:cs typeface="Times New Roman" pitchFamily="18" charset="0"/>
              </a:rPr>
              <a:t>  The </a:t>
            </a:r>
            <a:r>
              <a:rPr lang="en-US" sz="2800" dirty="0" smtClean="0">
                <a:latin typeface="Times New Roman" pitchFamily="18" charset="0"/>
                <a:cs typeface="Times New Roman" pitchFamily="18" charset="0"/>
              </a:rPr>
              <a:t>water loss in Thinnaba </a:t>
            </a:r>
            <a:r>
              <a:rPr lang="en-US" sz="2800" b="1" dirty="0" smtClean="0">
                <a:solidFill>
                  <a:srgbClr val="FFFF00"/>
                </a:solidFill>
                <a:latin typeface="Times New Roman" pitchFamily="18" charset="0"/>
                <a:cs typeface="Times New Roman" pitchFamily="18" charset="0"/>
              </a:rPr>
              <a:t>WDN</a:t>
            </a:r>
            <a:r>
              <a:rPr lang="en-US" sz="2800" dirty="0" smtClean="0">
                <a:latin typeface="Times New Roman" pitchFamily="18" charset="0"/>
                <a:cs typeface="Times New Roman" pitchFamily="18" charset="0"/>
              </a:rPr>
              <a:t> are very high where part of that is attributed to leakage.</a:t>
            </a:r>
          </a:p>
          <a:p>
            <a:pPr algn="l" rtl="0"/>
            <a:r>
              <a:rPr lang="en-US" sz="2800" dirty="0" smtClean="0">
                <a:latin typeface="Times New Roman" pitchFamily="18" charset="0"/>
                <a:cs typeface="Times New Roman" pitchFamily="18" charset="0"/>
              </a:rPr>
              <a:t> </a:t>
            </a:r>
          </a:p>
          <a:p>
            <a:pPr lvl="0" algn="l" rtl="0">
              <a:buClr>
                <a:srgbClr val="FFFF00"/>
              </a:buClr>
              <a:buFont typeface="Wingdings" pitchFamily="2" charset="2"/>
              <a:buChar char="ü"/>
            </a:pPr>
            <a:r>
              <a:rPr lang="en-US" sz="2800" dirty="0" smtClean="0">
                <a:latin typeface="Times New Roman" pitchFamily="18" charset="0"/>
                <a:cs typeface="Times New Roman" pitchFamily="18" charset="0"/>
              </a:rPr>
              <a:t>  From </a:t>
            </a:r>
            <a:r>
              <a:rPr lang="en-US" sz="2800" dirty="0" smtClean="0">
                <a:latin typeface="Times New Roman" pitchFamily="18" charset="0"/>
                <a:cs typeface="Times New Roman" pitchFamily="18" charset="0"/>
              </a:rPr>
              <a:t>the output results we notice that the future velocities in most pipes are acceptable since ; they had values within the permissible limits (</a:t>
            </a:r>
            <a:r>
              <a:rPr lang="en-US" sz="2800" dirty="0" smtClean="0">
                <a:solidFill>
                  <a:srgbClr val="FFFF00"/>
                </a:solidFill>
                <a:latin typeface="Times New Roman" pitchFamily="18" charset="0"/>
                <a:cs typeface="Times New Roman" pitchFamily="18" charset="0"/>
              </a:rPr>
              <a:t>0.2 – 3</a:t>
            </a:r>
            <a:r>
              <a:rPr lang="en-US" sz="2800" dirty="0" smtClean="0">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m/s</a:t>
            </a:r>
            <a:r>
              <a:rPr lang="en-US" sz="2800" dirty="0" smtClean="0">
                <a:latin typeface="Times New Roman" pitchFamily="18" charset="0"/>
                <a:cs typeface="Times New Roman" pitchFamily="18" charset="0"/>
              </a:rPr>
              <a:t> , except for some values ​​because of little demand.</a:t>
            </a:r>
          </a:p>
          <a:p>
            <a:pPr algn="l" rtl="0"/>
            <a:r>
              <a:rPr lang="en-US" sz="2800" dirty="0" smtClean="0">
                <a:latin typeface="Times New Roman" pitchFamily="18" charset="0"/>
                <a:cs typeface="Times New Roman" pitchFamily="18" charset="0"/>
              </a:rPr>
              <a:t> </a:t>
            </a:r>
          </a:p>
          <a:p>
            <a:pPr lvl="0" algn="l" rtl="0">
              <a:buClr>
                <a:srgbClr val="FFFF00"/>
              </a:buClr>
              <a:buFont typeface="Wingdings" pitchFamily="2" charset="2"/>
              <a:buChar char="ü"/>
            </a:pPr>
            <a:r>
              <a:rPr lang="en-US" sz="2800" dirty="0" smtClean="0">
                <a:latin typeface="Times New Roman" pitchFamily="18" charset="0"/>
                <a:cs typeface="Times New Roman" pitchFamily="18" charset="0"/>
              </a:rPr>
              <a:t>  Also </a:t>
            </a:r>
            <a:r>
              <a:rPr lang="en-US" sz="2800" dirty="0" smtClean="0">
                <a:latin typeface="Times New Roman" pitchFamily="18" charset="0"/>
                <a:cs typeface="Times New Roman" pitchFamily="18" charset="0"/>
              </a:rPr>
              <a:t>from the output we notice that all nodes have ahead pressure greater than the minimum standard limit (</a:t>
            </a:r>
            <a:r>
              <a:rPr lang="en-US" sz="2800" dirty="0" smtClean="0">
                <a:solidFill>
                  <a:srgbClr val="FFFF00"/>
                </a:solidFill>
                <a:latin typeface="Times New Roman" pitchFamily="18" charset="0"/>
                <a:cs typeface="Times New Roman" pitchFamily="18" charset="0"/>
              </a:rPr>
              <a:t>20</a:t>
            </a:r>
            <a:r>
              <a:rPr lang="en-US" sz="2800" dirty="0" smtClean="0">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m</a:t>
            </a:r>
            <a:r>
              <a:rPr lang="en-US" sz="2800" dirty="0" smtClean="0">
                <a:latin typeface="Times New Roman" pitchFamily="18" charset="0"/>
                <a:cs typeface="Times New Roman" pitchFamily="18" charset="0"/>
              </a:rPr>
              <a:t>, which means all of these nodes are capable to meet the future demands placed on it. Furthermore all the nodes have pressure </a:t>
            </a:r>
          </a:p>
          <a:p>
            <a:pPr algn="l" rtl="0"/>
            <a:r>
              <a:rPr lang="en-US" sz="2800" dirty="0" smtClean="0">
                <a:latin typeface="Times New Roman" pitchFamily="18" charset="0"/>
                <a:cs typeface="Times New Roman" pitchFamily="18" charset="0"/>
              </a:rPr>
              <a:t>lower than the maximum permissible head (</a:t>
            </a:r>
            <a:r>
              <a:rPr lang="en-US" sz="2800" dirty="0" smtClean="0">
                <a:solidFill>
                  <a:srgbClr val="FFFF00"/>
                </a:solidFill>
                <a:latin typeface="Times New Roman" pitchFamily="18" charset="0"/>
                <a:cs typeface="Times New Roman" pitchFamily="18" charset="0"/>
              </a:rPr>
              <a:t>100</a:t>
            </a:r>
            <a:r>
              <a:rPr lang="en-US" sz="2800" dirty="0" smtClean="0">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m</a:t>
            </a:r>
            <a:r>
              <a:rPr lang="en-US" sz="2800" dirty="0" smtClean="0">
                <a:latin typeface="Times New Roman" pitchFamily="18" charset="0"/>
                <a:cs typeface="Times New Roman" pitchFamily="18" charset="0"/>
              </a:rPr>
              <a:t>.</a:t>
            </a:r>
          </a:p>
          <a:p>
            <a:pPr algn="l" rtl="0"/>
            <a:r>
              <a:rPr lang="en-US" sz="2800" dirty="0" smtClean="0">
                <a:latin typeface="Times New Roman" pitchFamily="18" charset="0"/>
                <a:cs typeface="Times New Roman" pitchFamily="18" charset="0"/>
              </a:rPr>
              <a:t> </a:t>
            </a:r>
          </a:p>
          <a:p>
            <a:pPr lvl="0" algn="l" rtl="0">
              <a:buClr>
                <a:srgbClr val="FFFF00"/>
              </a:buClr>
              <a:buFont typeface="Wingdings" pitchFamily="2" charset="2"/>
              <a:buChar char="ü"/>
            </a:pPr>
            <a:r>
              <a:rPr lang="en-US" sz="2800" dirty="0" smtClean="0">
                <a:solidFill>
                  <a:srgbClr val="FFFF00"/>
                </a:solidFill>
                <a:latin typeface="Times New Roman" pitchFamily="18" charset="0"/>
                <a:cs typeface="Times New Roman" pitchFamily="18" charset="0"/>
              </a:rPr>
              <a:t>   EPANET</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is good software to carry out a hydraulic analysis, and it is easy to use.</a:t>
            </a:r>
          </a:p>
          <a:p>
            <a:pPr algn="l" rtl="0"/>
            <a:endParaRPr lang="en-US" b="1" i="1" dirty="0" smtClean="0"/>
          </a:p>
          <a:p>
            <a:pPr algn="l" rtl="0"/>
            <a:endParaRPr lang="ar-SA" dirty="0">
              <a:solidFill>
                <a:schemeClr val="tx1"/>
              </a:solidFill>
            </a:endParaRPr>
          </a:p>
        </p:txBody>
      </p:sp>
    </p:spTree>
  </p:cSld>
  <p:clrMapOvr>
    <a:masterClrMapping/>
  </p:clrMapOvr>
  <p:transition spd="med">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404665"/>
            <a:ext cx="7772400" cy="720079"/>
          </a:xfrm>
        </p:spPr>
        <p:txBody>
          <a:bodyPr>
            <a:noAutofit/>
          </a:bodyPr>
          <a:lstStyle/>
          <a:p>
            <a:pPr algn="ctr" rtl="1"/>
            <a:r>
              <a:rPr lang="en-US" sz="4400" i="1" dirty="0" smtClean="0">
                <a:solidFill>
                  <a:schemeClr val="accent6">
                    <a:lumMod val="60000"/>
                    <a:lumOff val="40000"/>
                  </a:schemeClr>
                </a:solidFill>
              </a:rPr>
              <a:t>Recommendation</a:t>
            </a:r>
            <a:endParaRPr lang="en-US" sz="4400" i="1" dirty="0">
              <a:solidFill>
                <a:schemeClr val="accent6">
                  <a:lumMod val="60000"/>
                  <a:lumOff val="40000"/>
                </a:schemeClr>
              </a:solidFill>
            </a:endParaRPr>
          </a:p>
        </p:txBody>
      </p:sp>
      <p:sp>
        <p:nvSpPr>
          <p:cNvPr id="3" name="عنوان فرعي 2"/>
          <p:cNvSpPr>
            <a:spLocks noGrp="1"/>
          </p:cNvSpPr>
          <p:nvPr>
            <p:ph type="subTitle" idx="1"/>
          </p:nvPr>
        </p:nvSpPr>
        <p:spPr>
          <a:xfrm>
            <a:off x="683568" y="1340768"/>
            <a:ext cx="7848872" cy="4896544"/>
          </a:xfrm>
        </p:spPr>
        <p:txBody>
          <a:bodyPr>
            <a:normAutofit fontScale="92500" lnSpcReduction="10000"/>
          </a:bodyPr>
          <a:lstStyle/>
          <a:p>
            <a:pPr algn="l" rtl="0"/>
            <a:r>
              <a:rPr lang="en-US" sz="3000" dirty="0" smtClean="0">
                <a:solidFill>
                  <a:srgbClr val="FFFF00"/>
                </a:solidFill>
                <a:latin typeface="Times New Roman" pitchFamily="18" charset="0"/>
                <a:cs typeface="Times New Roman" pitchFamily="18" charset="0"/>
              </a:rPr>
              <a:t>The following are the main recommendation:</a:t>
            </a:r>
          </a:p>
          <a:p>
            <a:pPr algn="l" rtl="0"/>
            <a:r>
              <a:rPr lang="en-US" dirty="0" smtClean="0"/>
              <a:t> </a:t>
            </a:r>
          </a:p>
          <a:p>
            <a:pPr lvl="0" algn="l" rtl="0">
              <a:buClr>
                <a:srgbClr val="FFFF00"/>
              </a:buClr>
              <a:buFont typeface="Wingdings" pitchFamily="2" charset="2"/>
              <a:buChar char="ü"/>
            </a:pPr>
            <a:r>
              <a:rPr lang="en-US" dirty="0" smtClean="0"/>
              <a:t>  To </a:t>
            </a:r>
            <a:r>
              <a:rPr lang="en-US" dirty="0" smtClean="0"/>
              <a:t>reduce water losses in Thinnaba Town.</a:t>
            </a:r>
          </a:p>
          <a:p>
            <a:pPr lvl="0" algn="l" rtl="0"/>
            <a:r>
              <a:rPr lang="en-US" dirty="0" smtClean="0"/>
              <a:t>1.Rehabilitation and renewal the water meters for houses since the </a:t>
            </a:r>
            <a:r>
              <a:rPr lang="en-US" dirty="0" smtClean="0"/>
              <a:t>existing </a:t>
            </a:r>
            <a:r>
              <a:rPr lang="en-US" dirty="0" smtClean="0"/>
              <a:t>meters are very old.</a:t>
            </a:r>
          </a:p>
          <a:p>
            <a:pPr lvl="0" algn="l" rtl="0">
              <a:buClr>
                <a:srgbClr val="FFFF00"/>
              </a:buClr>
              <a:buFont typeface="Wingdings" pitchFamily="2" charset="2"/>
              <a:buChar char="ü"/>
            </a:pPr>
            <a:r>
              <a:rPr lang="en-US" dirty="0" smtClean="0"/>
              <a:t>  License </a:t>
            </a:r>
            <a:r>
              <a:rPr lang="en-US" dirty="0" smtClean="0"/>
              <a:t>the illegal connections</a:t>
            </a:r>
          </a:p>
          <a:p>
            <a:pPr lvl="0" algn="l" rtl="0">
              <a:buClr>
                <a:srgbClr val="FFFF00"/>
              </a:buClr>
              <a:buFont typeface="Wingdings" pitchFamily="2" charset="2"/>
              <a:buChar char="ü"/>
            </a:pPr>
            <a:r>
              <a:rPr lang="en-US" dirty="0" smtClean="0"/>
              <a:t>  Monitoring </a:t>
            </a:r>
            <a:r>
              <a:rPr lang="en-US" dirty="0" smtClean="0"/>
              <a:t>the water network to reduce the water thievery.</a:t>
            </a:r>
          </a:p>
          <a:p>
            <a:pPr lvl="0" algn="l" rtl="0">
              <a:buClr>
                <a:srgbClr val="FFFF00"/>
              </a:buClr>
              <a:buFont typeface="Wingdings" pitchFamily="2" charset="2"/>
              <a:buChar char="ü"/>
            </a:pPr>
            <a:r>
              <a:rPr lang="en-US" dirty="0" smtClean="0"/>
              <a:t>  Rehabilitate </a:t>
            </a:r>
            <a:r>
              <a:rPr lang="en-US" dirty="0" smtClean="0"/>
              <a:t>the old parts of the WDN.</a:t>
            </a:r>
          </a:p>
          <a:p>
            <a:pPr algn="l" rtl="0"/>
            <a:r>
              <a:rPr lang="en-US" dirty="0" smtClean="0"/>
              <a:t> </a:t>
            </a:r>
          </a:p>
          <a:p>
            <a:pPr algn="l" rtl="0">
              <a:buClr>
                <a:srgbClr val="FFFF00"/>
              </a:buClr>
              <a:buFont typeface="Wingdings" pitchFamily="2" charset="2"/>
              <a:buChar char="v"/>
            </a:pPr>
            <a:r>
              <a:rPr lang="en-US" dirty="0" smtClean="0"/>
              <a:t>  Change </a:t>
            </a:r>
            <a:r>
              <a:rPr lang="en-US" dirty="0" smtClean="0"/>
              <a:t>all very old pipes because of the suffering people of pure water.</a:t>
            </a:r>
            <a:endParaRPr lang="ar-SA" dirty="0">
              <a:solidFill>
                <a:schemeClr val="tx1"/>
              </a:solidFill>
            </a:endParaRPr>
          </a:p>
        </p:txBody>
      </p:sp>
    </p:spTree>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548680"/>
            <a:ext cx="7772400" cy="720079"/>
          </a:xfrm>
        </p:spPr>
        <p:txBody>
          <a:bodyPr>
            <a:noAutofit/>
          </a:bodyPr>
          <a:lstStyle/>
          <a:p>
            <a:pPr algn="ctr" rtl="1"/>
            <a:r>
              <a:rPr lang="en-US" sz="3200" i="1" dirty="0" smtClean="0">
                <a:solidFill>
                  <a:schemeClr val="accent6">
                    <a:lumMod val="60000"/>
                    <a:lumOff val="40000"/>
                  </a:schemeClr>
                </a:solidFill>
              </a:rPr>
              <a:t>The Design of the </a:t>
            </a:r>
            <a:r>
              <a:rPr lang="en-US" sz="3200" i="1" dirty="0" smtClean="0">
                <a:solidFill>
                  <a:schemeClr val="accent6">
                    <a:lumMod val="60000"/>
                    <a:lumOff val="40000"/>
                  </a:schemeClr>
                </a:solidFill>
              </a:rPr>
              <a:t>Wastewater</a:t>
            </a:r>
            <a:r>
              <a:rPr lang="en-US" sz="3200" i="1" dirty="0" smtClean="0">
                <a:solidFill>
                  <a:schemeClr val="accent6">
                    <a:lumMod val="60000"/>
                    <a:lumOff val="40000"/>
                  </a:schemeClr>
                </a:solidFill>
              </a:rPr>
              <a:t> </a:t>
            </a:r>
            <a:r>
              <a:rPr lang="en-US" sz="3200" i="1" dirty="0" smtClean="0">
                <a:solidFill>
                  <a:schemeClr val="accent6">
                    <a:lumMod val="60000"/>
                    <a:lumOff val="40000"/>
                  </a:schemeClr>
                </a:solidFill>
              </a:rPr>
              <a:t>Collection </a:t>
            </a:r>
            <a:r>
              <a:rPr lang="en-US" sz="3200" i="1" dirty="0" smtClean="0">
                <a:solidFill>
                  <a:schemeClr val="accent6">
                    <a:lumMod val="60000"/>
                    <a:lumOff val="40000"/>
                  </a:schemeClr>
                </a:solidFill>
              </a:rPr>
              <a:t>System for Thinnaba</a:t>
            </a:r>
            <a:endParaRPr lang="en-US" sz="3200" i="1" dirty="0">
              <a:solidFill>
                <a:schemeClr val="accent6">
                  <a:lumMod val="60000"/>
                  <a:lumOff val="40000"/>
                </a:schemeClr>
              </a:solidFill>
            </a:endParaRPr>
          </a:p>
        </p:txBody>
      </p:sp>
      <p:sp>
        <p:nvSpPr>
          <p:cNvPr id="3" name="عنوان فرعي 2"/>
          <p:cNvSpPr>
            <a:spLocks noGrp="1"/>
          </p:cNvSpPr>
          <p:nvPr>
            <p:ph type="subTitle" idx="1"/>
          </p:nvPr>
        </p:nvSpPr>
        <p:spPr>
          <a:xfrm>
            <a:off x="683568" y="1340768"/>
            <a:ext cx="7848872" cy="4896544"/>
          </a:xfrm>
        </p:spPr>
        <p:txBody>
          <a:bodyPr>
            <a:normAutofit/>
          </a:bodyPr>
          <a:lstStyle/>
          <a:p>
            <a:pPr algn="l" rtl="0"/>
            <a:endParaRPr lang="en-US" sz="2800" b="1" dirty="0" smtClean="0">
              <a:solidFill>
                <a:srgbClr val="FFFF00"/>
              </a:solidFill>
              <a:latin typeface="Times New Roman" pitchFamily="18" charset="0"/>
              <a:cs typeface="Times New Roman" pitchFamily="18" charset="0"/>
            </a:endParaRPr>
          </a:p>
          <a:p>
            <a:pPr algn="l" rtl="0">
              <a:buClr>
                <a:srgbClr val="FFFF00"/>
              </a:buClr>
              <a:buFont typeface="Courier New" pitchFamily="49" charset="0"/>
              <a:buChar char="o"/>
            </a:pPr>
            <a:r>
              <a:rPr lang="en-US" sz="2800" b="1" dirty="0" smtClean="0">
                <a:solidFill>
                  <a:srgbClr val="FFFF00"/>
                </a:solidFill>
                <a:latin typeface="Times New Roman" pitchFamily="18" charset="0"/>
                <a:cs typeface="Times New Roman" pitchFamily="18" charset="0"/>
              </a:rPr>
              <a:t> Problems : </a:t>
            </a:r>
            <a:endParaRPr lang="en-US" sz="2800" b="1" dirty="0" smtClean="0">
              <a:solidFill>
                <a:srgbClr val="FFFF00"/>
              </a:solidFill>
              <a:latin typeface="Times New Roman" pitchFamily="18" charset="0"/>
              <a:cs typeface="Times New Roman" pitchFamily="18" charset="0"/>
            </a:endParaRPr>
          </a:p>
          <a:p>
            <a:pPr algn="l" rtl="0"/>
            <a:endParaRPr lang="en-US" sz="2800" b="1" dirty="0" smtClean="0">
              <a:solidFill>
                <a:schemeClr val="bg2">
                  <a:lumMod val="25000"/>
                </a:schemeClr>
              </a:solidFill>
              <a:latin typeface="Times New Roman" pitchFamily="18" charset="0"/>
              <a:cs typeface="Times New Roman" pitchFamily="18" charset="0"/>
            </a:endParaRPr>
          </a:p>
          <a:p>
            <a:pPr algn="l" rtl="0">
              <a:buClr>
                <a:srgbClr val="FFFF00"/>
              </a:buClr>
              <a:buFont typeface="Wingdings" pitchFamily="2" charset="2"/>
              <a:buChar char="ü"/>
            </a:pPr>
            <a:r>
              <a:rPr lang="en-US" dirty="0" smtClean="0">
                <a:latin typeface="Times New Roman" pitchFamily="18" charset="0"/>
                <a:cs typeface="Times New Roman" pitchFamily="18" charset="0"/>
              </a:rPr>
              <a:t>  The </a:t>
            </a:r>
            <a:r>
              <a:rPr lang="en-US" dirty="0" smtClean="0">
                <a:latin typeface="Times New Roman" pitchFamily="18" charset="0"/>
                <a:cs typeface="Times New Roman" pitchFamily="18" charset="0"/>
              </a:rPr>
              <a:t>existing network in Thinnaba is new but not serves all the village.</a:t>
            </a:r>
          </a:p>
          <a:p>
            <a:pPr algn="l" rtl="0"/>
            <a:endParaRPr lang="en-US" dirty="0" smtClean="0">
              <a:latin typeface="Times New Roman" pitchFamily="18" charset="0"/>
              <a:cs typeface="Times New Roman" pitchFamily="18" charset="0"/>
            </a:endParaRPr>
          </a:p>
          <a:p>
            <a:pPr algn="l" rtl="0">
              <a:buClr>
                <a:srgbClr val="FFFF00"/>
              </a:buClr>
              <a:buFont typeface="Wingdings" pitchFamily="2" charset="2"/>
              <a:buChar char="ü"/>
            </a:pPr>
            <a:r>
              <a:rPr lang="en-US" dirty="0" smtClean="0">
                <a:latin typeface="Times New Roman" pitchFamily="18" charset="0"/>
                <a:cs typeface="Times New Roman" pitchFamily="18" charset="0"/>
              </a:rPr>
              <a:t>  sewer </a:t>
            </a:r>
            <a:r>
              <a:rPr lang="en-US" dirty="0" smtClean="0">
                <a:latin typeface="Times New Roman" pitchFamily="18" charset="0"/>
                <a:cs typeface="Times New Roman" pitchFamily="18" charset="0"/>
              </a:rPr>
              <a:t>system serve </a:t>
            </a:r>
            <a:r>
              <a:rPr lang="en-US" dirty="0" smtClean="0">
                <a:solidFill>
                  <a:srgbClr val="FFFF00"/>
                </a:solidFill>
                <a:latin typeface="Times New Roman" pitchFamily="18" charset="0"/>
                <a:cs typeface="Times New Roman" pitchFamily="18" charset="0"/>
              </a:rPr>
              <a:t>75</a:t>
            </a:r>
            <a:r>
              <a:rPr lang="en-US" dirty="0" smtClean="0">
                <a:latin typeface="Times New Roman" pitchFamily="18" charset="0"/>
                <a:cs typeface="Times New Roman" pitchFamily="18" charset="0"/>
              </a:rPr>
              <a:t>% of population, while </a:t>
            </a:r>
            <a:r>
              <a:rPr lang="en-US" dirty="0" smtClean="0">
                <a:solidFill>
                  <a:srgbClr val="FFFF00"/>
                </a:solidFill>
                <a:latin typeface="Times New Roman" pitchFamily="18" charset="0"/>
                <a:cs typeface="Times New Roman" pitchFamily="18" charset="0"/>
              </a:rPr>
              <a:t>25</a:t>
            </a:r>
            <a:r>
              <a:rPr lang="en-US" dirty="0" smtClean="0">
                <a:latin typeface="Times New Roman" pitchFamily="18" charset="0"/>
                <a:cs typeface="Times New Roman" pitchFamily="18" charset="0"/>
              </a:rPr>
              <a:t>% depends on the cesspits</a:t>
            </a:r>
          </a:p>
          <a:p>
            <a:pPr algn="l" rtl="0"/>
            <a:endParaRPr lang="ar-SA" dirty="0">
              <a:solidFill>
                <a:schemeClr val="tx1"/>
              </a:solidFill>
            </a:endParaRPr>
          </a:p>
        </p:txBody>
      </p:sp>
    </p:spTree>
  </p:cSld>
  <p:clrMapOvr>
    <a:masterClrMapping/>
  </p:clrMapOvr>
  <p:transition spd="med">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476672"/>
            <a:ext cx="7772400" cy="648072"/>
          </a:xfrm>
        </p:spPr>
        <p:txBody>
          <a:bodyPr>
            <a:noAutofit/>
          </a:bodyPr>
          <a:lstStyle/>
          <a:p>
            <a:pPr algn="ctr" rtl="1"/>
            <a:r>
              <a:rPr lang="en-US" sz="4000" i="1" dirty="0" smtClean="0">
                <a:solidFill>
                  <a:schemeClr val="accent6">
                    <a:lumMod val="60000"/>
                    <a:lumOff val="40000"/>
                  </a:schemeClr>
                </a:solidFill>
                <a:cs typeface="Times New Roman" pitchFamily="18" charset="0"/>
              </a:rPr>
              <a:t>Methodology</a:t>
            </a:r>
            <a:endParaRPr lang="en-US" sz="4000" i="1" dirty="0">
              <a:solidFill>
                <a:schemeClr val="accent6">
                  <a:lumMod val="60000"/>
                  <a:lumOff val="40000"/>
                </a:schemeClr>
              </a:solidFill>
            </a:endParaRPr>
          </a:p>
        </p:txBody>
      </p:sp>
      <p:sp>
        <p:nvSpPr>
          <p:cNvPr id="3" name="عنوان فرعي 2"/>
          <p:cNvSpPr>
            <a:spLocks noGrp="1"/>
          </p:cNvSpPr>
          <p:nvPr>
            <p:ph type="subTitle" idx="1"/>
          </p:nvPr>
        </p:nvSpPr>
        <p:spPr>
          <a:xfrm>
            <a:off x="683568" y="1340768"/>
            <a:ext cx="7848872" cy="4896544"/>
          </a:xfrm>
        </p:spPr>
        <p:txBody>
          <a:bodyPr>
            <a:normAutofit/>
          </a:bodyPr>
          <a:lstStyle/>
          <a:p>
            <a:pPr algn="l" rtl="0"/>
            <a:endParaRPr lang="en-US" dirty="0" smtClean="0">
              <a:latin typeface="Times New Roman" pitchFamily="18" charset="0"/>
              <a:cs typeface="Times New Roman" pitchFamily="18" charset="0"/>
            </a:endParaRPr>
          </a:p>
          <a:p>
            <a:pPr algn="l" rtl="0"/>
            <a:endParaRPr lang="en-US" dirty="0" smtClean="0">
              <a:latin typeface="Times New Roman" pitchFamily="18" charset="0"/>
              <a:cs typeface="Times New Roman" pitchFamily="18" charset="0"/>
            </a:endParaRPr>
          </a:p>
          <a:p>
            <a:pPr marL="514350" indent="-514350" algn="l" rtl="0"/>
            <a:r>
              <a:rPr lang="en-US" sz="3200" dirty="0" smtClean="0">
                <a:solidFill>
                  <a:srgbClr val="FFFF00"/>
                </a:solidFill>
                <a:latin typeface="Times New Roman" pitchFamily="18" charset="0"/>
                <a:cs typeface="Times New Roman" pitchFamily="18" charset="0"/>
              </a:rPr>
              <a:t>1.  Drawing </a:t>
            </a:r>
            <a:r>
              <a:rPr lang="en-US" sz="3200" dirty="0" smtClean="0">
                <a:solidFill>
                  <a:srgbClr val="FFFF00"/>
                </a:solidFill>
                <a:latin typeface="Times New Roman" pitchFamily="18" charset="0"/>
                <a:cs typeface="Times New Roman" pitchFamily="18" charset="0"/>
              </a:rPr>
              <a:t>network using </a:t>
            </a:r>
            <a:r>
              <a:rPr lang="en-US" sz="3200" dirty="0" smtClean="0">
                <a:solidFill>
                  <a:srgbClr val="FFFF00"/>
                </a:solidFill>
                <a:latin typeface="Times New Roman" pitchFamily="18" charset="0"/>
                <a:cs typeface="Times New Roman" pitchFamily="18" charset="0"/>
              </a:rPr>
              <a:t>AutoCAD</a:t>
            </a:r>
          </a:p>
          <a:p>
            <a:pPr algn="l" rtl="0">
              <a:buFont typeface="Arial" pitchFamily="34" charset="0"/>
              <a:buChar char="•"/>
            </a:pPr>
            <a:endParaRPr lang="en-US" sz="3200" dirty="0" smtClean="0">
              <a:solidFill>
                <a:srgbClr val="FFFF00"/>
              </a:solidFill>
              <a:latin typeface="Times New Roman" pitchFamily="18" charset="0"/>
              <a:cs typeface="Times New Roman" pitchFamily="18" charset="0"/>
            </a:endParaRPr>
          </a:p>
          <a:p>
            <a:pPr algn="l" rtl="0">
              <a:buClr>
                <a:srgbClr val="FFFF00"/>
              </a:buClr>
              <a:buFont typeface="Wingdings" pitchFamily="2" charset="2"/>
              <a:buChar char="ü"/>
            </a:pPr>
            <a:r>
              <a:rPr lang="en-US"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Manholes</a:t>
            </a:r>
            <a:endParaRPr lang="en-US" sz="3200" dirty="0" smtClean="0">
              <a:latin typeface="Times New Roman" pitchFamily="18" charset="0"/>
              <a:cs typeface="Times New Roman" pitchFamily="18" charset="0"/>
            </a:endParaRPr>
          </a:p>
          <a:p>
            <a:pPr algn="l" rtl="0">
              <a:buClr>
                <a:srgbClr val="FFFF00"/>
              </a:buClr>
              <a:buFont typeface="Wingdings" pitchFamily="2" charset="2"/>
              <a:buChar char="ü"/>
            </a:pP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Line </a:t>
            </a:r>
            <a:endParaRPr lang="en-US" sz="3200" dirty="0" smtClean="0">
              <a:latin typeface="Times New Roman" pitchFamily="18" charset="0"/>
              <a:cs typeface="Times New Roman" pitchFamily="18" charset="0"/>
            </a:endParaRPr>
          </a:p>
          <a:p>
            <a:pPr algn="l" rtl="0">
              <a:buClr>
                <a:srgbClr val="FFFF00"/>
              </a:buClr>
              <a:buFont typeface="Wingdings" pitchFamily="2" charset="2"/>
              <a:buChar char="ü"/>
            </a:pPr>
            <a:r>
              <a:rPr lang="en-US" sz="3200" dirty="0" smtClean="0">
                <a:latin typeface="Times New Roman" pitchFamily="18" charset="0"/>
                <a:cs typeface="Times New Roman" pitchFamily="18" charset="0"/>
              </a:rPr>
              <a:t>  polygon</a:t>
            </a:r>
            <a:endParaRPr lang="en-US" sz="3200" dirty="0" smtClean="0">
              <a:latin typeface="Times New Roman" pitchFamily="18" charset="0"/>
              <a:cs typeface="Times New Roman" pitchFamily="18" charset="0"/>
            </a:endParaRPr>
          </a:p>
          <a:p>
            <a:pPr algn="l" rtl="0"/>
            <a:endParaRPr lang="en-US" b="1" i="1" dirty="0" smtClean="0"/>
          </a:p>
          <a:p>
            <a:pPr algn="l" rtl="0"/>
            <a:endParaRPr lang="ar-SA" dirty="0">
              <a:solidFill>
                <a:schemeClr val="tx1"/>
              </a:solidFill>
            </a:endParaRPr>
          </a:p>
        </p:txBody>
      </p:sp>
    </p:spTree>
  </p:cSld>
  <p:clrMapOvr>
    <a:masterClrMapping/>
  </p:clrMapOvr>
  <p:transition spd="med">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404665"/>
            <a:ext cx="7772400" cy="792087"/>
          </a:xfrm>
        </p:spPr>
        <p:txBody>
          <a:bodyPr>
            <a:noAutofit/>
          </a:bodyPr>
          <a:lstStyle/>
          <a:p>
            <a:pPr algn="ctr" rtl="1"/>
            <a:r>
              <a:rPr lang="en-US" sz="4000" i="1" dirty="0" smtClean="0">
                <a:solidFill>
                  <a:schemeClr val="accent6">
                    <a:lumMod val="60000"/>
                    <a:lumOff val="40000"/>
                  </a:schemeClr>
                </a:solidFill>
                <a:cs typeface="Times New Roman" pitchFamily="18" charset="0"/>
              </a:rPr>
              <a:t>Network layout</a:t>
            </a:r>
            <a:endParaRPr lang="en-US" sz="4000" i="1" dirty="0">
              <a:solidFill>
                <a:schemeClr val="accent6">
                  <a:lumMod val="60000"/>
                  <a:lumOff val="40000"/>
                </a:schemeClr>
              </a:solidFill>
            </a:endParaRPr>
          </a:p>
        </p:txBody>
      </p:sp>
      <p:sp>
        <p:nvSpPr>
          <p:cNvPr id="3" name="عنوان فرعي 2"/>
          <p:cNvSpPr>
            <a:spLocks noGrp="1"/>
          </p:cNvSpPr>
          <p:nvPr>
            <p:ph type="subTitle" idx="1"/>
          </p:nvPr>
        </p:nvSpPr>
        <p:spPr>
          <a:xfrm>
            <a:off x="683568" y="1340768"/>
            <a:ext cx="7848872" cy="4896544"/>
          </a:xfrm>
        </p:spPr>
        <p:txBody>
          <a:bodyPr>
            <a:normAutofit/>
          </a:bodyPr>
          <a:lstStyle/>
          <a:p>
            <a:pPr algn="l" rtl="0"/>
            <a:endParaRPr lang="en-US" b="1" i="1" dirty="0" smtClean="0"/>
          </a:p>
          <a:p>
            <a:pPr algn="l" rtl="0"/>
            <a:endParaRPr lang="ar-SA" dirty="0">
              <a:solidFill>
                <a:schemeClr val="tx1"/>
              </a:solidFill>
            </a:endParaRPr>
          </a:p>
        </p:txBody>
      </p:sp>
      <p:pic>
        <p:nvPicPr>
          <p:cNvPr id="6" name="صورة 5"/>
          <p:cNvPicPr/>
          <p:nvPr/>
        </p:nvPicPr>
        <p:blipFill>
          <a:blip r:embed="rId2" cstate="print"/>
          <a:srcRect/>
          <a:stretch>
            <a:fillRect/>
          </a:stretch>
        </p:blipFill>
        <p:spPr bwMode="auto">
          <a:xfrm>
            <a:off x="1475657" y="1752600"/>
            <a:ext cx="6120680" cy="4052664"/>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1340768"/>
            <a:ext cx="7848872" cy="4896544"/>
          </a:xfrm>
        </p:spPr>
        <p:txBody>
          <a:bodyPr>
            <a:normAutofit fontScale="92500" lnSpcReduction="10000"/>
          </a:bodyPr>
          <a:lstStyle/>
          <a:p>
            <a:pPr algn="l" rtl="0"/>
            <a:r>
              <a:rPr lang="en-US" sz="3000" dirty="0" smtClean="0">
                <a:solidFill>
                  <a:srgbClr val="FFFF00"/>
                </a:solidFill>
                <a:latin typeface="Times New Roman" pitchFamily="18" charset="0"/>
                <a:cs typeface="Times New Roman" pitchFamily="18" charset="0"/>
              </a:rPr>
              <a:t>2</a:t>
            </a:r>
            <a:r>
              <a:rPr lang="en-US" sz="2800" dirty="0" smtClean="0">
                <a:solidFill>
                  <a:srgbClr val="FFFF00"/>
                </a:solidFill>
                <a:latin typeface="Times New Roman" pitchFamily="18" charset="0"/>
                <a:cs typeface="Times New Roman" pitchFamily="18" charset="0"/>
              </a:rPr>
              <a:t>. taking some information from the map in AutoCAD </a:t>
            </a:r>
          </a:p>
          <a:p>
            <a:pPr algn="l" rtl="0"/>
            <a:endParaRPr lang="en-US" dirty="0" smtClean="0"/>
          </a:p>
          <a:p>
            <a:pPr algn="l" rtl="0">
              <a:buClr>
                <a:srgbClr val="FFFF00"/>
              </a:buClr>
              <a:buFont typeface="Wingdings" pitchFamily="2" charset="2"/>
              <a:buChar char="ü"/>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Number </a:t>
            </a:r>
            <a:r>
              <a:rPr lang="en-US" dirty="0" smtClean="0">
                <a:latin typeface="Times New Roman" pitchFamily="18" charset="0"/>
                <a:cs typeface="Times New Roman" pitchFamily="18" charset="0"/>
              </a:rPr>
              <a:t>of person in each polygon.</a:t>
            </a:r>
          </a:p>
          <a:p>
            <a:pPr algn="l" rtl="0">
              <a:buClr>
                <a:srgbClr val="FFFF00"/>
              </a:buClr>
              <a:buFont typeface="Wingdings" pitchFamily="2" charset="2"/>
              <a:buChar char="ü"/>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Length </a:t>
            </a:r>
            <a:r>
              <a:rPr lang="en-US" dirty="0" smtClean="0">
                <a:latin typeface="Times New Roman" pitchFamily="18" charset="0"/>
                <a:cs typeface="Times New Roman" pitchFamily="18" charset="0"/>
              </a:rPr>
              <a:t>of the pipe.</a:t>
            </a:r>
          </a:p>
          <a:p>
            <a:pPr algn="l" rtl="0">
              <a:buClr>
                <a:srgbClr val="FFFF00"/>
              </a:buClr>
              <a:buFont typeface="Wingdings" pitchFamily="2" charset="2"/>
              <a:buChar char="ü"/>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Elevation </a:t>
            </a:r>
            <a:r>
              <a:rPr lang="en-US" dirty="0" smtClean="0">
                <a:latin typeface="Times New Roman" pitchFamily="18" charset="0"/>
                <a:cs typeface="Times New Roman" pitchFamily="18" charset="0"/>
              </a:rPr>
              <a:t>of each manholes.</a:t>
            </a:r>
          </a:p>
          <a:p>
            <a:pPr algn="l" rtl="0"/>
            <a:endParaRPr lang="en-US" sz="2800" dirty="0" smtClean="0">
              <a:solidFill>
                <a:srgbClr val="FFFF00"/>
              </a:solidFill>
              <a:latin typeface="Times New Roman" pitchFamily="18" charset="0"/>
              <a:cs typeface="Times New Roman" pitchFamily="18" charset="0"/>
            </a:endParaRPr>
          </a:p>
          <a:p>
            <a:pPr algn="l" rtl="0"/>
            <a:r>
              <a:rPr lang="en-US" sz="3000" dirty="0" smtClean="0">
                <a:solidFill>
                  <a:srgbClr val="FFFF00"/>
                </a:solidFill>
                <a:latin typeface="Times New Roman" pitchFamily="18" charset="0"/>
                <a:cs typeface="Times New Roman" pitchFamily="18" charset="0"/>
              </a:rPr>
              <a:t>3</a:t>
            </a:r>
            <a:r>
              <a:rPr lang="en-US" sz="2800" dirty="0" smtClean="0">
                <a:solidFill>
                  <a:srgbClr val="FFFF00"/>
                </a:solidFill>
                <a:latin typeface="Times New Roman" pitchFamily="18" charset="0"/>
                <a:cs typeface="Times New Roman" pitchFamily="18" charset="0"/>
              </a:rPr>
              <a:t>. Using Excel sheet to </a:t>
            </a:r>
            <a:r>
              <a:rPr lang="en-US" sz="2800" dirty="0" smtClean="0">
                <a:solidFill>
                  <a:srgbClr val="FFFF00"/>
                </a:solidFill>
                <a:latin typeface="Times New Roman" pitchFamily="18" charset="0"/>
                <a:cs typeface="Times New Roman" pitchFamily="18" charset="0"/>
              </a:rPr>
              <a:t>design</a:t>
            </a:r>
          </a:p>
          <a:p>
            <a:pPr algn="l" rtl="0"/>
            <a:endParaRPr lang="en-US" sz="2800" dirty="0" smtClean="0">
              <a:solidFill>
                <a:srgbClr val="FFFF00"/>
              </a:solidFill>
              <a:latin typeface="Times New Roman" pitchFamily="18" charset="0"/>
              <a:cs typeface="Times New Roman" pitchFamily="18" charset="0"/>
            </a:endParaRPr>
          </a:p>
          <a:p>
            <a:pPr algn="l" rtl="0">
              <a:buClr>
                <a:srgbClr val="FFFF00"/>
              </a:buClr>
              <a:buFont typeface="Wingdings" pitchFamily="2" charset="2"/>
              <a:buChar char="ü"/>
            </a:pPr>
            <a:r>
              <a:rPr lang="en-US" dirty="0" smtClean="0">
                <a:latin typeface="Times New Roman" pitchFamily="18" charset="0"/>
                <a:cs typeface="Times New Roman" pitchFamily="18" charset="0"/>
              </a:rPr>
              <a:t>  Calculate </a:t>
            </a:r>
            <a:r>
              <a:rPr lang="en-US" dirty="0" smtClean="0">
                <a:latin typeface="Times New Roman" pitchFamily="18" charset="0"/>
                <a:cs typeface="Times New Roman" pitchFamily="18" charset="0"/>
              </a:rPr>
              <a:t>maximum hourly flow</a:t>
            </a:r>
          </a:p>
          <a:p>
            <a:pPr algn="l" rtl="0">
              <a:buClr>
                <a:srgbClr val="FFFF00"/>
              </a:buClr>
              <a:buFont typeface="Wingdings" pitchFamily="2" charset="2"/>
              <a:buChar char="ü"/>
            </a:pPr>
            <a:r>
              <a:rPr lang="en-US" dirty="0" smtClean="0">
                <a:latin typeface="Times New Roman" pitchFamily="18" charset="0"/>
                <a:cs typeface="Times New Roman" pitchFamily="18" charset="0"/>
              </a:rPr>
              <a:t>  Slope  </a:t>
            </a:r>
            <a:endParaRPr lang="en-US" dirty="0" smtClean="0">
              <a:latin typeface="Times New Roman" pitchFamily="18" charset="0"/>
              <a:cs typeface="Times New Roman" pitchFamily="18" charset="0"/>
            </a:endParaRPr>
          </a:p>
          <a:p>
            <a:pPr algn="l" rtl="0">
              <a:buClr>
                <a:srgbClr val="FFFF00"/>
              </a:buClr>
              <a:buFont typeface="Wingdings" pitchFamily="2" charset="2"/>
              <a:buChar char="ü"/>
            </a:pPr>
            <a:r>
              <a:rPr lang="en-US" dirty="0" smtClean="0">
                <a:latin typeface="Times New Roman" pitchFamily="18" charset="0"/>
                <a:cs typeface="Times New Roman" pitchFamily="18" charset="0"/>
              </a:rPr>
              <a:t>  Velocity(</a:t>
            </a:r>
            <a:r>
              <a:rPr lang="en-US" dirty="0" smtClean="0">
                <a:solidFill>
                  <a:srgbClr val="FFFF00"/>
                </a:solidFill>
                <a:latin typeface="Times New Roman" pitchFamily="18" charset="0"/>
                <a:cs typeface="Times New Roman" pitchFamily="18" charset="0"/>
              </a:rPr>
              <a:t>use </a:t>
            </a:r>
            <a:r>
              <a:rPr lang="en-US" dirty="0" smtClean="0">
                <a:solidFill>
                  <a:srgbClr val="FFFF00"/>
                </a:solidFill>
                <a:latin typeface="Times New Roman" pitchFamily="18" charset="0"/>
                <a:cs typeface="Times New Roman" pitchFamily="18" charset="0"/>
              </a:rPr>
              <a:t>manning</a:t>
            </a:r>
            <a:r>
              <a:rPr lang="en-US" dirty="0" smtClean="0">
                <a:latin typeface="Times New Roman" pitchFamily="18" charset="0"/>
                <a:cs typeface="Times New Roman" pitchFamily="18" charset="0"/>
              </a:rPr>
              <a:t>) </a:t>
            </a:r>
          </a:p>
          <a:p>
            <a:pPr algn="l" rtl="0"/>
            <a:endParaRPr lang="ar-SA" dirty="0">
              <a:solidFill>
                <a:schemeClr val="tx1"/>
              </a:solidFill>
            </a:endParaRPr>
          </a:p>
        </p:txBody>
      </p:sp>
    </p:spTree>
  </p:cSld>
  <p:clrMapOvr>
    <a:masterClrMapping/>
  </p:clrMapOvr>
  <p:transition spd="med">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188640"/>
            <a:ext cx="7772400" cy="864095"/>
          </a:xfrm>
        </p:spPr>
        <p:txBody>
          <a:bodyPr>
            <a:noAutofit/>
          </a:bodyPr>
          <a:lstStyle/>
          <a:p>
            <a:pPr algn="ctr" rtl="1"/>
            <a:r>
              <a:rPr lang="en-US" sz="4000" dirty="0" smtClean="0">
                <a:solidFill>
                  <a:schemeClr val="accent6">
                    <a:lumMod val="60000"/>
                    <a:lumOff val="40000"/>
                  </a:schemeClr>
                </a:solidFill>
                <a:cs typeface="Times New Roman" pitchFamily="18" charset="0"/>
              </a:rPr>
              <a:t>Layout of the design network</a:t>
            </a:r>
            <a:endParaRPr lang="en-US" sz="4000" dirty="0">
              <a:solidFill>
                <a:schemeClr val="accent6">
                  <a:lumMod val="60000"/>
                  <a:lumOff val="40000"/>
                </a:schemeClr>
              </a:solidFill>
            </a:endParaRPr>
          </a:p>
        </p:txBody>
      </p:sp>
      <p:pic>
        <p:nvPicPr>
          <p:cNvPr id="6" name="صورة 5"/>
          <p:cNvPicPr/>
          <p:nvPr/>
        </p:nvPicPr>
        <p:blipFill>
          <a:blip r:embed="rId2" cstate="print"/>
          <a:srcRect/>
          <a:stretch>
            <a:fillRect/>
          </a:stretch>
        </p:blipFill>
        <p:spPr bwMode="auto">
          <a:xfrm>
            <a:off x="467544" y="1628800"/>
            <a:ext cx="8280920" cy="4838849"/>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332656"/>
            <a:ext cx="7772400" cy="648071"/>
          </a:xfrm>
        </p:spPr>
        <p:txBody>
          <a:bodyPr>
            <a:noAutofit/>
          </a:bodyPr>
          <a:lstStyle/>
          <a:p>
            <a:pPr algn="ctr" rtl="1"/>
            <a:r>
              <a:rPr lang="en-US" sz="4000" dirty="0" smtClean="0">
                <a:solidFill>
                  <a:schemeClr val="accent6">
                    <a:lumMod val="60000"/>
                    <a:lumOff val="40000"/>
                  </a:schemeClr>
                </a:solidFill>
              </a:rPr>
              <a:t>Estimate the cost of the network </a:t>
            </a:r>
            <a:endParaRPr lang="en-US" sz="4000" dirty="0">
              <a:solidFill>
                <a:schemeClr val="accent6">
                  <a:lumMod val="60000"/>
                  <a:lumOff val="40000"/>
                </a:schemeClr>
              </a:solidFill>
            </a:endParaRPr>
          </a:p>
        </p:txBody>
      </p:sp>
      <p:sp>
        <p:nvSpPr>
          <p:cNvPr id="3" name="عنوان فرعي 2"/>
          <p:cNvSpPr>
            <a:spLocks noGrp="1"/>
          </p:cNvSpPr>
          <p:nvPr>
            <p:ph type="subTitle" idx="1"/>
          </p:nvPr>
        </p:nvSpPr>
        <p:spPr>
          <a:xfrm>
            <a:off x="683568" y="1340768"/>
            <a:ext cx="7848872" cy="4896544"/>
          </a:xfrm>
        </p:spPr>
        <p:txBody>
          <a:bodyPr>
            <a:normAutofit/>
          </a:bodyPr>
          <a:lstStyle/>
          <a:p>
            <a:pPr algn="l" rtl="0"/>
            <a:endParaRPr lang="en-US" b="1" i="1" dirty="0" smtClean="0"/>
          </a:p>
          <a:p>
            <a:pPr algn="l" rtl="0"/>
            <a:endParaRPr lang="ar-SA" dirty="0">
              <a:solidFill>
                <a:schemeClr val="tx1"/>
              </a:solidFill>
            </a:endParaRPr>
          </a:p>
        </p:txBody>
      </p:sp>
      <p:sp>
        <p:nvSpPr>
          <p:cNvPr id="4" name="WordArt 3"/>
          <p:cNvSpPr>
            <a:spLocks noChangeArrowheads="1" noChangeShapeType="1" noTextEdit="1"/>
          </p:cNvSpPr>
          <p:nvPr/>
        </p:nvSpPr>
        <p:spPr bwMode="gray">
          <a:xfrm rot="20451333">
            <a:off x="5867400" y="1447800"/>
            <a:ext cx="2895600" cy="457200"/>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solidFill>
                  <a:schemeClr val="accent6">
                    <a:lumMod val="60000"/>
                    <a:lumOff val="40000"/>
                  </a:schemeClr>
                </a:solidFill>
                <a:effectLst>
                  <a:outerShdw dist="45791" dir="3378596" algn="ctr" rotWithShape="0">
                    <a:srgbClr val="4D4D4D">
                      <a:alpha val="80000"/>
                    </a:srgbClr>
                  </a:outerShdw>
                </a:effectLst>
                <a:latin typeface="Arial Black"/>
              </a:rPr>
              <a:t>sewage network</a:t>
            </a:r>
            <a:endParaRPr lang="ar-SA" sz="3600" kern="10" spc="720" dirty="0">
              <a:ln w="9525">
                <a:noFill/>
                <a:round/>
                <a:headEnd/>
                <a:tailEnd/>
              </a:ln>
              <a:solidFill>
                <a:schemeClr val="accent6">
                  <a:lumMod val="60000"/>
                  <a:lumOff val="40000"/>
                </a:schemeClr>
              </a:solidFill>
              <a:effectLst>
                <a:outerShdw dist="45791" dir="3378596" algn="ctr" rotWithShape="0">
                  <a:srgbClr val="4D4D4D">
                    <a:alpha val="80000"/>
                  </a:srgbClr>
                </a:outerShdw>
              </a:effectLst>
              <a:latin typeface="Arial Black"/>
            </a:endParaRPr>
          </a:p>
        </p:txBody>
      </p:sp>
      <p:sp>
        <p:nvSpPr>
          <p:cNvPr id="5" name="Text Box 4"/>
          <p:cNvSpPr txBox="1">
            <a:spLocks noChangeArrowheads="1"/>
          </p:cNvSpPr>
          <p:nvPr/>
        </p:nvSpPr>
        <p:spPr bwMode="gray">
          <a:xfrm>
            <a:off x="323528" y="1268760"/>
            <a:ext cx="7543800" cy="5262979"/>
          </a:xfrm>
          <a:prstGeom prst="rect">
            <a:avLst/>
          </a:prstGeom>
          <a:noFill/>
          <a:ln w="9525" algn="ctr">
            <a:noFill/>
            <a:miter lim="800000"/>
            <a:headEnd/>
            <a:tailEnd/>
          </a:ln>
          <a:effectLst/>
        </p:spPr>
        <p:txBody>
          <a:bodyPr>
            <a:spAutoFit/>
          </a:bodyPr>
          <a:lstStyle/>
          <a:p>
            <a:pPr marL="342900" indent="-342900" algn="l" rtl="0">
              <a:buClr>
                <a:srgbClr val="FFFF00"/>
              </a:buClr>
              <a:buFont typeface="Wingdings" pitchFamily="2" charset="2"/>
              <a:buChar char="ü"/>
            </a:pPr>
            <a:r>
              <a:rPr lang="ar-SA" sz="2400" dirty="0" err="1"/>
              <a:t>Cost of </a:t>
            </a:r>
            <a:r>
              <a:rPr lang="ar-SA" sz="2400" dirty="0" err="1" smtClean="0"/>
              <a:t>excavation</a:t>
            </a:r>
            <a:r>
              <a:rPr lang="en-US" sz="2400" dirty="0" smtClean="0"/>
              <a:t> </a:t>
            </a:r>
            <a:r>
              <a:rPr lang="ar-SA" sz="2400" dirty="0" smtClean="0"/>
              <a:t> </a:t>
            </a:r>
            <a:r>
              <a:rPr lang="ar-SA" sz="2400" dirty="0" err="1" smtClean="0"/>
              <a:t>=</a:t>
            </a:r>
            <a:r>
              <a:rPr lang="en-US" sz="2400" dirty="0" smtClean="0">
                <a:solidFill>
                  <a:srgbClr val="FFFF00"/>
                </a:solidFill>
              </a:rPr>
              <a:t>239297.1</a:t>
            </a:r>
            <a:r>
              <a:rPr lang="ar-SA" sz="2400" dirty="0" smtClean="0"/>
              <a:t> </a:t>
            </a:r>
            <a:r>
              <a:rPr lang="ar-SA" sz="2400" dirty="0" err="1"/>
              <a:t>NIS</a:t>
            </a:r>
            <a:r>
              <a:rPr lang="en-US" sz="2400" dirty="0"/>
              <a:t> </a:t>
            </a:r>
            <a:endParaRPr lang="ar-SA" sz="2400" dirty="0"/>
          </a:p>
          <a:p>
            <a:pPr marL="342900" indent="-342900" algn="l">
              <a:buFontTx/>
              <a:buChar char="•"/>
            </a:pPr>
            <a:endParaRPr lang="ar-SA" sz="2400" dirty="0"/>
          </a:p>
          <a:p>
            <a:pPr marL="342900" indent="-342900" algn="l" rtl="0">
              <a:buClr>
                <a:srgbClr val="FFFF00"/>
              </a:buClr>
              <a:buFont typeface="Wingdings" pitchFamily="2" charset="2"/>
              <a:buChar char="ü"/>
            </a:pPr>
            <a:r>
              <a:rPr lang="en-US" sz="2400" dirty="0"/>
              <a:t>Cost of Sewer = </a:t>
            </a:r>
            <a:r>
              <a:rPr lang="en-US" sz="2400" dirty="0" smtClean="0">
                <a:solidFill>
                  <a:srgbClr val="FFFF00"/>
                </a:solidFill>
              </a:rPr>
              <a:t>1572924.1 </a:t>
            </a:r>
            <a:r>
              <a:rPr lang="en-US" sz="2400" dirty="0"/>
              <a:t>NIS </a:t>
            </a:r>
          </a:p>
          <a:p>
            <a:pPr marL="342900" indent="-342900" algn="l">
              <a:buFontTx/>
              <a:buChar char="•"/>
            </a:pPr>
            <a:endParaRPr lang="en-US" sz="2400" dirty="0" smtClean="0"/>
          </a:p>
          <a:p>
            <a:pPr marL="342900" indent="-342900" algn="l" rtl="0">
              <a:buClr>
                <a:srgbClr val="FFFF00"/>
              </a:buClr>
              <a:buFont typeface="Wingdings" pitchFamily="2" charset="2"/>
              <a:buChar char="ü"/>
            </a:pPr>
            <a:r>
              <a:rPr lang="en-US" sz="2400" dirty="0" smtClean="0"/>
              <a:t>Cost </a:t>
            </a:r>
            <a:r>
              <a:rPr lang="en-US" sz="2400" dirty="0"/>
              <a:t>of manholes = </a:t>
            </a:r>
            <a:r>
              <a:rPr lang="en-US" sz="2400" dirty="0" smtClean="0">
                <a:solidFill>
                  <a:srgbClr val="FFFF00"/>
                </a:solidFill>
              </a:rPr>
              <a:t>225000 </a:t>
            </a:r>
            <a:r>
              <a:rPr lang="en-US" sz="2400" dirty="0"/>
              <a:t>NIS </a:t>
            </a:r>
          </a:p>
          <a:p>
            <a:pPr marL="342900" indent="-342900" algn="l">
              <a:buFontTx/>
              <a:buChar char="•"/>
            </a:pPr>
            <a:endParaRPr lang="en-US" sz="2400" dirty="0"/>
          </a:p>
          <a:p>
            <a:pPr marL="342900" indent="-342900" algn="l" rtl="0">
              <a:buClr>
                <a:srgbClr val="FFFF00"/>
              </a:buClr>
              <a:buFont typeface="Wingdings" pitchFamily="2" charset="2"/>
              <a:buChar char="ü"/>
            </a:pPr>
            <a:r>
              <a:rPr lang="en-US" sz="2400" dirty="0" smtClean="0"/>
              <a:t>  Cost </a:t>
            </a:r>
            <a:r>
              <a:rPr lang="en-US" sz="2400" dirty="0"/>
              <a:t>of covers = </a:t>
            </a:r>
            <a:r>
              <a:rPr lang="en-US" sz="2400" dirty="0" smtClean="0"/>
              <a:t>1</a:t>
            </a:r>
            <a:r>
              <a:rPr lang="en-US" sz="2400" dirty="0" smtClean="0">
                <a:solidFill>
                  <a:srgbClr val="FFFF00"/>
                </a:solidFill>
              </a:rPr>
              <a:t>95000</a:t>
            </a:r>
            <a:r>
              <a:rPr lang="en-US" sz="2400" dirty="0" smtClean="0"/>
              <a:t> </a:t>
            </a:r>
            <a:r>
              <a:rPr lang="en-US" sz="2400" dirty="0"/>
              <a:t>NIS. </a:t>
            </a:r>
          </a:p>
          <a:p>
            <a:pPr marL="342900" indent="-342900" algn="l">
              <a:buFontTx/>
              <a:buChar char="•"/>
            </a:pPr>
            <a:endParaRPr lang="en-US" sz="2400" dirty="0"/>
          </a:p>
          <a:p>
            <a:pPr marL="342900" indent="-342900" algn="l" rtl="0">
              <a:buClr>
                <a:srgbClr val="FFFF00"/>
              </a:buClr>
              <a:buFont typeface="Wingdings" pitchFamily="2" charset="2"/>
              <a:buChar char="ü"/>
            </a:pPr>
            <a:r>
              <a:rPr lang="en-US" sz="2400" dirty="0"/>
              <a:t>Cost of basement concrete = </a:t>
            </a:r>
            <a:r>
              <a:rPr lang="en-US" sz="2400" dirty="0" smtClean="0">
                <a:solidFill>
                  <a:srgbClr val="FFFF00"/>
                </a:solidFill>
              </a:rPr>
              <a:t>9072</a:t>
            </a:r>
            <a:r>
              <a:rPr lang="en-US" sz="2400" dirty="0" smtClean="0"/>
              <a:t> NIS </a:t>
            </a:r>
            <a:endParaRPr lang="en-US" sz="2400" dirty="0"/>
          </a:p>
          <a:p>
            <a:pPr marL="342900" indent="-342900" algn="l">
              <a:buFontTx/>
              <a:buChar char="•"/>
            </a:pPr>
            <a:endParaRPr lang="en-US" sz="2400" dirty="0"/>
          </a:p>
          <a:p>
            <a:pPr marL="342900" indent="-342900" algn="l" rtl="0">
              <a:buClr>
                <a:srgbClr val="FFFF00"/>
              </a:buClr>
              <a:buFont typeface="Wingdings" pitchFamily="2" charset="2"/>
              <a:buChar char="ü"/>
            </a:pPr>
            <a:r>
              <a:rPr lang="en-US" sz="2400" dirty="0"/>
              <a:t>Cost of base coarse = </a:t>
            </a:r>
            <a:r>
              <a:rPr lang="en-US" sz="2400" dirty="0" smtClean="0">
                <a:solidFill>
                  <a:srgbClr val="FFFF00"/>
                </a:solidFill>
              </a:rPr>
              <a:t>274542.72 </a:t>
            </a:r>
            <a:r>
              <a:rPr lang="en-US" sz="2400" dirty="0" smtClean="0"/>
              <a:t>NIS </a:t>
            </a:r>
            <a:endParaRPr lang="en-US" sz="2400" dirty="0"/>
          </a:p>
          <a:p>
            <a:pPr marL="342900" indent="-342900" algn="l">
              <a:buFontTx/>
              <a:buChar char="•"/>
            </a:pPr>
            <a:endParaRPr lang="en-US" sz="2400" dirty="0"/>
          </a:p>
          <a:p>
            <a:pPr marL="342900" indent="-342900" algn="l" rtl="0">
              <a:buClr>
                <a:srgbClr val="FFFF00"/>
              </a:buClr>
              <a:buFont typeface="Wingdings" pitchFamily="2" charset="2"/>
              <a:buChar char="ü"/>
            </a:pPr>
            <a:r>
              <a:rPr lang="en-US" sz="2400" dirty="0"/>
              <a:t>Cost of Asphalt = </a:t>
            </a:r>
            <a:r>
              <a:rPr lang="en-US" sz="2400" dirty="0" smtClean="0">
                <a:solidFill>
                  <a:srgbClr val="FFFF00"/>
                </a:solidFill>
              </a:rPr>
              <a:t>1143928 </a:t>
            </a:r>
            <a:r>
              <a:rPr lang="en-US" sz="2400" dirty="0"/>
              <a:t>NIS </a:t>
            </a:r>
          </a:p>
          <a:p>
            <a:pPr marL="342900" indent="-342900" algn="l">
              <a:buFontTx/>
              <a:buChar char="•"/>
            </a:pPr>
            <a:endParaRPr lang="en-US" sz="2400" dirty="0"/>
          </a:p>
        </p:txBody>
      </p:sp>
      <p:sp>
        <p:nvSpPr>
          <p:cNvPr id="6" name="WordArt 5"/>
          <p:cNvSpPr>
            <a:spLocks noChangeArrowheads="1" noChangeShapeType="1" noTextEdit="1"/>
          </p:cNvSpPr>
          <p:nvPr/>
        </p:nvSpPr>
        <p:spPr bwMode="gray">
          <a:xfrm rot="1513145">
            <a:off x="5162550" y="3429000"/>
            <a:ext cx="3981450" cy="4191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Total cost </a:t>
            </a:r>
            <a:r>
              <a:rPr lang="en-US" sz="3600" i="1" kern="10" dirty="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=3659763.92 </a:t>
            </a:r>
            <a:r>
              <a:rPr lang="en-US" sz="3600" i="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NIS</a:t>
            </a:r>
            <a:endParaRPr lang="ar-SA" sz="3600" i="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endParaRPr>
          </a:p>
        </p:txBody>
      </p:sp>
    </p:spTree>
  </p:cSld>
  <p:clrMapOvr>
    <a:masterClrMapping/>
  </p:clrMapOvr>
  <p:transition spd="med">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144015"/>
            <a:ext cx="9144000" cy="7029399"/>
          </a:xfrm>
          <a:prstGeom prst="rect">
            <a:avLst/>
          </a:prstGeom>
          <a:noFill/>
          <a:ln w="9525">
            <a:noFill/>
            <a:miter lim="800000"/>
            <a:headEnd/>
            <a:tailEnd/>
          </a:ln>
        </p:spPr>
      </p:pic>
      <p:sp>
        <p:nvSpPr>
          <p:cNvPr id="5" name="مستطيل 4"/>
          <p:cNvSpPr/>
          <p:nvPr/>
        </p:nvSpPr>
        <p:spPr>
          <a:xfrm>
            <a:off x="3203849" y="3068960"/>
            <a:ext cx="4072190" cy="954107"/>
          </a:xfrm>
          <a:prstGeom prst="rect">
            <a:avLst/>
          </a:prstGeom>
        </p:spPr>
        <p:txBody>
          <a:bodyPr wrap="square">
            <a:spAutoFit/>
          </a:bodyPr>
          <a:lstStyle/>
          <a:p>
            <a: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
            </a:r>
            <a:br>
              <a:rPr lang="en-US" sz="2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br>
            <a:endParaRPr lang="ar-SA" sz="28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
        <p:nvSpPr>
          <p:cNvPr id="6" name="مستطيل 5"/>
          <p:cNvSpPr/>
          <p:nvPr/>
        </p:nvSpPr>
        <p:spPr>
          <a:xfrm>
            <a:off x="2429902" y="3214717"/>
            <a:ext cx="4514376" cy="830997"/>
          </a:xfrm>
          <a:prstGeom prst="rect">
            <a:avLst/>
          </a:prstGeom>
        </p:spPr>
        <p:txBody>
          <a:bodyPr wrap="none">
            <a:spAutoFit/>
          </a:bodyPr>
          <a:lstStyle/>
          <a:p>
            <a:r>
              <a:rPr lang="en-US" sz="4800" b="1" dirty="0" smtClean="0">
                <a:solidFill>
                  <a:schemeClr val="accent6">
                    <a:lumMod val="50000"/>
                  </a:schemeClr>
                </a:solidFill>
                <a:effectLst>
                  <a:outerShdw blurRad="38100" dist="38100" dir="2700000" algn="tl">
                    <a:srgbClr val="000000">
                      <a:alpha val="43137"/>
                    </a:srgbClr>
                  </a:outerShdw>
                </a:effectLst>
                <a:latin typeface="Lucida Calligraphy" pitchFamily="66" charset="0"/>
              </a:rPr>
              <a:t>Thank you …</a:t>
            </a:r>
            <a:endParaRPr lang="ar-SA" sz="1400" b="1" dirty="0">
              <a:solidFill>
                <a:schemeClr val="accent6">
                  <a:lumMod val="50000"/>
                </a:schemeClr>
              </a:solidFill>
              <a:effectLst>
                <a:outerShdw blurRad="38100" dist="38100" dir="2700000" algn="tl">
                  <a:srgbClr val="000000">
                    <a:alpha val="43137"/>
                  </a:srgbClr>
                </a:outerShdw>
              </a:effectLst>
              <a:latin typeface="Lucida Calligraphy" pitchFamily="66"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set>
                                      <p:cBhvr>
                                        <p:cTn id="7" dur="455" fill="hold">
                                          <p:stCondLst>
                                            <p:cond delay="0"/>
                                          </p:stCondLst>
                                        </p:cTn>
                                        <p:tgtEl>
                                          <p:spTgt spid="6">
                                            <p:txEl>
                                              <p:pRg st="0" end="0"/>
                                            </p:txEl>
                                          </p:spTgt>
                                        </p:tgtEl>
                                        <p:attrNameLst>
                                          <p:attrName>style.rotation</p:attrName>
                                        </p:attrNameLst>
                                      </p:cBhvr>
                                      <p:to>
                                        <p:strVal val="-45.0"/>
                                      </p:to>
                                    </p:set>
                                    <p:anim calcmode="lin" valueType="num">
                                      <p:cBhvr>
                                        <p:cTn id="8" dur="455" fill="hold">
                                          <p:stCondLst>
                                            <p:cond delay="455"/>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48681"/>
            <a:ext cx="7772400" cy="1008111"/>
          </a:xfrm>
        </p:spPr>
        <p:txBody>
          <a:bodyPr/>
          <a:lstStyle/>
          <a:p>
            <a:pPr algn="ctr"/>
            <a:r>
              <a:rPr lang="en-US" dirty="0" smtClean="0">
                <a:solidFill>
                  <a:schemeClr val="accent6">
                    <a:lumMod val="60000"/>
                    <a:lumOff val="40000"/>
                  </a:schemeClr>
                </a:solidFill>
              </a:rPr>
              <a:t>Introduction </a:t>
            </a:r>
            <a:endParaRPr lang="ar-SA" dirty="0">
              <a:solidFill>
                <a:schemeClr val="accent6">
                  <a:lumMod val="60000"/>
                  <a:lumOff val="40000"/>
                </a:schemeClr>
              </a:solidFill>
            </a:endParaRPr>
          </a:p>
        </p:txBody>
      </p:sp>
      <p:sp>
        <p:nvSpPr>
          <p:cNvPr id="3" name="عنوان فرعي 2"/>
          <p:cNvSpPr>
            <a:spLocks noGrp="1"/>
          </p:cNvSpPr>
          <p:nvPr>
            <p:ph type="subTitle" idx="1"/>
          </p:nvPr>
        </p:nvSpPr>
        <p:spPr>
          <a:xfrm>
            <a:off x="683568" y="2204864"/>
            <a:ext cx="7088832" cy="4320480"/>
          </a:xfrm>
        </p:spPr>
        <p:txBody>
          <a:bodyPr/>
          <a:lstStyle/>
          <a:p>
            <a:pPr algn="l"/>
            <a:r>
              <a:rPr lang="en-US" dirty="0" smtClean="0">
                <a:solidFill>
                  <a:schemeClr val="tx1"/>
                </a:solidFill>
              </a:rPr>
              <a:t> T</a:t>
            </a:r>
            <a:r>
              <a:rPr lang="en-US" dirty="0" smtClean="0"/>
              <a:t>he traditional way to dispose of waste water is </a:t>
            </a:r>
            <a:r>
              <a:rPr lang="en-US" dirty="0" smtClean="0">
                <a:solidFill>
                  <a:schemeClr val="accent6">
                    <a:lumMod val="60000"/>
                    <a:lumOff val="40000"/>
                  </a:schemeClr>
                </a:solidFill>
                <a:hlinkClick r:id="" action="ppaction://noaction"/>
              </a:rPr>
              <a:t>cesspit.</a:t>
            </a:r>
            <a:r>
              <a:rPr lang="en-US" dirty="0" smtClean="0"/>
              <a:t/>
            </a:r>
            <a:br>
              <a:rPr lang="en-US" dirty="0" smtClean="0"/>
            </a:br>
            <a:endParaRPr lang="en-US" dirty="0" smtClean="0"/>
          </a:p>
          <a:p>
            <a:pPr algn="l"/>
            <a:endParaRPr lang="ar-SA" dirty="0" smtClean="0"/>
          </a:p>
          <a:p>
            <a:pPr algn="l"/>
            <a:r>
              <a:rPr lang="en-US" dirty="0" smtClean="0"/>
              <a:t>The solution is to design sewage collection system .</a:t>
            </a:r>
            <a:br>
              <a:rPr lang="en-US" dirty="0" smtClean="0"/>
            </a:br>
            <a:endParaRPr lang="ar-SA" dirty="0" smtClean="0"/>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476672"/>
            <a:ext cx="7772400" cy="5904656"/>
          </a:xfrm>
        </p:spPr>
        <p:txBody>
          <a:bodyPr>
            <a:normAutofit/>
          </a:bodyPr>
          <a:lstStyle/>
          <a:p>
            <a:pPr algn="ctr"/>
            <a:endParaRPr lang="ar-SA" sz="4000" dirty="0">
              <a:solidFill>
                <a:schemeClr val="accent6">
                  <a:lumMod val="60000"/>
                  <a:lumOff val="40000"/>
                </a:schemeClr>
              </a:solidFill>
            </a:endParaRPr>
          </a:p>
        </p:txBody>
      </p:sp>
      <p:sp>
        <p:nvSpPr>
          <p:cNvPr id="3" name="عنوان فرعي 2"/>
          <p:cNvSpPr>
            <a:spLocks noGrp="1"/>
          </p:cNvSpPr>
          <p:nvPr>
            <p:ph type="subTitle" idx="1"/>
          </p:nvPr>
        </p:nvSpPr>
        <p:spPr>
          <a:xfrm>
            <a:off x="683568" y="1268760"/>
            <a:ext cx="7088832" cy="5256584"/>
          </a:xfrm>
        </p:spPr>
        <p:txBody>
          <a:bodyPr/>
          <a:lstStyle/>
          <a:p>
            <a:pPr algn="l"/>
            <a:endParaRPr lang="en-US" sz="2400" b="1" spc="-150" dirty="0" smtClean="0">
              <a:effectLst>
                <a:outerShdw blurRad="50800" dist="50800" dir="2700000" algn="tl" rotWithShape="0">
                  <a:srgbClr val="000000">
                    <a:alpha val="43137"/>
                  </a:srgbClr>
                </a:outerShdw>
              </a:effectLst>
            </a:endParaRPr>
          </a:p>
          <a:p>
            <a:pPr algn="l"/>
            <a:endParaRPr lang="ar-SA" dirty="0"/>
          </a:p>
        </p:txBody>
      </p:sp>
      <p:sp>
        <p:nvSpPr>
          <p:cNvPr id="5" name="مستطيل 4"/>
          <p:cNvSpPr/>
          <p:nvPr/>
        </p:nvSpPr>
        <p:spPr>
          <a:xfrm>
            <a:off x="2195736" y="3501008"/>
            <a:ext cx="4572000" cy="523220"/>
          </a:xfrm>
          <a:prstGeom prst="rect">
            <a:avLst/>
          </a:prstGeom>
        </p:spPr>
        <p:txBody>
          <a:bodyPr wrap="square">
            <a:spAutoFit/>
          </a:bodyPr>
          <a:lstStyle/>
          <a:p>
            <a:pPr algn="ctr" fontAlgn="auto">
              <a:spcBef>
                <a:spcPts val="0"/>
              </a:spcBef>
              <a:spcAft>
                <a:spcPts val="0"/>
              </a:spcAft>
              <a:defRPr/>
            </a:pPr>
            <a:endParaRPr lang="en-US" sz="2800" b="1" dirty="0">
              <a:solidFill>
                <a:schemeClr val="accent6">
                  <a:lumMod val="60000"/>
                  <a:lumOff val="40000"/>
                </a:schemeClr>
              </a:solidFill>
              <a:effectLst>
                <a:outerShdw blurRad="38100" dist="38100" dir="2700000" algn="tl">
                  <a:srgbClr val="464646"/>
                </a:outerShdw>
              </a:effectLst>
              <a:latin typeface="Lucida Sans Unicode"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8" name="مستطيل 7"/>
          <p:cNvSpPr/>
          <p:nvPr/>
        </p:nvSpPr>
        <p:spPr>
          <a:xfrm>
            <a:off x="3059832" y="3212976"/>
            <a:ext cx="2925801" cy="707886"/>
          </a:xfrm>
          <a:prstGeom prst="rect">
            <a:avLst/>
          </a:prstGeom>
        </p:spPr>
        <p:txBody>
          <a:bodyPr wrap="none">
            <a:spAutoFit/>
          </a:bodyPr>
          <a:lstStyle/>
          <a:p>
            <a:r>
              <a:rPr lang="en-US" sz="4000" b="1" dirty="0" smtClean="0">
                <a:solidFill>
                  <a:schemeClr val="accent6">
                    <a:lumMod val="50000"/>
                  </a:schemeClr>
                </a:solidFill>
                <a:latin typeface="Lucida Calligraphy" pitchFamily="66" charset="0"/>
              </a:rPr>
              <a:t>Objectives</a:t>
            </a:r>
            <a:endParaRPr lang="ar-SA" sz="4000" b="1" dirty="0">
              <a:solidFill>
                <a:schemeClr val="accent6">
                  <a:lumMod val="50000"/>
                </a:schemeClr>
              </a:solidFill>
              <a:latin typeface="Lucida Calligraphy" pitchFamily="66" charset="0"/>
            </a:endParaRPr>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88640"/>
            <a:ext cx="7772400" cy="1470025"/>
          </a:xfrm>
        </p:spPr>
        <p:txBody>
          <a:bodyPr/>
          <a:lstStyle/>
          <a:p>
            <a:pPr algn="ctr"/>
            <a:r>
              <a:rPr lang="en-US" dirty="0" smtClean="0">
                <a:solidFill>
                  <a:schemeClr val="accent6">
                    <a:lumMod val="60000"/>
                    <a:lumOff val="40000"/>
                  </a:schemeClr>
                </a:solidFill>
              </a:rPr>
              <a:t>Objectives</a:t>
            </a:r>
            <a:endParaRPr lang="ar-SA" dirty="0">
              <a:solidFill>
                <a:schemeClr val="accent6">
                  <a:lumMod val="60000"/>
                  <a:lumOff val="40000"/>
                </a:schemeClr>
              </a:solidFill>
            </a:endParaRPr>
          </a:p>
        </p:txBody>
      </p:sp>
      <p:sp>
        <p:nvSpPr>
          <p:cNvPr id="16" name="مستطيل 15"/>
          <p:cNvSpPr/>
          <p:nvPr/>
        </p:nvSpPr>
        <p:spPr>
          <a:xfrm>
            <a:off x="683568" y="2348880"/>
            <a:ext cx="7128792" cy="492443"/>
          </a:xfrm>
          <a:prstGeom prst="rect">
            <a:avLst/>
          </a:prstGeom>
        </p:spPr>
        <p:txBody>
          <a:bodyPr wrap="square">
            <a:spAutoFit/>
          </a:bodyPr>
          <a:lstStyle/>
          <a:p>
            <a:pPr marL="342900" indent="-342900" algn="l">
              <a:spcBef>
                <a:spcPct val="50000"/>
              </a:spcBef>
            </a:pPr>
            <a:endParaRPr lang="en-US" sz="2600" dirty="0">
              <a:solidFill>
                <a:schemeClr val="accent1"/>
              </a:solidFill>
            </a:endParaRPr>
          </a:p>
        </p:txBody>
      </p:sp>
      <p:sp>
        <p:nvSpPr>
          <p:cNvPr id="5" name="Oval 10"/>
          <p:cNvSpPr>
            <a:spLocks noChangeArrowheads="1"/>
          </p:cNvSpPr>
          <p:nvPr/>
        </p:nvSpPr>
        <p:spPr bwMode="ltGray">
          <a:xfrm>
            <a:off x="0" y="1981200"/>
            <a:ext cx="3429000" cy="3886200"/>
          </a:xfrm>
          <a:prstGeom prst="ellipse">
            <a:avLst/>
          </a:prstGeom>
          <a:gradFill rotWithShape="1">
            <a:gsLst>
              <a:gs pos="0">
                <a:schemeClr val="accent1">
                  <a:gamma/>
                  <a:shade val="31765"/>
                  <a:invGamma/>
                </a:schemeClr>
              </a:gs>
              <a:gs pos="50000">
                <a:schemeClr val="accent1">
                  <a:alpha val="80000"/>
                </a:schemeClr>
              </a:gs>
              <a:gs pos="100000">
                <a:schemeClr val="accent1">
                  <a:gamma/>
                  <a:shade val="31765"/>
                  <a:invGamma/>
                </a:schemeClr>
              </a:gs>
            </a:gsLst>
            <a:lin ang="2700000" scaled="1"/>
          </a:gradFill>
          <a:ln w="9525">
            <a:noFill/>
            <a:round/>
            <a:headEnd/>
            <a:tailEnd/>
          </a:ln>
          <a:effectLst/>
        </p:spPr>
        <p:txBody>
          <a:bodyPr wrap="none" anchor="ctr"/>
          <a:lstStyle/>
          <a:p>
            <a:endParaRPr lang="ar-SA" dirty="0"/>
          </a:p>
        </p:txBody>
      </p:sp>
      <p:pic>
        <p:nvPicPr>
          <p:cNvPr id="6" name="Picture 12" descr="Picture2"/>
          <p:cNvPicPr>
            <a:picLocks noChangeAspect="1" noChangeArrowheads="1"/>
          </p:cNvPicPr>
          <p:nvPr/>
        </p:nvPicPr>
        <p:blipFill>
          <a:blip r:embed="rId2" cstate="print"/>
          <a:srcRect/>
          <a:stretch>
            <a:fillRect/>
          </a:stretch>
        </p:blipFill>
        <p:spPr bwMode="gray">
          <a:xfrm flipV="1">
            <a:off x="228600" y="4419600"/>
            <a:ext cx="2895600" cy="1371600"/>
          </a:xfrm>
          <a:prstGeom prst="rect">
            <a:avLst/>
          </a:prstGeom>
          <a:noFill/>
        </p:spPr>
      </p:pic>
      <p:pic>
        <p:nvPicPr>
          <p:cNvPr id="7" name="Picture 11" descr="Picture2"/>
          <p:cNvPicPr>
            <a:picLocks noChangeAspect="1" noChangeArrowheads="1"/>
          </p:cNvPicPr>
          <p:nvPr/>
        </p:nvPicPr>
        <p:blipFill>
          <a:blip r:embed="rId2" cstate="print"/>
          <a:srcRect/>
          <a:stretch>
            <a:fillRect/>
          </a:stretch>
        </p:blipFill>
        <p:spPr bwMode="gray">
          <a:xfrm>
            <a:off x="228600" y="1981200"/>
            <a:ext cx="2971800" cy="1677988"/>
          </a:xfrm>
          <a:prstGeom prst="rect">
            <a:avLst/>
          </a:prstGeom>
          <a:noFill/>
        </p:spPr>
      </p:pic>
      <p:sp>
        <p:nvSpPr>
          <p:cNvPr id="9" name="Text Box 4"/>
          <p:cNvSpPr txBox="1">
            <a:spLocks noChangeArrowheads="1"/>
          </p:cNvSpPr>
          <p:nvPr/>
        </p:nvSpPr>
        <p:spPr bwMode="black">
          <a:xfrm>
            <a:off x="467544" y="2564904"/>
            <a:ext cx="2971800" cy="2677656"/>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marL="342900" indent="-342900" algn="l" eaLnBrk="0" hangingPunct="0"/>
            <a:r>
              <a:rPr lang="en-US" sz="2800" dirty="0"/>
              <a:t>To hydraulically design a </a:t>
            </a:r>
            <a:r>
              <a:rPr lang="en-US" sz="2800" dirty="0">
                <a:solidFill>
                  <a:srgbClr val="B2B2B2"/>
                </a:solidFill>
              </a:rPr>
              <a:t>wastewater collection</a:t>
            </a:r>
            <a:r>
              <a:rPr lang="en-US" sz="2800" dirty="0"/>
              <a:t> system </a:t>
            </a:r>
            <a:r>
              <a:rPr lang="en-US" sz="2800" dirty="0" smtClean="0"/>
              <a:t>for  Thinnabah</a:t>
            </a:r>
            <a:endParaRPr lang="en-US" sz="2800" dirty="0"/>
          </a:p>
        </p:txBody>
      </p:sp>
      <p:sp>
        <p:nvSpPr>
          <p:cNvPr id="11" name="مستطيل 10"/>
          <p:cNvSpPr/>
          <p:nvPr/>
        </p:nvSpPr>
        <p:spPr>
          <a:xfrm>
            <a:off x="539552" y="1628800"/>
            <a:ext cx="2441694" cy="369332"/>
          </a:xfrm>
          <a:prstGeom prst="rect">
            <a:avLst/>
          </a:prstGeom>
        </p:spPr>
        <p:txBody>
          <a:bodyPr wrap="none">
            <a:spAutoFit/>
          </a:bodyPr>
          <a:lstStyle/>
          <a:p>
            <a:pPr algn="ctr"/>
            <a:r>
              <a:rPr lang="en-US" kern="10" dirty="0" smtClean="0">
                <a:ln w="952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round/>
                  <a:headEnd/>
                  <a:tailEnd/>
                </a:ln>
                <a:solidFill>
                  <a:srgbClr val="B2B2B2"/>
                </a:solidFill>
                <a:effectLst>
                  <a:outerShdw dist="28398" dir="3806097" algn="ctr" rotWithShape="0">
                    <a:srgbClr val="000000">
                      <a:alpha val="50000"/>
                    </a:srgbClr>
                  </a:outerShdw>
                </a:effectLst>
                <a:latin typeface="Arial"/>
                <a:cs typeface="Arial"/>
              </a:rPr>
              <a:t>wastewater collection </a:t>
            </a:r>
            <a:endParaRPr lang="ar-SA" kern="10" dirty="0">
              <a:ln w="952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round/>
                <a:headEnd/>
                <a:tailEnd/>
              </a:ln>
              <a:solidFill>
                <a:srgbClr val="B2B2B2"/>
              </a:solidFill>
              <a:effectLst>
                <a:outerShdw dist="28398" dir="3806097" algn="ctr" rotWithShape="0">
                  <a:srgbClr val="000000">
                    <a:alpha val="50000"/>
                  </a:srgbClr>
                </a:outerShdw>
              </a:effectLst>
              <a:latin typeface="Arial"/>
              <a:cs typeface="Arial"/>
            </a:endParaRPr>
          </a:p>
        </p:txBody>
      </p:sp>
      <p:sp>
        <p:nvSpPr>
          <p:cNvPr id="17" name="Oval 7"/>
          <p:cNvSpPr>
            <a:spLocks noChangeArrowheads="1"/>
          </p:cNvSpPr>
          <p:nvPr/>
        </p:nvSpPr>
        <p:spPr bwMode="ltGray">
          <a:xfrm>
            <a:off x="3779912" y="3717032"/>
            <a:ext cx="2438400" cy="2566988"/>
          </a:xfrm>
          <a:prstGeom prst="ellipse">
            <a:avLst/>
          </a:prstGeom>
          <a:gradFill rotWithShape="1">
            <a:gsLst>
              <a:gs pos="0">
                <a:schemeClr val="hlink">
                  <a:gamma/>
                  <a:shade val="31765"/>
                  <a:invGamma/>
                  <a:alpha val="71001"/>
                </a:schemeClr>
              </a:gs>
              <a:gs pos="50000">
                <a:schemeClr val="hlink">
                  <a:alpha val="80000"/>
                </a:schemeClr>
              </a:gs>
              <a:gs pos="100000">
                <a:schemeClr val="hlink">
                  <a:gamma/>
                  <a:shade val="31765"/>
                  <a:invGamma/>
                  <a:alpha val="71001"/>
                </a:schemeClr>
              </a:gs>
            </a:gsLst>
            <a:lin ang="2700000" scaled="1"/>
          </a:gradFill>
          <a:ln w="9525">
            <a:noFill/>
            <a:round/>
            <a:headEnd/>
            <a:tailEnd/>
          </a:ln>
          <a:effectLst/>
        </p:spPr>
        <p:txBody>
          <a:bodyPr wrap="none" anchor="ctr"/>
          <a:lstStyle/>
          <a:p>
            <a:endParaRPr lang="ar-SA" dirty="0"/>
          </a:p>
        </p:txBody>
      </p:sp>
      <p:pic>
        <p:nvPicPr>
          <p:cNvPr id="18" name="Picture 9" descr="Picture2"/>
          <p:cNvPicPr>
            <a:picLocks noChangeAspect="1" noChangeArrowheads="1"/>
          </p:cNvPicPr>
          <p:nvPr/>
        </p:nvPicPr>
        <p:blipFill>
          <a:blip r:embed="rId2" cstate="print"/>
          <a:srcRect/>
          <a:stretch>
            <a:fillRect/>
          </a:stretch>
        </p:blipFill>
        <p:spPr bwMode="gray">
          <a:xfrm flipV="1">
            <a:off x="3923928" y="5157192"/>
            <a:ext cx="2090738" cy="1062038"/>
          </a:xfrm>
          <a:prstGeom prst="rect">
            <a:avLst/>
          </a:prstGeom>
          <a:noFill/>
          <a:effectLst/>
        </p:spPr>
      </p:pic>
      <p:pic>
        <p:nvPicPr>
          <p:cNvPr id="19" name="Picture 8" descr="Picture2"/>
          <p:cNvPicPr>
            <a:picLocks noChangeAspect="1" noChangeArrowheads="1"/>
          </p:cNvPicPr>
          <p:nvPr/>
        </p:nvPicPr>
        <p:blipFill>
          <a:blip r:embed="rId2" cstate="print"/>
          <a:srcRect/>
          <a:stretch>
            <a:fillRect/>
          </a:stretch>
        </p:blipFill>
        <p:spPr bwMode="gray">
          <a:xfrm>
            <a:off x="3923928" y="3789040"/>
            <a:ext cx="2209800" cy="1166813"/>
          </a:xfrm>
          <a:prstGeom prst="rect">
            <a:avLst/>
          </a:prstGeom>
          <a:noFill/>
          <a:effectLst/>
        </p:spPr>
      </p:pic>
      <p:sp>
        <p:nvSpPr>
          <p:cNvPr id="21" name="Text Box 16"/>
          <p:cNvSpPr txBox="1">
            <a:spLocks noChangeArrowheads="1"/>
          </p:cNvSpPr>
          <p:nvPr/>
        </p:nvSpPr>
        <p:spPr bwMode="black">
          <a:xfrm>
            <a:off x="3779912" y="4205406"/>
            <a:ext cx="2376264" cy="181588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lgn="ctr">
              <a:spcBef>
                <a:spcPct val="50000"/>
              </a:spcBef>
            </a:pPr>
            <a:r>
              <a:rPr lang="en-US" sz="2800" dirty="0"/>
              <a:t>To estimate the potential cost of </a:t>
            </a:r>
            <a:r>
              <a:rPr lang="en-US" sz="2800" dirty="0" smtClean="0">
                <a:solidFill>
                  <a:srgbClr val="B2B2B2"/>
                </a:solidFill>
              </a:rPr>
              <a:t>sewage network</a:t>
            </a:r>
            <a:r>
              <a:rPr lang="en-US" sz="2800" dirty="0" smtClean="0"/>
              <a:t> </a:t>
            </a:r>
            <a:endParaRPr lang="en-US" sz="2800" dirty="0"/>
          </a:p>
        </p:txBody>
      </p:sp>
      <p:sp>
        <p:nvSpPr>
          <p:cNvPr id="24" name="مستطيل 23"/>
          <p:cNvSpPr/>
          <p:nvPr/>
        </p:nvSpPr>
        <p:spPr>
          <a:xfrm>
            <a:off x="4139952" y="6309320"/>
            <a:ext cx="1633781" cy="369332"/>
          </a:xfrm>
          <a:prstGeom prst="rect">
            <a:avLst/>
          </a:prstGeom>
        </p:spPr>
        <p:txBody>
          <a:bodyPr wrap="none">
            <a:spAutoFit/>
          </a:bodyPr>
          <a:lstStyle/>
          <a:p>
            <a:pPr algn="ctr"/>
            <a:r>
              <a:rPr lang="en-US" kern="10" dirty="0" smtClean="0">
                <a:ln w="9525">
                  <a:noFill/>
                  <a:round/>
                  <a:headEnd/>
                  <a:tailEnd/>
                </a:ln>
                <a:solidFill>
                  <a:srgbClr val="B2B2B2"/>
                </a:solidFill>
                <a:effectLst>
                  <a:outerShdw dist="17961" dir="2700000" algn="ctr" rotWithShape="0">
                    <a:srgbClr val="000000">
                      <a:alpha val="50000"/>
                    </a:srgbClr>
                  </a:outerShdw>
                </a:effectLst>
                <a:latin typeface="Arial"/>
                <a:cs typeface="Arial"/>
              </a:rPr>
              <a:t>Potential cost </a:t>
            </a:r>
            <a:endParaRPr lang="ar-SA" kern="10" dirty="0">
              <a:ln w="9525">
                <a:noFill/>
                <a:round/>
                <a:headEnd/>
                <a:tailEnd/>
              </a:ln>
              <a:solidFill>
                <a:srgbClr val="B2B2B2"/>
              </a:solidFill>
              <a:effectLst>
                <a:outerShdw dist="17961" dir="2700000" algn="ctr" rotWithShape="0">
                  <a:srgbClr val="000000">
                    <a:alpha val="50000"/>
                  </a:srgbClr>
                </a:outerShdw>
              </a:effectLst>
              <a:latin typeface="Arial"/>
              <a:cs typeface="Arial"/>
            </a:endParaRPr>
          </a:p>
        </p:txBody>
      </p:sp>
      <p:grpSp>
        <p:nvGrpSpPr>
          <p:cNvPr id="25" name="Group 3"/>
          <p:cNvGrpSpPr>
            <a:grpSpLocks/>
          </p:cNvGrpSpPr>
          <p:nvPr/>
        </p:nvGrpSpPr>
        <p:grpSpPr bwMode="auto">
          <a:xfrm>
            <a:off x="6019800" y="1340768"/>
            <a:ext cx="3124200" cy="3200400"/>
            <a:chOff x="144" y="384"/>
            <a:chExt cx="2080" cy="2081"/>
          </a:xfrm>
        </p:grpSpPr>
        <p:sp>
          <p:nvSpPr>
            <p:cNvPr id="26" name="Oval 4"/>
            <p:cNvSpPr>
              <a:spLocks noChangeArrowheads="1"/>
            </p:cNvSpPr>
            <p:nvPr/>
          </p:nvSpPr>
          <p:spPr bwMode="ltGray">
            <a:xfrm>
              <a:off x="144" y="384"/>
              <a:ext cx="2080" cy="2081"/>
            </a:xfrm>
            <a:prstGeom prst="ellipse">
              <a:avLst/>
            </a:prstGeom>
            <a:gradFill rotWithShape="1">
              <a:gsLst>
                <a:gs pos="0">
                  <a:schemeClr val="folHlink">
                    <a:gamma/>
                    <a:shade val="22353"/>
                    <a:invGamma/>
                    <a:alpha val="71001"/>
                  </a:schemeClr>
                </a:gs>
                <a:gs pos="50000">
                  <a:schemeClr val="folHlink">
                    <a:alpha val="80000"/>
                  </a:schemeClr>
                </a:gs>
                <a:gs pos="100000">
                  <a:schemeClr val="folHlink">
                    <a:gamma/>
                    <a:shade val="22353"/>
                    <a:invGamma/>
                    <a:alpha val="71001"/>
                  </a:schemeClr>
                </a:gs>
              </a:gsLst>
              <a:lin ang="2700000" scaled="1"/>
            </a:gradFill>
            <a:ln w="9525">
              <a:noFill/>
              <a:round/>
              <a:headEnd/>
              <a:tailEnd/>
            </a:ln>
            <a:effectLst/>
          </p:spPr>
          <p:txBody>
            <a:bodyPr wrap="none" anchor="ctr"/>
            <a:lstStyle/>
            <a:p>
              <a:endParaRPr lang="ar-SA" dirty="0"/>
            </a:p>
          </p:txBody>
        </p:sp>
        <p:pic>
          <p:nvPicPr>
            <p:cNvPr id="27" name="Picture 5" descr="Picture2"/>
            <p:cNvPicPr>
              <a:picLocks noChangeAspect="1" noChangeArrowheads="1"/>
            </p:cNvPicPr>
            <p:nvPr/>
          </p:nvPicPr>
          <p:blipFill>
            <a:blip r:embed="rId2" cstate="print"/>
            <a:srcRect/>
            <a:stretch>
              <a:fillRect/>
            </a:stretch>
          </p:blipFill>
          <p:spPr bwMode="ltGray">
            <a:xfrm>
              <a:off x="227" y="392"/>
              <a:ext cx="1918" cy="1011"/>
            </a:xfrm>
            <a:prstGeom prst="rect">
              <a:avLst/>
            </a:prstGeom>
            <a:noFill/>
          </p:spPr>
        </p:pic>
        <p:pic>
          <p:nvPicPr>
            <p:cNvPr id="28" name="Picture 6" descr="Picture2"/>
            <p:cNvPicPr>
              <a:picLocks noChangeAspect="1" noChangeArrowheads="1"/>
            </p:cNvPicPr>
            <p:nvPr/>
          </p:nvPicPr>
          <p:blipFill>
            <a:blip r:embed="rId2" cstate="print"/>
            <a:srcRect/>
            <a:stretch>
              <a:fillRect/>
            </a:stretch>
          </p:blipFill>
          <p:spPr bwMode="ltGray">
            <a:xfrm flipV="1">
              <a:off x="228" y="1437"/>
              <a:ext cx="1918" cy="1011"/>
            </a:xfrm>
            <a:prstGeom prst="rect">
              <a:avLst/>
            </a:prstGeom>
            <a:noFill/>
          </p:spPr>
        </p:pic>
      </p:grpSp>
      <p:sp>
        <p:nvSpPr>
          <p:cNvPr id="32" name="Text Box 17"/>
          <p:cNvSpPr txBox="1">
            <a:spLocks noChangeArrowheads="1"/>
          </p:cNvSpPr>
          <p:nvPr/>
        </p:nvSpPr>
        <p:spPr bwMode="black">
          <a:xfrm>
            <a:off x="6372200" y="1844824"/>
            <a:ext cx="2514600" cy="2246769"/>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marL="342900" indent="-342900" algn="l">
              <a:spcBef>
                <a:spcPct val="50000"/>
              </a:spcBef>
            </a:pPr>
            <a:r>
              <a:rPr lang="en-US" sz="2800" dirty="0"/>
              <a:t>To design a </a:t>
            </a:r>
            <a:r>
              <a:rPr lang="en-US" sz="2800" dirty="0">
                <a:solidFill>
                  <a:schemeClr val="accent1"/>
                </a:solidFill>
              </a:rPr>
              <a:t>WDN</a:t>
            </a:r>
            <a:r>
              <a:rPr lang="en-US" sz="2800" dirty="0"/>
              <a:t> for the </a:t>
            </a:r>
            <a:r>
              <a:rPr lang="en-US" sz="2800" dirty="0" smtClean="0"/>
              <a:t>Thinnabah </a:t>
            </a:r>
            <a:r>
              <a:rPr lang="en-US" sz="2800" dirty="0"/>
              <a:t>using </a:t>
            </a:r>
            <a:r>
              <a:rPr lang="en-US" sz="2800" dirty="0" smtClean="0">
                <a:solidFill>
                  <a:schemeClr val="accent1"/>
                </a:solidFill>
              </a:rPr>
              <a:t>EPANET</a:t>
            </a:r>
            <a:endParaRPr lang="en-US" sz="2800" dirty="0">
              <a:solidFill>
                <a:schemeClr val="accent1"/>
              </a:solidFill>
            </a:endParaRPr>
          </a:p>
        </p:txBody>
      </p:sp>
      <p:sp>
        <p:nvSpPr>
          <p:cNvPr id="33" name="مستطيل 32"/>
          <p:cNvSpPr/>
          <p:nvPr/>
        </p:nvSpPr>
        <p:spPr>
          <a:xfrm>
            <a:off x="6343233" y="4581128"/>
            <a:ext cx="2800767" cy="369332"/>
          </a:xfrm>
          <a:prstGeom prst="rect">
            <a:avLst/>
          </a:prstGeom>
        </p:spPr>
        <p:txBody>
          <a:bodyPr wrap="none">
            <a:spAutoFit/>
          </a:bodyPr>
          <a:lstStyle/>
          <a:p>
            <a:r>
              <a:rPr lang="en-US" kern="10" dirty="0" smtClean="0">
                <a:ln w="9525">
                  <a:noFill/>
                  <a:round/>
                  <a:headEnd/>
                  <a:tailEnd/>
                </a:ln>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gradFill>
                <a:effectLst>
                  <a:outerShdw sx="1000" sy="1000" algn="ctr" rotWithShape="0">
                    <a:schemeClr val="accent3">
                      <a:lumMod val="50000"/>
                      <a:alpha val="43000"/>
                    </a:schemeClr>
                  </a:outerShdw>
                </a:effectLst>
                <a:latin typeface="Arial"/>
                <a:cs typeface="Arial"/>
              </a:rPr>
              <a:t>water distribution network</a:t>
            </a:r>
            <a:endParaRPr lang="ar-SA" dirty="0">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gradFill>
              <a:effectLst>
                <a:outerShdw sx="1000" sy="1000" algn="ctr" rotWithShape="0">
                  <a:schemeClr val="accent3">
                    <a:lumMod val="50000"/>
                    <a:alpha val="43000"/>
                  </a:schemeClr>
                </a:outerShdw>
              </a:effectLst>
            </a:endParaRPr>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171400"/>
            <a:ext cx="9144000" cy="7029399"/>
          </a:xfrm>
          <a:prstGeom prst="rect">
            <a:avLst/>
          </a:prstGeom>
          <a:noFill/>
          <a:ln w="9525">
            <a:noFill/>
            <a:miter lim="800000"/>
            <a:headEnd/>
            <a:tailEnd/>
          </a:ln>
        </p:spPr>
      </p:pic>
      <p:sp>
        <p:nvSpPr>
          <p:cNvPr id="5" name="مستطيل 4"/>
          <p:cNvSpPr/>
          <p:nvPr/>
        </p:nvSpPr>
        <p:spPr>
          <a:xfrm>
            <a:off x="2915816" y="3140968"/>
            <a:ext cx="3365024" cy="646331"/>
          </a:xfrm>
          <a:prstGeom prst="rect">
            <a:avLst/>
          </a:prstGeom>
        </p:spPr>
        <p:txBody>
          <a:bodyPr wrap="none">
            <a:spAutoFit/>
          </a:bodyPr>
          <a:lstStyle/>
          <a:p>
            <a:r>
              <a:rPr lang="en-US" sz="3600" b="1" dirty="0" smtClean="0">
                <a:solidFill>
                  <a:schemeClr val="accent6">
                    <a:lumMod val="75000"/>
                  </a:schemeClr>
                </a:solidFill>
                <a:effectLst>
                  <a:outerShdw blurRad="38100" dist="38100" dir="2700000" algn="tl">
                    <a:srgbClr val="000000">
                      <a:alpha val="43137"/>
                    </a:srgbClr>
                  </a:outerShdw>
                </a:effectLst>
                <a:latin typeface="Lucida Calligraphy" pitchFamily="66" charset="0"/>
              </a:rPr>
              <a:t>Methodology</a:t>
            </a:r>
            <a:endParaRPr lang="ar-SA" sz="3600" dirty="0">
              <a:latin typeface="Lucida Calligraphy" pitchFamily="66" charset="0"/>
            </a:endParaRPr>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ChangeArrowheads="1"/>
          </p:cNvSpPr>
          <p:nvPr/>
        </p:nvSpPr>
        <p:spPr bwMode="auto">
          <a:xfrm>
            <a:off x="539552" y="188640"/>
            <a:ext cx="7620000" cy="769441"/>
          </a:xfrm>
          <a:prstGeom prst="rect">
            <a:avLst/>
          </a:prstGeom>
          <a:noFill/>
          <a:ln w="9525">
            <a:noFill/>
            <a:miter lim="800000"/>
            <a:headEnd/>
            <a:tailEnd/>
          </a:ln>
        </p:spPr>
        <p:txBody>
          <a:bodyPr>
            <a:spAutoFit/>
          </a:bodyPr>
          <a:lstStyle/>
          <a:p>
            <a:pPr algn="ctr"/>
            <a:r>
              <a:rPr lang="en-US" sz="4400" b="1" i="1" dirty="0">
                <a:solidFill>
                  <a:schemeClr val="accent6">
                    <a:lumMod val="60000"/>
                    <a:lumOff val="40000"/>
                  </a:schemeClr>
                </a:solidFill>
                <a:effectLst>
                  <a:outerShdw blurRad="38100" dist="38100" dir="2700000" algn="tl">
                    <a:srgbClr val="000000">
                      <a:alpha val="43137"/>
                    </a:srgbClr>
                  </a:outerShdw>
                </a:effectLst>
                <a:latin typeface="+mj-lt"/>
              </a:rPr>
              <a:t>Methodology</a:t>
            </a:r>
            <a:endParaRPr lang="en-US" sz="4400" i="1" dirty="0">
              <a:solidFill>
                <a:schemeClr val="accent6">
                  <a:lumMod val="60000"/>
                  <a:lumOff val="40000"/>
                </a:schemeClr>
              </a:solidFill>
              <a:effectLst>
                <a:outerShdw blurRad="38100" dist="38100" dir="2700000" algn="tl">
                  <a:srgbClr val="000000">
                    <a:alpha val="43137"/>
                  </a:srgbClr>
                </a:outerShdw>
              </a:effectLst>
              <a:latin typeface="+mj-lt"/>
            </a:endParaRPr>
          </a:p>
        </p:txBody>
      </p:sp>
      <p:sp>
        <p:nvSpPr>
          <p:cNvPr id="23" name="Rectangle 4"/>
          <p:cNvSpPr>
            <a:spLocks noChangeArrowheads="1"/>
          </p:cNvSpPr>
          <p:nvPr/>
        </p:nvSpPr>
        <p:spPr bwMode="auto">
          <a:xfrm>
            <a:off x="685800" y="1720850"/>
            <a:ext cx="8458200" cy="2092881"/>
          </a:xfrm>
          <a:prstGeom prst="rect">
            <a:avLst/>
          </a:prstGeom>
          <a:noFill/>
          <a:ln w="9525">
            <a:noFill/>
            <a:miter lim="800000"/>
            <a:headEnd/>
            <a:tailEnd/>
          </a:ln>
        </p:spPr>
        <p:txBody>
          <a:bodyPr wrap="square">
            <a:spAutoFit/>
          </a:bodyPr>
          <a:lstStyle/>
          <a:p>
            <a:pPr>
              <a:buFont typeface="Arial" pitchFamily="34" charset="0"/>
              <a:buChar char="•"/>
            </a:pPr>
            <a:endParaRPr lang="en-US" sz="2600" dirty="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pPr>
              <a:buFont typeface="Arial" pitchFamily="34" charset="0"/>
              <a:buChar char="•"/>
            </a:pPr>
            <a:endParaRPr lang="en-US" sz="2600" dirty="0">
              <a:latin typeface="Times New Roman" pitchFamily="18" charset="0"/>
              <a:cs typeface="Times New Roman" pitchFamily="18" charset="0"/>
            </a:endParaRPr>
          </a:p>
          <a:p>
            <a:pPr>
              <a:buFont typeface="Arial" pitchFamily="34" charset="0"/>
              <a:buChar char="•"/>
            </a:pPr>
            <a:endParaRPr lang="en-US" sz="2600" dirty="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sp>
        <p:nvSpPr>
          <p:cNvPr id="25" name="Rounded Rectangle 3"/>
          <p:cNvSpPr/>
          <p:nvPr/>
        </p:nvSpPr>
        <p:spPr>
          <a:xfrm>
            <a:off x="228600" y="1447800"/>
            <a:ext cx="26670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Data Collection</a:t>
            </a:r>
          </a:p>
        </p:txBody>
      </p:sp>
      <p:sp>
        <p:nvSpPr>
          <p:cNvPr id="29" name="Right Arrow 5"/>
          <p:cNvSpPr/>
          <p:nvPr/>
        </p:nvSpPr>
        <p:spPr>
          <a:xfrm>
            <a:off x="3048000" y="1524000"/>
            <a:ext cx="609600" cy="3048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30" name="Rounded Rectangle 6"/>
          <p:cNvSpPr/>
          <p:nvPr/>
        </p:nvSpPr>
        <p:spPr>
          <a:xfrm>
            <a:off x="3962400" y="1447800"/>
            <a:ext cx="3962400" cy="457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Collects map &amp; missing data.</a:t>
            </a:r>
          </a:p>
        </p:txBody>
      </p:sp>
      <p:sp>
        <p:nvSpPr>
          <p:cNvPr id="31" name="Down Arrow 7"/>
          <p:cNvSpPr/>
          <p:nvPr/>
        </p:nvSpPr>
        <p:spPr>
          <a:xfrm>
            <a:off x="1219200" y="1981200"/>
            <a:ext cx="304800" cy="3810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34" name="Rounded Rectangle 8"/>
          <p:cNvSpPr/>
          <p:nvPr/>
        </p:nvSpPr>
        <p:spPr>
          <a:xfrm>
            <a:off x="228600" y="2438400"/>
            <a:ext cx="2667000" cy="609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Prepare map by </a:t>
            </a:r>
            <a:r>
              <a:rPr lang="en-US" dirty="0" smtClean="0"/>
              <a:t>AutoCAD</a:t>
            </a:r>
            <a:endParaRPr lang="en-US" dirty="0"/>
          </a:p>
        </p:txBody>
      </p:sp>
      <p:sp>
        <p:nvSpPr>
          <p:cNvPr id="35" name="Right Arrow 9"/>
          <p:cNvSpPr/>
          <p:nvPr/>
        </p:nvSpPr>
        <p:spPr>
          <a:xfrm>
            <a:off x="3048000" y="2590800"/>
            <a:ext cx="609600" cy="3048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36" name="Rounded Rectangle 10"/>
          <p:cNvSpPr/>
          <p:nvPr/>
        </p:nvSpPr>
        <p:spPr>
          <a:xfrm>
            <a:off x="4038600" y="2438400"/>
            <a:ext cx="39624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Solve the problems to provide suitable data.</a:t>
            </a:r>
          </a:p>
        </p:txBody>
      </p:sp>
      <p:sp>
        <p:nvSpPr>
          <p:cNvPr id="37" name="Rounded Rectangle 12"/>
          <p:cNvSpPr/>
          <p:nvPr/>
        </p:nvSpPr>
        <p:spPr>
          <a:xfrm>
            <a:off x="228600" y="3581400"/>
            <a:ext cx="26670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Model Development</a:t>
            </a:r>
          </a:p>
        </p:txBody>
      </p:sp>
      <p:sp>
        <p:nvSpPr>
          <p:cNvPr id="38" name="Right Arrow 13"/>
          <p:cNvSpPr/>
          <p:nvPr/>
        </p:nvSpPr>
        <p:spPr>
          <a:xfrm>
            <a:off x="3048000" y="3657600"/>
            <a:ext cx="609600" cy="3048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39" name="Rounded Rectangle 14"/>
          <p:cNvSpPr/>
          <p:nvPr/>
        </p:nvSpPr>
        <p:spPr>
          <a:xfrm>
            <a:off x="4038600" y="3581400"/>
            <a:ext cx="3962400" cy="457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Use EPANET </a:t>
            </a:r>
            <a:r>
              <a:rPr lang="en-US" dirty="0" smtClean="0"/>
              <a:t>.</a:t>
            </a:r>
            <a:endParaRPr lang="en-US" dirty="0"/>
          </a:p>
        </p:txBody>
      </p:sp>
      <p:sp>
        <p:nvSpPr>
          <p:cNvPr id="40" name="Rounded Rectangle 15"/>
          <p:cNvSpPr/>
          <p:nvPr/>
        </p:nvSpPr>
        <p:spPr>
          <a:xfrm>
            <a:off x="228600" y="4572000"/>
            <a:ext cx="2667000"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Evaluation of Results</a:t>
            </a:r>
          </a:p>
        </p:txBody>
      </p:sp>
      <p:sp>
        <p:nvSpPr>
          <p:cNvPr id="41" name="Right Arrow 17"/>
          <p:cNvSpPr/>
          <p:nvPr/>
        </p:nvSpPr>
        <p:spPr>
          <a:xfrm>
            <a:off x="3048000" y="4724400"/>
            <a:ext cx="609600" cy="3048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42" name="Rounded Rectangle 18"/>
          <p:cNvSpPr/>
          <p:nvPr/>
        </p:nvSpPr>
        <p:spPr>
          <a:xfrm>
            <a:off x="4038600" y="4495800"/>
            <a:ext cx="3962400" cy="762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Velocity &amp; Pressure in </a:t>
            </a:r>
            <a:r>
              <a:rPr lang="en-US" dirty="0" smtClean="0"/>
              <a:t>future </a:t>
            </a:r>
            <a:r>
              <a:rPr lang="en-US" dirty="0"/>
              <a:t>state.</a:t>
            </a:r>
          </a:p>
        </p:txBody>
      </p:sp>
      <p:sp>
        <p:nvSpPr>
          <p:cNvPr id="43" name="Down Arrow 19"/>
          <p:cNvSpPr/>
          <p:nvPr/>
        </p:nvSpPr>
        <p:spPr>
          <a:xfrm>
            <a:off x="1219200" y="3124200"/>
            <a:ext cx="304800" cy="3810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44" name="Down Arrow 20"/>
          <p:cNvSpPr/>
          <p:nvPr/>
        </p:nvSpPr>
        <p:spPr>
          <a:xfrm>
            <a:off x="1219200" y="4114800"/>
            <a:ext cx="304800" cy="3810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45" name="Down Arrow 21"/>
          <p:cNvSpPr/>
          <p:nvPr/>
        </p:nvSpPr>
        <p:spPr>
          <a:xfrm>
            <a:off x="1219200" y="5334000"/>
            <a:ext cx="304800" cy="3810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46" name="Rounded Rectangle 22"/>
          <p:cNvSpPr/>
          <p:nvPr/>
        </p:nvSpPr>
        <p:spPr>
          <a:xfrm>
            <a:off x="228600" y="5791200"/>
            <a:ext cx="2667000" cy="609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Conclusions and Recommendations</a:t>
            </a:r>
          </a:p>
        </p:txBody>
      </p:sp>
      <p:sp>
        <p:nvSpPr>
          <p:cNvPr id="47" name="Right Arrow 23"/>
          <p:cNvSpPr/>
          <p:nvPr/>
        </p:nvSpPr>
        <p:spPr>
          <a:xfrm>
            <a:off x="3048000" y="5943600"/>
            <a:ext cx="609600" cy="3048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48" name="Rounded Rectangle 24"/>
          <p:cNvSpPr/>
          <p:nvPr/>
        </p:nvSpPr>
        <p:spPr>
          <a:xfrm>
            <a:off x="3962400" y="5867400"/>
            <a:ext cx="3962400" cy="457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Improve </a:t>
            </a:r>
            <a:r>
              <a:rPr lang="en-US" dirty="0" smtClean="0"/>
              <a:t>WDN &amp; WWN </a:t>
            </a:r>
            <a:r>
              <a:rPr lang="en-US" dirty="0"/>
              <a:t>for </a:t>
            </a:r>
            <a:r>
              <a:rPr lang="en-US" dirty="0" smtClean="0"/>
              <a:t>Thinnaba</a:t>
            </a:r>
            <a:endParaRPr lang="en-US" dirty="0"/>
          </a:p>
        </p:txBody>
      </p:sp>
      <p:sp>
        <p:nvSpPr>
          <p:cNvPr id="49" name="Slide Number Placeholder 25"/>
          <p:cNvSpPr>
            <a:spLocks noGrp="1"/>
          </p:cNvSpPr>
          <p:nvPr>
            <p:ph type="sldNum" sz="quarter" idx="12"/>
          </p:nvPr>
        </p:nvSpPr>
        <p:spPr>
          <a:xfrm>
            <a:off x="0" y="6356350"/>
            <a:ext cx="2133600" cy="365125"/>
          </a:xfrm>
          <a:prstGeom prst="rect">
            <a:avLst/>
          </a:prstGeom>
        </p:spPr>
        <p:txBody>
          <a:bodyPr/>
          <a:lstStyle/>
          <a:p>
            <a:pPr>
              <a:defRPr/>
            </a:pPr>
            <a:fld id="{F19219EE-8B8F-4CF6-A956-5C31D4821280}" type="slidenum">
              <a:rPr lang="ar-SA" smtClean="0"/>
              <a:pPr>
                <a:defRPr/>
              </a:pPr>
              <a:t>9</a:t>
            </a:fld>
            <a:endParaRPr lang="en-US" dirty="0"/>
          </a:p>
        </p:txBody>
      </p:sp>
    </p:spTree>
  </p:cSld>
  <p:clrMapOvr>
    <a:masterClrMapping/>
  </p:clrMapOvr>
  <p:transition spd="med">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1448</TotalTime>
  <Words>1106</Words>
  <Application>Microsoft Office PowerPoint</Application>
  <PresentationFormat>عرض على الشاشة (3:4)‏</PresentationFormat>
  <Paragraphs>251</Paragraphs>
  <Slides>48</Slides>
  <Notes>0</Notes>
  <HiddenSlides>0</HiddenSlides>
  <MMClips>0</MMClips>
  <ScaleCrop>false</ScaleCrop>
  <HeadingPairs>
    <vt:vector size="4" baseType="variant">
      <vt:variant>
        <vt:lpstr>سمة</vt:lpstr>
      </vt:variant>
      <vt:variant>
        <vt:i4>1</vt:i4>
      </vt:variant>
      <vt:variant>
        <vt:lpstr>عناوين الشرائح</vt:lpstr>
      </vt:variant>
      <vt:variant>
        <vt:i4>48</vt:i4>
      </vt:variant>
    </vt:vector>
  </HeadingPairs>
  <TitlesOfParts>
    <vt:vector size="49" baseType="lpstr">
      <vt:lpstr>تدفق</vt:lpstr>
      <vt:lpstr>الشريحة 1</vt:lpstr>
      <vt:lpstr>الشريحة 2</vt:lpstr>
      <vt:lpstr>الشريحة 3</vt:lpstr>
      <vt:lpstr>Introduction </vt:lpstr>
      <vt:lpstr>Introduction </vt:lpstr>
      <vt:lpstr>الشريحة 6</vt:lpstr>
      <vt:lpstr>Objectives</vt:lpstr>
      <vt:lpstr>الشريحة 8</vt:lpstr>
      <vt:lpstr>الشريحة 9</vt:lpstr>
      <vt:lpstr>الشريحة 10</vt:lpstr>
      <vt:lpstr>الشريحة 11</vt:lpstr>
      <vt:lpstr>Description of Study Area </vt:lpstr>
      <vt:lpstr>الشريحة 13</vt:lpstr>
      <vt:lpstr>Topography  The surface elevation of Thinnaba varies between 80  m to 138 m depicts the topography of Thinnaba.  </vt:lpstr>
      <vt:lpstr>الشريحة 15</vt:lpstr>
      <vt:lpstr>Population</vt:lpstr>
      <vt:lpstr>الشريحة 17</vt:lpstr>
      <vt:lpstr>Climate</vt:lpstr>
      <vt:lpstr>الشريحة 19</vt:lpstr>
      <vt:lpstr> Source of Drinking Water</vt:lpstr>
      <vt:lpstr>الشريحة 21</vt:lpstr>
      <vt:lpstr>Questioner Analysis </vt:lpstr>
      <vt:lpstr>الشريحة 23</vt:lpstr>
      <vt:lpstr>The Capita Consumption</vt:lpstr>
      <vt:lpstr>الشريحة 25</vt:lpstr>
      <vt:lpstr>Population</vt:lpstr>
      <vt:lpstr>in study of water distribution network of Thinnaba town we calculate future population according engineering method . In the beginning, we will calculate the population in 2010 year from 2007 year:   P = Po ( 1 + R )n   P2010 = P2007 ( 1 + 0.025 )3   P2010 = 8663(1+0.025)3   P2010= 9330 person     </vt:lpstr>
      <vt:lpstr>Finally, we will estimate the population after 25 years:</vt:lpstr>
      <vt:lpstr>الشريحة 29</vt:lpstr>
      <vt:lpstr>EPANET Software</vt:lpstr>
      <vt:lpstr>The Design of Water Distribution  Network of Thinnaba</vt:lpstr>
      <vt:lpstr>EPANET input data requirements </vt:lpstr>
      <vt:lpstr>Preparing data  </vt:lpstr>
      <vt:lpstr>Preparing data  </vt:lpstr>
      <vt:lpstr>Future demand for nodes (m3 / hr) </vt:lpstr>
      <vt:lpstr>Transition Steady State for the Future Condition</vt:lpstr>
      <vt:lpstr>Design considerations</vt:lpstr>
      <vt:lpstr>The Result</vt:lpstr>
      <vt:lpstr>The Result</vt:lpstr>
      <vt:lpstr>Conclusion</vt:lpstr>
      <vt:lpstr>Recommendation</vt:lpstr>
      <vt:lpstr>The Design of the Wastewater Collection System for Thinnaba</vt:lpstr>
      <vt:lpstr>Methodology</vt:lpstr>
      <vt:lpstr>Network layout</vt:lpstr>
      <vt:lpstr>الشريحة 45</vt:lpstr>
      <vt:lpstr>Layout of the design network</vt:lpstr>
      <vt:lpstr>Estimate the cost of the network </vt:lpstr>
      <vt:lpstr>الشريحة 48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Ahmad</dc:creator>
  <cp:lastModifiedBy>My</cp:lastModifiedBy>
  <cp:revision>151</cp:revision>
  <dcterms:created xsi:type="dcterms:W3CDTF">2012-01-21T14:06:06Z</dcterms:created>
  <dcterms:modified xsi:type="dcterms:W3CDTF">2012-05-22T18:38:16Z</dcterms:modified>
</cp:coreProperties>
</file>