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Lst>
  <p:sldIdLst>
    <p:sldId id="256" r:id="rId2"/>
    <p:sldId id="257"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94624"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1206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0FD06A-07C2-4168-9C24-A7F5391B246E}"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7C13A246-E923-4818-A687-AF9097839E1A}">
      <dgm:prSet phldrT="[Text]"/>
      <dgm:spPr/>
      <dgm:t>
        <a:bodyPr/>
        <a:lstStyle/>
        <a:p>
          <a:r>
            <a:rPr lang="en-US" dirty="0" err="1" smtClean="0">
              <a:latin typeface="Andalus" pitchFamily="18" charset="-78"/>
              <a:cs typeface="Andalus" pitchFamily="18" charset="-78"/>
            </a:rPr>
            <a:t>σ_t</a:t>
          </a:r>
          <a:r>
            <a:rPr lang="en-US" dirty="0" smtClean="0">
              <a:latin typeface="Andalus" pitchFamily="18" charset="-78"/>
              <a:cs typeface="Andalus" pitchFamily="18" charset="-78"/>
            </a:rPr>
            <a:t>= (r_i^2 </a:t>
          </a:r>
          <a:r>
            <a:rPr lang="en-US" dirty="0" err="1" smtClean="0">
              <a:latin typeface="Andalus" pitchFamily="18" charset="-78"/>
              <a:cs typeface="Andalus" pitchFamily="18" charset="-78"/>
            </a:rPr>
            <a:t>p_i</a:t>
          </a:r>
          <a:r>
            <a:rPr lang="en-US" dirty="0" smtClean="0">
              <a:latin typeface="Andalus" pitchFamily="18" charset="-78"/>
              <a:cs typeface="Andalus" pitchFamily="18" charset="-78"/>
            </a:rPr>
            <a:t>)/ (r_ (o) ^2-r_i^2) (1+ (r_o^2)/r^2)</a:t>
          </a:r>
        </a:p>
        <a:p>
          <a:r>
            <a:rPr lang="en-US" dirty="0" smtClean="0">
              <a:latin typeface="Andalus" pitchFamily="18" charset="-78"/>
              <a:cs typeface="Andalus" pitchFamily="18" charset="-78"/>
            </a:rPr>
            <a:t>= ((〖0.233) 〗^2 (140.5))/((0.255)^2-(0.233)^2) (1+ (0.255) ^2/ (0.233) ^2) </a:t>
          </a:r>
        </a:p>
        <a:p>
          <a:r>
            <a:rPr lang="en-US" dirty="0" smtClean="0">
              <a:latin typeface="Andalus" pitchFamily="18" charset="-78"/>
              <a:cs typeface="Andalus" pitchFamily="18" charset="-78"/>
            </a:rPr>
            <a:t>= (710.46) (2.2)</a:t>
          </a:r>
        </a:p>
        <a:p>
          <a:r>
            <a:rPr lang="en-US" dirty="0" smtClean="0">
              <a:latin typeface="Andalus" pitchFamily="18" charset="-78"/>
              <a:cs typeface="Andalus" pitchFamily="18" charset="-78"/>
            </a:rPr>
            <a:t>=1563 psi</a:t>
          </a:r>
          <a:endParaRPr lang="en-US" dirty="0">
            <a:latin typeface="Andalus" pitchFamily="18" charset="-78"/>
            <a:cs typeface="Andalus" pitchFamily="18" charset="-78"/>
          </a:endParaRPr>
        </a:p>
      </dgm:t>
    </dgm:pt>
    <dgm:pt modelId="{4B798DCC-7EAE-4D2F-BCFE-70E85B2CC6B3}" type="parTrans" cxnId="{D8CF79A8-F41D-48C3-935D-ADC31A173838}">
      <dgm:prSet/>
      <dgm:spPr/>
      <dgm:t>
        <a:bodyPr/>
        <a:lstStyle/>
        <a:p>
          <a:endParaRPr lang="en-US"/>
        </a:p>
      </dgm:t>
    </dgm:pt>
    <dgm:pt modelId="{0720A331-F2CA-40A4-80C6-78826EBA5684}" type="sibTrans" cxnId="{D8CF79A8-F41D-48C3-935D-ADC31A173838}">
      <dgm:prSet/>
      <dgm:spPr/>
      <dgm:t>
        <a:bodyPr/>
        <a:lstStyle/>
        <a:p>
          <a:endParaRPr lang="en-US"/>
        </a:p>
      </dgm:t>
    </dgm:pt>
    <dgm:pt modelId="{6A931986-D37C-4B1A-B897-23DC025644DD}">
      <dgm:prSet phldrT="[Text]"/>
      <dgm:spPr/>
      <dgm:t>
        <a:bodyPr/>
        <a:lstStyle/>
        <a:p>
          <a:endParaRPr lang="en-US" dirty="0"/>
        </a:p>
      </dgm:t>
    </dgm:pt>
    <dgm:pt modelId="{D8BE6727-2C2A-4E7E-B73D-CD558181A66C}" type="parTrans" cxnId="{AD6890ED-BE1D-4A1E-9076-E223FC924C1C}">
      <dgm:prSet/>
      <dgm:spPr/>
      <dgm:t>
        <a:bodyPr/>
        <a:lstStyle/>
        <a:p>
          <a:endParaRPr lang="en-US"/>
        </a:p>
      </dgm:t>
    </dgm:pt>
    <dgm:pt modelId="{137BBA73-82A2-4C5C-831C-67A5D29334EA}" type="sibTrans" cxnId="{AD6890ED-BE1D-4A1E-9076-E223FC924C1C}">
      <dgm:prSet/>
      <dgm:spPr/>
      <dgm:t>
        <a:bodyPr/>
        <a:lstStyle/>
        <a:p>
          <a:endParaRPr lang="en-US"/>
        </a:p>
      </dgm:t>
    </dgm:pt>
    <dgm:pt modelId="{DB0C1AD3-717C-464F-BBE1-3FE2456F42A5}">
      <dgm:prSet phldrT="[Text]"/>
      <dgm:spPr/>
      <dgm:t>
        <a:bodyPr anchor="t"/>
        <a:lstStyle/>
        <a:p>
          <a:pPr>
            <a:lnSpc>
              <a:spcPct val="90000"/>
            </a:lnSpc>
          </a:pPr>
          <a:r>
            <a:rPr lang="en-US" dirty="0" err="1" smtClean="0"/>
            <a:t>σ_r</a:t>
          </a:r>
          <a:r>
            <a:rPr lang="en-US" dirty="0" smtClean="0"/>
            <a:t>= (r_i^2 </a:t>
          </a:r>
          <a:r>
            <a:rPr lang="en-US" dirty="0" err="1" smtClean="0"/>
            <a:t>p_i</a:t>
          </a:r>
          <a:r>
            <a:rPr lang="en-US" dirty="0" smtClean="0"/>
            <a:t>)/ (r_ (o) ^2-r_i^2) (1-(r_o^2)/r^2)</a:t>
          </a:r>
        </a:p>
        <a:p>
          <a:pPr>
            <a:lnSpc>
              <a:spcPct val="200000"/>
            </a:lnSpc>
          </a:pPr>
          <a:r>
            <a:rPr lang="en-US" dirty="0" smtClean="0"/>
            <a:t>= ((〖0.233)〗^2 (140.5))/((0.255)^2-(0.233)^2 ) ( 1-(0.255)^2/(0.233)^2 ) </a:t>
          </a:r>
        </a:p>
        <a:p>
          <a:pPr>
            <a:lnSpc>
              <a:spcPct val="200000"/>
            </a:lnSpc>
          </a:pPr>
          <a:r>
            <a:rPr lang="en-US" dirty="0" smtClean="0"/>
            <a:t>=-142 psi</a:t>
          </a:r>
          <a:endParaRPr lang="en-US" dirty="0"/>
        </a:p>
      </dgm:t>
    </dgm:pt>
    <dgm:pt modelId="{C70EFEBD-EF93-4DBD-A378-C94C9C732874}" type="parTrans" cxnId="{910C2662-DF0A-4D0E-9389-36C1684B312C}">
      <dgm:prSet/>
      <dgm:spPr/>
      <dgm:t>
        <a:bodyPr/>
        <a:lstStyle/>
        <a:p>
          <a:endParaRPr lang="en-US"/>
        </a:p>
      </dgm:t>
    </dgm:pt>
    <dgm:pt modelId="{FF300F73-128D-4122-82F0-4CB4BEE7784D}" type="sibTrans" cxnId="{910C2662-DF0A-4D0E-9389-36C1684B312C}">
      <dgm:prSet/>
      <dgm:spPr/>
      <dgm:t>
        <a:bodyPr/>
        <a:lstStyle/>
        <a:p>
          <a:endParaRPr lang="en-US"/>
        </a:p>
      </dgm:t>
    </dgm:pt>
    <dgm:pt modelId="{95340FCF-2227-497D-B1F7-EE1671BC78EA}">
      <dgm:prSet phldrT="[Text]"/>
      <dgm:spPr/>
      <dgm:t>
        <a:bodyPr/>
        <a:lstStyle/>
        <a:p>
          <a:endParaRPr lang="en-US" dirty="0"/>
        </a:p>
      </dgm:t>
    </dgm:pt>
    <dgm:pt modelId="{0E53B739-E251-4332-A469-25976B40222F}" type="parTrans" cxnId="{A11EE344-099F-4701-BBBC-0D76A3EB4ECC}">
      <dgm:prSet/>
      <dgm:spPr/>
      <dgm:t>
        <a:bodyPr/>
        <a:lstStyle/>
        <a:p>
          <a:endParaRPr lang="en-US"/>
        </a:p>
      </dgm:t>
    </dgm:pt>
    <dgm:pt modelId="{16902910-409D-423D-B08A-B924E49F2AD6}" type="sibTrans" cxnId="{A11EE344-099F-4701-BBBC-0D76A3EB4ECC}">
      <dgm:prSet/>
      <dgm:spPr/>
      <dgm:t>
        <a:bodyPr/>
        <a:lstStyle/>
        <a:p>
          <a:endParaRPr lang="en-US"/>
        </a:p>
      </dgm:t>
    </dgm:pt>
    <dgm:pt modelId="{E85D2E0E-86C6-41DA-8318-8144AC1423A6}" type="pres">
      <dgm:prSet presAssocID="{7C0FD06A-07C2-4168-9C24-A7F5391B246E}" presName="linear" presStyleCnt="0">
        <dgm:presLayoutVars>
          <dgm:animLvl val="lvl"/>
          <dgm:resizeHandles val="exact"/>
        </dgm:presLayoutVars>
      </dgm:prSet>
      <dgm:spPr/>
      <dgm:t>
        <a:bodyPr/>
        <a:lstStyle/>
        <a:p>
          <a:endParaRPr lang="en-US"/>
        </a:p>
      </dgm:t>
    </dgm:pt>
    <dgm:pt modelId="{0647CE86-1761-4F28-A8EB-F4CEFB091D10}" type="pres">
      <dgm:prSet presAssocID="{7C13A246-E923-4818-A687-AF9097839E1A}" presName="parentText" presStyleLbl="node1" presStyleIdx="0" presStyleCnt="2">
        <dgm:presLayoutVars>
          <dgm:chMax val="0"/>
          <dgm:bulletEnabled val="1"/>
        </dgm:presLayoutVars>
      </dgm:prSet>
      <dgm:spPr/>
      <dgm:t>
        <a:bodyPr/>
        <a:lstStyle/>
        <a:p>
          <a:endParaRPr lang="en-US"/>
        </a:p>
      </dgm:t>
    </dgm:pt>
    <dgm:pt modelId="{702C18EF-3383-4B30-98DE-88A59C2EA48E}" type="pres">
      <dgm:prSet presAssocID="{7C13A246-E923-4818-A687-AF9097839E1A}" presName="childText" presStyleLbl="revTx" presStyleIdx="0" presStyleCnt="2">
        <dgm:presLayoutVars>
          <dgm:bulletEnabled val="1"/>
        </dgm:presLayoutVars>
      </dgm:prSet>
      <dgm:spPr/>
      <dgm:t>
        <a:bodyPr/>
        <a:lstStyle/>
        <a:p>
          <a:endParaRPr lang="en-US"/>
        </a:p>
      </dgm:t>
    </dgm:pt>
    <dgm:pt modelId="{129DB101-86C7-4907-9890-C71E806A22E0}" type="pres">
      <dgm:prSet presAssocID="{DB0C1AD3-717C-464F-BBE1-3FE2456F42A5}" presName="parentText" presStyleLbl="node1" presStyleIdx="1" presStyleCnt="2" custScaleY="94866" custLinFactNeighborX="-92" custLinFactNeighborY="3197">
        <dgm:presLayoutVars>
          <dgm:chMax val="0"/>
          <dgm:bulletEnabled val="1"/>
        </dgm:presLayoutVars>
      </dgm:prSet>
      <dgm:spPr/>
      <dgm:t>
        <a:bodyPr/>
        <a:lstStyle/>
        <a:p>
          <a:endParaRPr lang="en-US"/>
        </a:p>
      </dgm:t>
    </dgm:pt>
    <dgm:pt modelId="{07D266CA-0C75-4126-AD73-B16F5D941949}" type="pres">
      <dgm:prSet presAssocID="{DB0C1AD3-717C-464F-BBE1-3FE2456F42A5}" presName="childText" presStyleLbl="revTx" presStyleIdx="1" presStyleCnt="2">
        <dgm:presLayoutVars>
          <dgm:bulletEnabled val="1"/>
        </dgm:presLayoutVars>
      </dgm:prSet>
      <dgm:spPr/>
      <dgm:t>
        <a:bodyPr/>
        <a:lstStyle/>
        <a:p>
          <a:endParaRPr lang="en-US"/>
        </a:p>
      </dgm:t>
    </dgm:pt>
  </dgm:ptLst>
  <dgm:cxnLst>
    <dgm:cxn modelId="{C2D501A7-FDD0-4D19-9EB7-95A30600D3C5}" type="presOf" srcId="{DB0C1AD3-717C-464F-BBE1-3FE2456F42A5}" destId="{129DB101-86C7-4907-9890-C71E806A22E0}" srcOrd="0" destOrd="0" presId="urn:microsoft.com/office/officeart/2005/8/layout/vList2"/>
    <dgm:cxn modelId="{A11EE344-099F-4701-BBBC-0D76A3EB4ECC}" srcId="{DB0C1AD3-717C-464F-BBE1-3FE2456F42A5}" destId="{95340FCF-2227-497D-B1F7-EE1671BC78EA}" srcOrd="0" destOrd="0" parTransId="{0E53B739-E251-4332-A469-25976B40222F}" sibTransId="{16902910-409D-423D-B08A-B924E49F2AD6}"/>
    <dgm:cxn modelId="{910C2662-DF0A-4D0E-9389-36C1684B312C}" srcId="{7C0FD06A-07C2-4168-9C24-A7F5391B246E}" destId="{DB0C1AD3-717C-464F-BBE1-3FE2456F42A5}" srcOrd="1" destOrd="0" parTransId="{C70EFEBD-EF93-4DBD-A378-C94C9C732874}" sibTransId="{FF300F73-128D-4122-82F0-4CB4BEE7784D}"/>
    <dgm:cxn modelId="{B2349EC7-669E-427E-BFF1-2A26DF58C619}" type="presOf" srcId="{95340FCF-2227-497D-B1F7-EE1671BC78EA}" destId="{07D266CA-0C75-4126-AD73-B16F5D941949}" srcOrd="0" destOrd="0" presId="urn:microsoft.com/office/officeart/2005/8/layout/vList2"/>
    <dgm:cxn modelId="{AD6890ED-BE1D-4A1E-9076-E223FC924C1C}" srcId="{7C13A246-E923-4818-A687-AF9097839E1A}" destId="{6A931986-D37C-4B1A-B897-23DC025644DD}" srcOrd="0" destOrd="0" parTransId="{D8BE6727-2C2A-4E7E-B73D-CD558181A66C}" sibTransId="{137BBA73-82A2-4C5C-831C-67A5D29334EA}"/>
    <dgm:cxn modelId="{D8CF79A8-F41D-48C3-935D-ADC31A173838}" srcId="{7C0FD06A-07C2-4168-9C24-A7F5391B246E}" destId="{7C13A246-E923-4818-A687-AF9097839E1A}" srcOrd="0" destOrd="0" parTransId="{4B798DCC-7EAE-4D2F-BCFE-70E85B2CC6B3}" sibTransId="{0720A331-F2CA-40A4-80C6-78826EBA5684}"/>
    <dgm:cxn modelId="{6F913622-3630-4B9E-AA05-522B510A33EF}" type="presOf" srcId="{7C0FD06A-07C2-4168-9C24-A7F5391B246E}" destId="{E85D2E0E-86C6-41DA-8318-8144AC1423A6}" srcOrd="0" destOrd="0" presId="urn:microsoft.com/office/officeart/2005/8/layout/vList2"/>
    <dgm:cxn modelId="{B9A2B9BA-0787-4199-B7C2-0C3D75E224C6}" type="presOf" srcId="{6A931986-D37C-4B1A-B897-23DC025644DD}" destId="{702C18EF-3383-4B30-98DE-88A59C2EA48E}" srcOrd="0" destOrd="0" presId="urn:microsoft.com/office/officeart/2005/8/layout/vList2"/>
    <dgm:cxn modelId="{71FA9022-EB49-462B-8A4D-ECA896EB366B}" type="presOf" srcId="{7C13A246-E923-4818-A687-AF9097839E1A}" destId="{0647CE86-1761-4F28-A8EB-F4CEFB091D10}" srcOrd="0" destOrd="0" presId="urn:microsoft.com/office/officeart/2005/8/layout/vList2"/>
    <dgm:cxn modelId="{ED1C82D2-FDFD-44B4-8932-04AA56363C22}" type="presParOf" srcId="{E85D2E0E-86C6-41DA-8318-8144AC1423A6}" destId="{0647CE86-1761-4F28-A8EB-F4CEFB091D10}" srcOrd="0" destOrd="0" presId="urn:microsoft.com/office/officeart/2005/8/layout/vList2"/>
    <dgm:cxn modelId="{BEDDED72-A535-4FEA-BAE7-0B3A3F7E5197}" type="presParOf" srcId="{E85D2E0E-86C6-41DA-8318-8144AC1423A6}" destId="{702C18EF-3383-4B30-98DE-88A59C2EA48E}" srcOrd="1" destOrd="0" presId="urn:microsoft.com/office/officeart/2005/8/layout/vList2"/>
    <dgm:cxn modelId="{FF986AD9-E722-4283-B959-D4F54099CD5C}" type="presParOf" srcId="{E85D2E0E-86C6-41DA-8318-8144AC1423A6}" destId="{129DB101-86C7-4907-9890-C71E806A22E0}" srcOrd="2" destOrd="0" presId="urn:microsoft.com/office/officeart/2005/8/layout/vList2"/>
    <dgm:cxn modelId="{B04B9F4D-EFDE-4C07-9B5D-F5755D9A66A2}" type="presParOf" srcId="{E85D2E0E-86C6-41DA-8318-8144AC1423A6}" destId="{07D266CA-0C75-4126-AD73-B16F5D94194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7CE86-1761-4F28-A8EB-F4CEFB091D10}">
      <dsp:nvSpPr>
        <dsp:cNvPr id="0" name=""/>
        <dsp:cNvSpPr/>
      </dsp:nvSpPr>
      <dsp:spPr>
        <a:xfrm>
          <a:off x="0" y="166270"/>
          <a:ext cx="7498080" cy="19796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err="1" smtClean="0">
              <a:latin typeface="Andalus" pitchFamily="18" charset="-78"/>
              <a:cs typeface="Andalus" pitchFamily="18" charset="-78"/>
            </a:rPr>
            <a:t>σ_t</a:t>
          </a:r>
          <a:r>
            <a:rPr lang="en-US" sz="1800" kern="1200" dirty="0" smtClean="0">
              <a:latin typeface="Andalus" pitchFamily="18" charset="-78"/>
              <a:cs typeface="Andalus" pitchFamily="18" charset="-78"/>
            </a:rPr>
            <a:t>= (r_i^2 </a:t>
          </a:r>
          <a:r>
            <a:rPr lang="en-US" sz="1800" kern="1200" dirty="0" err="1" smtClean="0">
              <a:latin typeface="Andalus" pitchFamily="18" charset="-78"/>
              <a:cs typeface="Andalus" pitchFamily="18" charset="-78"/>
            </a:rPr>
            <a:t>p_i</a:t>
          </a:r>
          <a:r>
            <a:rPr lang="en-US" sz="1800" kern="1200" dirty="0" smtClean="0">
              <a:latin typeface="Andalus" pitchFamily="18" charset="-78"/>
              <a:cs typeface="Andalus" pitchFamily="18" charset="-78"/>
            </a:rPr>
            <a:t>)/ (r_ (o) ^2-r_i^2) (1+ (r_o^2)/r^2)</a:t>
          </a:r>
        </a:p>
        <a:p>
          <a:pPr lvl="0" algn="l" defTabSz="800100">
            <a:lnSpc>
              <a:spcPct val="90000"/>
            </a:lnSpc>
            <a:spcBef>
              <a:spcPct val="0"/>
            </a:spcBef>
            <a:spcAft>
              <a:spcPct val="35000"/>
            </a:spcAft>
          </a:pPr>
          <a:r>
            <a:rPr lang="en-US" sz="1800" kern="1200" dirty="0" smtClean="0">
              <a:latin typeface="Andalus" pitchFamily="18" charset="-78"/>
              <a:cs typeface="Andalus" pitchFamily="18" charset="-78"/>
            </a:rPr>
            <a:t>= ((〖0.233) 〗^2 (140.5))/((0.255)^2-(0.233)^2) (1+ (0.255) ^2/ (0.233) ^2) </a:t>
          </a:r>
        </a:p>
        <a:p>
          <a:pPr lvl="0" algn="l" defTabSz="800100">
            <a:lnSpc>
              <a:spcPct val="90000"/>
            </a:lnSpc>
            <a:spcBef>
              <a:spcPct val="0"/>
            </a:spcBef>
            <a:spcAft>
              <a:spcPct val="35000"/>
            </a:spcAft>
          </a:pPr>
          <a:r>
            <a:rPr lang="en-US" sz="1800" kern="1200" dirty="0" smtClean="0">
              <a:latin typeface="Andalus" pitchFamily="18" charset="-78"/>
              <a:cs typeface="Andalus" pitchFamily="18" charset="-78"/>
            </a:rPr>
            <a:t>= (710.46) (2.2)</a:t>
          </a:r>
        </a:p>
        <a:p>
          <a:pPr lvl="0" algn="l" defTabSz="800100">
            <a:lnSpc>
              <a:spcPct val="90000"/>
            </a:lnSpc>
            <a:spcBef>
              <a:spcPct val="0"/>
            </a:spcBef>
            <a:spcAft>
              <a:spcPct val="35000"/>
            </a:spcAft>
          </a:pPr>
          <a:r>
            <a:rPr lang="en-US" sz="1800" kern="1200" dirty="0" smtClean="0">
              <a:latin typeface="Andalus" pitchFamily="18" charset="-78"/>
              <a:cs typeface="Andalus" pitchFamily="18" charset="-78"/>
            </a:rPr>
            <a:t>=1563 psi</a:t>
          </a:r>
          <a:endParaRPr lang="en-US" sz="1800" kern="1200" dirty="0">
            <a:latin typeface="Andalus" pitchFamily="18" charset="-78"/>
            <a:cs typeface="Andalus" pitchFamily="18" charset="-78"/>
          </a:endParaRPr>
        </a:p>
      </dsp:txBody>
      <dsp:txXfrm>
        <a:off x="96638" y="262908"/>
        <a:ext cx="7304804" cy="1786364"/>
      </dsp:txXfrm>
    </dsp:sp>
    <dsp:sp modelId="{702C18EF-3383-4B30-98DE-88A59C2EA48E}">
      <dsp:nvSpPr>
        <dsp:cNvPr id="0" name=""/>
        <dsp:cNvSpPr/>
      </dsp:nvSpPr>
      <dsp:spPr>
        <a:xfrm>
          <a:off x="0" y="2145910"/>
          <a:ext cx="749808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064"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dsp:txBody>
      <dsp:txXfrm>
        <a:off x="0" y="2145910"/>
        <a:ext cx="7498080" cy="298080"/>
      </dsp:txXfrm>
    </dsp:sp>
    <dsp:sp modelId="{129DB101-86C7-4907-9890-C71E806A22E0}">
      <dsp:nvSpPr>
        <dsp:cNvPr id="0" name=""/>
        <dsp:cNvSpPr/>
      </dsp:nvSpPr>
      <dsp:spPr>
        <a:xfrm>
          <a:off x="0" y="2453519"/>
          <a:ext cx="7498080" cy="187800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err="1" smtClean="0"/>
            <a:t>σ_r</a:t>
          </a:r>
          <a:r>
            <a:rPr lang="en-US" sz="1800" kern="1200" dirty="0" smtClean="0"/>
            <a:t>= (r_i^2 </a:t>
          </a:r>
          <a:r>
            <a:rPr lang="en-US" sz="1800" kern="1200" dirty="0" err="1" smtClean="0"/>
            <a:t>p_i</a:t>
          </a:r>
          <a:r>
            <a:rPr lang="en-US" sz="1800" kern="1200" dirty="0" smtClean="0"/>
            <a:t>)/ (r_ (o) ^2-r_i^2) (1-(r_o^2)/r^2)</a:t>
          </a:r>
        </a:p>
        <a:p>
          <a:pPr lvl="0" algn="l" defTabSz="800100">
            <a:lnSpc>
              <a:spcPct val="200000"/>
            </a:lnSpc>
            <a:spcBef>
              <a:spcPct val="0"/>
            </a:spcBef>
            <a:spcAft>
              <a:spcPct val="35000"/>
            </a:spcAft>
          </a:pPr>
          <a:r>
            <a:rPr lang="en-US" sz="1800" kern="1200" dirty="0" smtClean="0"/>
            <a:t>= ((〖0.233)〗^2 (140.5))/((0.255)^2-(0.233)^2 ) ( 1-(0.255)^2/(0.233)^2 ) </a:t>
          </a:r>
        </a:p>
        <a:p>
          <a:pPr lvl="0" algn="l" defTabSz="800100">
            <a:lnSpc>
              <a:spcPct val="200000"/>
            </a:lnSpc>
            <a:spcBef>
              <a:spcPct val="0"/>
            </a:spcBef>
            <a:spcAft>
              <a:spcPct val="35000"/>
            </a:spcAft>
          </a:pPr>
          <a:r>
            <a:rPr lang="en-US" sz="1800" kern="1200" dirty="0" smtClean="0"/>
            <a:t>=-142 psi</a:t>
          </a:r>
          <a:endParaRPr lang="en-US" sz="1800" kern="1200" dirty="0"/>
        </a:p>
      </dsp:txBody>
      <dsp:txXfrm>
        <a:off x="91677" y="2545196"/>
        <a:ext cx="7314726" cy="1694651"/>
      </dsp:txXfrm>
    </dsp:sp>
    <dsp:sp modelId="{07D266CA-0C75-4126-AD73-B16F5D941949}">
      <dsp:nvSpPr>
        <dsp:cNvPr id="0" name=""/>
        <dsp:cNvSpPr/>
      </dsp:nvSpPr>
      <dsp:spPr>
        <a:xfrm>
          <a:off x="0" y="4321995"/>
          <a:ext cx="749808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064"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dsp:txBody>
      <dsp:txXfrm>
        <a:off x="0" y="4321995"/>
        <a:ext cx="7498080" cy="2980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E35D9033-B8FA-43A0-9B9C-2AD2AF90D30B}" type="datetimeFigureOut">
              <a:rPr lang="ar-JO" smtClean="0"/>
              <a:pPr/>
              <a:t>11/08/1437</a:t>
            </a:fld>
            <a:endParaRPr lang="ar-JO"/>
          </a:p>
        </p:txBody>
      </p:sp>
      <p:sp>
        <p:nvSpPr>
          <p:cNvPr id="20" name="عنصر نائب للتذييل 19"/>
          <p:cNvSpPr>
            <a:spLocks noGrp="1"/>
          </p:cNvSpPr>
          <p:nvPr>
            <p:ph type="ftr" sz="quarter" idx="11"/>
          </p:nvPr>
        </p:nvSpPr>
        <p:spPr/>
        <p:txBody>
          <a:bodyPr/>
          <a:lstStyle>
            <a:extLst/>
          </a:lstStyle>
          <a:p>
            <a:endParaRPr lang="ar-JO"/>
          </a:p>
        </p:txBody>
      </p:sp>
      <p:sp>
        <p:nvSpPr>
          <p:cNvPr id="10" name="عنصر نائب لرقم الشريحة 9"/>
          <p:cNvSpPr>
            <a:spLocks noGrp="1"/>
          </p:cNvSpPr>
          <p:nvPr>
            <p:ph type="sldNum" sz="quarter" idx="12"/>
          </p:nvPr>
        </p:nvSpPr>
        <p:spPr/>
        <p:txBody>
          <a:bodyPr/>
          <a:lstStyle>
            <a:extLst/>
          </a:lstStyle>
          <a:p>
            <a:fld id="{BAE9136A-7388-423E-A7DF-503EC6FF2DBB}" type="slidenum">
              <a:rPr lang="ar-JO" smtClean="0"/>
              <a:pPr/>
              <a:t>‹#›</a:t>
            </a:fld>
            <a:endParaRPr lang="ar-JO"/>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E35D9033-B8FA-43A0-9B9C-2AD2AF90D30B}" type="datetimeFigureOut">
              <a:rPr lang="ar-JO" smtClean="0"/>
              <a:pPr/>
              <a:t>11/08/1437</a:t>
            </a:fld>
            <a:endParaRPr lang="ar-JO"/>
          </a:p>
        </p:txBody>
      </p:sp>
      <p:sp>
        <p:nvSpPr>
          <p:cNvPr id="5" name="عنصر نائب للتذييل 4"/>
          <p:cNvSpPr>
            <a:spLocks noGrp="1"/>
          </p:cNvSpPr>
          <p:nvPr>
            <p:ph type="ftr" sz="quarter" idx="11"/>
          </p:nvPr>
        </p:nvSpPr>
        <p:spPr/>
        <p:txBody>
          <a:bodyPr/>
          <a:lstStyle>
            <a:extLst/>
          </a:lstStyle>
          <a:p>
            <a:endParaRPr lang="ar-JO"/>
          </a:p>
        </p:txBody>
      </p:sp>
      <p:sp>
        <p:nvSpPr>
          <p:cNvPr id="6" name="عنصر نائب لرقم الشريحة 5"/>
          <p:cNvSpPr>
            <a:spLocks noGrp="1"/>
          </p:cNvSpPr>
          <p:nvPr>
            <p:ph type="sldNum" sz="quarter" idx="12"/>
          </p:nvPr>
        </p:nvSpPr>
        <p:spPr/>
        <p:txBody>
          <a:bodyPr/>
          <a:lstStyle>
            <a:extLst/>
          </a:lstStyle>
          <a:p>
            <a:fld id="{BAE9136A-7388-423E-A7DF-503EC6FF2DBB}"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E35D9033-B8FA-43A0-9B9C-2AD2AF90D30B}" type="datetimeFigureOut">
              <a:rPr lang="ar-JO" smtClean="0"/>
              <a:pPr/>
              <a:t>11/08/1437</a:t>
            </a:fld>
            <a:endParaRPr lang="ar-JO"/>
          </a:p>
        </p:txBody>
      </p:sp>
      <p:sp>
        <p:nvSpPr>
          <p:cNvPr id="5" name="عنصر نائب للتذييل 4"/>
          <p:cNvSpPr>
            <a:spLocks noGrp="1"/>
          </p:cNvSpPr>
          <p:nvPr>
            <p:ph type="ftr" sz="quarter" idx="11"/>
          </p:nvPr>
        </p:nvSpPr>
        <p:spPr/>
        <p:txBody>
          <a:bodyPr/>
          <a:lstStyle>
            <a:extLst/>
          </a:lstStyle>
          <a:p>
            <a:endParaRPr lang="ar-JO"/>
          </a:p>
        </p:txBody>
      </p:sp>
      <p:sp>
        <p:nvSpPr>
          <p:cNvPr id="6" name="عنصر نائب لرقم الشريحة 5"/>
          <p:cNvSpPr>
            <a:spLocks noGrp="1"/>
          </p:cNvSpPr>
          <p:nvPr>
            <p:ph type="sldNum" sz="quarter" idx="12"/>
          </p:nvPr>
        </p:nvSpPr>
        <p:spPr/>
        <p:txBody>
          <a:bodyPr/>
          <a:lstStyle>
            <a:extLst/>
          </a:lstStyle>
          <a:p>
            <a:fld id="{BAE9136A-7388-423E-A7DF-503EC6FF2DBB}"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E35D9033-B8FA-43A0-9B9C-2AD2AF90D30B}" type="datetimeFigureOut">
              <a:rPr lang="ar-JO" smtClean="0"/>
              <a:pPr/>
              <a:t>11/08/1437</a:t>
            </a:fld>
            <a:endParaRPr lang="ar-JO"/>
          </a:p>
        </p:txBody>
      </p:sp>
      <p:sp>
        <p:nvSpPr>
          <p:cNvPr id="5" name="عنصر نائب للتذييل 4"/>
          <p:cNvSpPr>
            <a:spLocks noGrp="1"/>
          </p:cNvSpPr>
          <p:nvPr>
            <p:ph type="ftr" sz="quarter" idx="11"/>
          </p:nvPr>
        </p:nvSpPr>
        <p:spPr/>
        <p:txBody>
          <a:bodyPr/>
          <a:lstStyle>
            <a:extLst/>
          </a:lstStyle>
          <a:p>
            <a:endParaRPr lang="ar-JO"/>
          </a:p>
        </p:txBody>
      </p:sp>
      <p:sp>
        <p:nvSpPr>
          <p:cNvPr id="6" name="عنصر نائب لرقم الشريحة 5"/>
          <p:cNvSpPr>
            <a:spLocks noGrp="1"/>
          </p:cNvSpPr>
          <p:nvPr>
            <p:ph type="sldNum" sz="quarter" idx="12"/>
          </p:nvPr>
        </p:nvSpPr>
        <p:spPr/>
        <p:txBody>
          <a:bodyPr/>
          <a:lstStyle>
            <a:extLst/>
          </a:lstStyle>
          <a:p>
            <a:fld id="{BAE9136A-7388-423E-A7DF-503EC6FF2DBB}"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E35D9033-B8FA-43A0-9B9C-2AD2AF90D30B}" type="datetimeFigureOut">
              <a:rPr lang="ar-JO" smtClean="0"/>
              <a:pPr/>
              <a:t>11/08/1437</a:t>
            </a:fld>
            <a:endParaRPr lang="ar-JO"/>
          </a:p>
        </p:txBody>
      </p:sp>
      <p:sp>
        <p:nvSpPr>
          <p:cNvPr id="5" name="عنصر نائب للتذييل 4"/>
          <p:cNvSpPr>
            <a:spLocks noGrp="1"/>
          </p:cNvSpPr>
          <p:nvPr>
            <p:ph type="ftr" sz="quarter" idx="11"/>
          </p:nvPr>
        </p:nvSpPr>
        <p:spPr/>
        <p:txBody>
          <a:bodyPr/>
          <a:lstStyle>
            <a:extLst/>
          </a:lstStyle>
          <a:p>
            <a:endParaRPr lang="ar-JO"/>
          </a:p>
        </p:txBody>
      </p:sp>
      <p:sp>
        <p:nvSpPr>
          <p:cNvPr id="6" name="عنصر نائب لرقم الشريحة 5"/>
          <p:cNvSpPr>
            <a:spLocks noGrp="1"/>
          </p:cNvSpPr>
          <p:nvPr>
            <p:ph type="sldNum" sz="quarter" idx="12"/>
          </p:nvPr>
        </p:nvSpPr>
        <p:spPr/>
        <p:txBody>
          <a:bodyPr/>
          <a:lstStyle>
            <a:extLst/>
          </a:lstStyle>
          <a:p>
            <a:fld id="{BAE9136A-7388-423E-A7DF-503EC6FF2DBB}" type="slidenum">
              <a:rPr lang="ar-JO" smtClean="0"/>
              <a:pPr/>
              <a:t>‹#›</a:t>
            </a:fld>
            <a:endParaRPr lang="ar-JO"/>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E35D9033-B8FA-43A0-9B9C-2AD2AF90D30B}" type="datetimeFigureOut">
              <a:rPr lang="ar-JO" smtClean="0"/>
              <a:pPr/>
              <a:t>11/08/1437</a:t>
            </a:fld>
            <a:endParaRPr lang="ar-JO"/>
          </a:p>
        </p:txBody>
      </p:sp>
      <p:sp>
        <p:nvSpPr>
          <p:cNvPr id="6" name="عنصر نائب للتذييل 5"/>
          <p:cNvSpPr>
            <a:spLocks noGrp="1"/>
          </p:cNvSpPr>
          <p:nvPr>
            <p:ph type="ftr" sz="quarter" idx="11"/>
          </p:nvPr>
        </p:nvSpPr>
        <p:spPr/>
        <p:txBody>
          <a:bodyPr/>
          <a:lstStyle>
            <a:extLst/>
          </a:lstStyle>
          <a:p>
            <a:endParaRPr lang="ar-JO"/>
          </a:p>
        </p:txBody>
      </p:sp>
      <p:sp>
        <p:nvSpPr>
          <p:cNvPr id="7" name="عنصر نائب لرقم الشريحة 6"/>
          <p:cNvSpPr>
            <a:spLocks noGrp="1"/>
          </p:cNvSpPr>
          <p:nvPr>
            <p:ph type="sldNum" sz="quarter" idx="12"/>
          </p:nvPr>
        </p:nvSpPr>
        <p:spPr/>
        <p:txBody>
          <a:bodyPr/>
          <a:lstStyle>
            <a:extLst/>
          </a:lstStyle>
          <a:p>
            <a:fld id="{BAE9136A-7388-423E-A7DF-503EC6FF2DBB}"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E35D9033-B8FA-43A0-9B9C-2AD2AF90D30B}" type="datetimeFigureOut">
              <a:rPr lang="ar-JO" smtClean="0"/>
              <a:pPr/>
              <a:t>11/08/1437</a:t>
            </a:fld>
            <a:endParaRPr lang="ar-JO"/>
          </a:p>
        </p:txBody>
      </p:sp>
      <p:sp>
        <p:nvSpPr>
          <p:cNvPr id="8" name="عنصر نائب للتذييل 7"/>
          <p:cNvSpPr>
            <a:spLocks noGrp="1"/>
          </p:cNvSpPr>
          <p:nvPr>
            <p:ph type="ftr" sz="quarter" idx="11"/>
          </p:nvPr>
        </p:nvSpPr>
        <p:spPr/>
        <p:txBody>
          <a:bodyPr/>
          <a:lstStyle>
            <a:extLst/>
          </a:lstStyle>
          <a:p>
            <a:endParaRPr lang="ar-JO"/>
          </a:p>
        </p:txBody>
      </p:sp>
      <p:sp>
        <p:nvSpPr>
          <p:cNvPr id="9" name="عنصر نائب لرقم الشريحة 8"/>
          <p:cNvSpPr>
            <a:spLocks noGrp="1"/>
          </p:cNvSpPr>
          <p:nvPr>
            <p:ph type="sldNum" sz="quarter" idx="12"/>
          </p:nvPr>
        </p:nvSpPr>
        <p:spPr/>
        <p:txBody>
          <a:bodyPr/>
          <a:lstStyle>
            <a:extLst/>
          </a:lstStyle>
          <a:p>
            <a:fld id="{BAE9136A-7388-423E-A7DF-503EC6FF2DBB}"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E35D9033-B8FA-43A0-9B9C-2AD2AF90D30B}" type="datetimeFigureOut">
              <a:rPr lang="ar-JO" smtClean="0"/>
              <a:pPr/>
              <a:t>11/08/1437</a:t>
            </a:fld>
            <a:endParaRPr lang="ar-JO"/>
          </a:p>
        </p:txBody>
      </p:sp>
      <p:sp>
        <p:nvSpPr>
          <p:cNvPr id="4" name="عنصر نائب للتذييل 3"/>
          <p:cNvSpPr>
            <a:spLocks noGrp="1"/>
          </p:cNvSpPr>
          <p:nvPr>
            <p:ph type="ftr" sz="quarter" idx="11"/>
          </p:nvPr>
        </p:nvSpPr>
        <p:spPr/>
        <p:txBody>
          <a:bodyPr/>
          <a:lstStyle>
            <a:extLst/>
          </a:lstStyle>
          <a:p>
            <a:endParaRPr lang="ar-JO"/>
          </a:p>
        </p:txBody>
      </p:sp>
      <p:sp>
        <p:nvSpPr>
          <p:cNvPr id="5" name="عنصر نائب لرقم الشريحة 4"/>
          <p:cNvSpPr>
            <a:spLocks noGrp="1"/>
          </p:cNvSpPr>
          <p:nvPr>
            <p:ph type="sldNum" sz="quarter" idx="12"/>
          </p:nvPr>
        </p:nvSpPr>
        <p:spPr/>
        <p:txBody>
          <a:bodyPr/>
          <a:lstStyle>
            <a:extLst/>
          </a:lstStyle>
          <a:p>
            <a:fld id="{BAE9136A-7388-423E-A7DF-503EC6FF2DBB}"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E35D9033-B8FA-43A0-9B9C-2AD2AF90D30B}" type="datetimeFigureOut">
              <a:rPr lang="ar-JO" smtClean="0"/>
              <a:pPr/>
              <a:t>11/08/1437</a:t>
            </a:fld>
            <a:endParaRPr lang="ar-JO"/>
          </a:p>
        </p:txBody>
      </p:sp>
      <p:sp>
        <p:nvSpPr>
          <p:cNvPr id="3" name="عنصر نائب للتذييل 2"/>
          <p:cNvSpPr>
            <a:spLocks noGrp="1"/>
          </p:cNvSpPr>
          <p:nvPr>
            <p:ph type="ftr" sz="quarter" idx="11"/>
          </p:nvPr>
        </p:nvSpPr>
        <p:spPr/>
        <p:txBody>
          <a:bodyPr/>
          <a:lstStyle>
            <a:extLst/>
          </a:lstStyle>
          <a:p>
            <a:endParaRPr lang="ar-JO"/>
          </a:p>
        </p:txBody>
      </p:sp>
      <p:sp>
        <p:nvSpPr>
          <p:cNvPr id="4" name="عنصر نائب لرقم الشريحة 3"/>
          <p:cNvSpPr>
            <a:spLocks noGrp="1"/>
          </p:cNvSpPr>
          <p:nvPr>
            <p:ph type="sldNum" sz="quarter" idx="12"/>
          </p:nvPr>
        </p:nvSpPr>
        <p:spPr/>
        <p:txBody>
          <a:bodyPr/>
          <a:lstStyle>
            <a:extLst/>
          </a:lstStyle>
          <a:p>
            <a:fld id="{BAE9136A-7388-423E-A7DF-503EC6FF2DBB}" type="slidenum">
              <a:rPr lang="ar-JO" smtClean="0"/>
              <a:pPr/>
              <a:t>‹#›</a:t>
            </a:fld>
            <a:endParaRPr lang="ar-JO"/>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E35D9033-B8FA-43A0-9B9C-2AD2AF90D30B}" type="datetimeFigureOut">
              <a:rPr lang="ar-JO" smtClean="0"/>
              <a:pPr/>
              <a:t>11/08/1437</a:t>
            </a:fld>
            <a:endParaRPr lang="ar-JO"/>
          </a:p>
        </p:txBody>
      </p:sp>
      <p:sp>
        <p:nvSpPr>
          <p:cNvPr id="6" name="عنصر نائب للتذييل 5"/>
          <p:cNvSpPr>
            <a:spLocks noGrp="1"/>
          </p:cNvSpPr>
          <p:nvPr>
            <p:ph type="ftr" sz="quarter" idx="11"/>
          </p:nvPr>
        </p:nvSpPr>
        <p:spPr/>
        <p:txBody>
          <a:bodyPr/>
          <a:lstStyle>
            <a:extLst/>
          </a:lstStyle>
          <a:p>
            <a:endParaRPr lang="ar-JO"/>
          </a:p>
        </p:txBody>
      </p:sp>
      <p:sp>
        <p:nvSpPr>
          <p:cNvPr id="7" name="عنصر نائب لرقم الشريحة 6"/>
          <p:cNvSpPr>
            <a:spLocks noGrp="1"/>
          </p:cNvSpPr>
          <p:nvPr>
            <p:ph type="sldNum" sz="quarter" idx="12"/>
          </p:nvPr>
        </p:nvSpPr>
        <p:spPr/>
        <p:txBody>
          <a:bodyPr/>
          <a:lstStyle>
            <a:extLst/>
          </a:lstStyle>
          <a:p>
            <a:fld id="{BAE9136A-7388-423E-A7DF-503EC6FF2DBB}"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E35D9033-B8FA-43A0-9B9C-2AD2AF90D30B}" type="datetimeFigureOut">
              <a:rPr lang="ar-JO" smtClean="0"/>
              <a:pPr/>
              <a:t>11/08/1437</a:t>
            </a:fld>
            <a:endParaRPr lang="ar-JO"/>
          </a:p>
        </p:txBody>
      </p:sp>
      <p:sp>
        <p:nvSpPr>
          <p:cNvPr id="6" name="عنصر نائب للتذييل 5"/>
          <p:cNvSpPr>
            <a:spLocks noGrp="1"/>
          </p:cNvSpPr>
          <p:nvPr>
            <p:ph type="ftr" sz="quarter" idx="11"/>
          </p:nvPr>
        </p:nvSpPr>
        <p:spPr/>
        <p:txBody>
          <a:bodyPr/>
          <a:lstStyle>
            <a:extLst/>
          </a:lstStyle>
          <a:p>
            <a:endParaRPr lang="ar-JO"/>
          </a:p>
        </p:txBody>
      </p:sp>
      <p:sp>
        <p:nvSpPr>
          <p:cNvPr id="7" name="عنصر نائب لرقم الشريحة 6"/>
          <p:cNvSpPr>
            <a:spLocks noGrp="1"/>
          </p:cNvSpPr>
          <p:nvPr>
            <p:ph type="sldNum" sz="quarter" idx="12"/>
          </p:nvPr>
        </p:nvSpPr>
        <p:spPr/>
        <p:txBody>
          <a:bodyPr/>
          <a:lstStyle>
            <a:extLst/>
          </a:lstStyle>
          <a:p>
            <a:fld id="{BAE9136A-7388-423E-A7DF-503EC6FF2DBB}" type="slidenum">
              <a:rPr lang="ar-JO" smtClean="0"/>
              <a:pPr/>
              <a:t>‹#›</a:t>
            </a:fld>
            <a:endParaRPr lang="ar-JO"/>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35D9033-B8FA-43A0-9B9C-2AD2AF90D30B}" type="datetimeFigureOut">
              <a:rPr lang="ar-JO" smtClean="0"/>
              <a:pPr/>
              <a:t>11/08/1437</a:t>
            </a:fld>
            <a:endParaRPr lang="ar-JO"/>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JO"/>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AE9136A-7388-423E-A7DF-503EC6FF2DBB}" type="slidenum">
              <a:rPr lang="ar-JO" smtClean="0"/>
              <a:pPr/>
              <a:t>‹#›</a:t>
            </a:fld>
            <a:endParaRPr lang="ar-JO"/>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9144000" cy="6858000"/>
          </a:xfrm>
        </p:spPr>
        <p:txBody>
          <a:bodyPr>
            <a:noAutofit/>
          </a:bodyPr>
          <a:lstStyle/>
          <a:p>
            <a:pPr algn="ctr"/>
            <a:r>
              <a:rPr lang="en-US" sz="4400" b="1" dirty="0" smtClean="0">
                <a:latin typeface="Andalus" pitchFamily="18" charset="-78"/>
                <a:cs typeface="Andalus" pitchFamily="18" charset="-78"/>
              </a:rPr>
              <a:t/>
            </a:r>
            <a:br>
              <a:rPr lang="en-US" sz="4400" b="1" dirty="0" smtClean="0">
                <a:latin typeface="Andalus" pitchFamily="18" charset="-78"/>
                <a:cs typeface="Andalus" pitchFamily="18" charset="-78"/>
              </a:rPr>
            </a:br>
            <a:r>
              <a:rPr lang="en-US" sz="4400" b="1" dirty="0" smtClean="0">
                <a:latin typeface="Andalus" pitchFamily="18" charset="-78"/>
                <a:cs typeface="Andalus" pitchFamily="18" charset="-78"/>
              </a:rPr>
              <a:t>Pipe  Cutting  Machine  by  </a:t>
            </a:r>
            <a:r>
              <a:rPr lang="en-US" sz="4400" b="1" dirty="0" err="1" smtClean="0">
                <a:latin typeface="Andalus" pitchFamily="18" charset="-78"/>
                <a:cs typeface="Andalus" pitchFamily="18" charset="-78"/>
              </a:rPr>
              <a:t>Gaz</a:t>
            </a:r>
            <a:r>
              <a:rPr lang="en-US" sz="4400" b="1" dirty="0" smtClean="0">
                <a:latin typeface="Andalus" pitchFamily="18" charset="-78"/>
                <a:cs typeface="Andalus" pitchFamily="18" charset="-78"/>
              </a:rPr>
              <a:t/>
            </a:r>
            <a:br>
              <a:rPr lang="en-US" sz="4400" b="1" dirty="0" smtClean="0">
                <a:latin typeface="Andalus" pitchFamily="18" charset="-78"/>
                <a:cs typeface="Andalus" pitchFamily="18" charset="-78"/>
              </a:rPr>
            </a:br>
            <a:r>
              <a:rPr lang="en-US" sz="4400" b="1" dirty="0" smtClean="0">
                <a:latin typeface="Andalus" pitchFamily="18" charset="-78"/>
                <a:cs typeface="Andalus" pitchFamily="18" charset="-78"/>
              </a:rPr>
              <a:t/>
            </a:r>
            <a:br>
              <a:rPr lang="en-US" sz="4400" b="1" dirty="0" smtClean="0">
                <a:latin typeface="Andalus" pitchFamily="18" charset="-78"/>
                <a:cs typeface="Andalus" pitchFamily="18" charset="-78"/>
              </a:rPr>
            </a:br>
            <a:r>
              <a:rPr lang="en-US" sz="4400" b="1" dirty="0" err="1" smtClean="0">
                <a:latin typeface="Andalus" pitchFamily="18" charset="-78"/>
                <a:cs typeface="Andalus" pitchFamily="18" charset="-78"/>
              </a:rPr>
              <a:t>Mahdi</a:t>
            </a:r>
            <a:r>
              <a:rPr lang="en-US" sz="4400" b="1" dirty="0" smtClean="0">
                <a:latin typeface="Andalus" pitchFamily="18" charset="-78"/>
                <a:cs typeface="Andalus" pitchFamily="18" charset="-78"/>
              </a:rPr>
              <a:t> </a:t>
            </a:r>
            <a:r>
              <a:rPr lang="en-US" sz="4400" b="1" dirty="0" err="1" smtClean="0">
                <a:latin typeface="Andalus" pitchFamily="18" charset="-78"/>
                <a:cs typeface="Andalus" pitchFamily="18" charset="-78"/>
              </a:rPr>
              <a:t>Bani</a:t>
            </a:r>
            <a:r>
              <a:rPr lang="en-US" sz="4400" b="1" dirty="0" smtClean="0">
                <a:latin typeface="Andalus" pitchFamily="18" charset="-78"/>
                <a:cs typeface="Andalus" pitchFamily="18" charset="-78"/>
              </a:rPr>
              <a:t> </a:t>
            </a:r>
            <a:r>
              <a:rPr lang="en-US" sz="4400" b="1" dirty="0" err="1" smtClean="0">
                <a:latin typeface="Andalus" pitchFamily="18" charset="-78"/>
                <a:cs typeface="Andalus" pitchFamily="18" charset="-78"/>
              </a:rPr>
              <a:t>Fadel</a:t>
            </a:r>
            <a:r>
              <a:rPr lang="en-US" sz="4400" b="1" dirty="0" smtClean="0">
                <a:latin typeface="Andalus" pitchFamily="18" charset="-78"/>
                <a:cs typeface="Andalus" pitchFamily="18" charset="-78"/>
              </a:rPr>
              <a:t>  </a:t>
            </a:r>
            <a:br>
              <a:rPr lang="en-US" sz="4400" b="1" dirty="0" smtClean="0">
                <a:latin typeface="Andalus" pitchFamily="18" charset="-78"/>
                <a:cs typeface="Andalus" pitchFamily="18" charset="-78"/>
              </a:rPr>
            </a:br>
            <a:r>
              <a:rPr lang="en-US" sz="4400" b="1" dirty="0" err="1" smtClean="0">
                <a:latin typeface="Andalus" pitchFamily="18" charset="-78"/>
                <a:cs typeface="Andalus" pitchFamily="18" charset="-78"/>
              </a:rPr>
              <a:t>Nabeel</a:t>
            </a:r>
            <a:r>
              <a:rPr lang="en-US" sz="4400" b="1" dirty="0" smtClean="0">
                <a:latin typeface="Andalus" pitchFamily="18" charset="-78"/>
                <a:cs typeface="Andalus" pitchFamily="18" charset="-78"/>
              </a:rPr>
              <a:t> </a:t>
            </a:r>
            <a:r>
              <a:rPr lang="en-US" sz="4400" b="1" dirty="0" err="1" smtClean="0">
                <a:latin typeface="Andalus" pitchFamily="18" charset="-78"/>
                <a:cs typeface="Andalus" pitchFamily="18" charset="-78"/>
              </a:rPr>
              <a:t>Sartawi</a:t>
            </a:r>
            <a:r>
              <a:rPr lang="en-US" sz="4400" b="1" dirty="0" smtClean="0">
                <a:latin typeface="Andalus" pitchFamily="18" charset="-78"/>
                <a:cs typeface="Andalus" pitchFamily="18" charset="-78"/>
              </a:rPr>
              <a:t> </a:t>
            </a:r>
            <a:br>
              <a:rPr lang="en-US" sz="4400" b="1" dirty="0" smtClean="0">
                <a:latin typeface="Andalus" pitchFamily="18" charset="-78"/>
                <a:cs typeface="Andalus" pitchFamily="18" charset="-78"/>
              </a:rPr>
            </a:br>
            <a:r>
              <a:rPr lang="en-US" sz="4400" b="1" dirty="0" err="1" smtClean="0">
                <a:latin typeface="Andalus" pitchFamily="18" charset="-78"/>
                <a:cs typeface="Andalus" pitchFamily="18" charset="-78"/>
              </a:rPr>
              <a:t>Rafat</a:t>
            </a:r>
            <a:r>
              <a:rPr lang="en-US" sz="4400" b="1" dirty="0" smtClean="0">
                <a:latin typeface="Andalus" pitchFamily="18" charset="-78"/>
                <a:cs typeface="Andalus" pitchFamily="18" charset="-78"/>
              </a:rPr>
              <a:t> </a:t>
            </a:r>
            <a:r>
              <a:rPr lang="en-US" sz="4400" b="1" dirty="0" err="1" smtClean="0">
                <a:latin typeface="Andalus" pitchFamily="18" charset="-78"/>
                <a:cs typeface="Andalus" pitchFamily="18" charset="-78"/>
              </a:rPr>
              <a:t>Rayan</a:t>
            </a:r>
            <a:r>
              <a:rPr lang="en-US" sz="4400" b="1" dirty="0" smtClean="0">
                <a:latin typeface="Andalus" pitchFamily="18" charset="-78"/>
                <a:cs typeface="Andalus" pitchFamily="18" charset="-78"/>
              </a:rPr>
              <a:t/>
            </a:r>
            <a:br>
              <a:rPr lang="en-US" sz="4400" b="1" dirty="0" smtClean="0">
                <a:latin typeface="Andalus" pitchFamily="18" charset="-78"/>
                <a:cs typeface="Andalus" pitchFamily="18" charset="-78"/>
              </a:rPr>
            </a:br>
            <a:r>
              <a:rPr lang="en-US" sz="4400" b="1" dirty="0" smtClean="0">
                <a:latin typeface="Andalus" pitchFamily="18" charset="-78"/>
                <a:cs typeface="Andalus" pitchFamily="18" charset="-78"/>
              </a:rPr>
              <a:t>Mustafa </a:t>
            </a:r>
            <a:r>
              <a:rPr lang="en-US" sz="4400" b="1" dirty="0" err="1" smtClean="0">
                <a:latin typeface="Andalus" pitchFamily="18" charset="-78"/>
                <a:cs typeface="Andalus" pitchFamily="18" charset="-78"/>
              </a:rPr>
              <a:t>Blbise</a:t>
            </a:r>
            <a:r>
              <a:rPr lang="en-US" sz="4400" b="1" dirty="0" smtClean="0">
                <a:latin typeface="Andalus" pitchFamily="18" charset="-78"/>
                <a:cs typeface="Andalus" pitchFamily="18" charset="-78"/>
              </a:rPr>
              <a:t/>
            </a:r>
            <a:br>
              <a:rPr lang="en-US" sz="4400" b="1" dirty="0" smtClean="0">
                <a:latin typeface="Andalus" pitchFamily="18" charset="-78"/>
                <a:cs typeface="Andalus" pitchFamily="18" charset="-78"/>
              </a:rPr>
            </a:br>
            <a:r>
              <a:rPr lang="en-US" sz="4400" b="1" dirty="0">
                <a:latin typeface="Andalus" pitchFamily="18" charset="-78"/>
                <a:cs typeface="Andalus" pitchFamily="18" charset="-78"/>
              </a:rPr>
              <a:t/>
            </a:r>
            <a:br>
              <a:rPr lang="en-US" sz="4400" b="1" dirty="0">
                <a:latin typeface="Andalus" pitchFamily="18" charset="-78"/>
                <a:cs typeface="Andalus" pitchFamily="18" charset="-78"/>
              </a:rPr>
            </a:br>
            <a:r>
              <a:rPr lang="en-US" sz="4400" b="1" dirty="0" smtClean="0">
                <a:latin typeface="Andalus" pitchFamily="18" charset="-78"/>
                <a:cs typeface="Andalus" pitchFamily="18" charset="-78"/>
              </a:rPr>
              <a:t>DR . </a:t>
            </a:r>
            <a:r>
              <a:rPr lang="en-US" sz="4400" b="1" dirty="0" err="1" smtClean="0">
                <a:latin typeface="Andalus" pitchFamily="18" charset="-78"/>
                <a:cs typeface="Andalus" pitchFamily="18" charset="-78"/>
              </a:rPr>
              <a:t>Iyad</a:t>
            </a:r>
            <a:r>
              <a:rPr lang="en-US" sz="4400" b="1" dirty="0" smtClean="0">
                <a:latin typeface="Andalus" pitchFamily="18" charset="-78"/>
                <a:cs typeface="Andalus" pitchFamily="18" charset="-78"/>
              </a:rPr>
              <a:t> </a:t>
            </a:r>
            <a:r>
              <a:rPr lang="en-US" sz="4400" b="1" dirty="0" err="1" smtClean="0">
                <a:latin typeface="Andalus" pitchFamily="18" charset="-78"/>
                <a:cs typeface="Andalus" pitchFamily="18" charset="-78"/>
              </a:rPr>
              <a:t>Assaf</a:t>
            </a:r>
            <a:r>
              <a:rPr lang="en-US" sz="4400" b="1" dirty="0" smtClean="0">
                <a:latin typeface="Andalus" pitchFamily="18" charset="-78"/>
                <a:cs typeface="Andalus" pitchFamily="18" charset="-78"/>
              </a:rPr>
              <a:t> </a:t>
            </a:r>
            <a:br>
              <a:rPr lang="en-US" sz="4400" b="1" dirty="0" smtClean="0">
                <a:latin typeface="Andalus" pitchFamily="18" charset="-78"/>
                <a:cs typeface="Andalus" pitchFamily="18" charset="-78"/>
              </a:rPr>
            </a:br>
            <a:r>
              <a:rPr lang="en-US" sz="4400" b="1" dirty="0" smtClean="0">
                <a:latin typeface="Andalus" pitchFamily="18" charset="-78"/>
                <a:cs typeface="Andalus" pitchFamily="18" charset="-78"/>
              </a:rPr>
              <a:t>2015 - 2016 </a:t>
            </a:r>
            <a:endParaRPr lang="ar-JO" sz="4400" b="1" dirty="0">
              <a:latin typeface="Andalus" pitchFamily="18" charset="-78"/>
              <a:cs typeface="Andalus" pitchFamily="18"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92500" lnSpcReduction="10000"/>
          </a:bodyPr>
          <a:lstStyle/>
          <a:p>
            <a:pPr algn="l">
              <a:buNone/>
            </a:pPr>
            <a:r>
              <a:rPr lang="en-US" b="1" dirty="0" smtClean="0">
                <a:latin typeface="Andalus" pitchFamily="18" charset="-78"/>
                <a:cs typeface="Andalus" pitchFamily="18" charset="-78"/>
              </a:rPr>
              <a:t>Tip:</a:t>
            </a:r>
            <a:endParaRPr lang="en-US" dirty="0" smtClean="0">
              <a:latin typeface="Andalus" pitchFamily="18" charset="-78"/>
              <a:cs typeface="Andalus" pitchFamily="18" charset="-78"/>
            </a:endParaRPr>
          </a:p>
          <a:p>
            <a:pPr algn="l">
              <a:buNone/>
            </a:pPr>
            <a:r>
              <a:rPr lang="en-US" dirty="0" smtClean="0">
                <a:latin typeface="Andalus" pitchFamily="18" charset="-78"/>
                <a:cs typeface="Andalus" pitchFamily="18" charset="-78"/>
              </a:rPr>
              <a:t>In order to get a good quality the proper tips is chosen, the proper size cutting tip is very important </a:t>
            </a:r>
          </a:p>
          <a:p>
            <a:pPr algn="l">
              <a:buNone/>
            </a:pPr>
            <a:r>
              <a:rPr lang="en-US" dirty="0" smtClean="0">
                <a:latin typeface="Andalus" pitchFamily="18" charset="-78"/>
                <a:cs typeface="Andalus" pitchFamily="18" charset="-78"/>
              </a:rPr>
              <a:t> to achieve that purpose</a:t>
            </a:r>
          </a:p>
          <a:p>
            <a:pPr algn="l">
              <a:buNone/>
            </a:pPr>
            <a:endParaRPr lang="en-US" dirty="0" smtClean="0">
              <a:latin typeface="Andalus" pitchFamily="18" charset="-78"/>
              <a:cs typeface="Andalus" pitchFamily="18" charset="-78"/>
            </a:endParaRPr>
          </a:p>
          <a:p>
            <a:pPr algn="l">
              <a:buNone/>
            </a:pPr>
            <a:endParaRPr lang="en-US" dirty="0" smtClean="0">
              <a:latin typeface="Andalus" pitchFamily="18" charset="-78"/>
              <a:cs typeface="Andalus" pitchFamily="18" charset="-78"/>
            </a:endParaRPr>
          </a:p>
          <a:p>
            <a:pPr algn="l">
              <a:buNone/>
            </a:pPr>
            <a:endParaRPr lang="en-US" dirty="0" smtClean="0">
              <a:latin typeface="Andalus" pitchFamily="18" charset="-78"/>
              <a:cs typeface="Andalus" pitchFamily="18" charset="-78"/>
            </a:endParaRPr>
          </a:p>
          <a:p>
            <a:pPr algn="l">
              <a:buNone/>
            </a:pPr>
            <a:endParaRPr lang="en-US" dirty="0" smtClean="0">
              <a:latin typeface="Andalus" pitchFamily="18" charset="-78"/>
              <a:cs typeface="Andalus" pitchFamily="18" charset="-78"/>
            </a:endParaRPr>
          </a:p>
          <a:p>
            <a:pPr algn="l">
              <a:buNone/>
            </a:pPr>
            <a:r>
              <a:rPr lang="en-US" b="1" dirty="0" smtClean="0">
                <a:latin typeface="Andalus" pitchFamily="18" charset="-78"/>
                <a:cs typeface="Andalus" pitchFamily="18" charset="-78"/>
              </a:rPr>
              <a:t>Pipe holder:</a:t>
            </a:r>
          </a:p>
          <a:p>
            <a:pPr algn="l">
              <a:buNone/>
            </a:pPr>
            <a:r>
              <a:rPr lang="en-US" dirty="0" smtClean="0">
                <a:latin typeface="Andalus" pitchFamily="18" charset="-78"/>
                <a:cs typeface="Andalus" pitchFamily="18" charset="-78"/>
              </a:rPr>
              <a:t>It is the forth component of machine design, it’s work is to hold the pipe, and it has a gear which is in contact with a motor, this gear will rotate the pipe circular and regularly. The pipe will be set on four wheels connected to the gear </a:t>
            </a:r>
            <a:endParaRPr lang="ar-JO" dirty="0">
              <a:latin typeface="Andalus" pitchFamily="18" charset="-78"/>
              <a:cs typeface="Andalus" pitchFamily="18" charset="-78"/>
            </a:endParaRPr>
          </a:p>
        </p:txBody>
      </p:sp>
      <p:pic>
        <p:nvPicPr>
          <p:cNvPr id="4" name="Picture 10" descr="C:\Users\Mohammad\Desktop\13101094_1078264258883024_574733119_n.jpg"/>
          <p:cNvPicPr/>
          <p:nvPr/>
        </p:nvPicPr>
        <p:blipFill>
          <a:blip r:embed="rId2" cstate="print"/>
          <a:srcRect/>
          <a:stretch>
            <a:fillRect/>
          </a:stretch>
        </p:blipFill>
        <p:spPr bwMode="auto">
          <a:xfrm>
            <a:off x="539552" y="1860784"/>
            <a:ext cx="8001056" cy="200026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0" y="0"/>
            <a:ext cx="9144000" cy="6858000"/>
          </a:xfrm>
        </p:spPr>
        <p:txBody>
          <a:bodyPr>
            <a:normAutofit fontScale="92500" lnSpcReduction="20000"/>
          </a:bodyPr>
          <a:lstStyle/>
          <a:p>
            <a:pPr algn="l">
              <a:buNone/>
            </a:pPr>
            <a:endParaRPr lang="en-US" b="1" dirty="0" smtClean="0">
              <a:latin typeface="Andalus" pitchFamily="18" charset="-78"/>
              <a:cs typeface="Andalus" pitchFamily="18" charset="-78"/>
            </a:endParaRPr>
          </a:p>
          <a:p>
            <a:pPr algn="l">
              <a:buNone/>
            </a:pPr>
            <a:endParaRPr lang="en-US" b="1" dirty="0" smtClean="0">
              <a:latin typeface="Andalus" pitchFamily="18" charset="-78"/>
              <a:cs typeface="Andalus" pitchFamily="18" charset="-78"/>
            </a:endParaRPr>
          </a:p>
          <a:p>
            <a:pPr algn="l">
              <a:buNone/>
            </a:pPr>
            <a:endParaRPr lang="en-US" b="1" dirty="0" smtClean="0">
              <a:latin typeface="Andalus" pitchFamily="18" charset="-78"/>
              <a:cs typeface="Andalus" pitchFamily="18" charset="-78"/>
            </a:endParaRPr>
          </a:p>
          <a:p>
            <a:pPr algn="l">
              <a:buNone/>
            </a:pPr>
            <a:endParaRPr lang="en-US" b="1" dirty="0" smtClean="0">
              <a:latin typeface="Andalus" pitchFamily="18" charset="-78"/>
              <a:cs typeface="Andalus" pitchFamily="18" charset="-78"/>
            </a:endParaRPr>
          </a:p>
          <a:p>
            <a:pPr algn="l">
              <a:buNone/>
            </a:pPr>
            <a:endParaRPr lang="en-US" b="1" dirty="0" smtClean="0">
              <a:latin typeface="Andalus" pitchFamily="18" charset="-78"/>
              <a:cs typeface="Andalus" pitchFamily="18" charset="-78"/>
            </a:endParaRPr>
          </a:p>
          <a:p>
            <a:pPr algn="l">
              <a:buNone/>
            </a:pPr>
            <a:endParaRPr lang="en-US" b="1" dirty="0" smtClean="0">
              <a:latin typeface="Andalus" pitchFamily="18" charset="-78"/>
              <a:cs typeface="Andalus" pitchFamily="18" charset="-78"/>
            </a:endParaRPr>
          </a:p>
          <a:p>
            <a:pPr algn="l">
              <a:buNone/>
            </a:pPr>
            <a:endParaRPr lang="en-US" b="1" dirty="0" smtClean="0">
              <a:latin typeface="Andalus" pitchFamily="18" charset="-78"/>
              <a:cs typeface="Andalus" pitchFamily="18" charset="-78"/>
            </a:endParaRPr>
          </a:p>
          <a:p>
            <a:pPr algn="l">
              <a:buNone/>
            </a:pPr>
            <a:r>
              <a:rPr lang="en-US" b="1" dirty="0" smtClean="0">
                <a:latin typeface="Andalus" pitchFamily="18" charset="-78"/>
                <a:cs typeface="Andalus" pitchFamily="18" charset="-78"/>
              </a:rPr>
              <a:t>Control section:</a:t>
            </a:r>
            <a:endParaRPr lang="en-US" dirty="0" smtClean="0">
              <a:latin typeface="Andalus" pitchFamily="18" charset="-78"/>
              <a:cs typeface="Andalus" pitchFamily="18" charset="-78"/>
            </a:endParaRPr>
          </a:p>
          <a:p>
            <a:pPr algn="l">
              <a:buNone/>
            </a:pPr>
            <a:r>
              <a:rPr lang="en-US" dirty="0" smtClean="0">
                <a:latin typeface="Andalus" pitchFamily="18" charset="-78"/>
                <a:cs typeface="Andalus" pitchFamily="18" charset="-78"/>
              </a:rPr>
              <a:t>This section talks about how the machine operates, all components in design section will be controlled manually, the torch, vertical rail, and horizontal head. But the wheel in pipe holder operates automatically by the gear connected with motor </a:t>
            </a:r>
          </a:p>
          <a:p>
            <a:pPr algn="l">
              <a:buNone/>
            </a:pPr>
            <a:r>
              <a:rPr lang="en-US" dirty="0" smtClean="0">
                <a:latin typeface="Andalus" pitchFamily="18" charset="-78"/>
                <a:cs typeface="Andalus" pitchFamily="18" charset="-78"/>
              </a:rPr>
              <a:t> We used inverter to control the rotation speed of the wheels</a:t>
            </a:r>
            <a:r>
              <a:rPr lang="en-US" dirty="0" smtClean="0"/>
              <a:t>.</a:t>
            </a:r>
          </a:p>
          <a:p>
            <a:pPr algn="l">
              <a:buNone/>
            </a:pPr>
            <a:endParaRPr lang="ar-JO" dirty="0">
              <a:latin typeface="Andalus" pitchFamily="18" charset="-78"/>
              <a:cs typeface="Andalus" pitchFamily="18" charset="-78"/>
            </a:endParaRPr>
          </a:p>
        </p:txBody>
      </p:sp>
      <p:pic>
        <p:nvPicPr>
          <p:cNvPr id="6" name="Picture 11" descr="C:\Users\Mohammad\Desktop\13072249_1077545848954865_439999991_o.jpg"/>
          <p:cNvPicPr/>
          <p:nvPr/>
        </p:nvPicPr>
        <p:blipFill>
          <a:blip r:embed="rId2" cstate="print"/>
          <a:srcRect/>
          <a:stretch>
            <a:fillRect/>
          </a:stretch>
        </p:blipFill>
        <p:spPr bwMode="auto">
          <a:xfrm>
            <a:off x="428596" y="214290"/>
            <a:ext cx="8215370" cy="257176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C:\Users\Mohammad\Desktop\13078203_1077545478954902_869903817_o.jpg"/>
          <p:cNvPicPr>
            <a:picLocks noGrp="1"/>
          </p:cNvPicPr>
          <p:nvPr>
            <p:ph idx="1"/>
          </p:nvPr>
        </p:nvPicPr>
        <p:blipFill>
          <a:blip r:embed="rId2" cstate="print"/>
          <a:srcRect/>
          <a:stretch>
            <a:fillRect/>
          </a:stretch>
        </p:blipFill>
        <p:spPr bwMode="auto">
          <a:xfrm>
            <a:off x="571472" y="285728"/>
            <a:ext cx="8001056" cy="3143272"/>
          </a:xfrm>
          <a:prstGeom prst="rect">
            <a:avLst/>
          </a:prstGeom>
          <a:noFill/>
          <a:ln w="9525">
            <a:noFill/>
            <a:miter lim="800000"/>
            <a:headEnd/>
            <a:tailEnd/>
          </a:ln>
        </p:spPr>
      </p:pic>
      <p:pic>
        <p:nvPicPr>
          <p:cNvPr id="5" name="Picture 12" descr="C:\Users\Mohammad\Desktop\13101308_1077545332288250_232091871_n.jpg"/>
          <p:cNvPicPr/>
          <p:nvPr/>
        </p:nvPicPr>
        <p:blipFill>
          <a:blip r:embed="rId3" cstate="print"/>
          <a:srcRect/>
          <a:stretch>
            <a:fillRect/>
          </a:stretch>
        </p:blipFill>
        <p:spPr bwMode="auto">
          <a:xfrm>
            <a:off x="571472" y="3714752"/>
            <a:ext cx="8001056" cy="271464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algn="l">
              <a:buNone/>
            </a:pPr>
            <a:r>
              <a:rPr lang="en-US" b="1" dirty="0" smtClean="0">
                <a:latin typeface="Andalus" pitchFamily="18" charset="-78"/>
                <a:cs typeface="Andalus" pitchFamily="18" charset="-78"/>
              </a:rPr>
              <a:t>Cutting section:</a:t>
            </a:r>
            <a:endParaRPr lang="en-US" dirty="0" smtClean="0">
              <a:latin typeface="Andalus" pitchFamily="18" charset="-78"/>
              <a:cs typeface="Andalus" pitchFamily="18" charset="-78"/>
            </a:endParaRPr>
          </a:p>
          <a:p>
            <a:pPr algn="l">
              <a:buNone/>
            </a:pPr>
            <a:r>
              <a:rPr lang="en-US" dirty="0" smtClean="0">
                <a:latin typeface="Andalus" pitchFamily="18" charset="-78"/>
                <a:cs typeface="Andalus" pitchFamily="18" charset="-78"/>
              </a:rPr>
              <a:t>In order to cut the pipe we use the </a:t>
            </a:r>
            <a:r>
              <a:rPr lang="en-US" dirty="0" err="1" smtClean="0">
                <a:latin typeface="Andalus" pitchFamily="18" charset="-78"/>
                <a:cs typeface="Andalus" pitchFamily="18" charset="-78"/>
              </a:rPr>
              <a:t>oxygas</a:t>
            </a:r>
            <a:r>
              <a:rPr lang="en-US" dirty="0" smtClean="0">
                <a:latin typeface="Andalus" pitchFamily="18" charset="-78"/>
                <a:cs typeface="Andalus" pitchFamily="18" charset="-78"/>
              </a:rPr>
              <a:t> cutting process. In this process, allow the gas and oxygen to reach the mixing chamber, then to the tip and use lighter to get the flame. Heats a spot on the metal to the ignition temperature, when penetration occurs switch the inverter</a:t>
            </a:r>
            <a:endParaRPr lang="ar-JO" dirty="0">
              <a:latin typeface="Andalus" pitchFamily="18" charset="-78"/>
              <a:cs typeface="Andalus" pitchFamily="18" charset="-78"/>
            </a:endParaRPr>
          </a:p>
        </p:txBody>
      </p:sp>
      <p:pic>
        <p:nvPicPr>
          <p:cNvPr id="4" name="Picture 14" descr="C:\Users\Mohammad\Desktop\13115380_1078304835545633_1154664120_n.jpg"/>
          <p:cNvPicPr/>
          <p:nvPr/>
        </p:nvPicPr>
        <p:blipFill>
          <a:blip r:embed="rId2" cstate="print"/>
          <a:srcRect/>
          <a:stretch>
            <a:fillRect/>
          </a:stretch>
        </p:blipFill>
        <p:spPr bwMode="auto">
          <a:xfrm>
            <a:off x="642910" y="3643314"/>
            <a:ext cx="7929618" cy="285749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algn="l">
              <a:buNone/>
            </a:pPr>
            <a:r>
              <a:rPr lang="en-US" dirty="0" smtClean="0">
                <a:latin typeface="Andalus" pitchFamily="18" charset="-78"/>
                <a:cs typeface="Andalus" pitchFamily="18" charset="-78"/>
              </a:rPr>
              <a:t>As the torch is moved along the path to cut metal it continues to be removed, a slot is created on the path of cutting, this slot called </a:t>
            </a:r>
            <a:r>
              <a:rPr lang="en-US" b="1" dirty="0" err="1" smtClean="0">
                <a:latin typeface="Andalus" pitchFamily="18" charset="-78"/>
                <a:cs typeface="Andalus" pitchFamily="18" charset="-78"/>
              </a:rPr>
              <a:t>Kerf</a:t>
            </a:r>
            <a:r>
              <a:rPr lang="en-US" b="1" dirty="0" smtClean="0">
                <a:latin typeface="Andalus" pitchFamily="18" charset="-78"/>
                <a:cs typeface="Andalus" pitchFamily="18" charset="-78"/>
              </a:rPr>
              <a:t>.</a:t>
            </a:r>
            <a:endParaRPr lang="en-US" dirty="0" smtClean="0">
              <a:latin typeface="Andalus" pitchFamily="18" charset="-78"/>
              <a:cs typeface="Andalus" pitchFamily="18" charset="-78"/>
            </a:endParaRPr>
          </a:p>
          <a:p>
            <a:pPr algn="l">
              <a:buNone/>
            </a:pPr>
            <a:r>
              <a:rPr lang="en-US" dirty="0" smtClean="0">
                <a:latin typeface="Andalus" pitchFamily="18" charset="-78"/>
                <a:cs typeface="Andalus" pitchFamily="18" charset="-78"/>
              </a:rPr>
              <a:t>To achieve a high quality, this </a:t>
            </a:r>
            <a:r>
              <a:rPr lang="en-US" b="1" dirty="0" err="1" smtClean="0">
                <a:latin typeface="Andalus" pitchFamily="18" charset="-78"/>
                <a:cs typeface="Andalus" pitchFamily="18" charset="-78"/>
              </a:rPr>
              <a:t>Kerf</a:t>
            </a:r>
            <a:r>
              <a:rPr lang="en-US" dirty="0" smtClean="0">
                <a:latin typeface="Andalus" pitchFamily="18" charset="-78"/>
                <a:cs typeface="Andalus" pitchFamily="18" charset="-78"/>
              </a:rPr>
              <a:t> must be removed from the surface of the pipe, in order to do that a desk is used.</a:t>
            </a:r>
          </a:p>
          <a:p>
            <a:pPr algn="l"/>
            <a:endParaRPr lang="ar-JO" dirty="0">
              <a:latin typeface="Andalus" pitchFamily="18" charset="-78"/>
              <a:cs typeface="Andalus" pitchFamily="18" charset="-78"/>
            </a:endParaRPr>
          </a:p>
        </p:txBody>
      </p:sp>
      <p:pic>
        <p:nvPicPr>
          <p:cNvPr id="4" name="Picture 15" descr="C:\Users\Mohammad\Desktop\13081743_1078307748878675_855592237_n.jpg"/>
          <p:cNvPicPr/>
          <p:nvPr/>
        </p:nvPicPr>
        <p:blipFill>
          <a:blip r:embed="rId2" cstate="print"/>
          <a:srcRect/>
          <a:stretch>
            <a:fillRect/>
          </a:stretch>
        </p:blipFill>
        <p:spPr bwMode="auto">
          <a:xfrm>
            <a:off x="500034" y="3143248"/>
            <a:ext cx="8072494" cy="33432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algn="l">
              <a:buNone/>
            </a:pPr>
            <a:r>
              <a:rPr lang="en-US" b="1" dirty="0" smtClean="0">
                <a:latin typeface="Andalus" pitchFamily="18" charset="-78"/>
                <a:cs typeface="Andalus" pitchFamily="18" charset="-78"/>
              </a:rPr>
              <a:t>Calculations:</a:t>
            </a:r>
            <a:endParaRPr lang="en-US" dirty="0" smtClean="0">
              <a:latin typeface="Andalus" pitchFamily="18" charset="-78"/>
              <a:cs typeface="Andalus" pitchFamily="18" charset="-78"/>
            </a:endParaRPr>
          </a:p>
          <a:p>
            <a:pPr algn="l">
              <a:buNone/>
            </a:pPr>
            <a:r>
              <a:rPr lang="en-US" dirty="0" smtClean="0">
                <a:latin typeface="Andalus" pitchFamily="18" charset="-78"/>
                <a:cs typeface="Andalus" pitchFamily="18" charset="-78"/>
              </a:rPr>
              <a:t>In order to calculate the temperature that produced from the reaction that occurs between Butane and oxygen in cutting, and   the safety factor of the pipes that contain the gases</a:t>
            </a:r>
          </a:p>
          <a:p>
            <a:pPr algn="l">
              <a:buNone/>
            </a:pPr>
            <a:endParaRPr lang="en-US" dirty="0" smtClean="0">
              <a:latin typeface="Andalus" pitchFamily="18" charset="-78"/>
              <a:cs typeface="Andalus" pitchFamily="18" charset="-78"/>
            </a:endParaRPr>
          </a:p>
          <a:p>
            <a:pPr algn="l">
              <a:buNone/>
            </a:pPr>
            <a:r>
              <a:rPr lang="en-US" dirty="0" smtClean="0">
                <a:latin typeface="Andalus" pitchFamily="18" charset="-78"/>
                <a:cs typeface="Andalus" pitchFamily="18" charset="-78"/>
              </a:rPr>
              <a:t>The flame temperature can be calculated through the first law of thermodynamics (FLT), assuming an adiabatic process HR=HP.</a:t>
            </a:r>
          </a:p>
          <a:p>
            <a:pPr algn="l">
              <a:buNone/>
            </a:pPr>
            <a:endParaRPr lang="ar-JO" dirty="0">
              <a:latin typeface="Andalus" pitchFamily="18" charset="-78"/>
              <a:cs typeface="Andalus" pitchFamily="18"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a:buNone/>
            </a:pPr>
            <a:r>
              <a:rPr lang="en-US" dirty="0" smtClean="0">
                <a:latin typeface="Andalus" pitchFamily="18" charset="-78"/>
                <a:cs typeface="Andalus" pitchFamily="18" charset="-78"/>
              </a:rPr>
              <a:t> </a:t>
            </a:r>
          </a:p>
          <a:p>
            <a:pPr algn="l">
              <a:buNone/>
            </a:pPr>
            <a:r>
              <a:rPr lang="en-US" dirty="0" smtClean="0">
                <a:latin typeface="Andalus" pitchFamily="18" charset="-78"/>
                <a:cs typeface="Andalus" pitchFamily="18" charset="-78"/>
              </a:rPr>
              <a:t> The chemical reaction of butane burning is: </a:t>
            </a:r>
          </a:p>
          <a:p>
            <a:pPr algn="l">
              <a:buNone/>
            </a:pPr>
            <a:r>
              <a:rPr lang="en-US" dirty="0" smtClean="0">
                <a:latin typeface="Andalus" pitchFamily="18" charset="-78"/>
                <a:cs typeface="Andalus" pitchFamily="18" charset="-78"/>
              </a:rPr>
              <a:t>C4H10+6.5 O2 →4C02+5H2O</a:t>
            </a:r>
          </a:p>
          <a:p>
            <a:pPr algn="l">
              <a:buNone/>
            </a:pPr>
            <a:endParaRPr lang="en-US" dirty="0" smtClean="0">
              <a:latin typeface="Andalus" pitchFamily="18" charset="-78"/>
              <a:cs typeface="Andalus" pitchFamily="18" charset="-78"/>
            </a:endParaRPr>
          </a:p>
          <a:p>
            <a:pPr algn="l">
              <a:buNone/>
            </a:pPr>
            <a:r>
              <a:rPr lang="en-US" dirty="0" smtClean="0">
                <a:latin typeface="Andalus" pitchFamily="18" charset="-78"/>
                <a:cs typeface="Andalus" pitchFamily="18" charset="-78"/>
              </a:rPr>
              <a:t>                                                       </a:t>
            </a:r>
            <a:r>
              <a:rPr lang="en-US" dirty="0" err="1" smtClean="0">
                <a:latin typeface="Andalus" pitchFamily="18" charset="-78"/>
                <a:cs typeface="Andalus" pitchFamily="18" charset="-78"/>
              </a:rPr>
              <a:t>kj</a:t>
            </a:r>
            <a:r>
              <a:rPr lang="en-US" dirty="0" smtClean="0">
                <a:latin typeface="Andalus" pitchFamily="18" charset="-78"/>
                <a:cs typeface="Andalus" pitchFamily="18" charset="-78"/>
              </a:rPr>
              <a:t>/</a:t>
            </a:r>
            <a:r>
              <a:rPr lang="en-US" dirty="0" err="1" smtClean="0">
                <a:latin typeface="Andalus" pitchFamily="18" charset="-78"/>
                <a:cs typeface="Andalus" pitchFamily="18" charset="-78"/>
              </a:rPr>
              <a:t>kmol</a:t>
            </a:r>
            <a:endParaRPr lang="en-US" dirty="0" smtClean="0">
              <a:latin typeface="Andalus" pitchFamily="18" charset="-78"/>
              <a:cs typeface="Andalus" pitchFamily="18" charset="-78"/>
            </a:endParaRPr>
          </a:p>
          <a:p>
            <a:pPr algn="l">
              <a:buNone/>
            </a:pPr>
            <a:r>
              <a:rPr lang="en-US" dirty="0" smtClean="0">
                <a:latin typeface="Andalus" pitchFamily="18" charset="-78"/>
                <a:cs typeface="Andalus" pitchFamily="18" charset="-78"/>
              </a:rPr>
              <a:t>Hp=4(hfCO2+∆hCO2) +5(hfH20+∆hH20)  </a:t>
            </a:r>
          </a:p>
          <a:p>
            <a:pPr algn="l">
              <a:buNone/>
            </a:pPr>
            <a:r>
              <a:rPr lang="en-US" sz="2800" dirty="0" smtClean="0">
                <a:latin typeface="Andalus" pitchFamily="18" charset="-78"/>
                <a:cs typeface="Andalus" pitchFamily="18" charset="-78"/>
              </a:rPr>
              <a:t>              =4(-393522+∆hCO2) +5(-241826+∆hH2O)</a:t>
            </a:r>
          </a:p>
          <a:p>
            <a:pPr algn="l">
              <a:buNone/>
            </a:pPr>
            <a:r>
              <a:rPr lang="en-US" sz="2800" dirty="0" smtClean="0">
                <a:latin typeface="Andalus" pitchFamily="18" charset="-78"/>
                <a:cs typeface="Andalus" pitchFamily="18" charset="-78"/>
              </a:rPr>
              <a:t>                                =4∆hCO2+5∆hH2O-2783218 </a:t>
            </a:r>
          </a:p>
          <a:p>
            <a:pPr algn="l">
              <a:buNone/>
            </a:pPr>
            <a:r>
              <a:rPr lang="en-US" sz="2800" dirty="0" smtClean="0">
                <a:latin typeface="Andalus" pitchFamily="18" charset="-78"/>
                <a:cs typeface="Andalus" pitchFamily="18" charset="-78"/>
              </a:rPr>
              <a:t>Delta </a:t>
            </a:r>
            <a:r>
              <a:rPr lang="en-US" sz="2800" dirty="0" smtClean="0">
                <a:latin typeface="Andalus" pitchFamily="18" charset="-78"/>
                <a:cs typeface="Andalus" pitchFamily="18" charset="-78"/>
              </a:rPr>
              <a:t>h produced </a:t>
            </a:r>
            <a:r>
              <a:rPr lang="en-US" sz="2800" dirty="0" smtClean="0">
                <a:latin typeface="Andalus" pitchFamily="18" charset="-78"/>
                <a:cs typeface="Andalus" pitchFamily="18" charset="-78"/>
              </a:rPr>
              <a:t>because of the difference of temperature between the room temperature and the resulted temperature due to the reaction.   </a:t>
            </a:r>
            <a:endParaRPr lang="ar-JO" sz="2800" dirty="0">
              <a:latin typeface="Andalus" pitchFamily="18" charset="-78"/>
              <a:cs typeface="Andalus" pitchFamily="18" charset="-78"/>
            </a:endParaRPr>
          </a:p>
        </p:txBody>
      </p:sp>
      <p:sp>
        <p:nvSpPr>
          <p:cNvPr id="205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9"/>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71802" y="1714488"/>
            <a:ext cx="2000264" cy="530682"/>
          </a:xfrm>
          <a:prstGeom prst="rect">
            <a:avLst/>
          </a:prstGeom>
          <a:noFill/>
        </p:spPr>
      </p:pic>
      <p:sp>
        <p:nvSpPr>
          <p:cNvPr id="206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9" name="Picture 1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000364" y="2357430"/>
            <a:ext cx="2384930" cy="50006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214290"/>
            <a:ext cx="7933588" cy="1203348"/>
          </a:xfrm>
        </p:spPr>
        <p:txBody>
          <a:bodyPr>
            <a:normAutofit fontScale="90000"/>
          </a:bodyPr>
          <a:lstStyle/>
          <a:p>
            <a:r>
              <a:rPr lang="en-US" sz="3600" b="1" dirty="0" smtClean="0">
                <a:effectLst>
                  <a:outerShdw blurRad="38100" dist="38100" dir="2700000" algn="tl">
                    <a:srgbClr val="000000">
                      <a:alpha val="43137"/>
                    </a:srgbClr>
                  </a:outerShdw>
                </a:effectLst>
                <a:latin typeface="Andalus" pitchFamily="18" charset="-78"/>
                <a:cs typeface="Andalus" pitchFamily="18" charset="-78"/>
              </a:rPr>
              <a:t>To find the temperature that produced from reaction:</a:t>
            </a:r>
            <a:r>
              <a:rPr lang="en-US" sz="3600" b="1" dirty="0" smtClean="0">
                <a:effectLst/>
                <a:latin typeface="Andalus" pitchFamily="18" charset="-78"/>
                <a:cs typeface="Andalus" pitchFamily="18" charset="-78"/>
              </a:rPr>
              <a:t> </a:t>
            </a:r>
            <a:r>
              <a:rPr lang="en-US" b="1" dirty="0" smtClean="0">
                <a:effectLst/>
              </a:rPr>
              <a:t/>
            </a:r>
            <a:br>
              <a:rPr lang="en-US" b="1" dirty="0" smtClean="0">
                <a:effectLst/>
              </a:rPr>
            </a:br>
            <a:endParaRPr lang="en-US" b="1" dirty="0">
              <a:effectLst/>
            </a:endParaRPr>
          </a:p>
        </p:txBody>
      </p:sp>
      <p:sp>
        <p:nvSpPr>
          <p:cNvPr id="3" name="Content Placeholder 2"/>
          <p:cNvSpPr>
            <a:spLocks noGrp="1"/>
          </p:cNvSpPr>
          <p:nvPr>
            <p:ph idx="1"/>
          </p:nvPr>
        </p:nvSpPr>
        <p:spPr>
          <a:xfrm>
            <a:off x="1142976" y="1142984"/>
            <a:ext cx="7790712" cy="5105416"/>
          </a:xfrm>
        </p:spPr>
        <p:txBody>
          <a:bodyPr>
            <a:normAutofit/>
          </a:bodyPr>
          <a:lstStyle/>
          <a:p>
            <a:pPr algn="l">
              <a:buNone/>
            </a:pPr>
            <a:r>
              <a:rPr lang="en-US" sz="2800" dirty="0" smtClean="0">
                <a:latin typeface="Andalus" pitchFamily="18" charset="-78"/>
                <a:cs typeface="Andalus" pitchFamily="18" charset="-78"/>
              </a:rPr>
              <a:t>Suppose T=3000K </a:t>
            </a:r>
          </a:p>
          <a:p>
            <a:pPr algn="l">
              <a:buNone/>
            </a:pPr>
            <a:r>
              <a:rPr lang="en-US" sz="2400" dirty="0" smtClean="0">
                <a:latin typeface="Andalus" pitchFamily="18" charset="-78"/>
                <a:cs typeface="Andalus" pitchFamily="18" charset="-78"/>
              </a:rPr>
              <a:t>∆hCO2=15285 ∆hH2O=126548 </a:t>
            </a:r>
            <a:r>
              <a:rPr lang="en-US" sz="2400" dirty="0" smtClean="0">
                <a:latin typeface="Andalus" pitchFamily="18" charset="-78"/>
                <a:cs typeface="Andalus" pitchFamily="18" charset="-78"/>
              </a:rPr>
              <a:t/>
            </a:r>
            <a:br>
              <a:rPr lang="en-US" sz="2400" dirty="0" smtClean="0">
                <a:latin typeface="Andalus" pitchFamily="18" charset="-78"/>
                <a:cs typeface="Andalus" pitchFamily="18" charset="-78"/>
              </a:rPr>
            </a:br>
            <a:r>
              <a:rPr lang="en-US" sz="2400" dirty="0" smtClean="0">
                <a:latin typeface="Andalus" pitchFamily="18" charset="-78"/>
                <a:cs typeface="Andalus" pitchFamily="18" charset="-78"/>
              </a:rPr>
              <a:t>4(152853</a:t>
            </a:r>
            <a:r>
              <a:rPr lang="en-US" sz="2400" dirty="0" smtClean="0">
                <a:latin typeface="Andalus" pitchFamily="18" charset="-78"/>
                <a:cs typeface="Andalus" pitchFamily="18" charset="-78"/>
              </a:rPr>
              <a:t>) +5(126548)-2783218</a:t>
            </a:r>
            <a:r>
              <a:rPr lang="en-US" sz="2800" dirty="0" smtClean="0">
                <a:latin typeface="Andalus" pitchFamily="18" charset="-78"/>
                <a:cs typeface="Andalus" pitchFamily="18" charset="-78"/>
              </a:rPr>
              <a:t> </a:t>
            </a:r>
            <a:r>
              <a:rPr lang="en-US" sz="2400" dirty="0" smtClean="0">
                <a:latin typeface="Andalus" pitchFamily="18" charset="-78"/>
                <a:cs typeface="Andalus" pitchFamily="18" charset="-78"/>
              </a:rPr>
              <a:t>=-1539066 ≠ </a:t>
            </a:r>
            <a:r>
              <a:rPr lang="en-US" sz="2400" dirty="0" smtClean="0">
                <a:latin typeface="Andalus" pitchFamily="18" charset="-78"/>
                <a:cs typeface="Andalus" pitchFamily="18" charset="-78"/>
              </a:rPr>
              <a:t>126200</a:t>
            </a:r>
            <a:endParaRPr lang="en-US" sz="2400" dirty="0" smtClean="0">
              <a:latin typeface="Andalus" pitchFamily="18" charset="-78"/>
              <a:cs typeface="Andalus" pitchFamily="18" charset="-78"/>
            </a:endParaRPr>
          </a:p>
          <a:p>
            <a:pPr algn="l">
              <a:buNone/>
            </a:pPr>
            <a:r>
              <a:rPr lang="en-US" sz="2800" dirty="0" smtClean="0">
                <a:latin typeface="Andalus" pitchFamily="18" charset="-78"/>
                <a:cs typeface="Andalus" pitchFamily="18" charset="-78"/>
              </a:rPr>
              <a:t> Suppose T=5200K</a:t>
            </a:r>
          </a:p>
          <a:p>
            <a:pPr algn="l">
              <a:buNone/>
            </a:pPr>
            <a:r>
              <a:rPr lang="en-US" sz="2400" dirty="0" smtClean="0">
                <a:latin typeface="Andalus" pitchFamily="18" charset="-78"/>
                <a:cs typeface="Andalus" pitchFamily="18" charset="-78"/>
              </a:rPr>
              <a:t>∆hCO2 = 292112 </a:t>
            </a:r>
            <a:r>
              <a:rPr lang="en-US" sz="2400" dirty="0" smtClean="0">
                <a:latin typeface="Andalus" pitchFamily="18" charset="-78"/>
                <a:cs typeface="Andalus" pitchFamily="18" charset="-78"/>
              </a:rPr>
              <a:t> ∆</a:t>
            </a:r>
            <a:r>
              <a:rPr lang="en-US" sz="2400" dirty="0" smtClean="0">
                <a:latin typeface="Andalus" pitchFamily="18" charset="-78"/>
                <a:cs typeface="Andalus" pitchFamily="18" charset="-78"/>
              </a:rPr>
              <a:t>hH2O=254216 </a:t>
            </a:r>
            <a:r>
              <a:rPr lang="en-US" sz="2400" dirty="0" smtClean="0">
                <a:latin typeface="Andalus" pitchFamily="18" charset="-78"/>
                <a:cs typeface="Andalus" pitchFamily="18" charset="-78"/>
              </a:rPr>
              <a:t/>
            </a:r>
            <a:br>
              <a:rPr lang="en-US" sz="2400" dirty="0" smtClean="0">
                <a:latin typeface="Andalus" pitchFamily="18" charset="-78"/>
                <a:cs typeface="Andalus" pitchFamily="18" charset="-78"/>
              </a:rPr>
            </a:br>
            <a:r>
              <a:rPr lang="en-US" sz="2400" dirty="0" smtClean="0">
                <a:latin typeface="Andalus" pitchFamily="18" charset="-78"/>
                <a:cs typeface="Andalus" pitchFamily="18" charset="-78"/>
              </a:rPr>
              <a:t>4(292112)</a:t>
            </a:r>
            <a:r>
              <a:rPr lang="en-US" sz="2400" dirty="0">
                <a:latin typeface="Andalus" pitchFamily="18" charset="-78"/>
                <a:cs typeface="Andalus" pitchFamily="18" charset="-78"/>
              </a:rPr>
              <a:t> </a:t>
            </a:r>
            <a:r>
              <a:rPr lang="en-US" sz="2400" dirty="0" smtClean="0">
                <a:latin typeface="Andalus" pitchFamily="18" charset="-78"/>
                <a:cs typeface="Andalus" pitchFamily="18" charset="-78"/>
              </a:rPr>
              <a:t>+</a:t>
            </a:r>
            <a:r>
              <a:rPr lang="en-US" sz="2400" dirty="0" smtClean="0">
                <a:latin typeface="Andalus" pitchFamily="18" charset="-78"/>
                <a:cs typeface="Andalus" pitchFamily="18" charset="-78"/>
              </a:rPr>
              <a:t>5(254216</a:t>
            </a:r>
            <a:r>
              <a:rPr lang="en-US" sz="2400" dirty="0" smtClean="0">
                <a:latin typeface="Andalus" pitchFamily="18" charset="-78"/>
                <a:cs typeface="Andalus" pitchFamily="18" charset="-78"/>
              </a:rPr>
              <a:t>)-2783218 = -343690 ≠-</a:t>
            </a:r>
            <a:r>
              <a:rPr lang="en-US" sz="2400" dirty="0" smtClean="0">
                <a:latin typeface="Andalus" pitchFamily="18" charset="-78"/>
                <a:cs typeface="Andalus" pitchFamily="18" charset="-78"/>
              </a:rPr>
              <a:t>12620</a:t>
            </a:r>
            <a:endParaRPr lang="en-US" sz="2400" dirty="0" smtClean="0">
              <a:latin typeface="Andalus" pitchFamily="18" charset="-78"/>
              <a:cs typeface="Andalus" pitchFamily="18" charset="-78"/>
            </a:endParaRPr>
          </a:p>
          <a:p>
            <a:pPr algn="l">
              <a:buNone/>
            </a:pPr>
            <a:endParaRPr lang="en-US" sz="2800" dirty="0" smtClean="0">
              <a:latin typeface="Andalus" pitchFamily="18" charset="-78"/>
              <a:cs typeface="Andalus" pitchFamily="18" charset="-78"/>
            </a:endParaRPr>
          </a:p>
          <a:p>
            <a:pPr algn="l">
              <a:buNone/>
            </a:pPr>
            <a:r>
              <a:rPr lang="en-US" sz="2800" dirty="0" smtClean="0">
                <a:latin typeface="Andalus" pitchFamily="18" charset="-78"/>
                <a:cs typeface="Andalus" pitchFamily="18" charset="-78"/>
              </a:rPr>
              <a:t>By interpolation: </a:t>
            </a:r>
          </a:p>
          <a:p>
            <a:pPr algn="l">
              <a:buNone/>
            </a:pPr>
            <a:r>
              <a:rPr lang="en-US" sz="2400" dirty="0" smtClean="0">
                <a:latin typeface="Andalus" pitchFamily="18" charset="-78"/>
                <a:cs typeface="Andalus" pitchFamily="18" charset="-78"/>
              </a:rPr>
              <a:t>the temperature that produced from reaction equal </a:t>
            </a:r>
            <a:r>
              <a:rPr lang="en-US" sz="2400" b="1" dirty="0" smtClean="0">
                <a:latin typeface="Andalus" pitchFamily="18" charset="-78"/>
                <a:cs typeface="Andalus" pitchFamily="18" charset="-78"/>
              </a:rPr>
              <a:t>4418K</a:t>
            </a:r>
            <a:r>
              <a:rPr lang="en-US" sz="2400" dirty="0" smtClean="0">
                <a:latin typeface="Andalus" pitchFamily="18" charset="-78"/>
                <a:cs typeface="Andalus" pitchFamily="18" charset="-78"/>
              </a:rPr>
              <a:t>   </a:t>
            </a:r>
          </a:p>
          <a:p>
            <a:pPr algn="l">
              <a:buNone/>
            </a:pPr>
            <a:endParaRPr lang="en-US" sz="2800" dirty="0" smtClean="0">
              <a:latin typeface="Andalus" pitchFamily="18" charset="-78"/>
              <a:cs typeface="Andalus" pitchFamily="18" charset="-78"/>
            </a:endParaRPr>
          </a:p>
          <a:p>
            <a:pPr algn="l">
              <a:buNone/>
            </a:pPr>
            <a:endParaRPr lang="en-US" sz="2800" dirty="0" smtClean="0">
              <a:latin typeface="Andalus" pitchFamily="18" charset="-78"/>
              <a:cs typeface="Andalus" pitchFamily="18" charset="-78"/>
            </a:endParaRPr>
          </a:p>
          <a:p>
            <a:pPr algn="l">
              <a:buNone/>
            </a:pPr>
            <a:endParaRPr lang="en-US" sz="2800" dirty="0" smtClean="0">
              <a:latin typeface="Andalus" pitchFamily="18" charset="-78"/>
              <a:cs typeface="Andalus" pitchFamily="18" charset="-78"/>
            </a:endParaRPr>
          </a:p>
          <a:p>
            <a:pPr algn="l">
              <a:buNone/>
            </a:pPr>
            <a:endParaRPr lang="en-US" sz="2800" dirty="0" smtClean="0">
              <a:latin typeface="Andalus" pitchFamily="18" charset="-78"/>
              <a:cs typeface="Andalus" pitchFamily="18" charset="-78"/>
            </a:endParaRPr>
          </a:p>
          <a:p>
            <a:pPr algn="l">
              <a:buNone/>
            </a:pPr>
            <a:endParaRPr lang="en-US" sz="2800" dirty="0" smtClean="0">
              <a:latin typeface="Andalus" pitchFamily="18" charset="-78"/>
              <a:cs typeface="Andalus" pitchFamily="18" charset="-78"/>
            </a:endParaRPr>
          </a:p>
          <a:p>
            <a:pPr algn="l">
              <a:buNone/>
            </a:pPr>
            <a:endParaRPr lang="en-US" sz="2800" dirty="0" smtClean="0">
              <a:latin typeface="Andalus" pitchFamily="18" charset="-78"/>
              <a:cs typeface="Andalus" pitchFamily="18" charset="-78"/>
            </a:endParaRPr>
          </a:p>
          <a:p>
            <a:pPr algn="l">
              <a:buNone/>
            </a:pPr>
            <a:endParaRPr lang="en-US" sz="2800" dirty="0" smtClean="0">
              <a:latin typeface="Andalus" pitchFamily="18" charset="-78"/>
              <a:cs typeface="Andalus" pitchFamily="18" charset="-78"/>
            </a:endParaRPr>
          </a:p>
          <a:p>
            <a:pPr algn="l">
              <a:buNone/>
            </a:pPr>
            <a:endParaRPr lang="en-US" sz="2800" dirty="0">
              <a:latin typeface="Andalus" pitchFamily="18" charset="-78"/>
              <a:cs typeface="Andalus" pitchFamily="18"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357166"/>
            <a:ext cx="7862150" cy="1060472"/>
          </a:xfrm>
        </p:spPr>
        <p:txBody>
          <a:bodyPr>
            <a:normAutofit fontScale="90000"/>
          </a:bodyPr>
          <a:lstStyle/>
          <a:p>
            <a:r>
              <a:rPr lang="en-US" dirty="0" smtClean="0"/>
              <a:t>Calculations for factor of safety:</a:t>
            </a:r>
            <a:br>
              <a:rPr lang="en-US" dirty="0" smtClean="0"/>
            </a:br>
            <a:r>
              <a:rPr lang="en-US" dirty="0" smtClean="0">
                <a:latin typeface="Andalus" pitchFamily="18" charset="-78"/>
                <a:cs typeface="Andalus" pitchFamily="18" charset="-78"/>
              </a:rPr>
              <a:t>   </a:t>
            </a:r>
            <a:r>
              <a:rPr lang="en-US" sz="2700" dirty="0" smtClean="0">
                <a:effectLst/>
                <a:latin typeface="Andalus" pitchFamily="18" charset="-78"/>
                <a:cs typeface="Andalus" pitchFamily="18" charset="-78"/>
              </a:rPr>
              <a:t>calculations for the stress in the butane plastic pipes:</a:t>
            </a:r>
            <a:endParaRPr lang="en-US" sz="2700" dirty="0">
              <a:effectLst/>
              <a:latin typeface="Andalus" pitchFamily="18" charset="-78"/>
              <a:cs typeface="Andalus" pitchFamily="18" charset="-78"/>
            </a:endParaRPr>
          </a:p>
        </p:txBody>
      </p:sp>
      <p:graphicFrame>
        <p:nvGraphicFramePr>
          <p:cNvPr id="13" name="Content Placeholder 12"/>
          <p:cNvGraphicFramePr>
            <a:graphicFrameLocks noGrp="1"/>
          </p:cNvGraphicFramePr>
          <p:nvPr>
            <p:ph idx="1"/>
          </p:nvPr>
        </p:nvGraphicFramePr>
        <p:xfrm>
          <a:off x="1435608" y="1857364"/>
          <a:ext cx="7498080"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285728"/>
            <a:ext cx="7790712" cy="5962672"/>
          </a:xfrm>
          <a:prstGeom prst="rect">
            <a:avLst/>
          </a:prstGeom>
        </p:spPr>
        <p:txBody>
          <a:bodyPr>
            <a:normAutofit fontScale="92500" lnSpcReduction="10000"/>
          </a:bodyPr>
          <a:lstStyle/>
          <a:p>
            <a:pPr algn="l">
              <a:buNone/>
            </a:pPr>
            <a:r>
              <a:rPr lang="en-US" sz="2400" dirty="0" err="1" smtClean="0">
                <a:latin typeface="Andalus" pitchFamily="18" charset="-78"/>
                <a:cs typeface="Andalus" pitchFamily="18" charset="-78"/>
              </a:rPr>
              <a:t>σ_l</a:t>
            </a:r>
            <a:r>
              <a:rPr lang="en-US" sz="2400" dirty="0" smtClean="0">
                <a:latin typeface="Andalus" pitchFamily="18" charset="-78"/>
                <a:cs typeface="Andalus" pitchFamily="18" charset="-78"/>
              </a:rPr>
              <a:t>= (r_i^2 </a:t>
            </a:r>
            <a:r>
              <a:rPr lang="en-US" sz="2400" dirty="0" err="1" smtClean="0">
                <a:latin typeface="Andalus" pitchFamily="18" charset="-78"/>
                <a:cs typeface="Andalus" pitchFamily="18" charset="-78"/>
              </a:rPr>
              <a:t>p_i</a:t>
            </a:r>
            <a:r>
              <a:rPr lang="en-US" sz="2400" dirty="0" smtClean="0">
                <a:latin typeface="Andalus" pitchFamily="18" charset="-78"/>
                <a:cs typeface="Andalus" pitchFamily="18" charset="-78"/>
              </a:rPr>
              <a:t>)/ (r_ (o) ^2-r_i^2)</a:t>
            </a:r>
          </a:p>
          <a:p>
            <a:pPr algn="l">
              <a:buNone/>
            </a:pPr>
            <a:r>
              <a:rPr lang="en-US" sz="2400" dirty="0" smtClean="0">
                <a:latin typeface="Andalus" pitchFamily="18" charset="-78"/>
                <a:cs typeface="Andalus" pitchFamily="18" charset="-78"/>
              </a:rPr>
              <a:t> =710.46 psi</a:t>
            </a:r>
          </a:p>
          <a:p>
            <a:pPr algn="l">
              <a:buNone/>
            </a:pPr>
            <a:r>
              <a:rPr lang="en-US" sz="2800" dirty="0" smtClean="0">
                <a:latin typeface="Andalus" pitchFamily="18" charset="-78"/>
                <a:cs typeface="Andalus" pitchFamily="18" charset="-78"/>
              </a:rPr>
              <a:t>Then the factor of safety is:</a:t>
            </a:r>
          </a:p>
          <a:p>
            <a:pPr algn="l">
              <a:buNone/>
            </a:pPr>
            <a:r>
              <a:rPr lang="en-US" sz="2600" dirty="0" smtClean="0">
                <a:latin typeface="Andalus" pitchFamily="18" charset="-78"/>
                <a:cs typeface="Andalus" pitchFamily="18" charset="-78"/>
              </a:rPr>
              <a:t>n = </a:t>
            </a:r>
            <a:r>
              <a:rPr lang="en-US" sz="2600" dirty="0" err="1" smtClean="0">
                <a:latin typeface="Andalus" pitchFamily="18" charset="-78"/>
                <a:cs typeface="Andalus" pitchFamily="18" charset="-78"/>
              </a:rPr>
              <a:t>s_y</a:t>
            </a:r>
            <a:r>
              <a:rPr lang="en-US" sz="2600" dirty="0" smtClean="0">
                <a:latin typeface="Andalus" pitchFamily="18" charset="-78"/>
                <a:cs typeface="Andalus" pitchFamily="18" charset="-78"/>
              </a:rPr>
              <a:t>/</a:t>
            </a:r>
            <a:r>
              <a:rPr lang="en-US" sz="2600" dirty="0" err="1" smtClean="0">
                <a:latin typeface="Andalus" pitchFamily="18" charset="-78"/>
                <a:cs typeface="Andalus" pitchFamily="18" charset="-78"/>
              </a:rPr>
              <a:t>σ_max</a:t>
            </a:r>
            <a:endParaRPr lang="en-US" sz="2600" dirty="0" smtClean="0">
              <a:latin typeface="Andalus" pitchFamily="18" charset="-78"/>
              <a:cs typeface="Andalus" pitchFamily="18" charset="-78"/>
            </a:endParaRPr>
          </a:p>
          <a:p>
            <a:pPr algn="l">
              <a:buNone/>
            </a:pPr>
            <a:r>
              <a:rPr lang="en-US" sz="2600" dirty="0" smtClean="0">
                <a:latin typeface="Andalus" pitchFamily="18" charset="-78"/>
                <a:cs typeface="Andalus" pitchFamily="18" charset="-78"/>
              </a:rPr>
              <a:t>n=8000/1563</a:t>
            </a:r>
          </a:p>
          <a:p>
            <a:pPr algn="l">
              <a:buNone/>
            </a:pPr>
            <a:r>
              <a:rPr lang="en-US" sz="2600" dirty="0" smtClean="0">
                <a:latin typeface="Andalus" pitchFamily="18" charset="-78"/>
                <a:cs typeface="Andalus" pitchFamily="18" charset="-78"/>
              </a:rPr>
              <a:t>= 5.1</a:t>
            </a:r>
          </a:p>
          <a:p>
            <a:pPr algn="l" rtl="0"/>
            <a:r>
              <a:rPr lang="en-US" sz="2800" dirty="0" smtClean="0">
                <a:latin typeface="Andalus" pitchFamily="18" charset="-78"/>
                <a:cs typeface="Andalus" pitchFamily="18" charset="-78"/>
              </a:rPr>
              <a:t>By doing the same calculations for the other pipes the results are:</a:t>
            </a:r>
          </a:p>
          <a:p>
            <a:pPr algn="l" rtl="0"/>
            <a:r>
              <a:rPr lang="en-US" sz="2400" dirty="0" smtClean="0">
                <a:latin typeface="Andalus" pitchFamily="18" charset="-78"/>
                <a:cs typeface="Andalus" pitchFamily="18" charset="-78"/>
              </a:rPr>
              <a:t>the stress in cupper pipe (inside the torch):</a:t>
            </a:r>
          </a:p>
          <a:p>
            <a:pPr algn="l">
              <a:buNone/>
            </a:pPr>
            <a:r>
              <a:rPr lang="en-US" sz="2400" dirty="0" err="1" smtClean="0">
                <a:latin typeface="Andalus" pitchFamily="18" charset="-78"/>
                <a:cs typeface="Andalus" pitchFamily="18" charset="-78"/>
              </a:rPr>
              <a:t>σ_t</a:t>
            </a:r>
            <a:r>
              <a:rPr lang="en-US" sz="2400" dirty="0" smtClean="0">
                <a:latin typeface="Andalus" pitchFamily="18" charset="-78"/>
                <a:cs typeface="Andalus" pitchFamily="18" charset="-78"/>
              </a:rPr>
              <a:t>=15360.16 psi</a:t>
            </a:r>
          </a:p>
          <a:p>
            <a:pPr algn="l">
              <a:buNone/>
            </a:pPr>
            <a:r>
              <a:rPr lang="en-US" sz="2400" dirty="0" err="1" smtClean="0">
                <a:latin typeface="Andalus" pitchFamily="18" charset="-78"/>
                <a:cs typeface="Andalus" pitchFamily="18" charset="-78"/>
              </a:rPr>
              <a:t>σ_r</a:t>
            </a:r>
            <a:r>
              <a:rPr lang="en-US" sz="2400" dirty="0" smtClean="0">
                <a:latin typeface="Andalus" pitchFamily="18" charset="-78"/>
                <a:cs typeface="Andalus" pitchFamily="18" charset="-78"/>
              </a:rPr>
              <a:t>=-1390.64 psi</a:t>
            </a:r>
          </a:p>
          <a:p>
            <a:pPr algn="l">
              <a:buNone/>
            </a:pPr>
            <a:r>
              <a:rPr lang="en-US" sz="2400" dirty="0" err="1" smtClean="0">
                <a:latin typeface="Andalus" pitchFamily="18" charset="-78"/>
                <a:cs typeface="Andalus" pitchFamily="18" charset="-78"/>
              </a:rPr>
              <a:t>σ_l</a:t>
            </a:r>
            <a:r>
              <a:rPr lang="en-US" sz="2400" dirty="0" smtClean="0">
                <a:latin typeface="Andalus" pitchFamily="18" charset="-78"/>
                <a:cs typeface="Andalus" pitchFamily="18" charset="-78"/>
              </a:rPr>
              <a:t>=698.2 psi</a:t>
            </a:r>
          </a:p>
          <a:p>
            <a:pPr algn="l">
              <a:buNone/>
            </a:pPr>
            <a:r>
              <a:rPr lang="en-US" sz="2800" dirty="0" smtClean="0">
                <a:latin typeface="Andalus" pitchFamily="18" charset="-78"/>
                <a:cs typeface="Andalus" pitchFamily="18" charset="-78"/>
              </a:rPr>
              <a:t>The factor of safety in cupper pipe is: 2.3</a:t>
            </a:r>
          </a:p>
          <a:p>
            <a:pPr algn="l">
              <a:buNone/>
            </a:pPr>
            <a:r>
              <a:rPr lang="en-US" dirty="0" smtClean="0"/>
              <a:t> </a:t>
            </a:r>
            <a:endParaRPr lang="en-US" dirty="0">
              <a:latin typeface="Andalus" pitchFamily="18" charset="-78"/>
              <a:cs typeface="Andalus" pitchFamily="18"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algn="l">
              <a:buNone/>
            </a:pPr>
            <a:r>
              <a:rPr lang="en-US" b="1" dirty="0" smtClean="0">
                <a:latin typeface="Andalus" pitchFamily="18" charset="-78"/>
                <a:cs typeface="Andalus" pitchFamily="18" charset="-78"/>
              </a:rPr>
              <a:t>Types of cutting</a:t>
            </a:r>
          </a:p>
          <a:p>
            <a:pPr algn="l"/>
            <a:r>
              <a:rPr lang="en-US" b="1" dirty="0" smtClean="0">
                <a:latin typeface="Andalus" pitchFamily="18" charset="-78"/>
                <a:cs typeface="Andalus" pitchFamily="18" charset="-78"/>
              </a:rPr>
              <a:t>We have many types of cutting these types are :</a:t>
            </a:r>
          </a:p>
          <a:p>
            <a:pPr lvl="0" algn="l">
              <a:buNone/>
            </a:pPr>
            <a:r>
              <a:rPr lang="en-US" b="1" dirty="0" smtClean="0">
                <a:latin typeface="Andalus" pitchFamily="18" charset="-78"/>
                <a:cs typeface="Andalus" pitchFamily="18" charset="-78"/>
              </a:rPr>
              <a:t>1- Plasma Arc Cutting (PAC):</a:t>
            </a:r>
            <a:r>
              <a:rPr lang="en-US" dirty="0" smtClean="0">
                <a:latin typeface="Andalus" pitchFamily="18" charset="-78"/>
                <a:cs typeface="Andalus" pitchFamily="18" charset="-78"/>
              </a:rPr>
              <a:t>.</a:t>
            </a:r>
          </a:p>
          <a:p>
            <a:pPr algn="l">
              <a:buNone/>
            </a:pPr>
            <a:r>
              <a:rPr lang="en-US" b="1" dirty="0" smtClean="0">
                <a:latin typeface="Andalus" pitchFamily="18" charset="-78"/>
                <a:cs typeface="Andalus" pitchFamily="18" charset="-78"/>
              </a:rPr>
              <a:t>2 - Arc and Oxygen Arc Cutting:</a:t>
            </a:r>
          </a:p>
          <a:p>
            <a:pPr lvl="0" algn="l">
              <a:buNone/>
            </a:pPr>
            <a:r>
              <a:rPr lang="en-US" dirty="0" smtClean="0">
                <a:latin typeface="Andalus" pitchFamily="18" charset="-78"/>
                <a:cs typeface="Andalus" pitchFamily="18" charset="-78"/>
              </a:rPr>
              <a:t>3 - </a:t>
            </a:r>
            <a:r>
              <a:rPr lang="en-US" b="1" dirty="0" smtClean="0">
                <a:latin typeface="Andalus" pitchFamily="18" charset="-78"/>
                <a:cs typeface="Andalus" pitchFamily="18" charset="-78"/>
              </a:rPr>
              <a:t> Exothermic cutting:</a:t>
            </a:r>
            <a:endParaRPr lang="en-US" dirty="0" smtClean="0">
              <a:latin typeface="Andalus" pitchFamily="18" charset="-78"/>
              <a:cs typeface="Andalus" pitchFamily="18" charset="-78"/>
            </a:endParaRPr>
          </a:p>
          <a:p>
            <a:pPr algn="l">
              <a:buNone/>
            </a:pPr>
            <a:r>
              <a:rPr lang="en-US" dirty="0" smtClean="0">
                <a:latin typeface="Andalus" pitchFamily="18" charset="-78"/>
                <a:cs typeface="Andalus" pitchFamily="18" charset="-78"/>
              </a:rPr>
              <a:t>4 - </a:t>
            </a:r>
            <a:r>
              <a:rPr lang="en-US" b="1" dirty="0" smtClean="0">
                <a:latin typeface="Andalus" pitchFamily="18" charset="-78"/>
                <a:cs typeface="Andalus" pitchFamily="18" charset="-78"/>
              </a:rPr>
              <a:t>Carbon Arc Cutting (CAC):</a:t>
            </a:r>
          </a:p>
          <a:p>
            <a:pPr lvl="0" algn="l">
              <a:buNone/>
            </a:pPr>
            <a:r>
              <a:rPr lang="en-US" dirty="0" smtClean="0">
                <a:latin typeface="Andalus" pitchFamily="18" charset="-78"/>
                <a:cs typeface="Andalus" pitchFamily="18" charset="-78"/>
              </a:rPr>
              <a:t>5- </a:t>
            </a:r>
            <a:r>
              <a:rPr lang="en-US" b="1" dirty="0" smtClean="0">
                <a:latin typeface="Andalus" pitchFamily="18" charset="-78"/>
                <a:cs typeface="Andalus" pitchFamily="18" charset="-78"/>
              </a:rPr>
              <a:t>Oxygen Lance Cutting (OLC):</a:t>
            </a:r>
            <a:endParaRPr lang="en-US" dirty="0" smtClean="0">
              <a:latin typeface="Andalus" pitchFamily="18" charset="-78"/>
              <a:cs typeface="Andalus" pitchFamily="18" charset="-78"/>
            </a:endParaRPr>
          </a:p>
          <a:p>
            <a:pPr algn="l">
              <a:buNone/>
            </a:pPr>
            <a:r>
              <a:rPr lang="en-US" dirty="0" smtClean="0">
                <a:latin typeface="Andalus" pitchFamily="18" charset="-78"/>
                <a:cs typeface="Andalus" pitchFamily="18" charset="-78"/>
              </a:rPr>
              <a:t> 6- </a:t>
            </a:r>
            <a:r>
              <a:rPr lang="en-US" b="1" dirty="0" smtClean="0">
                <a:latin typeface="Andalus" pitchFamily="18" charset="-78"/>
                <a:cs typeface="Andalus" pitchFamily="18" charset="-78"/>
              </a:rPr>
              <a:t>Underwater Cutting:</a:t>
            </a:r>
            <a:endParaRPr lang="en-US" dirty="0" smtClean="0">
              <a:latin typeface="Andalus" pitchFamily="18" charset="-78"/>
              <a:cs typeface="Andalus" pitchFamily="18" charset="-78"/>
            </a:endParaRPr>
          </a:p>
          <a:p>
            <a:pPr lvl="0" algn="l">
              <a:buNone/>
            </a:pPr>
            <a:r>
              <a:rPr lang="en-US" dirty="0" smtClean="0">
                <a:latin typeface="Andalus" pitchFamily="18" charset="-78"/>
                <a:cs typeface="Andalus" pitchFamily="18" charset="-78"/>
              </a:rPr>
              <a:t>7- </a:t>
            </a:r>
            <a:r>
              <a:rPr lang="en-US" b="1" dirty="0" smtClean="0">
                <a:latin typeface="Andalus" pitchFamily="18" charset="-78"/>
                <a:cs typeface="Andalus" pitchFamily="18" charset="-78"/>
              </a:rPr>
              <a:t>Water Jet Cutting:</a:t>
            </a:r>
            <a:endParaRPr lang="en-US" dirty="0" smtClean="0">
              <a:latin typeface="Andalus" pitchFamily="18" charset="-78"/>
              <a:cs typeface="Andalus" pitchFamily="18" charset="-78"/>
            </a:endParaRPr>
          </a:p>
          <a:p>
            <a:pPr lvl="0" algn="l">
              <a:buNone/>
            </a:pPr>
            <a:r>
              <a:rPr lang="en-US" dirty="0" smtClean="0">
                <a:latin typeface="Andalus" pitchFamily="18" charset="-78"/>
                <a:cs typeface="Andalus" pitchFamily="18" charset="-78"/>
              </a:rPr>
              <a:t>8 - </a:t>
            </a:r>
            <a:r>
              <a:rPr lang="en-US" b="1" dirty="0" smtClean="0">
                <a:latin typeface="Andalus" pitchFamily="18" charset="-78"/>
                <a:cs typeface="Andalus" pitchFamily="18" charset="-78"/>
              </a:rPr>
              <a:t>Laser Cutting:</a:t>
            </a:r>
          </a:p>
          <a:p>
            <a:pPr algn="l">
              <a:buNone/>
            </a:pPr>
            <a:r>
              <a:rPr lang="en-US" dirty="0" smtClean="0">
                <a:latin typeface="Andalus" pitchFamily="18" charset="-78"/>
                <a:cs typeface="Andalus" pitchFamily="18" charset="-78"/>
              </a:rPr>
              <a:t>9 - </a:t>
            </a:r>
            <a:r>
              <a:rPr lang="en-US" b="1" dirty="0" smtClean="0">
                <a:latin typeface="Andalus" pitchFamily="18" charset="-78"/>
                <a:cs typeface="Andalus" pitchFamily="18" charset="-78"/>
              </a:rPr>
              <a:t>Powder and Flux Cutting:</a:t>
            </a:r>
            <a:endParaRPr lang="en-US" dirty="0" smtClean="0">
              <a:latin typeface="Andalus" pitchFamily="18" charset="-78"/>
              <a:cs typeface="Andalus" pitchFamily="18" charset="-78"/>
            </a:endParaRPr>
          </a:p>
          <a:p>
            <a:pPr lvl="0" algn="l">
              <a:buNone/>
            </a:pPr>
            <a:r>
              <a:rPr lang="en-US" dirty="0" smtClean="0">
                <a:latin typeface="Andalus" pitchFamily="18" charset="-78"/>
                <a:cs typeface="Andalus" pitchFamily="18" charset="-78"/>
              </a:rPr>
              <a:t>10 - </a:t>
            </a:r>
            <a:r>
              <a:rPr lang="en-US" b="1" dirty="0" smtClean="0">
                <a:latin typeface="Andalus" pitchFamily="18" charset="-78"/>
                <a:cs typeface="Andalus" pitchFamily="18" charset="-78"/>
              </a:rPr>
              <a:t>Chemical Flux Cutting (OC-F):</a:t>
            </a:r>
            <a:endParaRPr lang="en-US" dirty="0" smtClean="0">
              <a:latin typeface="Andalus" pitchFamily="18" charset="-78"/>
              <a:cs typeface="Andalus" pitchFamily="18" charset="-78"/>
            </a:endParaRPr>
          </a:p>
          <a:p>
            <a:pPr lvl="0" algn="l">
              <a:buNone/>
            </a:pPr>
            <a:endParaRPr lang="en-US" b="1" dirty="0" smtClean="0">
              <a:latin typeface="Andalus" pitchFamily="18" charset="-78"/>
              <a:cs typeface="Andalus" pitchFamily="18" charset="-78"/>
            </a:endParaRPr>
          </a:p>
          <a:p>
            <a:pPr lvl="0" algn="l">
              <a:buNone/>
            </a:pPr>
            <a:endParaRPr lang="en-US" dirty="0" smtClean="0">
              <a:latin typeface="Andalus" pitchFamily="18" charset="-78"/>
              <a:cs typeface="Andalus" pitchFamily="18" charset="-78"/>
            </a:endParaRPr>
          </a:p>
          <a:p>
            <a:pPr algn="l">
              <a:buNone/>
            </a:pPr>
            <a:endParaRPr lang="ar-JO" dirty="0">
              <a:latin typeface="Andalus" pitchFamily="18" charset="-78"/>
              <a:cs typeface="Andalus" pitchFamily="18"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4414" y="571480"/>
            <a:ext cx="7719274" cy="5676920"/>
          </a:xfrm>
        </p:spPr>
        <p:txBody>
          <a:bodyPr>
            <a:normAutofit/>
          </a:bodyPr>
          <a:lstStyle/>
          <a:p>
            <a:pPr algn="l" rtl="0"/>
            <a:r>
              <a:rPr lang="en-US" sz="2800" dirty="0" smtClean="0">
                <a:latin typeface="Andalus" pitchFamily="18" charset="-78"/>
                <a:cs typeface="Andalus" pitchFamily="18" charset="-78"/>
              </a:rPr>
              <a:t>The stresses in the tip:</a:t>
            </a:r>
          </a:p>
          <a:p>
            <a:pPr algn="l">
              <a:buNone/>
            </a:pPr>
            <a:r>
              <a:rPr lang="en-US" sz="2400" dirty="0" err="1" smtClean="0">
                <a:latin typeface="Andalus" pitchFamily="18" charset="-78"/>
                <a:cs typeface="Andalus" pitchFamily="18" charset="-78"/>
              </a:rPr>
              <a:t>σ_t</a:t>
            </a:r>
            <a:r>
              <a:rPr lang="en-US" sz="2400" dirty="0" smtClean="0">
                <a:latin typeface="Andalus" pitchFamily="18" charset="-78"/>
                <a:cs typeface="Andalus" pitchFamily="18" charset="-78"/>
              </a:rPr>
              <a:t>=16755 psi</a:t>
            </a:r>
          </a:p>
          <a:p>
            <a:pPr algn="l">
              <a:buNone/>
            </a:pPr>
            <a:r>
              <a:rPr lang="en-US" sz="2400" dirty="0" err="1" smtClean="0">
                <a:latin typeface="Andalus" pitchFamily="18" charset="-78"/>
                <a:cs typeface="Andalus" pitchFamily="18" charset="-78"/>
              </a:rPr>
              <a:t>σ_r</a:t>
            </a:r>
            <a:r>
              <a:rPr lang="en-US" sz="2400" dirty="0" smtClean="0">
                <a:latin typeface="Andalus" pitchFamily="18" charset="-78"/>
                <a:cs typeface="Andalus" pitchFamily="18" charset="-78"/>
              </a:rPr>
              <a:t>= -4349.6 psi</a:t>
            </a:r>
          </a:p>
          <a:p>
            <a:pPr algn="l">
              <a:buNone/>
            </a:pPr>
            <a:r>
              <a:rPr lang="en-US" sz="2400" dirty="0" err="1" smtClean="0">
                <a:latin typeface="Andalus" pitchFamily="18" charset="-78"/>
                <a:cs typeface="Andalus" pitchFamily="18" charset="-78"/>
              </a:rPr>
              <a:t>σ_l</a:t>
            </a:r>
            <a:r>
              <a:rPr lang="en-US" sz="2400" dirty="0" smtClean="0">
                <a:latin typeface="Andalus" pitchFamily="18" charset="-78"/>
                <a:cs typeface="Andalus" pitchFamily="18" charset="-78"/>
              </a:rPr>
              <a:t>=6202psi</a:t>
            </a:r>
          </a:p>
          <a:p>
            <a:pPr algn="l">
              <a:buNone/>
            </a:pPr>
            <a:r>
              <a:rPr lang="en-US" sz="2600" dirty="0" smtClean="0">
                <a:latin typeface="Andalus" pitchFamily="18" charset="-78"/>
                <a:cs typeface="Andalus" pitchFamily="18" charset="-78"/>
              </a:rPr>
              <a:t>The factor of safety is: 2</a:t>
            </a:r>
          </a:p>
          <a:p>
            <a:pPr algn="l" rtl="0"/>
            <a:r>
              <a:rPr lang="en-US" sz="2800" dirty="0" smtClean="0">
                <a:latin typeface="Andalus" pitchFamily="18" charset="-78"/>
                <a:cs typeface="Andalus" pitchFamily="18" charset="-78"/>
              </a:rPr>
              <a:t>Stress in the oxygen pipe in the torch:</a:t>
            </a:r>
          </a:p>
          <a:p>
            <a:pPr algn="l">
              <a:buNone/>
            </a:pPr>
            <a:r>
              <a:rPr lang="en-US" sz="2400" dirty="0" err="1" smtClean="0">
                <a:latin typeface="Andalus" pitchFamily="18" charset="-78"/>
                <a:cs typeface="Andalus" pitchFamily="18" charset="-78"/>
              </a:rPr>
              <a:t>σ_t</a:t>
            </a:r>
            <a:r>
              <a:rPr lang="en-US" sz="2400" dirty="0" smtClean="0">
                <a:latin typeface="Andalus" pitchFamily="18" charset="-78"/>
                <a:cs typeface="Andalus" pitchFamily="18" charset="-78"/>
              </a:rPr>
              <a:t>= 31724.5psi </a:t>
            </a:r>
          </a:p>
          <a:p>
            <a:pPr algn="l">
              <a:buNone/>
            </a:pPr>
            <a:r>
              <a:rPr lang="en-US" sz="2400" dirty="0" err="1" smtClean="0">
                <a:latin typeface="Andalus" pitchFamily="18" charset="-78"/>
                <a:cs typeface="Andalus" pitchFamily="18" charset="-78"/>
              </a:rPr>
              <a:t>σ_r</a:t>
            </a:r>
            <a:r>
              <a:rPr lang="en-US" sz="2400" dirty="0" smtClean="0">
                <a:latin typeface="Andalus" pitchFamily="18" charset="-78"/>
                <a:cs typeface="Andalus" pitchFamily="18" charset="-78"/>
              </a:rPr>
              <a:t>=-2882.46psi</a:t>
            </a:r>
          </a:p>
          <a:p>
            <a:pPr algn="l">
              <a:buNone/>
            </a:pPr>
            <a:r>
              <a:rPr lang="en-US" sz="2400" dirty="0" err="1" smtClean="0">
                <a:latin typeface="Andalus" pitchFamily="18" charset="-78"/>
                <a:cs typeface="Andalus" pitchFamily="18" charset="-78"/>
              </a:rPr>
              <a:t>σ_l</a:t>
            </a:r>
            <a:r>
              <a:rPr lang="en-US" sz="2400" dirty="0" smtClean="0">
                <a:latin typeface="Andalus" pitchFamily="18" charset="-78"/>
                <a:cs typeface="Andalus" pitchFamily="18" charset="-78"/>
              </a:rPr>
              <a:t>= 14412.3psi</a:t>
            </a:r>
          </a:p>
          <a:p>
            <a:pPr algn="l">
              <a:buNone/>
            </a:pPr>
            <a:r>
              <a:rPr lang="en-US" sz="2600" dirty="0" smtClean="0">
                <a:latin typeface="Andalus" pitchFamily="18" charset="-78"/>
                <a:cs typeface="Andalus" pitchFamily="18" charset="-78"/>
              </a:rPr>
              <a:t>The factor of safety is: 1.13</a:t>
            </a:r>
            <a:endParaRPr lang="en-US" sz="2600" dirty="0">
              <a:latin typeface="Andalus" pitchFamily="18" charset="-78"/>
              <a:cs typeface="Andalus" pitchFamily="18"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4414" y="500042"/>
            <a:ext cx="7719274" cy="5748358"/>
          </a:xfrm>
        </p:spPr>
        <p:txBody>
          <a:bodyPr/>
          <a:lstStyle/>
          <a:p>
            <a:pPr algn="l" rtl="0"/>
            <a:r>
              <a:rPr lang="en-US" sz="2800" dirty="0" smtClean="0">
                <a:latin typeface="Andalus" pitchFamily="18" charset="-78"/>
                <a:cs typeface="Andalus" pitchFamily="18" charset="-78"/>
              </a:rPr>
              <a:t>The stress of oxygen in the plastic pipe:</a:t>
            </a:r>
          </a:p>
          <a:p>
            <a:pPr algn="l" rtl="0">
              <a:buNone/>
            </a:pPr>
            <a:r>
              <a:rPr lang="en-US" sz="2400" dirty="0" err="1" smtClean="0">
                <a:latin typeface="Andalus" pitchFamily="18" charset="-78"/>
                <a:cs typeface="Andalus" pitchFamily="18" charset="-78"/>
              </a:rPr>
              <a:t>σ_t</a:t>
            </a:r>
            <a:r>
              <a:rPr lang="en-US" sz="2400" dirty="0" smtClean="0">
                <a:latin typeface="Andalus" pitchFamily="18" charset="-78"/>
                <a:cs typeface="Andalus" pitchFamily="18" charset="-78"/>
              </a:rPr>
              <a:t>= 32228.9</a:t>
            </a:r>
          </a:p>
          <a:p>
            <a:pPr algn="l" rtl="0">
              <a:buNone/>
            </a:pPr>
            <a:r>
              <a:rPr lang="en-US" sz="2400" dirty="0" err="1" smtClean="0">
                <a:latin typeface="Andalus" pitchFamily="18" charset="-78"/>
                <a:cs typeface="Andalus" pitchFamily="18" charset="-78"/>
              </a:rPr>
              <a:t>σ_r</a:t>
            </a:r>
            <a:r>
              <a:rPr lang="en-US" sz="2400" dirty="0" smtClean="0">
                <a:latin typeface="Andalus" pitchFamily="18" charset="-78"/>
                <a:cs typeface="Andalus" pitchFamily="18" charset="-78"/>
              </a:rPr>
              <a:t>=-2932.9</a:t>
            </a:r>
          </a:p>
          <a:p>
            <a:pPr algn="l" rtl="0">
              <a:buNone/>
            </a:pPr>
            <a:r>
              <a:rPr lang="en-US" sz="2400" dirty="0" err="1" smtClean="0">
                <a:latin typeface="Andalus" pitchFamily="18" charset="-78"/>
                <a:cs typeface="Andalus" pitchFamily="18" charset="-78"/>
              </a:rPr>
              <a:t>σ_l</a:t>
            </a:r>
            <a:r>
              <a:rPr lang="en-US" sz="2400" dirty="0" smtClean="0">
                <a:latin typeface="Andalus" pitchFamily="18" charset="-78"/>
                <a:cs typeface="Andalus" pitchFamily="18" charset="-78"/>
              </a:rPr>
              <a:t>= 14665.5</a:t>
            </a:r>
          </a:p>
          <a:p>
            <a:pPr algn="l" rtl="0">
              <a:buNone/>
            </a:pPr>
            <a:r>
              <a:rPr lang="en-US" sz="2600" dirty="0" smtClean="0">
                <a:latin typeface="Andalus" pitchFamily="18" charset="-78"/>
                <a:cs typeface="Andalus" pitchFamily="18" charset="-78"/>
              </a:rPr>
              <a:t>The factor of safety is: 0.3</a:t>
            </a:r>
          </a:p>
          <a:p>
            <a:pPr algn="l" rtl="0">
              <a:buNone/>
            </a:pP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662" y="500042"/>
            <a:ext cx="8005026" cy="5748358"/>
          </a:xfrm>
        </p:spPr>
        <p:txBody>
          <a:bodyPr/>
          <a:lstStyle/>
          <a:p>
            <a:pPr algn="ctr" rtl="0">
              <a:buNone/>
            </a:pPr>
            <a:endParaRPr lang="en-US" dirty="0" smtClean="0"/>
          </a:p>
          <a:p>
            <a:pPr algn="ctr" rtl="0">
              <a:buNone/>
            </a:pPr>
            <a:endParaRPr lang="en-US" dirty="0" smtClean="0"/>
          </a:p>
          <a:p>
            <a:pPr algn="ctr" rtl="0">
              <a:buNone/>
            </a:pPr>
            <a:endParaRPr lang="en-US" dirty="0" smtClean="0"/>
          </a:p>
          <a:p>
            <a:pPr algn="ctr" rtl="0">
              <a:buNone/>
            </a:pPr>
            <a:endParaRPr lang="en-US" dirty="0" smtClean="0"/>
          </a:p>
          <a:p>
            <a:pPr algn="ctr" rtl="0">
              <a:buNone/>
            </a:pPr>
            <a:r>
              <a:rPr lang="en-US" sz="8000" dirty="0" smtClean="0">
                <a:effectLst>
                  <a:outerShdw blurRad="38100" dist="38100" dir="2700000" algn="tl">
                    <a:srgbClr val="000000">
                      <a:alpha val="43137"/>
                    </a:srgbClr>
                  </a:outerShdw>
                </a:effectLst>
                <a:latin typeface="Andalus" pitchFamily="18" charset="-78"/>
                <a:cs typeface="Andalus" pitchFamily="18" charset="-78"/>
              </a:rPr>
              <a:t>Thank you</a:t>
            </a:r>
          </a:p>
          <a:p>
            <a:pPr algn="ctr" rtl="0">
              <a:buNone/>
            </a:pPr>
            <a:endParaRPr lang="en-US" dirty="0" smtClean="0"/>
          </a:p>
          <a:p>
            <a:pPr algn="ctr" rtl="0">
              <a:buNone/>
            </a:pPr>
            <a:endParaRPr lang="en-US" dirty="0" smtClean="0"/>
          </a:p>
          <a:p>
            <a:pPr algn="ctr" rtl="0">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85000" lnSpcReduction="10000"/>
          </a:bodyPr>
          <a:lstStyle/>
          <a:p>
            <a:pPr algn="l"/>
            <a:endParaRPr lang="en-US" b="1" dirty="0" smtClean="0">
              <a:latin typeface="Andalus" pitchFamily="18" charset="-78"/>
              <a:cs typeface="Andalus" pitchFamily="18" charset="-78"/>
            </a:endParaRPr>
          </a:p>
          <a:p>
            <a:pPr algn="l"/>
            <a:r>
              <a:rPr lang="en-US" b="1" dirty="0" smtClean="0">
                <a:latin typeface="Andalus" pitchFamily="18" charset="-78"/>
                <a:cs typeface="Andalus" pitchFamily="18" charset="-78"/>
              </a:rPr>
              <a:t>Types of Cutting Machines by Gas:</a:t>
            </a:r>
            <a:endParaRPr lang="en-US" dirty="0" smtClean="0">
              <a:latin typeface="Andalus" pitchFamily="18" charset="-78"/>
              <a:cs typeface="Andalus" pitchFamily="18" charset="-78"/>
            </a:endParaRPr>
          </a:p>
          <a:p>
            <a:pPr algn="l">
              <a:buNone/>
            </a:pPr>
            <a:endParaRPr lang="en-US" dirty="0" smtClean="0">
              <a:latin typeface="Andalus" pitchFamily="18" charset="-78"/>
              <a:cs typeface="Andalus" pitchFamily="18" charset="-78"/>
            </a:endParaRPr>
          </a:p>
          <a:p>
            <a:pPr algn="l">
              <a:buNone/>
            </a:pPr>
            <a:r>
              <a:rPr lang="en-US" dirty="0" smtClean="0">
                <a:latin typeface="Andalus" pitchFamily="18" charset="-78"/>
                <a:cs typeface="Andalus" pitchFamily="18" charset="-78"/>
              </a:rPr>
              <a:t>1 -</a:t>
            </a:r>
            <a:r>
              <a:rPr lang="en-US" b="1" dirty="0" smtClean="0">
                <a:latin typeface="Andalus" pitchFamily="18" charset="-78"/>
                <a:cs typeface="Andalus" pitchFamily="18" charset="-78"/>
              </a:rPr>
              <a:t>PUG Cutting Machine:</a:t>
            </a:r>
          </a:p>
          <a:p>
            <a:pPr algn="l">
              <a:buNone/>
            </a:pPr>
            <a:r>
              <a:rPr lang="en-US" dirty="0" smtClean="0">
                <a:latin typeface="Andalus" pitchFamily="18" charset="-78"/>
                <a:cs typeface="Andalus" pitchFamily="18" charset="-78"/>
              </a:rPr>
              <a:t>Profile Gas Cutting Machine helps a Fabricator in cutting production costs and increases efficiency. It is designed for heavy duty jobs and also for precision jobs. It works on single phase supply and it is operated by 1/12 H.P. single phase motor</a:t>
            </a:r>
            <a:endParaRPr lang="ar-JO" dirty="0" smtClean="0">
              <a:latin typeface="Andalus" pitchFamily="18" charset="-78"/>
              <a:cs typeface="Andalus" pitchFamily="18" charset="-78"/>
            </a:endParaRPr>
          </a:p>
          <a:p>
            <a:pPr algn="l">
              <a:buNone/>
            </a:pPr>
            <a:endParaRPr lang="ar-JO" b="1" dirty="0" smtClean="0">
              <a:latin typeface="Andalus" pitchFamily="18" charset="-78"/>
              <a:cs typeface="Andalus" pitchFamily="18" charset="-78"/>
            </a:endParaRPr>
          </a:p>
          <a:p>
            <a:pPr algn="l">
              <a:buNone/>
            </a:pPr>
            <a:r>
              <a:rPr lang="en-US" b="1" dirty="0" smtClean="0">
                <a:latin typeface="Andalus" pitchFamily="18" charset="-78"/>
                <a:cs typeface="Andalus" pitchFamily="18" charset="-78"/>
              </a:rPr>
              <a:t>Some Advantages of the machine:</a:t>
            </a:r>
          </a:p>
          <a:p>
            <a:pPr algn="l">
              <a:buNone/>
            </a:pPr>
            <a:endParaRPr lang="en-US" dirty="0" smtClean="0">
              <a:latin typeface="Andalus" pitchFamily="18" charset="-78"/>
              <a:cs typeface="Andalus" pitchFamily="18" charset="-78"/>
            </a:endParaRPr>
          </a:p>
          <a:p>
            <a:pPr algn="l">
              <a:buNone/>
            </a:pPr>
            <a:r>
              <a:rPr lang="en-US" dirty="0" smtClean="0">
                <a:latin typeface="Andalus" pitchFamily="18" charset="-78"/>
                <a:cs typeface="Andalus" pitchFamily="18" charset="-78"/>
              </a:rPr>
              <a:t> 1 - Easy to handle</a:t>
            </a:r>
          </a:p>
          <a:p>
            <a:pPr lvl="0" algn="l">
              <a:buNone/>
            </a:pPr>
            <a:r>
              <a:rPr lang="en-US" dirty="0" smtClean="0">
                <a:latin typeface="Andalus" pitchFamily="18" charset="-78"/>
                <a:cs typeface="Andalus" pitchFamily="18" charset="-78"/>
              </a:rPr>
              <a:t> 2- Body</a:t>
            </a:r>
            <a:r>
              <a:rPr lang="en-US" b="1" dirty="0" smtClean="0">
                <a:latin typeface="Andalus" pitchFamily="18" charset="-78"/>
                <a:cs typeface="Andalus" pitchFamily="18" charset="-78"/>
              </a:rPr>
              <a:t>: </a:t>
            </a:r>
            <a:r>
              <a:rPr lang="en-US" dirty="0" smtClean="0">
                <a:latin typeface="Andalus" pitchFamily="18" charset="-78"/>
                <a:cs typeface="Andalus" pitchFamily="18" charset="-78"/>
              </a:rPr>
              <a:t> Made of pressed steel with asbestos heat deflector.</a:t>
            </a:r>
          </a:p>
          <a:p>
            <a:pPr lvl="0" algn="l">
              <a:buNone/>
            </a:pPr>
            <a:r>
              <a:rPr lang="ar-JO" dirty="0" smtClean="0">
                <a:latin typeface="Andalus" pitchFamily="18" charset="-78"/>
                <a:cs typeface="Andalus" pitchFamily="18" charset="-78"/>
              </a:rPr>
              <a:t> </a:t>
            </a:r>
            <a:r>
              <a:rPr lang="en-US" dirty="0" smtClean="0">
                <a:latin typeface="Andalus" pitchFamily="18" charset="-78"/>
                <a:cs typeface="Andalus" pitchFamily="18" charset="-78"/>
              </a:rPr>
              <a:t>3 -Cutter: Injector type, specially designed to prevent backfire.</a:t>
            </a:r>
          </a:p>
          <a:p>
            <a:pPr algn="l">
              <a:buNone/>
            </a:pPr>
            <a:r>
              <a:rPr lang="en-US" dirty="0" smtClean="0">
                <a:latin typeface="Andalus" pitchFamily="18" charset="-78"/>
                <a:cs typeface="Andalus" pitchFamily="18" charset="-78"/>
              </a:rPr>
              <a:t> </a:t>
            </a:r>
            <a:endParaRPr lang="ar-JO" dirty="0">
              <a:latin typeface="Andalus" pitchFamily="18" charset="-78"/>
              <a:cs typeface="Andalus" pitchFamily="18"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lvl="0" algn="l">
              <a:buNone/>
            </a:pPr>
            <a:r>
              <a:rPr lang="en-US" dirty="0" smtClean="0">
                <a:latin typeface="Andalus" pitchFamily="18" charset="-78"/>
                <a:cs typeface="Andalus" pitchFamily="18" charset="-78"/>
              </a:rPr>
              <a:t>2 - </a:t>
            </a:r>
            <a:r>
              <a:rPr lang="en-US" b="1" dirty="0" smtClean="0">
                <a:latin typeface="Andalus" pitchFamily="18" charset="-78"/>
                <a:cs typeface="Andalus" pitchFamily="18" charset="-78"/>
              </a:rPr>
              <a:t> Portable Pipe Cutting and Beveling Machine:</a:t>
            </a:r>
            <a:endParaRPr lang="en-US" dirty="0" smtClean="0">
              <a:latin typeface="Andalus" pitchFamily="18" charset="-78"/>
              <a:cs typeface="Andalus" pitchFamily="18" charset="-78"/>
            </a:endParaRPr>
          </a:p>
          <a:p>
            <a:pPr algn="l">
              <a:buNone/>
            </a:pPr>
            <a:r>
              <a:rPr lang="en-US" dirty="0" smtClean="0">
                <a:latin typeface="Andalus" pitchFamily="18" charset="-78"/>
                <a:cs typeface="Andalus" pitchFamily="18" charset="-78"/>
              </a:rPr>
              <a:t>The portable pipe cutting and beveling machine has been designed to meet such requirements. It’s simple to operate and gives excellent finish on the cut surface when operated at correct cutting conditions</a:t>
            </a:r>
            <a:endParaRPr lang="ar-JO" dirty="0" smtClean="0">
              <a:latin typeface="Andalus" pitchFamily="18" charset="-78"/>
              <a:cs typeface="Andalus" pitchFamily="18" charset="-78"/>
            </a:endParaRPr>
          </a:p>
          <a:p>
            <a:pPr algn="l">
              <a:buNone/>
            </a:pPr>
            <a:r>
              <a:rPr lang="en-US" b="1" dirty="0" smtClean="0">
                <a:latin typeface="Andalus" pitchFamily="18" charset="-78"/>
                <a:cs typeface="Andalus" pitchFamily="18" charset="-78"/>
              </a:rPr>
              <a:t>The Portable Pipe Cutting and Beveling Machine has two types:</a:t>
            </a:r>
            <a:endParaRPr lang="en-US" dirty="0" smtClean="0">
              <a:latin typeface="Andalus" pitchFamily="18" charset="-78"/>
              <a:cs typeface="Andalus" pitchFamily="18" charset="-78"/>
            </a:endParaRPr>
          </a:p>
          <a:p>
            <a:pPr lvl="0" algn="l" rtl="0">
              <a:buNone/>
            </a:pPr>
            <a:r>
              <a:rPr lang="en-US" dirty="0" smtClean="0">
                <a:latin typeface="Andalus" pitchFamily="18" charset="-78"/>
                <a:cs typeface="Andalus" pitchFamily="18" charset="-78"/>
              </a:rPr>
              <a:t>1 - The Track Band machine which is automatically maintained square to the pipe by a band.</a:t>
            </a:r>
          </a:p>
          <a:p>
            <a:pPr algn="l" rtl="0">
              <a:buNone/>
            </a:pPr>
            <a:r>
              <a:rPr lang="en-US" dirty="0" smtClean="0">
                <a:latin typeface="Andalus" pitchFamily="18" charset="-78"/>
                <a:cs typeface="Andalus" pitchFamily="18" charset="-78"/>
              </a:rPr>
              <a:t>2 - The Un-Tracked machine that must be set and maintained square to the pipe manually. </a:t>
            </a:r>
          </a:p>
          <a:p>
            <a:pPr algn="l">
              <a:buNone/>
            </a:pPr>
            <a:endParaRPr lang="ar-JO" dirty="0">
              <a:latin typeface="Andalus" pitchFamily="18" charset="-78"/>
              <a:cs typeface="Andalus" pitchFamily="18"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lvl="0" algn="l">
              <a:buNone/>
            </a:pPr>
            <a:r>
              <a:rPr lang="en-US" dirty="0" smtClean="0">
                <a:latin typeface="Andalus" pitchFamily="18" charset="-78"/>
                <a:cs typeface="Andalus" pitchFamily="18" charset="-78"/>
              </a:rPr>
              <a:t>3 - </a:t>
            </a:r>
            <a:r>
              <a:rPr lang="en-US" b="1" dirty="0" smtClean="0">
                <a:latin typeface="Andalus" pitchFamily="18" charset="-78"/>
                <a:cs typeface="Andalus" pitchFamily="18" charset="-78"/>
              </a:rPr>
              <a:t>Pipe Cutting Machine by Gas:</a:t>
            </a:r>
            <a:endParaRPr lang="en-US" dirty="0" smtClean="0">
              <a:latin typeface="Andalus" pitchFamily="18" charset="-78"/>
              <a:cs typeface="Andalus" pitchFamily="18" charset="-78"/>
            </a:endParaRPr>
          </a:p>
          <a:p>
            <a:pPr algn="l">
              <a:buNone/>
            </a:pPr>
            <a:r>
              <a:rPr lang="en-US" dirty="0" smtClean="0">
                <a:latin typeface="Andalus" pitchFamily="18" charset="-78"/>
                <a:cs typeface="Andalus" pitchFamily="18" charset="-78"/>
              </a:rPr>
              <a:t>As we said before this machine can cut many types of steel. The diameter of pipe will be cut is up to 250mm and it’s thickness is 5mm.the machine consists of three main parts, design part, control part and cutting part  </a:t>
            </a:r>
          </a:p>
          <a:p>
            <a:pPr algn="l">
              <a:buNone/>
            </a:pPr>
            <a:endParaRPr lang="ar-JO" dirty="0">
              <a:latin typeface="Andalus" pitchFamily="18" charset="-78"/>
              <a:cs typeface="Andalus" pitchFamily="18" charset="-78"/>
            </a:endParaRPr>
          </a:p>
        </p:txBody>
      </p:sp>
      <p:pic>
        <p:nvPicPr>
          <p:cNvPr id="4" name="Picture 3" descr="C:\Users\Mohammad\Desktop\13084333_1078228768886573_1261909026_n.jpg"/>
          <p:cNvPicPr/>
          <p:nvPr/>
        </p:nvPicPr>
        <p:blipFill>
          <a:blip r:embed="rId2" cstate="print"/>
          <a:srcRect/>
          <a:stretch>
            <a:fillRect/>
          </a:stretch>
        </p:blipFill>
        <p:spPr bwMode="auto">
          <a:xfrm>
            <a:off x="357158" y="3286124"/>
            <a:ext cx="8501122" cy="33432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algn="l">
              <a:buNone/>
            </a:pPr>
            <a:r>
              <a:rPr lang="en-US" b="1" dirty="0" smtClean="0">
                <a:latin typeface="Andalus" pitchFamily="18" charset="-78"/>
                <a:cs typeface="Andalus" pitchFamily="18" charset="-78"/>
              </a:rPr>
              <a:t>Design section:</a:t>
            </a:r>
            <a:endParaRPr lang="en-US" dirty="0" smtClean="0">
              <a:latin typeface="Andalus" pitchFamily="18" charset="-78"/>
              <a:cs typeface="Andalus" pitchFamily="18" charset="-78"/>
            </a:endParaRPr>
          </a:p>
          <a:p>
            <a:pPr algn="l">
              <a:buNone/>
            </a:pPr>
            <a:r>
              <a:rPr lang="en-US" dirty="0" smtClean="0">
                <a:latin typeface="Andalus" pitchFamily="18" charset="-78"/>
                <a:cs typeface="Andalus" pitchFamily="18" charset="-78"/>
              </a:rPr>
              <a:t>The design section consists of four main parts, these parts are, vertical rail, horizontal head, cutting components, and pipe holder</a:t>
            </a:r>
          </a:p>
          <a:p>
            <a:pPr algn="l">
              <a:buNone/>
            </a:pPr>
            <a:r>
              <a:rPr lang="en-US" b="1" dirty="0" smtClean="0">
                <a:latin typeface="Andalus" pitchFamily="18" charset="-78"/>
                <a:cs typeface="Andalus" pitchFamily="18" charset="-78"/>
              </a:rPr>
              <a:t>1. Vertical rail:</a:t>
            </a:r>
            <a:endParaRPr lang="en-US" dirty="0" smtClean="0">
              <a:latin typeface="Andalus" pitchFamily="18" charset="-78"/>
              <a:cs typeface="Andalus" pitchFamily="18" charset="-78"/>
            </a:endParaRPr>
          </a:p>
          <a:p>
            <a:pPr algn="l">
              <a:buNone/>
            </a:pPr>
            <a:r>
              <a:rPr lang="en-US" dirty="0" smtClean="0">
                <a:latin typeface="Andalus" pitchFamily="18" charset="-78"/>
                <a:cs typeface="Andalus" pitchFamily="18" charset="-78"/>
              </a:rPr>
              <a:t>It is a vertical steel piece which carries the horizontal head and the torch, where the horizontal head is moving up and down, the rail is made from steel</a:t>
            </a:r>
            <a:endParaRPr lang="ar-JO" dirty="0" smtClean="0">
              <a:latin typeface="Andalus" pitchFamily="18" charset="-78"/>
              <a:cs typeface="Andalus" pitchFamily="18" charset="-78"/>
            </a:endParaRPr>
          </a:p>
          <a:p>
            <a:pPr algn="l">
              <a:buNone/>
            </a:pPr>
            <a:endParaRPr lang="ar-JO" dirty="0">
              <a:latin typeface="Andalus" pitchFamily="18" charset="-78"/>
              <a:cs typeface="Andalus" pitchFamily="18" charset="-78"/>
            </a:endParaRPr>
          </a:p>
        </p:txBody>
      </p:sp>
      <p:pic>
        <p:nvPicPr>
          <p:cNvPr id="4" name="Picture 4" descr="C:\Users\Mohammad\Desktop\13054811_1077545695621547_19232624_o.jpg"/>
          <p:cNvPicPr/>
          <p:nvPr/>
        </p:nvPicPr>
        <p:blipFill>
          <a:blip r:embed="rId2" cstate="print"/>
          <a:srcRect/>
          <a:stretch>
            <a:fillRect/>
          </a:stretch>
        </p:blipFill>
        <p:spPr bwMode="auto">
          <a:xfrm>
            <a:off x="714348" y="4214818"/>
            <a:ext cx="7715304" cy="264318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algn="l">
              <a:buNone/>
            </a:pPr>
            <a:r>
              <a:rPr lang="en-US" b="1" dirty="0" smtClean="0">
                <a:latin typeface="Andalus" pitchFamily="18" charset="-78"/>
                <a:cs typeface="Andalus" pitchFamily="18" charset="-78"/>
              </a:rPr>
              <a:t>2 - Horizontal head</a:t>
            </a:r>
            <a:r>
              <a:rPr lang="en-US" dirty="0" smtClean="0">
                <a:latin typeface="Andalus" pitchFamily="18" charset="-78"/>
                <a:cs typeface="Andalus" pitchFamily="18" charset="-78"/>
              </a:rPr>
              <a:t>:</a:t>
            </a:r>
          </a:p>
          <a:p>
            <a:pPr algn="l">
              <a:buNone/>
            </a:pPr>
            <a:r>
              <a:rPr lang="en-US" dirty="0" smtClean="0">
                <a:latin typeface="Andalus" pitchFamily="18" charset="-78"/>
                <a:cs typeface="Andalus" pitchFamily="18" charset="-78"/>
              </a:rPr>
              <a:t> It is a component which is in contact with the vertical rail, its main work is to carry the torch and copper pipes that allow the flow of cutting gases,</a:t>
            </a:r>
          </a:p>
          <a:p>
            <a:pPr algn="l">
              <a:buNone/>
            </a:pPr>
            <a:r>
              <a:rPr lang="en-US" dirty="0" smtClean="0">
                <a:latin typeface="Andalus" pitchFamily="18" charset="-78"/>
                <a:cs typeface="Andalus" pitchFamily="18" charset="-78"/>
              </a:rPr>
              <a:t> </a:t>
            </a:r>
            <a:endParaRPr lang="ar-JO" dirty="0">
              <a:latin typeface="Andalus" pitchFamily="18" charset="-78"/>
              <a:cs typeface="Andalus" pitchFamily="18" charset="-78"/>
            </a:endParaRPr>
          </a:p>
        </p:txBody>
      </p:sp>
      <p:pic>
        <p:nvPicPr>
          <p:cNvPr id="4" name="Picture 6" descr="C:\Users\Mohammad\Desktop\13101183_1078252905550826_871081857_n.jpg"/>
          <p:cNvPicPr/>
          <p:nvPr/>
        </p:nvPicPr>
        <p:blipFill>
          <a:blip r:embed="rId2" cstate="print"/>
          <a:srcRect/>
          <a:stretch>
            <a:fillRect/>
          </a:stretch>
        </p:blipFill>
        <p:spPr bwMode="auto">
          <a:xfrm>
            <a:off x="642910" y="2285992"/>
            <a:ext cx="7643866" cy="428628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9144000" cy="6865257"/>
          </a:xfrm>
        </p:spPr>
        <p:txBody>
          <a:bodyPr/>
          <a:lstStyle/>
          <a:p>
            <a:pPr algn="l">
              <a:buNone/>
            </a:pPr>
            <a:r>
              <a:rPr lang="en-US" b="1" dirty="0" smtClean="0">
                <a:latin typeface="Andalus" pitchFamily="18" charset="-78"/>
                <a:cs typeface="Andalus" pitchFamily="18" charset="-78"/>
              </a:rPr>
              <a:t>3. Cutting components:</a:t>
            </a:r>
            <a:endParaRPr lang="en-US" dirty="0" smtClean="0">
              <a:latin typeface="Andalus" pitchFamily="18" charset="-78"/>
              <a:cs typeface="Andalus" pitchFamily="18" charset="-78"/>
            </a:endParaRPr>
          </a:p>
          <a:p>
            <a:pPr algn="l">
              <a:buNone/>
            </a:pPr>
            <a:r>
              <a:rPr lang="en-US" b="1" dirty="0" smtClean="0">
                <a:latin typeface="Andalus" pitchFamily="18" charset="-78"/>
                <a:cs typeface="Andalus" pitchFamily="18" charset="-78"/>
              </a:rPr>
              <a:t>Torch:</a:t>
            </a:r>
          </a:p>
          <a:p>
            <a:pPr algn="l">
              <a:buNone/>
            </a:pPr>
            <a:r>
              <a:rPr lang="en-US" dirty="0" smtClean="0">
                <a:latin typeface="Andalus" pitchFamily="18" charset="-78"/>
                <a:cs typeface="Andalus" pitchFamily="18" charset="-78"/>
              </a:rPr>
              <a:t>The cutting torch carries the fuel gas and oxygen in separate tubes to mixing chamber within the torch </a:t>
            </a:r>
            <a:r>
              <a:rPr lang="ar-JO" dirty="0" smtClean="0">
                <a:latin typeface="Andalus" pitchFamily="18" charset="-78"/>
                <a:cs typeface="Andalus" pitchFamily="18" charset="-78"/>
              </a:rPr>
              <a:t> </a:t>
            </a:r>
            <a:r>
              <a:rPr lang="en-US" dirty="0" smtClean="0">
                <a:latin typeface="Andalus" pitchFamily="18" charset="-78"/>
                <a:cs typeface="Andalus" pitchFamily="18" charset="-78"/>
              </a:rPr>
              <a:t>head or torch body</a:t>
            </a:r>
          </a:p>
          <a:p>
            <a:pPr algn="l">
              <a:buNone/>
            </a:pPr>
            <a:endParaRPr lang="ar-JO" dirty="0">
              <a:latin typeface="Andalus" pitchFamily="18" charset="-78"/>
              <a:cs typeface="Andalus" pitchFamily="18" charset="-78"/>
            </a:endParaRPr>
          </a:p>
        </p:txBody>
      </p:sp>
      <p:pic>
        <p:nvPicPr>
          <p:cNvPr id="4" name="Picture 7" descr="C:\Users\Mohammad\Desktop\13115532_1078258308883619_1380426558_n.jpg"/>
          <p:cNvPicPr/>
          <p:nvPr/>
        </p:nvPicPr>
        <p:blipFill>
          <a:blip r:embed="rId2" cstate="print"/>
          <a:srcRect/>
          <a:stretch>
            <a:fillRect/>
          </a:stretch>
        </p:blipFill>
        <p:spPr bwMode="auto">
          <a:xfrm>
            <a:off x="500034" y="2928934"/>
            <a:ext cx="8001056" cy="32194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algn="l">
              <a:buNone/>
            </a:pPr>
            <a:r>
              <a:rPr lang="en-US" b="1" dirty="0" smtClean="0">
                <a:latin typeface="Andalus" pitchFamily="18" charset="-78"/>
                <a:cs typeface="Andalus" pitchFamily="18" charset="-78"/>
              </a:rPr>
              <a:t>Cylinder</a:t>
            </a:r>
            <a:r>
              <a:rPr lang="en-US" dirty="0" smtClean="0">
                <a:latin typeface="Andalus" pitchFamily="18" charset="-78"/>
                <a:cs typeface="Andalus" pitchFamily="18" charset="-78"/>
              </a:rPr>
              <a:t>:</a:t>
            </a:r>
          </a:p>
          <a:p>
            <a:pPr algn="l">
              <a:buNone/>
            </a:pPr>
            <a:r>
              <a:rPr lang="en-US" dirty="0" smtClean="0">
                <a:latin typeface="Andalus" pitchFamily="18" charset="-78"/>
                <a:cs typeface="Andalus" pitchFamily="18" charset="-78"/>
              </a:rPr>
              <a:t>The cylinders must be securely fastened in an upright position with a chain or clamping device. If the cutting outfit is portable, the cylinder truck must be designed in such a way that it is resistant to tipping. </a:t>
            </a:r>
          </a:p>
          <a:p>
            <a:pPr algn="l">
              <a:buNone/>
            </a:pPr>
            <a:endParaRPr lang="ar-JO" dirty="0">
              <a:latin typeface="Andalus" pitchFamily="18" charset="-78"/>
              <a:cs typeface="Andalus" pitchFamily="18" charset="-78"/>
            </a:endParaRPr>
          </a:p>
        </p:txBody>
      </p:sp>
      <p:pic>
        <p:nvPicPr>
          <p:cNvPr id="4" name="Picture 8" descr="C:\Users\Mohammad\Desktop\13084145_1077545635621553_1805930581_n.jpg"/>
          <p:cNvPicPr/>
          <p:nvPr/>
        </p:nvPicPr>
        <p:blipFill>
          <a:blip r:embed="rId2" cstate="print"/>
          <a:srcRect/>
          <a:stretch>
            <a:fillRect/>
          </a:stretch>
        </p:blipFill>
        <p:spPr bwMode="auto">
          <a:xfrm>
            <a:off x="714348" y="2643182"/>
            <a:ext cx="7572428" cy="3838577"/>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400</TotalTime>
  <Words>1092</Words>
  <Application>Microsoft Office PowerPoint</Application>
  <PresentationFormat>On-screen Show (4:3)</PresentationFormat>
  <Paragraphs>137</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Andalus</vt:lpstr>
      <vt:lpstr>Gill Sans MT</vt:lpstr>
      <vt:lpstr>Majalla UI</vt:lpstr>
      <vt:lpstr>Verdana</vt:lpstr>
      <vt:lpstr>Wingdings 2</vt:lpstr>
      <vt:lpstr>انقلاب</vt:lpstr>
      <vt:lpstr> Pipe  Cutting  Machine  by  Gaz  Mahdi Bani Fadel   Nabeel Sartawi  Rafat Rayan Mustafa Blbise  DR . Iyad Assaf  2015 - 2016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find the temperature that produced from reaction:  </vt:lpstr>
      <vt:lpstr>Calculations for factor of safety:    calculations for the stress in the butane plastic pipes: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Pipe  Cutting  Machine  by  Gaz  Mahdi Bani Fadel   Nabeel Sartawi  Rafat Rayan Mustafa Blbise  DR . Iyad Assaf  2015 - 2016 </dc:title>
  <dc:creator>HP</dc:creator>
  <cp:lastModifiedBy>Mustafa Nayef</cp:lastModifiedBy>
  <cp:revision>37</cp:revision>
  <dcterms:created xsi:type="dcterms:W3CDTF">2016-05-15T09:29:10Z</dcterms:created>
  <dcterms:modified xsi:type="dcterms:W3CDTF">2016-05-18T05:15:22Z</dcterms:modified>
</cp:coreProperties>
</file>