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91" r:id="rId2"/>
    <p:sldId id="297" r:id="rId3"/>
    <p:sldId id="258" r:id="rId4"/>
    <p:sldId id="259" r:id="rId5"/>
    <p:sldId id="261" r:id="rId6"/>
    <p:sldId id="262" r:id="rId7"/>
    <p:sldId id="263" r:id="rId8"/>
    <p:sldId id="264" r:id="rId9"/>
    <p:sldId id="266" r:id="rId10"/>
    <p:sldId id="265" r:id="rId11"/>
    <p:sldId id="267" r:id="rId12"/>
    <p:sldId id="268" r:id="rId13"/>
    <p:sldId id="269" r:id="rId14"/>
    <p:sldId id="270" r:id="rId15"/>
    <p:sldId id="271" r:id="rId16"/>
    <p:sldId id="283" r:id="rId17"/>
    <p:sldId id="273" r:id="rId18"/>
    <p:sldId id="274" r:id="rId19"/>
    <p:sldId id="290" r:id="rId20"/>
    <p:sldId id="287" r:id="rId21"/>
    <p:sldId id="288" r:id="rId22"/>
    <p:sldId id="277" r:id="rId23"/>
    <p:sldId id="276" r:id="rId24"/>
    <p:sldId id="298" r:id="rId25"/>
    <p:sldId id="301" r:id="rId26"/>
    <p:sldId id="282" r:id="rId27"/>
    <p:sldId id="280" r:id="rId28"/>
    <p:sldId id="278" r:id="rId29"/>
    <p:sldId id="279" r:id="rId30"/>
    <p:sldId id="299" r:id="rId31"/>
    <p:sldId id="300" r:id="rId32"/>
    <p:sldId id="296"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6" autoAdjust="0"/>
    <p:restoredTop sz="94662" autoAdjust="0"/>
  </p:normalViewPr>
  <p:slideViewPr>
    <p:cSldViewPr>
      <p:cViewPr>
        <p:scale>
          <a:sx n="80" d="100"/>
          <a:sy n="80" d="100"/>
        </p:scale>
        <p:origin x="-1074" y="-72"/>
      </p:cViewPr>
      <p:guideLst>
        <p:guide orient="horz" pos="2160"/>
        <p:guide pos="2880"/>
      </p:guideLst>
    </p:cSldViewPr>
  </p:slideViewPr>
  <p:outlineViewPr>
    <p:cViewPr>
      <p:scale>
        <a:sx n="33" d="100"/>
        <a:sy n="33" d="100"/>
      </p:scale>
      <p:origin x="12" y="125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C001E-DE94-4910-A8A0-7D413180B0B9}" type="doc">
      <dgm:prSet loTypeId="urn:microsoft.com/office/officeart/2005/8/layout/cycle2" loCatId="cycle" qsTypeId="urn:microsoft.com/office/officeart/2005/8/quickstyle/3d1" qsCatId="3D" csTypeId="urn:microsoft.com/office/officeart/2005/8/colors/colorful2" csCatId="colorful" phldr="1"/>
      <dgm:spPr/>
      <dgm:t>
        <a:bodyPr/>
        <a:lstStyle/>
        <a:p>
          <a:pPr rtl="1"/>
          <a:endParaRPr lang="ar-SA"/>
        </a:p>
      </dgm:t>
    </dgm:pt>
    <dgm:pt modelId="{B9435A0A-4D44-464C-914C-99ECAC6D7551}">
      <dgm:prSet phldrT="[Text]" custT="1"/>
      <dgm:spPr/>
      <dgm:t>
        <a:bodyPr/>
        <a:lstStyle/>
        <a:p>
          <a:pPr rtl="1"/>
          <a:r>
            <a:rPr lang="en-US" sz="1600" b="1" dirty="0" smtClean="0"/>
            <a:t>Literature review</a:t>
          </a:r>
          <a:endParaRPr lang="ar-SA" sz="1600" b="1" dirty="0"/>
        </a:p>
      </dgm:t>
    </dgm:pt>
    <dgm:pt modelId="{A76206B6-EF20-4416-A6E7-8E8367C1EAD5}" type="parTrans" cxnId="{1BBD72DA-6BC3-48EC-9C31-C25161769091}">
      <dgm:prSet/>
      <dgm:spPr/>
      <dgm:t>
        <a:bodyPr/>
        <a:lstStyle/>
        <a:p>
          <a:pPr rtl="1"/>
          <a:endParaRPr lang="ar-SA"/>
        </a:p>
      </dgm:t>
    </dgm:pt>
    <dgm:pt modelId="{B19CE0ED-709C-48B4-99E8-D0015968ADB5}" type="sibTrans" cxnId="{1BBD72DA-6BC3-48EC-9C31-C25161769091}">
      <dgm:prSet/>
      <dgm:spPr/>
      <dgm:t>
        <a:bodyPr/>
        <a:lstStyle/>
        <a:p>
          <a:pPr rtl="1"/>
          <a:endParaRPr lang="ar-SA"/>
        </a:p>
      </dgm:t>
    </dgm:pt>
    <dgm:pt modelId="{E7EA8AE4-C926-4682-B3EB-9F1612A9FFA1}">
      <dgm:prSet custT="1"/>
      <dgm:spPr/>
      <dgm:t>
        <a:bodyPr/>
        <a:lstStyle/>
        <a:p>
          <a:pPr rtl="1"/>
          <a:r>
            <a:rPr lang="en-US" sz="1600" b="1" dirty="0" smtClean="0"/>
            <a:t>Data collection</a:t>
          </a:r>
          <a:endParaRPr lang="ar-SA" sz="1600" b="1" dirty="0"/>
        </a:p>
      </dgm:t>
    </dgm:pt>
    <dgm:pt modelId="{1EE7F089-F12C-456B-A8D9-44761476E98C}" type="parTrans" cxnId="{712D3E4E-59B0-4398-969E-9357C75349B3}">
      <dgm:prSet/>
      <dgm:spPr/>
      <dgm:t>
        <a:bodyPr/>
        <a:lstStyle/>
        <a:p>
          <a:pPr rtl="1"/>
          <a:endParaRPr lang="ar-SA"/>
        </a:p>
      </dgm:t>
    </dgm:pt>
    <dgm:pt modelId="{F2BC0CEF-88F4-47BD-9C46-0A025A3B01E0}" type="sibTrans" cxnId="{712D3E4E-59B0-4398-969E-9357C75349B3}">
      <dgm:prSet/>
      <dgm:spPr/>
      <dgm:t>
        <a:bodyPr/>
        <a:lstStyle/>
        <a:p>
          <a:pPr rtl="1"/>
          <a:endParaRPr lang="ar-SA"/>
        </a:p>
      </dgm:t>
    </dgm:pt>
    <dgm:pt modelId="{D356C185-E402-4AB3-85ED-4AE17CC698FB}">
      <dgm:prSet custT="1"/>
      <dgm:spPr/>
      <dgm:t>
        <a:bodyPr/>
        <a:lstStyle/>
        <a:p>
          <a:pPr rtl="1"/>
          <a:r>
            <a:rPr lang="en-US" sz="1600" b="1" dirty="0" smtClean="0"/>
            <a:t>Data analysis</a:t>
          </a:r>
          <a:endParaRPr lang="ar-SA" sz="1600" b="1" dirty="0"/>
        </a:p>
      </dgm:t>
    </dgm:pt>
    <dgm:pt modelId="{071D2C28-A532-43EE-9F3A-4CA4B5B895BA}" type="parTrans" cxnId="{8AA0A0C5-3048-4D1D-9D5E-26784E3A0B9D}">
      <dgm:prSet/>
      <dgm:spPr/>
      <dgm:t>
        <a:bodyPr/>
        <a:lstStyle/>
        <a:p>
          <a:pPr rtl="1"/>
          <a:endParaRPr lang="ar-SA"/>
        </a:p>
      </dgm:t>
    </dgm:pt>
    <dgm:pt modelId="{1E374A79-0017-4EB4-88AD-28AEDE69C3B2}" type="sibTrans" cxnId="{8AA0A0C5-3048-4D1D-9D5E-26784E3A0B9D}">
      <dgm:prSet/>
      <dgm:spPr/>
      <dgm:t>
        <a:bodyPr/>
        <a:lstStyle/>
        <a:p>
          <a:pPr rtl="1"/>
          <a:endParaRPr lang="ar-SA"/>
        </a:p>
      </dgm:t>
    </dgm:pt>
    <dgm:pt modelId="{8FF4DFE1-AA08-46E0-A9D6-1C3035E54AA4}">
      <dgm:prSet custT="1"/>
      <dgm:spPr/>
      <dgm:t>
        <a:bodyPr/>
        <a:lstStyle/>
        <a:p>
          <a:pPr rtl="1"/>
          <a:r>
            <a:rPr lang="en-US" sz="1600" b="1" dirty="0" smtClean="0"/>
            <a:t>Prepare Institutional Development</a:t>
          </a:r>
          <a:endParaRPr lang="ar-SA" sz="1600" b="1" dirty="0"/>
        </a:p>
      </dgm:t>
    </dgm:pt>
    <dgm:pt modelId="{6C913B4C-2C28-4FC5-9BAE-5403552A908F}" type="parTrans" cxnId="{24B96188-7CFA-4BCA-87E4-C9EB9FCC36F3}">
      <dgm:prSet/>
      <dgm:spPr/>
      <dgm:t>
        <a:bodyPr/>
        <a:lstStyle/>
        <a:p>
          <a:pPr rtl="1"/>
          <a:endParaRPr lang="ar-SA"/>
        </a:p>
      </dgm:t>
    </dgm:pt>
    <dgm:pt modelId="{78505621-E468-4F77-98EB-6B2730BFB33D}" type="sibTrans" cxnId="{24B96188-7CFA-4BCA-87E4-C9EB9FCC36F3}">
      <dgm:prSet/>
      <dgm:spPr/>
      <dgm:t>
        <a:bodyPr/>
        <a:lstStyle/>
        <a:p>
          <a:pPr rtl="1"/>
          <a:endParaRPr lang="ar-SA"/>
        </a:p>
      </dgm:t>
    </dgm:pt>
    <dgm:pt modelId="{DB8F6B08-1A6F-493C-BF82-47E88708FBE8}">
      <dgm:prSet custT="1"/>
      <dgm:spPr/>
      <dgm:t>
        <a:bodyPr/>
        <a:lstStyle/>
        <a:p>
          <a:pPr rtl="1"/>
          <a:r>
            <a:rPr lang="en-US" sz="1600" b="1" dirty="0" smtClean="0"/>
            <a:t>Conclusions and recommendations</a:t>
          </a:r>
          <a:endParaRPr lang="ar-SA" sz="1600" b="1" dirty="0"/>
        </a:p>
      </dgm:t>
    </dgm:pt>
    <dgm:pt modelId="{F9C77E31-A3A8-4DC2-919D-4294715F74C7}" type="parTrans" cxnId="{5AE308B7-E827-4E4D-97AC-370F66E73889}">
      <dgm:prSet/>
      <dgm:spPr/>
      <dgm:t>
        <a:bodyPr/>
        <a:lstStyle/>
        <a:p>
          <a:pPr rtl="1"/>
          <a:endParaRPr lang="ar-SA"/>
        </a:p>
      </dgm:t>
    </dgm:pt>
    <dgm:pt modelId="{49A599F0-C9F4-4A02-BFA3-3C522D234051}" type="sibTrans" cxnId="{5AE308B7-E827-4E4D-97AC-370F66E73889}">
      <dgm:prSet/>
      <dgm:spPr/>
      <dgm:t>
        <a:bodyPr/>
        <a:lstStyle/>
        <a:p>
          <a:pPr rtl="1"/>
          <a:endParaRPr lang="ar-SA"/>
        </a:p>
      </dgm:t>
    </dgm:pt>
    <dgm:pt modelId="{6287F56D-8973-42D7-959E-DC5D58FDE23B}">
      <dgm:prSet custT="1"/>
      <dgm:spPr/>
      <dgm:t>
        <a:bodyPr/>
        <a:lstStyle/>
        <a:p>
          <a:pPr rtl="1"/>
          <a:r>
            <a:rPr lang="en-US" sz="1600" b="1" dirty="0" smtClean="0"/>
            <a:t>Establishing a final report</a:t>
          </a:r>
          <a:endParaRPr lang="ar-SA" sz="1600" b="1" dirty="0"/>
        </a:p>
      </dgm:t>
    </dgm:pt>
    <dgm:pt modelId="{D1297787-1DE3-41E1-9079-AEADC3E5C566}" type="parTrans" cxnId="{9C89593F-12F1-48C8-8590-D8EAD609F85D}">
      <dgm:prSet/>
      <dgm:spPr/>
      <dgm:t>
        <a:bodyPr/>
        <a:lstStyle/>
        <a:p>
          <a:pPr rtl="1"/>
          <a:endParaRPr lang="ar-SA"/>
        </a:p>
      </dgm:t>
    </dgm:pt>
    <dgm:pt modelId="{D468FDA4-CF06-4CDD-918E-83DD7C7CFA1E}" type="sibTrans" cxnId="{9C89593F-12F1-48C8-8590-D8EAD609F85D}">
      <dgm:prSet/>
      <dgm:spPr/>
      <dgm:t>
        <a:bodyPr/>
        <a:lstStyle/>
        <a:p>
          <a:pPr rtl="1"/>
          <a:endParaRPr lang="ar-SA"/>
        </a:p>
      </dgm:t>
    </dgm:pt>
    <dgm:pt modelId="{258343D1-73E3-44B7-BF76-449E85A0CD90}" type="pres">
      <dgm:prSet presAssocID="{ABCC001E-DE94-4910-A8A0-7D413180B0B9}" presName="cycle" presStyleCnt="0">
        <dgm:presLayoutVars>
          <dgm:dir/>
          <dgm:resizeHandles val="exact"/>
        </dgm:presLayoutVars>
      </dgm:prSet>
      <dgm:spPr/>
      <dgm:t>
        <a:bodyPr/>
        <a:lstStyle/>
        <a:p>
          <a:pPr rtl="1"/>
          <a:endParaRPr lang="ar-SA"/>
        </a:p>
      </dgm:t>
    </dgm:pt>
    <dgm:pt modelId="{7DC80F3F-E858-4CEF-8A5A-66D5942037A7}" type="pres">
      <dgm:prSet presAssocID="{B9435A0A-4D44-464C-914C-99ECAC6D7551}" presName="node" presStyleLbl="node1" presStyleIdx="0" presStyleCnt="6" custRadScaleRad="91740" custRadScaleInc="663">
        <dgm:presLayoutVars>
          <dgm:bulletEnabled val="1"/>
        </dgm:presLayoutVars>
      </dgm:prSet>
      <dgm:spPr/>
      <dgm:t>
        <a:bodyPr/>
        <a:lstStyle/>
        <a:p>
          <a:pPr rtl="1"/>
          <a:endParaRPr lang="ar-SA"/>
        </a:p>
      </dgm:t>
    </dgm:pt>
    <dgm:pt modelId="{6CF4B565-A1FD-406E-B3DB-D59339595424}" type="pres">
      <dgm:prSet presAssocID="{B19CE0ED-709C-48B4-99E8-D0015968ADB5}" presName="sibTrans" presStyleLbl="sibTrans2D1" presStyleIdx="0" presStyleCnt="6"/>
      <dgm:spPr/>
      <dgm:t>
        <a:bodyPr/>
        <a:lstStyle/>
        <a:p>
          <a:pPr rtl="1"/>
          <a:endParaRPr lang="ar-SA"/>
        </a:p>
      </dgm:t>
    </dgm:pt>
    <dgm:pt modelId="{B97F9B39-017B-48A3-B2E6-9B7189CD5ACA}" type="pres">
      <dgm:prSet presAssocID="{B19CE0ED-709C-48B4-99E8-D0015968ADB5}" presName="connectorText" presStyleLbl="sibTrans2D1" presStyleIdx="0" presStyleCnt="6"/>
      <dgm:spPr/>
      <dgm:t>
        <a:bodyPr/>
        <a:lstStyle/>
        <a:p>
          <a:pPr rtl="1"/>
          <a:endParaRPr lang="ar-SA"/>
        </a:p>
      </dgm:t>
    </dgm:pt>
    <dgm:pt modelId="{548CE17F-C859-40F2-9F12-7DCBB3945444}" type="pres">
      <dgm:prSet presAssocID="{E7EA8AE4-C926-4682-B3EB-9F1612A9FFA1}" presName="node" presStyleLbl="node1" presStyleIdx="1" presStyleCnt="6">
        <dgm:presLayoutVars>
          <dgm:bulletEnabled val="1"/>
        </dgm:presLayoutVars>
      </dgm:prSet>
      <dgm:spPr/>
      <dgm:t>
        <a:bodyPr/>
        <a:lstStyle/>
        <a:p>
          <a:pPr rtl="1"/>
          <a:endParaRPr lang="ar-SA"/>
        </a:p>
      </dgm:t>
    </dgm:pt>
    <dgm:pt modelId="{6A338D56-6CC2-4043-A2B9-61543A4BED99}" type="pres">
      <dgm:prSet presAssocID="{F2BC0CEF-88F4-47BD-9C46-0A025A3B01E0}" presName="sibTrans" presStyleLbl="sibTrans2D1" presStyleIdx="1" presStyleCnt="6"/>
      <dgm:spPr/>
      <dgm:t>
        <a:bodyPr/>
        <a:lstStyle/>
        <a:p>
          <a:pPr rtl="1"/>
          <a:endParaRPr lang="ar-SA"/>
        </a:p>
      </dgm:t>
    </dgm:pt>
    <dgm:pt modelId="{F4FBF9D2-1CDC-4BE9-B9B1-C0CD498F6087}" type="pres">
      <dgm:prSet presAssocID="{F2BC0CEF-88F4-47BD-9C46-0A025A3B01E0}" presName="connectorText" presStyleLbl="sibTrans2D1" presStyleIdx="1" presStyleCnt="6"/>
      <dgm:spPr/>
      <dgm:t>
        <a:bodyPr/>
        <a:lstStyle/>
        <a:p>
          <a:pPr rtl="1"/>
          <a:endParaRPr lang="ar-SA"/>
        </a:p>
      </dgm:t>
    </dgm:pt>
    <dgm:pt modelId="{753EADBB-CED4-41E4-AEF5-CF7D83298D3E}" type="pres">
      <dgm:prSet presAssocID="{D356C185-E402-4AB3-85ED-4AE17CC698FB}" presName="node" presStyleLbl="node1" presStyleIdx="2" presStyleCnt="6">
        <dgm:presLayoutVars>
          <dgm:bulletEnabled val="1"/>
        </dgm:presLayoutVars>
      </dgm:prSet>
      <dgm:spPr/>
      <dgm:t>
        <a:bodyPr/>
        <a:lstStyle/>
        <a:p>
          <a:pPr rtl="1"/>
          <a:endParaRPr lang="ar-SA"/>
        </a:p>
      </dgm:t>
    </dgm:pt>
    <dgm:pt modelId="{521A8AE5-6C1A-4A2C-9958-F99C25D19775}" type="pres">
      <dgm:prSet presAssocID="{1E374A79-0017-4EB4-88AD-28AEDE69C3B2}" presName="sibTrans" presStyleLbl="sibTrans2D1" presStyleIdx="2" presStyleCnt="6"/>
      <dgm:spPr/>
      <dgm:t>
        <a:bodyPr/>
        <a:lstStyle/>
        <a:p>
          <a:pPr rtl="1"/>
          <a:endParaRPr lang="ar-SA"/>
        </a:p>
      </dgm:t>
    </dgm:pt>
    <dgm:pt modelId="{BEE158C4-9263-4796-A635-EE032D1E3731}" type="pres">
      <dgm:prSet presAssocID="{1E374A79-0017-4EB4-88AD-28AEDE69C3B2}" presName="connectorText" presStyleLbl="sibTrans2D1" presStyleIdx="2" presStyleCnt="6"/>
      <dgm:spPr/>
      <dgm:t>
        <a:bodyPr/>
        <a:lstStyle/>
        <a:p>
          <a:pPr rtl="1"/>
          <a:endParaRPr lang="ar-SA"/>
        </a:p>
      </dgm:t>
    </dgm:pt>
    <dgm:pt modelId="{2C22B236-7867-4F52-AFFA-FF60E1BF1ACF}" type="pres">
      <dgm:prSet presAssocID="{8FF4DFE1-AA08-46E0-A9D6-1C3035E54AA4}" presName="node" presStyleLbl="node1" presStyleIdx="3" presStyleCnt="6">
        <dgm:presLayoutVars>
          <dgm:bulletEnabled val="1"/>
        </dgm:presLayoutVars>
      </dgm:prSet>
      <dgm:spPr/>
      <dgm:t>
        <a:bodyPr/>
        <a:lstStyle/>
        <a:p>
          <a:pPr rtl="1"/>
          <a:endParaRPr lang="ar-SA"/>
        </a:p>
      </dgm:t>
    </dgm:pt>
    <dgm:pt modelId="{AA90A70B-2CDF-4C8A-9B01-8260A4139324}" type="pres">
      <dgm:prSet presAssocID="{78505621-E468-4F77-98EB-6B2730BFB33D}" presName="sibTrans" presStyleLbl="sibTrans2D1" presStyleIdx="3" presStyleCnt="6"/>
      <dgm:spPr/>
      <dgm:t>
        <a:bodyPr/>
        <a:lstStyle/>
        <a:p>
          <a:pPr rtl="1"/>
          <a:endParaRPr lang="ar-SA"/>
        </a:p>
      </dgm:t>
    </dgm:pt>
    <dgm:pt modelId="{5C15E3B9-178C-4C7A-A56A-810F30E7327F}" type="pres">
      <dgm:prSet presAssocID="{78505621-E468-4F77-98EB-6B2730BFB33D}" presName="connectorText" presStyleLbl="sibTrans2D1" presStyleIdx="3" presStyleCnt="6"/>
      <dgm:spPr/>
      <dgm:t>
        <a:bodyPr/>
        <a:lstStyle/>
        <a:p>
          <a:pPr rtl="1"/>
          <a:endParaRPr lang="ar-SA"/>
        </a:p>
      </dgm:t>
    </dgm:pt>
    <dgm:pt modelId="{5CC3D70D-90F6-4C0E-ACA7-085AD9AF0256}" type="pres">
      <dgm:prSet presAssocID="{DB8F6B08-1A6F-493C-BF82-47E88708FBE8}" presName="node" presStyleLbl="node1" presStyleIdx="4" presStyleCnt="6" custScaleX="114513">
        <dgm:presLayoutVars>
          <dgm:bulletEnabled val="1"/>
        </dgm:presLayoutVars>
      </dgm:prSet>
      <dgm:spPr/>
      <dgm:t>
        <a:bodyPr/>
        <a:lstStyle/>
        <a:p>
          <a:pPr rtl="1"/>
          <a:endParaRPr lang="ar-SA"/>
        </a:p>
      </dgm:t>
    </dgm:pt>
    <dgm:pt modelId="{24A68A6D-C98F-4053-BA1E-0A4D7C077A10}" type="pres">
      <dgm:prSet presAssocID="{49A599F0-C9F4-4A02-BFA3-3C522D234051}" presName="sibTrans" presStyleLbl="sibTrans2D1" presStyleIdx="4" presStyleCnt="6"/>
      <dgm:spPr/>
      <dgm:t>
        <a:bodyPr/>
        <a:lstStyle/>
        <a:p>
          <a:pPr rtl="1"/>
          <a:endParaRPr lang="ar-SA"/>
        </a:p>
      </dgm:t>
    </dgm:pt>
    <dgm:pt modelId="{3CFE9C67-38D5-4D93-929E-432A180951BB}" type="pres">
      <dgm:prSet presAssocID="{49A599F0-C9F4-4A02-BFA3-3C522D234051}" presName="connectorText" presStyleLbl="sibTrans2D1" presStyleIdx="4" presStyleCnt="6"/>
      <dgm:spPr/>
      <dgm:t>
        <a:bodyPr/>
        <a:lstStyle/>
        <a:p>
          <a:pPr rtl="1"/>
          <a:endParaRPr lang="ar-SA"/>
        </a:p>
      </dgm:t>
    </dgm:pt>
    <dgm:pt modelId="{A7680F3D-4294-4B63-841F-A644B732A9B6}" type="pres">
      <dgm:prSet presAssocID="{6287F56D-8973-42D7-959E-DC5D58FDE23B}" presName="node" presStyleLbl="node1" presStyleIdx="5" presStyleCnt="6">
        <dgm:presLayoutVars>
          <dgm:bulletEnabled val="1"/>
        </dgm:presLayoutVars>
      </dgm:prSet>
      <dgm:spPr/>
      <dgm:t>
        <a:bodyPr/>
        <a:lstStyle/>
        <a:p>
          <a:pPr rtl="1"/>
          <a:endParaRPr lang="ar-SA"/>
        </a:p>
      </dgm:t>
    </dgm:pt>
    <dgm:pt modelId="{CB8080BD-44BD-4756-8E1F-08FE74879AD3}" type="pres">
      <dgm:prSet presAssocID="{D468FDA4-CF06-4CDD-918E-83DD7C7CFA1E}" presName="sibTrans" presStyleLbl="sibTrans2D1" presStyleIdx="5" presStyleCnt="6"/>
      <dgm:spPr/>
      <dgm:t>
        <a:bodyPr/>
        <a:lstStyle/>
        <a:p>
          <a:pPr rtl="1"/>
          <a:endParaRPr lang="ar-SA"/>
        </a:p>
      </dgm:t>
    </dgm:pt>
    <dgm:pt modelId="{60CE0C36-A2B8-4790-B88E-3B10E5281F16}" type="pres">
      <dgm:prSet presAssocID="{D468FDA4-CF06-4CDD-918E-83DD7C7CFA1E}" presName="connectorText" presStyleLbl="sibTrans2D1" presStyleIdx="5" presStyleCnt="6"/>
      <dgm:spPr/>
      <dgm:t>
        <a:bodyPr/>
        <a:lstStyle/>
        <a:p>
          <a:pPr rtl="1"/>
          <a:endParaRPr lang="ar-SA"/>
        </a:p>
      </dgm:t>
    </dgm:pt>
  </dgm:ptLst>
  <dgm:cxnLst>
    <dgm:cxn modelId="{5D59DB0A-8125-400C-8B9D-47DCA960E2C7}" type="presOf" srcId="{F2BC0CEF-88F4-47BD-9C46-0A025A3B01E0}" destId="{6A338D56-6CC2-4043-A2B9-61543A4BED99}" srcOrd="0" destOrd="0" presId="urn:microsoft.com/office/officeart/2005/8/layout/cycle2"/>
    <dgm:cxn modelId="{9C89593F-12F1-48C8-8590-D8EAD609F85D}" srcId="{ABCC001E-DE94-4910-A8A0-7D413180B0B9}" destId="{6287F56D-8973-42D7-959E-DC5D58FDE23B}" srcOrd="5" destOrd="0" parTransId="{D1297787-1DE3-41E1-9079-AEADC3E5C566}" sibTransId="{D468FDA4-CF06-4CDD-918E-83DD7C7CFA1E}"/>
    <dgm:cxn modelId="{76DC7076-CD17-4F1E-92BB-0E67EBA878B5}" type="presOf" srcId="{8FF4DFE1-AA08-46E0-A9D6-1C3035E54AA4}" destId="{2C22B236-7867-4F52-AFFA-FF60E1BF1ACF}" srcOrd="0" destOrd="0" presId="urn:microsoft.com/office/officeart/2005/8/layout/cycle2"/>
    <dgm:cxn modelId="{712D3E4E-59B0-4398-969E-9357C75349B3}" srcId="{ABCC001E-DE94-4910-A8A0-7D413180B0B9}" destId="{E7EA8AE4-C926-4682-B3EB-9F1612A9FFA1}" srcOrd="1" destOrd="0" parTransId="{1EE7F089-F12C-456B-A8D9-44761476E98C}" sibTransId="{F2BC0CEF-88F4-47BD-9C46-0A025A3B01E0}"/>
    <dgm:cxn modelId="{24B96188-7CFA-4BCA-87E4-C9EB9FCC36F3}" srcId="{ABCC001E-DE94-4910-A8A0-7D413180B0B9}" destId="{8FF4DFE1-AA08-46E0-A9D6-1C3035E54AA4}" srcOrd="3" destOrd="0" parTransId="{6C913B4C-2C28-4FC5-9BAE-5403552A908F}" sibTransId="{78505621-E468-4F77-98EB-6B2730BFB33D}"/>
    <dgm:cxn modelId="{82F9EA2F-0545-483B-B19B-6BA93B6E3AD3}" type="presOf" srcId="{F2BC0CEF-88F4-47BD-9C46-0A025A3B01E0}" destId="{F4FBF9D2-1CDC-4BE9-B9B1-C0CD498F6087}" srcOrd="1" destOrd="0" presId="urn:microsoft.com/office/officeart/2005/8/layout/cycle2"/>
    <dgm:cxn modelId="{7DAEB9D2-2089-450A-9B87-536F65421502}" type="presOf" srcId="{6287F56D-8973-42D7-959E-DC5D58FDE23B}" destId="{A7680F3D-4294-4B63-841F-A644B732A9B6}" srcOrd="0" destOrd="0" presId="urn:microsoft.com/office/officeart/2005/8/layout/cycle2"/>
    <dgm:cxn modelId="{5AE308B7-E827-4E4D-97AC-370F66E73889}" srcId="{ABCC001E-DE94-4910-A8A0-7D413180B0B9}" destId="{DB8F6B08-1A6F-493C-BF82-47E88708FBE8}" srcOrd="4" destOrd="0" parTransId="{F9C77E31-A3A8-4DC2-919D-4294715F74C7}" sibTransId="{49A599F0-C9F4-4A02-BFA3-3C522D234051}"/>
    <dgm:cxn modelId="{DA022A46-2560-42D0-8A8D-D94F7554C2E0}" type="presOf" srcId="{1E374A79-0017-4EB4-88AD-28AEDE69C3B2}" destId="{BEE158C4-9263-4796-A635-EE032D1E3731}" srcOrd="1" destOrd="0" presId="urn:microsoft.com/office/officeart/2005/8/layout/cycle2"/>
    <dgm:cxn modelId="{1BBD72DA-6BC3-48EC-9C31-C25161769091}" srcId="{ABCC001E-DE94-4910-A8A0-7D413180B0B9}" destId="{B9435A0A-4D44-464C-914C-99ECAC6D7551}" srcOrd="0" destOrd="0" parTransId="{A76206B6-EF20-4416-A6E7-8E8367C1EAD5}" sibTransId="{B19CE0ED-709C-48B4-99E8-D0015968ADB5}"/>
    <dgm:cxn modelId="{8AA0A0C5-3048-4D1D-9D5E-26784E3A0B9D}" srcId="{ABCC001E-DE94-4910-A8A0-7D413180B0B9}" destId="{D356C185-E402-4AB3-85ED-4AE17CC698FB}" srcOrd="2" destOrd="0" parTransId="{071D2C28-A532-43EE-9F3A-4CA4B5B895BA}" sibTransId="{1E374A79-0017-4EB4-88AD-28AEDE69C3B2}"/>
    <dgm:cxn modelId="{42D10D78-953A-40E4-A4C6-69BB9B774BCA}" type="presOf" srcId="{DB8F6B08-1A6F-493C-BF82-47E88708FBE8}" destId="{5CC3D70D-90F6-4C0E-ACA7-085AD9AF0256}" srcOrd="0" destOrd="0" presId="urn:microsoft.com/office/officeart/2005/8/layout/cycle2"/>
    <dgm:cxn modelId="{4F404768-B18E-473A-8673-A8CD598BA452}" type="presOf" srcId="{B19CE0ED-709C-48B4-99E8-D0015968ADB5}" destId="{6CF4B565-A1FD-406E-B3DB-D59339595424}" srcOrd="0" destOrd="0" presId="urn:microsoft.com/office/officeart/2005/8/layout/cycle2"/>
    <dgm:cxn modelId="{104FE31D-7C93-4327-B888-9378872F8295}" type="presOf" srcId="{1E374A79-0017-4EB4-88AD-28AEDE69C3B2}" destId="{521A8AE5-6C1A-4A2C-9958-F99C25D19775}" srcOrd="0" destOrd="0" presId="urn:microsoft.com/office/officeart/2005/8/layout/cycle2"/>
    <dgm:cxn modelId="{60055880-D716-4CC3-9B41-9CE82191D585}" type="presOf" srcId="{78505621-E468-4F77-98EB-6B2730BFB33D}" destId="{5C15E3B9-178C-4C7A-A56A-810F30E7327F}" srcOrd="1" destOrd="0" presId="urn:microsoft.com/office/officeart/2005/8/layout/cycle2"/>
    <dgm:cxn modelId="{6E3075D4-C899-45D1-A008-7AD829DC9DB0}" type="presOf" srcId="{D356C185-E402-4AB3-85ED-4AE17CC698FB}" destId="{753EADBB-CED4-41E4-AEF5-CF7D83298D3E}" srcOrd="0" destOrd="0" presId="urn:microsoft.com/office/officeart/2005/8/layout/cycle2"/>
    <dgm:cxn modelId="{67A09624-7901-4B74-8FCE-16F237AC3A88}" type="presOf" srcId="{49A599F0-C9F4-4A02-BFA3-3C522D234051}" destId="{3CFE9C67-38D5-4D93-929E-432A180951BB}" srcOrd="1" destOrd="0" presId="urn:microsoft.com/office/officeart/2005/8/layout/cycle2"/>
    <dgm:cxn modelId="{AC7FE1B7-1964-4459-83F2-EEFEADA40506}" type="presOf" srcId="{B19CE0ED-709C-48B4-99E8-D0015968ADB5}" destId="{B97F9B39-017B-48A3-B2E6-9B7189CD5ACA}" srcOrd="1" destOrd="0" presId="urn:microsoft.com/office/officeart/2005/8/layout/cycle2"/>
    <dgm:cxn modelId="{8D0B7F4B-D349-43DA-9578-ACC0C4D6FFD8}" type="presOf" srcId="{ABCC001E-DE94-4910-A8A0-7D413180B0B9}" destId="{258343D1-73E3-44B7-BF76-449E85A0CD90}" srcOrd="0" destOrd="0" presId="urn:microsoft.com/office/officeart/2005/8/layout/cycle2"/>
    <dgm:cxn modelId="{A5CF5254-5BD0-4007-BC6D-C6D5C8B6F030}" type="presOf" srcId="{E7EA8AE4-C926-4682-B3EB-9F1612A9FFA1}" destId="{548CE17F-C859-40F2-9F12-7DCBB3945444}" srcOrd="0" destOrd="0" presId="urn:microsoft.com/office/officeart/2005/8/layout/cycle2"/>
    <dgm:cxn modelId="{20E240F4-97C2-488F-A02F-E78EDBD96E59}" type="presOf" srcId="{D468FDA4-CF06-4CDD-918E-83DD7C7CFA1E}" destId="{60CE0C36-A2B8-4790-B88E-3B10E5281F16}" srcOrd="1" destOrd="0" presId="urn:microsoft.com/office/officeart/2005/8/layout/cycle2"/>
    <dgm:cxn modelId="{B5E6DD3A-5286-4CB6-90DF-52B8E8B6F6A5}" type="presOf" srcId="{78505621-E468-4F77-98EB-6B2730BFB33D}" destId="{AA90A70B-2CDF-4C8A-9B01-8260A4139324}" srcOrd="0" destOrd="0" presId="urn:microsoft.com/office/officeart/2005/8/layout/cycle2"/>
    <dgm:cxn modelId="{F8982AA3-B559-4FDD-B452-1B2AB7C2FAB1}" type="presOf" srcId="{49A599F0-C9F4-4A02-BFA3-3C522D234051}" destId="{24A68A6D-C98F-4053-BA1E-0A4D7C077A10}" srcOrd="0" destOrd="0" presId="urn:microsoft.com/office/officeart/2005/8/layout/cycle2"/>
    <dgm:cxn modelId="{800057A1-7FD4-4964-9E5C-E69E674ACA94}" type="presOf" srcId="{D468FDA4-CF06-4CDD-918E-83DD7C7CFA1E}" destId="{CB8080BD-44BD-4756-8E1F-08FE74879AD3}" srcOrd="0" destOrd="0" presId="urn:microsoft.com/office/officeart/2005/8/layout/cycle2"/>
    <dgm:cxn modelId="{C966954B-EF39-441D-B157-A081C48CE9D2}" type="presOf" srcId="{B9435A0A-4D44-464C-914C-99ECAC6D7551}" destId="{7DC80F3F-E858-4CEF-8A5A-66D5942037A7}" srcOrd="0" destOrd="0" presId="urn:microsoft.com/office/officeart/2005/8/layout/cycle2"/>
    <dgm:cxn modelId="{A079D2F4-ACA8-49EE-9536-3B5328822001}" type="presParOf" srcId="{258343D1-73E3-44B7-BF76-449E85A0CD90}" destId="{7DC80F3F-E858-4CEF-8A5A-66D5942037A7}" srcOrd="0" destOrd="0" presId="urn:microsoft.com/office/officeart/2005/8/layout/cycle2"/>
    <dgm:cxn modelId="{1A5201D2-F7A0-4194-A8F9-8B5A712ED0B1}" type="presParOf" srcId="{258343D1-73E3-44B7-BF76-449E85A0CD90}" destId="{6CF4B565-A1FD-406E-B3DB-D59339595424}" srcOrd="1" destOrd="0" presId="urn:microsoft.com/office/officeart/2005/8/layout/cycle2"/>
    <dgm:cxn modelId="{62A42E90-8DCB-47DB-A8A1-C066AE275C0A}" type="presParOf" srcId="{6CF4B565-A1FD-406E-B3DB-D59339595424}" destId="{B97F9B39-017B-48A3-B2E6-9B7189CD5ACA}" srcOrd="0" destOrd="0" presId="urn:microsoft.com/office/officeart/2005/8/layout/cycle2"/>
    <dgm:cxn modelId="{0CACC64C-A0B3-4CC6-B072-267C45810F38}" type="presParOf" srcId="{258343D1-73E3-44B7-BF76-449E85A0CD90}" destId="{548CE17F-C859-40F2-9F12-7DCBB3945444}" srcOrd="2" destOrd="0" presId="urn:microsoft.com/office/officeart/2005/8/layout/cycle2"/>
    <dgm:cxn modelId="{33BD52A2-E595-4E5A-8342-3E3EE22EB71B}" type="presParOf" srcId="{258343D1-73E3-44B7-BF76-449E85A0CD90}" destId="{6A338D56-6CC2-4043-A2B9-61543A4BED99}" srcOrd="3" destOrd="0" presId="urn:microsoft.com/office/officeart/2005/8/layout/cycle2"/>
    <dgm:cxn modelId="{11427926-D31F-4D77-BC33-966365B431D7}" type="presParOf" srcId="{6A338D56-6CC2-4043-A2B9-61543A4BED99}" destId="{F4FBF9D2-1CDC-4BE9-B9B1-C0CD498F6087}" srcOrd="0" destOrd="0" presId="urn:microsoft.com/office/officeart/2005/8/layout/cycle2"/>
    <dgm:cxn modelId="{EADCBCAB-EE1D-4B01-97AB-692829AFB798}" type="presParOf" srcId="{258343D1-73E3-44B7-BF76-449E85A0CD90}" destId="{753EADBB-CED4-41E4-AEF5-CF7D83298D3E}" srcOrd="4" destOrd="0" presId="urn:microsoft.com/office/officeart/2005/8/layout/cycle2"/>
    <dgm:cxn modelId="{067C47AC-802F-4EE4-972A-04487A05847F}" type="presParOf" srcId="{258343D1-73E3-44B7-BF76-449E85A0CD90}" destId="{521A8AE5-6C1A-4A2C-9958-F99C25D19775}" srcOrd="5" destOrd="0" presId="urn:microsoft.com/office/officeart/2005/8/layout/cycle2"/>
    <dgm:cxn modelId="{22730A7D-3F87-4632-B9C6-B369201CFC96}" type="presParOf" srcId="{521A8AE5-6C1A-4A2C-9958-F99C25D19775}" destId="{BEE158C4-9263-4796-A635-EE032D1E3731}" srcOrd="0" destOrd="0" presId="urn:microsoft.com/office/officeart/2005/8/layout/cycle2"/>
    <dgm:cxn modelId="{A07F3396-A09F-4575-A6E8-28ACD303A5F9}" type="presParOf" srcId="{258343D1-73E3-44B7-BF76-449E85A0CD90}" destId="{2C22B236-7867-4F52-AFFA-FF60E1BF1ACF}" srcOrd="6" destOrd="0" presId="urn:microsoft.com/office/officeart/2005/8/layout/cycle2"/>
    <dgm:cxn modelId="{02515ADB-4C5E-447E-BB40-5D7D80831D46}" type="presParOf" srcId="{258343D1-73E3-44B7-BF76-449E85A0CD90}" destId="{AA90A70B-2CDF-4C8A-9B01-8260A4139324}" srcOrd="7" destOrd="0" presId="urn:microsoft.com/office/officeart/2005/8/layout/cycle2"/>
    <dgm:cxn modelId="{F8B23025-FCB2-41F8-B5A2-F1AA3ED0151D}" type="presParOf" srcId="{AA90A70B-2CDF-4C8A-9B01-8260A4139324}" destId="{5C15E3B9-178C-4C7A-A56A-810F30E7327F}" srcOrd="0" destOrd="0" presId="urn:microsoft.com/office/officeart/2005/8/layout/cycle2"/>
    <dgm:cxn modelId="{4B3F5735-0CCF-4D47-899E-DB81CBAA0E7A}" type="presParOf" srcId="{258343D1-73E3-44B7-BF76-449E85A0CD90}" destId="{5CC3D70D-90F6-4C0E-ACA7-085AD9AF0256}" srcOrd="8" destOrd="0" presId="urn:microsoft.com/office/officeart/2005/8/layout/cycle2"/>
    <dgm:cxn modelId="{3AB3CD93-14E8-45E5-A700-78FAF17DD349}" type="presParOf" srcId="{258343D1-73E3-44B7-BF76-449E85A0CD90}" destId="{24A68A6D-C98F-4053-BA1E-0A4D7C077A10}" srcOrd="9" destOrd="0" presId="urn:microsoft.com/office/officeart/2005/8/layout/cycle2"/>
    <dgm:cxn modelId="{CC8905E2-699F-479F-9F4E-E6CE76F2023D}" type="presParOf" srcId="{24A68A6D-C98F-4053-BA1E-0A4D7C077A10}" destId="{3CFE9C67-38D5-4D93-929E-432A180951BB}" srcOrd="0" destOrd="0" presId="urn:microsoft.com/office/officeart/2005/8/layout/cycle2"/>
    <dgm:cxn modelId="{85213D16-99DA-47C9-B16D-A348A65C722D}" type="presParOf" srcId="{258343D1-73E3-44B7-BF76-449E85A0CD90}" destId="{A7680F3D-4294-4B63-841F-A644B732A9B6}" srcOrd="10" destOrd="0" presId="urn:microsoft.com/office/officeart/2005/8/layout/cycle2"/>
    <dgm:cxn modelId="{9D93EDEA-0FC7-4205-A4AF-BACDDE5936FD}" type="presParOf" srcId="{258343D1-73E3-44B7-BF76-449E85A0CD90}" destId="{CB8080BD-44BD-4756-8E1F-08FE74879AD3}" srcOrd="11" destOrd="0" presId="urn:microsoft.com/office/officeart/2005/8/layout/cycle2"/>
    <dgm:cxn modelId="{033D3A18-C51F-47D7-BFF2-864544046A56}" type="presParOf" srcId="{CB8080BD-44BD-4756-8E1F-08FE74879AD3}" destId="{60CE0C36-A2B8-4790-B88E-3B10E5281F16}" srcOrd="0" destOrd="0" presId="urn:microsoft.com/office/officeart/2005/8/layout/cycle2"/>
  </dgm:cxnLst>
  <dgm:bg>
    <a:gradFill>
      <a:gsLst>
        <a:gs pos="0">
          <a:schemeClr val="accent1">
            <a:tint val="66000"/>
            <a:satMod val="160000"/>
            <a:alpha val="2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80F3F-E858-4CEF-8A5A-66D5942037A7}">
      <dsp:nvSpPr>
        <dsp:cNvPr id="0" name=""/>
        <dsp:cNvSpPr/>
      </dsp:nvSpPr>
      <dsp:spPr>
        <a:xfrm>
          <a:off x="3786179" y="214287"/>
          <a:ext cx="1712267" cy="1712267"/>
        </a:xfrm>
        <a:prstGeom prst="ellipse">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smtClean="0"/>
            <a:t>Literature review</a:t>
          </a:r>
          <a:endParaRPr lang="ar-SA" sz="1600" b="1" kern="1200" dirty="0"/>
        </a:p>
      </dsp:txBody>
      <dsp:txXfrm>
        <a:off x="4036935" y="465043"/>
        <a:ext cx="1210755" cy="1210755"/>
      </dsp:txXfrm>
    </dsp:sp>
    <dsp:sp modelId="{6CF4B565-A1FD-406E-B3DB-D59339595424}">
      <dsp:nvSpPr>
        <dsp:cNvPr id="0" name=""/>
        <dsp:cNvSpPr/>
      </dsp:nvSpPr>
      <dsp:spPr>
        <a:xfrm rot="1548907">
          <a:off x="5542046" y="1313114"/>
          <a:ext cx="398548" cy="577890"/>
        </a:xfrm>
        <a:prstGeom prst="rightArrow">
          <a:avLst>
            <a:gd name="adj1" fmla="val 60000"/>
            <a:gd name="adj2" fmla="val 50000"/>
          </a:avLst>
        </a:prstGeom>
        <a:gradFill rotWithShape="0">
          <a:gsLst>
            <a:gs pos="0">
              <a:schemeClr val="accent2">
                <a:hueOff val="0"/>
                <a:satOff val="0"/>
                <a:lumOff val="0"/>
                <a:alphaOff val="0"/>
                <a:tint val="73000"/>
                <a:shade val="100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tint val="100000"/>
                <a:shade val="57000"/>
                <a:satMod val="120000"/>
              </a:schemeClr>
            </a:gs>
            <a:gs pos="80000">
              <a:schemeClr val="accent2">
                <a:hueOff val="0"/>
                <a:satOff val="0"/>
                <a:lumOff val="0"/>
                <a:alphaOff val="0"/>
                <a:tint val="100000"/>
                <a:shade val="56000"/>
                <a:satMod val="145000"/>
              </a:schemeClr>
            </a:gs>
            <a:gs pos="88000">
              <a:schemeClr val="accent2">
                <a:hueOff val="0"/>
                <a:satOff val="0"/>
                <a:lumOff val="0"/>
                <a:alphaOff val="0"/>
                <a:tint val="100000"/>
                <a:shade val="63000"/>
                <a:satMod val="160000"/>
              </a:schemeClr>
            </a:gs>
            <a:gs pos="100000">
              <a:schemeClr val="accent2">
                <a:hueOff val="0"/>
                <a:satOff val="0"/>
                <a:lumOff val="0"/>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a:off x="5548012" y="1402659"/>
        <a:ext cx="278984" cy="346734"/>
      </dsp:txXfrm>
    </dsp:sp>
    <dsp:sp modelId="{548CE17F-C859-40F2-9F12-7DCBB3945444}">
      <dsp:nvSpPr>
        <dsp:cNvPr id="0" name=""/>
        <dsp:cNvSpPr/>
      </dsp:nvSpPr>
      <dsp:spPr>
        <a:xfrm>
          <a:off x="6004503" y="1287389"/>
          <a:ext cx="1712267" cy="1712267"/>
        </a:xfrm>
        <a:prstGeom prst="ellipse">
          <a:avLst/>
        </a:prstGeom>
        <a:gradFill rotWithShape="0">
          <a:gsLst>
            <a:gs pos="0">
              <a:schemeClr val="accent2">
                <a:hueOff val="563570"/>
                <a:satOff val="-4032"/>
                <a:lumOff val="-235"/>
                <a:alphaOff val="0"/>
                <a:tint val="73000"/>
                <a:shade val="100000"/>
                <a:satMod val="150000"/>
              </a:schemeClr>
            </a:gs>
            <a:gs pos="25000">
              <a:schemeClr val="accent2">
                <a:hueOff val="563570"/>
                <a:satOff val="-4032"/>
                <a:lumOff val="-235"/>
                <a:alphaOff val="0"/>
                <a:tint val="96000"/>
                <a:shade val="80000"/>
                <a:satMod val="105000"/>
              </a:schemeClr>
            </a:gs>
            <a:gs pos="38000">
              <a:schemeClr val="accent2">
                <a:hueOff val="563570"/>
                <a:satOff val="-4032"/>
                <a:lumOff val="-235"/>
                <a:alphaOff val="0"/>
                <a:tint val="96000"/>
                <a:shade val="59000"/>
                <a:satMod val="120000"/>
              </a:schemeClr>
            </a:gs>
            <a:gs pos="55000">
              <a:schemeClr val="accent2">
                <a:hueOff val="563570"/>
                <a:satOff val="-4032"/>
                <a:lumOff val="-235"/>
                <a:alphaOff val="0"/>
                <a:tint val="100000"/>
                <a:shade val="57000"/>
                <a:satMod val="120000"/>
              </a:schemeClr>
            </a:gs>
            <a:gs pos="80000">
              <a:schemeClr val="accent2">
                <a:hueOff val="563570"/>
                <a:satOff val="-4032"/>
                <a:lumOff val="-235"/>
                <a:alphaOff val="0"/>
                <a:tint val="100000"/>
                <a:shade val="56000"/>
                <a:satMod val="145000"/>
              </a:schemeClr>
            </a:gs>
            <a:gs pos="88000">
              <a:schemeClr val="accent2">
                <a:hueOff val="563570"/>
                <a:satOff val="-4032"/>
                <a:lumOff val="-235"/>
                <a:alphaOff val="0"/>
                <a:tint val="100000"/>
                <a:shade val="63000"/>
                <a:satMod val="160000"/>
              </a:schemeClr>
            </a:gs>
            <a:gs pos="100000">
              <a:schemeClr val="accent2">
                <a:hueOff val="563570"/>
                <a:satOff val="-4032"/>
                <a:lumOff val="-235"/>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smtClean="0"/>
            <a:t>Data collection</a:t>
          </a:r>
          <a:endParaRPr lang="ar-SA" sz="1600" b="1" kern="1200" dirty="0"/>
        </a:p>
      </dsp:txBody>
      <dsp:txXfrm>
        <a:off x="6255259" y="1538145"/>
        <a:ext cx="1210755" cy="1210755"/>
      </dsp:txXfrm>
    </dsp:sp>
    <dsp:sp modelId="{6A338D56-6CC2-4043-A2B9-61543A4BED99}">
      <dsp:nvSpPr>
        <dsp:cNvPr id="0" name=""/>
        <dsp:cNvSpPr/>
      </dsp:nvSpPr>
      <dsp:spPr>
        <a:xfrm rot="5400000">
          <a:off x="6633084" y="3127174"/>
          <a:ext cx="455103" cy="577890"/>
        </a:xfrm>
        <a:prstGeom prst="rightArrow">
          <a:avLst>
            <a:gd name="adj1" fmla="val 60000"/>
            <a:gd name="adj2" fmla="val 50000"/>
          </a:avLst>
        </a:prstGeom>
        <a:gradFill rotWithShape="0">
          <a:gsLst>
            <a:gs pos="0">
              <a:schemeClr val="accent2">
                <a:hueOff val="563570"/>
                <a:satOff val="-4032"/>
                <a:lumOff val="-235"/>
                <a:alphaOff val="0"/>
                <a:tint val="73000"/>
                <a:shade val="100000"/>
                <a:satMod val="150000"/>
              </a:schemeClr>
            </a:gs>
            <a:gs pos="25000">
              <a:schemeClr val="accent2">
                <a:hueOff val="563570"/>
                <a:satOff val="-4032"/>
                <a:lumOff val="-235"/>
                <a:alphaOff val="0"/>
                <a:tint val="96000"/>
                <a:shade val="80000"/>
                <a:satMod val="105000"/>
              </a:schemeClr>
            </a:gs>
            <a:gs pos="38000">
              <a:schemeClr val="accent2">
                <a:hueOff val="563570"/>
                <a:satOff val="-4032"/>
                <a:lumOff val="-235"/>
                <a:alphaOff val="0"/>
                <a:tint val="96000"/>
                <a:shade val="59000"/>
                <a:satMod val="120000"/>
              </a:schemeClr>
            </a:gs>
            <a:gs pos="55000">
              <a:schemeClr val="accent2">
                <a:hueOff val="563570"/>
                <a:satOff val="-4032"/>
                <a:lumOff val="-235"/>
                <a:alphaOff val="0"/>
                <a:tint val="100000"/>
                <a:shade val="57000"/>
                <a:satMod val="120000"/>
              </a:schemeClr>
            </a:gs>
            <a:gs pos="80000">
              <a:schemeClr val="accent2">
                <a:hueOff val="563570"/>
                <a:satOff val="-4032"/>
                <a:lumOff val="-235"/>
                <a:alphaOff val="0"/>
                <a:tint val="100000"/>
                <a:shade val="56000"/>
                <a:satMod val="145000"/>
              </a:schemeClr>
            </a:gs>
            <a:gs pos="88000">
              <a:schemeClr val="accent2">
                <a:hueOff val="563570"/>
                <a:satOff val="-4032"/>
                <a:lumOff val="-235"/>
                <a:alphaOff val="0"/>
                <a:tint val="100000"/>
                <a:shade val="63000"/>
                <a:satMod val="160000"/>
              </a:schemeClr>
            </a:gs>
            <a:gs pos="100000">
              <a:schemeClr val="accent2">
                <a:hueOff val="563570"/>
                <a:satOff val="-4032"/>
                <a:lumOff val="-235"/>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a:off x="6701350" y="3174487"/>
        <a:ext cx="318572" cy="346734"/>
      </dsp:txXfrm>
    </dsp:sp>
    <dsp:sp modelId="{753EADBB-CED4-41E4-AEF5-CF7D83298D3E}">
      <dsp:nvSpPr>
        <dsp:cNvPr id="0" name=""/>
        <dsp:cNvSpPr/>
      </dsp:nvSpPr>
      <dsp:spPr>
        <a:xfrm>
          <a:off x="6004503" y="3858343"/>
          <a:ext cx="1712267" cy="1712267"/>
        </a:xfrm>
        <a:prstGeom prst="ellipse">
          <a:avLst/>
        </a:prstGeom>
        <a:gradFill rotWithShape="0">
          <a:gsLst>
            <a:gs pos="0">
              <a:schemeClr val="accent2">
                <a:hueOff val="1127141"/>
                <a:satOff val="-8065"/>
                <a:lumOff val="-471"/>
                <a:alphaOff val="0"/>
                <a:tint val="73000"/>
                <a:shade val="100000"/>
                <a:satMod val="150000"/>
              </a:schemeClr>
            </a:gs>
            <a:gs pos="25000">
              <a:schemeClr val="accent2">
                <a:hueOff val="1127141"/>
                <a:satOff val="-8065"/>
                <a:lumOff val="-471"/>
                <a:alphaOff val="0"/>
                <a:tint val="96000"/>
                <a:shade val="80000"/>
                <a:satMod val="105000"/>
              </a:schemeClr>
            </a:gs>
            <a:gs pos="38000">
              <a:schemeClr val="accent2">
                <a:hueOff val="1127141"/>
                <a:satOff val="-8065"/>
                <a:lumOff val="-471"/>
                <a:alphaOff val="0"/>
                <a:tint val="96000"/>
                <a:shade val="59000"/>
                <a:satMod val="120000"/>
              </a:schemeClr>
            </a:gs>
            <a:gs pos="55000">
              <a:schemeClr val="accent2">
                <a:hueOff val="1127141"/>
                <a:satOff val="-8065"/>
                <a:lumOff val="-471"/>
                <a:alphaOff val="0"/>
                <a:tint val="100000"/>
                <a:shade val="57000"/>
                <a:satMod val="120000"/>
              </a:schemeClr>
            </a:gs>
            <a:gs pos="80000">
              <a:schemeClr val="accent2">
                <a:hueOff val="1127141"/>
                <a:satOff val="-8065"/>
                <a:lumOff val="-471"/>
                <a:alphaOff val="0"/>
                <a:tint val="100000"/>
                <a:shade val="56000"/>
                <a:satMod val="145000"/>
              </a:schemeClr>
            </a:gs>
            <a:gs pos="88000">
              <a:schemeClr val="accent2">
                <a:hueOff val="1127141"/>
                <a:satOff val="-8065"/>
                <a:lumOff val="-471"/>
                <a:alphaOff val="0"/>
                <a:tint val="100000"/>
                <a:shade val="63000"/>
                <a:satMod val="160000"/>
              </a:schemeClr>
            </a:gs>
            <a:gs pos="100000">
              <a:schemeClr val="accent2">
                <a:hueOff val="1127141"/>
                <a:satOff val="-8065"/>
                <a:lumOff val="-471"/>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smtClean="0"/>
            <a:t>Data analysis</a:t>
          </a:r>
          <a:endParaRPr lang="ar-SA" sz="1600" b="1" kern="1200" dirty="0"/>
        </a:p>
      </dsp:txBody>
      <dsp:txXfrm>
        <a:off x="6255259" y="4109099"/>
        <a:ext cx="1210755" cy="1210755"/>
      </dsp:txXfrm>
    </dsp:sp>
    <dsp:sp modelId="{521A8AE5-6C1A-4A2C-9958-F99C25D19775}">
      <dsp:nvSpPr>
        <dsp:cNvPr id="0" name=""/>
        <dsp:cNvSpPr/>
      </dsp:nvSpPr>
      <dsp:spPr>
        <a:xfrm rot="9000000">
          <a:off x="5530983" y="5061830"/>
          <a:ext cx="455103" cy="577890"/>
        </a:xfrm>
        <a:prstGeom prst="rightArrow">
          <a:avLst>
            <a:gd name="adj1" fmla="val 60000"/>
            <a:gd name="adj2" fmla="val 50000"/>
          </a:avLst>
        </a:prstGeom>
        <a:gradFill rotWithShape="0">
          <a:gsLst>
            <a:gs pos="0">
              <a:schemeClr val="accent2">
                <a:hueOff val="1127141"/>
                <a:satOff val="-8065"/>
                <a:lumOff val="-471"/>
                <a:alphaOff val="0"/>
                <a:tint val="73000"/>
                <a:shade val="100000"/>
                <a:satMod val="150000"/>
              </a:schemeClr>
            </a:gs>
            <a:gs pos="25000">
              <a:schemeClr val="accent2">
                <a:hueOff val="1127141"/>
                <a:satOff val="-8065"/>
                <a:lumOff val="-471"/>
                <a:alphaOff val="0"/>
                <a:tint val="96000"/>
                <a:shade val="80000"/>
                <a:satMod val="105000"/>
              </a:schemeClr>
            </a:gs>
            <a:gs pos="38000">
              <a:schemeClr val="accent2">
                <a:hueOff val="1127141"/>
                <a:satOff val="-8065"/>
                <a:lumOff val="-471"/>
                <a:alphaOff val="0"/>
                <a:tint val="96000"/>
                <a:shade val="59000"/>
                <a:satMod val="120000"/>
              </a:schemeClr>
            </a:gs>
            <a:gs pos="55000">
              <a:schemeClr val="accent2">
                <a:hueOff val="1127141"/>
                <a:satOff val="-8065"/>
                <a:lumOff val="-471"/>
                <a:alphaOff val="0"/>
                <a:tint val="100000"/>
                <a:shade val="57000"/>
                <a:satMod val="120000"/>
              </a:schemeClr>
            </a:gs>
            <a:gs pos="80000">
              <a:schemeClr val="accent2">
                <a:hueOff val="1127141"/>
                <a:satOff val="-8065"/>
                <a:lumOff val="-471"/>
                <a:alphaOff val="0"/>
                <a:tint val="100000"/>
                <a:shade val="56000"/>
                <a:satMod val="145000"/>
              </a:schemeClr>
            </a:gs>
            <a:gs pos="88000">
              <a:schemeClr val="accent2">
                <a:hueOff val="1127141"/>
                <a:satOff val="-8065"/>
                <a:lumOff val="-471"/>
                <a:alphaOff val="0"/>
                <a:tint val="100000"/>
                <a:shade val="63000"/>
                <a:satMod val="160000"/>
              </a:schemeClr>
            </a:gs>
            <a:gs pos="100000">
              <a:schemeClr val="accent2">
                <a:hueOff val="1127141"/>
                <a:satOff val="-8065"/>
                <a:lumOff val="-471"/>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rot="10800000">
        <a:off x="5658368" y="5143275"/>
        <a:ext cx="318572" cy="346734"/>
      </dsp:txXfrm>
    </dsp:sp>
    <dsp:sp modelId="{2C22B236-7867-4F52-AFFA-FF60E1BF1ACF}">
      <dsp:nvSpPr>
        <dsp:cNvPr id="0" name=""/>
        <dsp:cNvSpPr/>
      </dsp:nvSpPr>
      <dsp:spPr>
        <a:xfrm>
          <a:off x="3777991" y="5143820"/>
          <a:ext cx="1712267" cy="1712267"/>
        </a:xfrm>
        <a:prstGeom prst="ellipse">
          <a:avLst/>
        </a:prstGeom>
        <a:gradFill rotWithShape="0">
          <a:gsLst>
            <a:gs pos="0">
              <a:schemeClr val="accent2">
                <a:hueOff val="1690711"/>
                <a:satOff val="-12097"/>
                <a:lumOff val="-706"/>
                <a:alphaOff val="0"/>
                <a:tint val="73000"/>
                <a:shade val="100000"/>
                <a:satMod val="150000"/>
              </a:schemeClr>
            </a:gs>
            <a:gs pos="25000">
              <a:schemeClr val="accent2">
                <a:hueOff val="1690711"/>
                <a:satOff val="-12097"/>
                <a:lumOff val="-706"/>
                <a:alphaOff val="0"/>
                <a:tint val="96000"/>
                <a:shade val="80000"/>
                <a:satMod val="105000"/>
              </a:schemeClr>
            </a:gs>
            <a:gs pos="38000">
              <a:schemeClr val="accent2">
                <a:hueOff val="1690711"/>
                <a:satOff val="-12097"/>
                <a:lumOff val="-706"/>
                <a:alphaOff val="0"/>
                <a:tint val="96000"/>
                <a:shade val="59000"/>
                <a:satMod val="120000"/>
              </a:schemeClr>
            </a:gs>
            <a:gs pos="55000">
              <a:schemeClr val="accent2">
                <a:hueOff val="1690711"/>
                <a:satOff val="-12097"/>
                <a:lumOff val="-706"/>
                <a:alphaOff val="0"/>
                <a:tint val="100000"/>
                <a:shade val="57000"/>
                <a:satMod val="120000"/>
              </a:schemeClr>
            </a:gs>
            <a:gs pos="80000">
              <a:schemeClr val="accent2">
                <a:hueOff val="1690711"/>
                <a:satOff val="-12097"/>
                <a:lumOff val="-706"/>
                <a:alphaOff val="0"/>
                <a:tint val="100000"/>
                <a:shade val="56000"/>
                <a:satMod val="145000"/>
              </a:schemeClr>
            </a:gs>
            <a:gs pos="88000">
              <a:schemeClr val="accent2">
                <a:hueOff val="1690711"/>
                <a:satOff val="-12097"/>
                <a:lumOff val="-706"/>
                <a:alphaOff val="0"/>
                <a:tint val="100000"/>
                <a:shade val="63000"/>
                <a:satMod val="160000"/>
              </a:schemeClr>
            </a:gs>
            <a:gs pos="100000">
              <a:schemeClr val="accent2">
                <a:hueOff val="1690711"/>
                <a:satOff val="-12097"/>
                <a:lumOff val="-706"/>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smtClean="0"/>
            <a:t>Prepare Institutional Development</a:t>
          </a:r>
          <a:endParaRPr lang="ar-SA" sz="1600" b="1" kern="1200" dirty="0"/>
        </a:p>
      </dsp:txBody>
      <dsp:txXfrm>
        <a:off x="4028747" y="5394576"/>
        <a:ext cx="1210755" cy="1210755"/>
      </dsp:txXfrm>
    </dsp:sp>
    <dsp:sp modelId="{AA90A70B-2CDF-4C8A-9B01-8260A4139324}">
      <dsp:nvSpPr>
        <dsp:cNvPr id="0" name=""/>
        <dsp:cNvSpPr/>
      </dsp:nvSpPr>
      <dsp:spPr>
        <a:xfrm rot="12600000">
          <a:off x="3364884" y="5096096"/>
          <a:ext cx="408362" cy="577890"/>
        </a:xfrm>
        <a:prstGeom prst="rightArrow">
          <a:avLst>
            <a:gd name="adj1" fmla="val 60000"/>
            <a:gd name="adj2" fmla="val 50000"/>
          </a:avLst>
        </a:prstGeom>
        <a:gradFill rotWithShape="0">
          <a:gsLst>
            <a:gs pos="0">
              <a:schemeClr val="accent2">
                <a:hueOff val="1690711"/>
                <a:satOff val="-12097"/>
                <a:lumOff val="-706"/>
                <a:alphaOff val="0"/>
                <a:tint val="73000"/>
                <a:shade val="100000"/>
                <a:satMod val="150000"/>
              </a:schemeClr>
            </a:gs>
            <a:gs pos="25000">
              <a:schemeClr val="accent2">
                <a:hueOff val="1690711"/>
                <a:satOff val="-12097"/>
                <a:lumOff val="-706"/>
                <a:alphaOff val="0"/>
                <a:tint val="96000"/>
                <a:shade val="80000"/>
                <a:satMod val="105000"/>
              </a:schemeClr>
            </a:gs>
            <a:gs pos="38000">
              <a:schemeClr val="accent2">
                <a:hueOff val="1690711"/>
                <a:satOff val="-12097"/>
                <a:lumOff val="-706"/>
                <a:alphaOff val="0"/>
                <a:tint val="96000"/>
                <a:shade val="59000"/>
                <a:satMod val="120000"/>
              </a:schemeClr>
            </a:gs>
            <a:gs pos="55000">
              <a:schemeClr val="accent2">
                <a:hueOff val="1690711"/>
                <a:satOff val="-12097"/>
                <a:lumOff val="-706"/>
                <a:alphaOff val="0"/>
                <a:tint val="100000"/>
                <a:shade val="57000"/>
                <a:satMod val="120000"/>
              </a:schemeClr>
            </a:gs>
            <a:gs pos="80000">
              <a:schemeClr val="accent2">
                <a:hueOff val="1690711"/>
                <a:satOff val="-12097"/>
                <a:lumOff val="-706"/>
                <a:alphaOff val="0"/>
                <a:tint val="100000"/>
                <a:shade val="56000"/>
                <a:satMod val="145000"/>
              </a:schemeClr>
            </a:gs>
            <a:gs pos="88000">
              <a:schemeClr val="accent2">
                <a:hueOff val="1690711"/>
                <a:satOff val="-12097"/>
                <a:lumOff val="-706"/>
                <a:alphaOff val="0"/>
                <a:tint val="100000"/>
                <a:shade val="63000"/>
                <a:satMod val="160000"/>
              </a:schemeClr>
            </a:gs>
            <a:gs pos="100000">
              <a:schemeClr val="accent2">
                <a:hueOff val="1690711"/>
                <a:satOff val="-12097"/>
                <a:lumOff val="-706"/>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rot="10800000">
        <a:off x="3479186" y="5242301"/>
        <a:ext cx="285853" cy="346734"/>
      </dsp:txXfrm>
    </dsp:sp>
    <dsp:sp modelId="{5CC3D70D-90F6-4C0E-ACA7-085AD9AF0256}">
      <dsp:nvSpPr>
        <dsp:cNvPr id="0" name=""/>
        <dsp:cNvSpPr/>
      </dsp:nvSpPr>
      <dsp:spPr>
        <a:xfrm>
          <a:off x="1427229" y="3858343"/>
          <a:ext cx="1960768" cy="1712267"/>
        </a:xfrm>
        <a:prstGeom prst="ellipse">
          <a:avLst/>
        </a:prstGeom>
        <a:gradFill rotWithShape="0">
          <a:gsLst>
            <a:gs pos="0">
              <a:schemeClr val="accent2">
                <a:hueOff val="2254282"/>
                <a:satOff val="-16130"/>
                <a:lumOff val="-942"/>
                <a:alphaOff val="0"/>
                <a:tint val="73000"/>
                <a:shade val="100000"/>
                <a:satMod val="150000"/>
              </a:schemeClr>
            </a:gs>
            <a:gs pos="25000">
              <a:schemeClr val="accent2">
                <a:hueOff val="2254282"/>
                <a:satOff val="-16130"/>
                <a:lumOff val="-942"/>
                <a:alphaOff val="0"/>
                <a:tint val="96000"/>
                <a:shade val="80000"/>
                <a:satMod val="105000"/>
              </a:schemeClr>
            </a:gs>
            <a:gs pos="38000">
              <a:schemeClr val="accent2">
                <a:hueOff val="2254282"/>
                <a:satOff val="-16130"/>
                <a:lumOff val="-942"/>
                <a:alphaOff val="0"/>
                <a:tint val="96000"/>
                <a:shade val="59000"/>
                <a:satMod val="120000"/>
              </a:schemeClr>
            </a:gs>
            <a:gs pos="55000">
              <a:schemeClr val="accent2">
                <a:hueOff val="2254282"/>
                <a:satOff val="-16130"/>
                <a:lumOff val="-942"/>
                <a:alphaOff val="0"/>
                <a:tint val="100000"/>
                <a:shade val="57000"/>
                <a:satMod val="120000"/>
              </a:schemeClr>
            </a:gs>
            <a:gs pos="80000">
              <a:schemeClr val="accent2">
                <a:hueOff val="2254282"/>
                <a:satOff val="-16130"/>
                <a:lumOff val="-942"/>
                <a:alphaOff val="0"/>
                <a:tint val="100000"/>
                <a:shade val="56000"/>
                <a:satMod val="145000"/>
              </a:schemeClr>
            </a:gs>
            <a:gs pos="88000">
              <a:schemeClr val="accent2">
                <a:hueOff val="2254282"/>
                <a:satOff val="-16130"/>
                <a:lumOff val="-942"/>
                <a:alphaOff val="0"/>
                <a:tint val="100000"/>
                <a:shade val="63000"/>
                <a:satMod val="160000"/>
              </a:schemeClr>
            </a:gs>
            <a:gs pos="100000">
              <a:schemeClr val="accent2">
                <a:hueOff val="2254282"/>
                <a:satOff val="-16130"/>
                <a:lumOff val="-942"/>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smtClean="0"/>
            <a:t>Conclusions and recommendations</a:t>
          </a:r>
          <a:endParaRPr lang="ar-SA" sz="1600" b="1" kern="1200" dirty="0"/>
        </a:p>
      </dsp:txBody>
      <dsp:txXfrm>
        <a:off x="1714377" y="4109099"/>
        <a:ext cx="1386472" cy="1210755"/>
      </dsp:txXfrm>
    </dsp:sp>
    <dsp:sp modelId="{24A68A6D-C98F-4053-BA1E-0A4D7C077A10}">
      <dsp:nvSpPr>
        <dsp:cNvPr id="0" name=""/>
        <dsp:cNvSpPr/>
      </dsp:nvSpPr>
      <dsp:spPr>
        <a:xfrm rot="16200000">
          <a:off x="2180061" y="3152935"/>
          <a:ext cx="455103" cy="577890"/>
        </a:xfrm>
        <a:prstGeom prst="rightArrow">
          <a:avLst>
            <a:gd name="adj1" fmla="val 60000"/>
            <a:gd name="adj2" fmla="val 50000"/>
          </a:avLst>
        </a:prstGeom>
        <a:gradFill rotWithShape="0">
          <a:gsLst>
            <a:gs pos="0">
              <a:schemeClr val="accent2">
                <a:hueOff val="2254282"/>
                <a:satOff val="-16130"/>
                <a:lumOff val="-942"/>
                <a:alphaOff val="0"/>
                <a:tint val="73000"/>
                <a:shade val="100000"/>
                <a:satMod val="150000"/>
              </a:schemeClr>
            </a:gs>
            <a:gs pos="25000">
              <a:schemeClr val="accent2">
                <a:hueOff val="2254282"/>
                <a:satOff val="-16130"/>
                <a:lumOff val="-942"/>
                <a:alphaOff val="0"/>
                <a:tint val="96000"/>
                <a:shade val="80000"/>
                <a:satMod val="105000"/>
              </a:schemeClr>
            </a:gs>
            <a:gs pos="38000">
              <a:schemeClr val="accent2">
                <a:hueOff val="2254282"/>
                <a:satOff val="-16130"/>
                <a:lumOff val="-942"/>
                <a:alphaOff val="0"/>
                <a:tint val="96000"/>
                <a:shade val="59000"/>
                <a:satMod val="120000"/>
              </a:schemeClr>
            </a:gs>
            <a:gs pos="55000">
              <a:schemeClr val="accent2">
                <a:hueOff val="2254282"/>
                <a:satOff val="-16130"/>
                <a:lumOff val="-942"/>
                <a:alphaOff val="0"/>
                <a:tint val="100000"/>
                <a:shade val="57000"/>
                <a:satMod val="120000"/>
              </a:schemeClr>
            </a:gs>
            <a:gs pos="80000">
              <a:schemeClr val="accent2">
                <a:hueOff val="2254282"/>
                <a:satOff val="-16130"/>
                <a:lumOff val="-942"/>
                <a:alphaOff val="0"/>
                <a:tint val="100000"/>
                <a:shade val="56000"/>
                <a:satMod val="145000"/>
              </a:schemeClr>
            </a:gs>
            <a:gs pos="88000">
              <a:schemeClr val="accent2">
                <a:hueOff val="2254282"/>
                <a:satOff val="-16130"/>
                <a:lumOff val="-942"/>
                <a:alphaOff val="0"/>
                <a:tint val="100000"/>
                <a:shade val="63000"/>
                <a:satMod val="160000"/>
              </a:schemeClr>
            </a:gs>
            <a:gs pos="100000">
              <a:schemeClr val="accent2">
                <a:hueOff val="2254282"/>
                <a:satOff val="-16130"/>
                <a:lumOff val="-942"/>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a:off x="2248327" y="3336779"/>
        <a:ext cx="318572" cy="346734"/>
      </dsp:txXfrm>
    </dsp:sp>
    <dsp:sp modelId="{A7680F3D-4294-4B63-841F-A644B732A9B6}">
      <dsp:nvSpPr>
        <dsp:cNvPr id="0" name=""/>
        <dsp:cNvSpPr/>
      </dsp:nvSpPr>
      <dsp:spPr>
        <a:xfrm>
          <a:off x="1551480" y="1287389"/>
          <a:ext cx="1712267" cy="1712267"/>
        </a:xfrm>
        <a:prstGeom prst="ellipse">
          <a:avLst/>
        </a:prstGeom>
        <a:gradFill rotWithShape="0">
          <a:gsLst>
            <a:gs pos="0">
              <a:schemeClr val="accent2">
                <a:hueOff val="2817852"/>
                <a:satOff val="-20162"/>
                <a:lumOff val="-1177"/>
                <a:alphaOff val="0"/>
                <a:tint val="73000"/>
                <a:shade val="100000"/>
                <a:satMod val="150000"/>
              </a:schemeClr>
            </a:gs>
            <a:gs pos="25000">
              <a:schemeClr val="accent2">
                <a:hueOff val="2817852"/>
                <a:satOff val="-20162"/>
                <a:lumOff val="-1177"/>
                <a:alphaOff val="0"/>
                <a:tint val="96000"/>
                <a:shade val="80000"/>
                <a:satMod val="105000"/>
              </a:schemeClr>
            </a:gs>
            <a:gs pos="38000">
              <a:schemeClr val="accent2">
                <a:hueOff val="2817852"/>
                <a:satOff val="-20162"/>
                <a:lumOff val="-1177"/>
                <a:alphaOff val="0"/>
                <a:tint val="96000"/>
                <a:shade val="59000"/>
                <a:satMod val="120000"/>
              </a:schemeClr>
            </a:gs>
            <a:gs pos="55000">
              <a:schemeClr val="accent2">
                <a:hueOff val="2817852"/>
                <a:satOff val="-20162"/>
                <a:lumOff val="-1177"/>
                <a:alphaOff val="0"/>
                <a:tint val="100000"/>
                <a:shade val="57000"/>
                <a:satMod val="120000"/>
              </a:schemeClr>
            </a:gs>
            <a:gs pos="80000">
              <a:schemeClr val="accent2">
                <a:hueOff val="2817852"/>
                <a:satOff val="-20162"/>
                <a:lumOff val="-1177"/>
                <a:alphaOff val="0"/>
                <a:tint val="100000"/>
                <a:shade val="56000"/>
                <a:satMod val="145000"/>
              </a:schemeClr>
            </a:gs>
            <a:gs pos="88000">
              <a:schemeClr val="accent2">
                <a:hueOff val="2817852"/>
                <a:satOff val="-20162"/>
                <a:lumOff val="-1177"/>
                <a:alphaOff val="0"/>
                <a:tint val="100000"/>
                <a:shade val="63000"/>
                <a:satMod val="160000"/>
              </a:schemeClr>
            </a:gs>
            <a:gs pos="100000">
              <a:schemeClr val="accent2">
                <a:hueOff val="2817852"/>
                <a:satOff val="-20162"/>
                <a:lumOff val="-1177"/>
                <a:alphaOff val="0"/>
                <a:tint val="99000"/>
                <a:shade val="100000"/>
                <a:satMod val="155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1" kern="1200" dirty="0" smtClean="0"/>
            <a:t>Establishing a final report</a:t>
          </a:r>
          <a:endParaRPr lang="ar-SA" sz="1600" b="1" kern="1200" dirty="0"/>
        </a:p>
      </dsp:txBody>
      <dsp:txXfrm>
        <a:off x="1802236" y="1538145"/>
        <a:ext cx="1210755" cy="1210755"/>
      </dsp:txXfrm>
    </dsp:sp>
    <dsp:sp modelId="{CB8080BD-44BD-4756-8E1F-08FE74879AD3}">
      <dsp:nvSpPr>
        <dsp:cNvPr id="0" name=""/>
        <dsp:cNvSpPr/>
      </dsp:nvSpPr>
      <dsp:spPr>
        <a:xfrm rot="20060982">
          <a:off x="3311412" y="1323005"/>
          <a:ext cx="406366" cy="577890"/>
        </a:xfrm>
        <a:prstGeom prst="rightArrow">
          <a:avLst>
            <a:gd name="adj1" fmla="val 60000"/>
            <a:gd name="adj2" fmla="val 50000"/>
          </a:avLst>
        </a:prstGeom>
        <a:gradFill rotWithShape="0">
          <a:gsLst>
            <a:gs pos="0">
              <a:schemeClr val="accent2">
                <a:hueOff val="2817852"/>
                <a:satOff val="-20162"/>
                <a:lumOff val="-1177"/>
                <a:alphaOff val="0"/>
                <a:tint val="73000"/>
                <a:shade val="100000"/>
                <a:satMod val="150000"/>
              </a:schemeClr>
            </a:gs>
            <a:gs pos="25000">
              <a:schemeClr val="accent2">
                <a:hueOff val="2817852"/>
                <a:satOff val="-20162"/>
                <a:lumOff val="-1177"/>
                <a:alphaOff val="0"/>
                <a:tint val="96000"/>
                <a:shade val="80000"/>
                <a:satMod val="105000"/>
              </a:schemeClr>
            </a:gs>
            <a:gs pos="38000">
              <a:schemeClr val="accent2">
                <a:hueOff val="2817852"/>
                <a:satOff val="-20162"/>
                <a:lumOff val="-1177"/>
                <a:alphaOff val="0"/>
                <a:tint val="96000"/>
                <a:shade val="59000"/>
                <a:satMod val="120000"/>
              </a:schemeClr>
            </a:gs>
            <a:gs pos="55000">
              <a:schemeClr val="accent2">
                <a:hueOff val="2817852"/>
                <a:satOff val="-20162"/>
                <a:lumOff val="-1177"/>
                <a:alphaOff val="0"/>
                <a:tint val="100000"/>
                <a:shade val="57000"/>
                <a:satMod val="120000"/>
              </a:schemeClr>
            </a:gs>
            <a:gs pos="80000">
              <a:schemeClr val="accent2">
                <a:hueOff val="2817852"/>
                <a:satOff val="-20162"/>
                <a:lumOff val="-1177"/>
                <a:alphaOff val="0"/>
                <a:tint val="100000"/>
                <a:shade val="56000"/>
                <a:satMod val="145000"/>
              </a:schemeClr>
            </a:gs>
            <a:gs pos="88000">
              <a:schemeClr val="accent2">
                <a:hueOff val="2817852"/>
                <a:satOff val="-20162"/>
                <a:lumOff val="-1177"/>
                <a:alphaOff val="0"/>
                <a:tint val="100000"/>
                <a:shade val="63000"/>
                <a:satMod val="160000"/>
              </a:schemeClr>
            </a:gs>
            <a:gs pos="100000">
              <a:schemeClr val="accent2">
                <a:hueOff val="2817852"/>
                <a:satOff val="-20162"/>
                <a:lumOff val="-1177"/>
                <a:alphaOff val="0"/>
                <a:tint val="99000"/>
                <a:shade val="100000"/>
                <a:satMod val="155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rtl="1">
            <a:lnSpc>
              <a:spcPct val="90000"/>
            </a:lnSpc>
            <a:spcBef>
              <a:spcPct val="0"/>
            </a:spcBef>
            <a:spcAft>
              <a:spcPct val="35000"/>
            </a:spcAft>
          </a:pPr>
          <a:endParaRPr lang="ar-SA" sz="2500" kern="1200"/>
        </a:p>
      </dsp:txBody>
      <dsp:txXfrm>
        <a:off x="3317419" y="1464969"/>
        <a:ext cx="284456" cy="3467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4F8D3D7-C271-4C71-BAB8-A6D1A305DEAB}" type="slidenum">
              <a:rPr lang="ar-SA" smtClean="0"/>
              <a:pPr/>
              <a:t>‹#›</a:t>
            </a:fld>
            <a:endParaRPr lang="ar-S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transition>
    <p:checke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4F8D3D7-C271-4C71-BAB8-A6D1A305DEAB}" type="slidenum">
              <a:rPr lang="ar-SA" smtClean="0"/>
              <a:pPr/>
              <a:t>‹#›</a:t>
            </a:fld>
            <a:endParaRPr lang="ar-SA"/>
          </a:p>
        </p:txBody>
      </p:sp>
    </p:spTree>
  </p:cSld>
  <p:clrMapOvr>
    <a:masterClrMapping/>
  </p:clrMapOvr>
  <p:transition>
    <p:checke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4F8D3D7-C271-4C71-BAB8-A6D1A305DEAB}" type="slidenum">
              <a:rPr lang="ar-SA" smtClean="0"/>
              <a:pPr/>
              <a:t>‹#›</a:t>
            </a:fld>
            <a:endParaRPr lang="ar-SA"/>
          </a:p>
        </p:txBody>
      </p:sp>
    </p:spTree>
  </p:cSld>
  <p:clrMapOvr>
    <a:masterClrMapping/>
  </p:clrMapOvr>
  <p:transition>
    <p:checke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4F8D3D7-C271-4C71-BAB8-A6D1A305DEAB}" type="slidenum">
              <a:rPr lang="ar-SA" smtClean="0"/>
              <a:pPr/>
              <a:t>‹#›</a:t>
            </a:fld>
            <a:endParaRPr lang="ar-SA"/>
          </a:p>
        </p:txBody>
      </p:sp>
    </p:spTree>
  </p:cSld>
  <p:clrMapOvr>
    <a:masterClrMapping/>
  </p:clrMapOvr>
  <p:transition>
    <p:checke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4F8D3D7-C271-4C71-BAB8-A6D1A305DEAB}" type="slidenum">
              <a:rPr lang="ar-SA" smtClean="0"/>
              <a:pPr/>
              <a:t>‹#›</a:t>
            </a:fld>
            <a:endParaRPr lang="ar-S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hecke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4F8D3D7-C271-4C71-BAB8-A6D1A305DEAB}" type="slidenum">
              <a:rPr lang="ar-SA" smtClean="0"/>
              <a:pPr/>
              <a:t>‹#›</a:t>
            </a:fld>
            <a:endParaRPr lang="ar-SA"/>
          </a:p>
        </p:txBody>
      </p:sp>
    </p:spTree>
  </p:cSld>
  <p:clrMapOvr>
    <a:masterClrMapping/>
  </p:clrMapOvr>
  <p:transition>
    <p:checke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4F8D3D7-C271-4C71-BAB8-A6D1A305DEAB}" type="slidenum">
              <a:rPr lang="ar-SA" smtClean="0"/>
              <a:pPr/>
              <a:t>‹#›</a:t>
            </a:fld>
            <a:endParaRPr lang="ar-SA"/>
          </a:p>
        </p:txBody>
      </p:sp>
    </p:spTree>
  </p:cSld>
  <p:clrMapOvr>
    <a:masterClrMapping/>
  </p:clrMapOvr>
  <p:transition>
    <p:checke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4F8D3D7-C271-4C71-BAB8-A6D1A305DEAB}" type="slidenum">
              <a:rPr lang="ar-SA" smtClean="0"/>
              <a:pPr/>
              <a:t>‹#›</a:t>
            </a:fld>
            <a:endParaRPr lang="ar-SA"/>
          </a:p>
        </p:txBody>
      </p:sp>
    </p:spTree>
  </p:cSld>
  <p:clrMapOvr>
    <a:masterClrMapping/>
  </p:clrMapOvr>
  <p:transition>
    <p:checke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4F8D3D7-C271-4C71-BAB8-A6D1A305DEAB}" type="slidenum">
              <a:rPr lang="ar-SA" smtClean="0"/>
              <a:pPr/>
              <a:t>‹#›</a:t>
            </a:fld>
            <a:endParaRPr lang="ar-SA"/>
          </a:p>
        </p:txBody>
      </p:sp>
    </p:spTree>
  </p:cSld>
  <p:clrMapOvr>
    <a:masterClrMapping/>
  </p:clrMapOvr>
  <p:transition>
    <p:checke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4F8D3D7-C271-4C71-BAB8-A6D1A305DEAB}" type="slidenum">
              <a:rPr lang="ar-SA" smtClean="0"/>
              <a:pPr/>
              <a:t>‹#›</a:t>
            </a:fld>
            <a:endParaRPr lang="ar-S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ransition>
    <p:checke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B0D8C39-C052-4520-A79B-9A797763D8A5}" type="datetimeFigureOut">
              <a:rPr lang="ar-SA" smtClean="0"/>
              <a:pPr/>
              <a:t>11/08/1437</a:t>
            </a:fld>
            <a:endParaRPr lang="ar-SA"/>
          </a:p>
        </p:txBody>
      </p:sp>
      <p:sp>
        <p:nvSpPr>
          <p:cNvPr id="7" name="Slide Number Placeholder 6"/>
          <p:cNvSpPr>
            <a:spLocks noGrp="1"/>
          </p:cNvSpPr>
          <p:nvPr>
            <p:ph type="sldNum" sz="quarter" idx="12"/>
          </p:nvPr>
        </p:nvSpPr>
        <p:spPr/>
        <p:txBody>
          <a:bodyPr/>
          <a:lstStyle/>
          <a:p>
            <a:fld id="{44F8D3D7-C271-4C71-BAB8-A6D1A305DEAB}" type="slidenum">
              <a:rPr lang="ar-SA" smtClean="0"/>
              <a:pPr/>
              <a:t>‹#›</a:t>
            </a:fld>
            <a:endParaRPr lang="ar-S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ar-S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transition>
    <p:checke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3D2AC4D-5AE2-463F-835C-D2F573780BB4}" type="datetimeFigureOut">
              <a:rPr lang="en-US" smtClean="0"/>
              <a:pPr/>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4C69E64-45B1-4593-BF6C-3AABB0380C71}"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checker dir="vert"/>
  </p:transition>
  <p:timing>
    <p:tnLst>
      <p:par>
        <p:cTn id="1" dur="indefinite" restart="never" nodeType="tmRoot"/>
      </p:par>
    </p:tn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ستطيل 5"/>
          <p:cNvSpPr/>
          <p:nvPr/>
        </p:nvSpPr>
        <p:spPr>
          <a:xfrm rot="20743361">
            <a:off x="632649" y="590419"/>
            <a:ext cx="7429552" cy="2585323"/>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Institutional   Development</a:t>
            </a:r>
          </a:p>
          <a:p>
            <a:pPr algn="ct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مستطيل 6"/>
          <p:cNvSpPr/>
          <p:nvPr/>
        </p:nvSpPr>
        <p:spPr>
          <a:xfrm>
            <a:off x="3500430" y="4286256"/>
            <a:ext cx="582211"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ar-SA"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صورة 3" descr="software-development-chart.jpg"/>
          <p:cNvPicPr>
            <a:picLocks noChangeAspect="1"/>
          </p:cNvPicPr>
          <p:nvPr/>
        </p:nvPicPr>
        <p:blipFill>
          <a:blip r:embed="rId2"/>
          <a:stretch>
            <a:fillRect/>
          </a:stretch>
        </p:blipFill>
        <p:spPr>
          <a:xfrm>
            <a:off x="1857356" y="2714620"/>
            <a:ext cx="6353199" cy="3738564"/>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عنوان 9"/>
          <p:cNvSpPr>
            <a:spLocks noGrp="1"/>
          </p:cNvSpPr>
          <p:nvPr>
            <p:ph type="title"/>
          </p:nvPr>
        </p:nvSpPr>
        <p:spPr>
          <a:xfrm>
            <a:off x="457200" y="274638"/>
            <a:ext cx="8229600" cy="1082660"/>
          </a:xfrm>
        </p:spPr>
        <p:txBody>
          <a:bodyPr>
            <a:normAutofit/>
          </a:bodyPr>
          <a:lstStyle/>
          <a:p>
            <a:pPr algn="l"/>
            <a:r>
              <a:rPr lang="en-US" sz="3200" b="1" i="1" dirty="0" smtClean="0">
                <a:solidFill>
                  <a:srgbClr val="FF0000"/>
                </a:solidFill>
              </a:rPr>
              <a:t>Literature Review</a:t>
            </a:r>
            <a:r>
              <a:rPr lang="en-US" dirty="0" smtClean="0">
                <a:solidFill>
                  <a:srgbClr val="FF0000"/>
                </a:solidFill>
              </a:rPr>
              <a:t>:</a:t>
            </a:r>
            <a:endParaRPr lang="ar-SA" dirty="0">
              <a:solidFill>
                <a:srgbClr val="FF0000"/>
              </a:solidFill>
            </a:endParaRPr>
          </a:p>
        </p:txBody>
      </p:sp>
      <p:sp>
        <p:nvSpPr>
          <p:cNvPr id="11" name="عنصر نائب للمحتوى 10"/>
          <p:cNvSpPr>
            <a:spLocks noGrp="1"/>
          </p:cNvSpPr>
          <p:nvPr>
            <p:ph idx="1"/>
          </p:nvPr>
        </p:nvSpPr>
        <p:spPr>
          <a:xfrm>
            <a:off x="428596" y="1643051"/>
            <a:ext cx="8229600" cy="3286147"/>
          </a:xfrm>
        </p:spPr>
        <p:txBody>
          <a:bodyPr>
            <a:normAutofit/>
          </a:bodyPr>
          <a:lstStyle/>
          <a:p>
            <a:pPr algn="l" rtl="0">
              <a:lnSpc>
                <a:spcPct val="150000"/>
              </a:lnSpc>
            </a:pPr>
            <a:r>
              <a:rPr lang="en-US" sz="2800" dirty="0" smtClean="0">
                <a:latin typeface="Times New Roman" panose="02020603050405020304" pitchFamily="18" charset="0"/>
                <a:cs typeface="Times New Roman" panose="02020603050405020304" pitchFamily="18" charset="0"/>
              </a:rPr>
              <a:t> Institutional Development (ID).</a:t>
            </a:r>
          </a:p>
          <a:p>
            <a:pPr algn="l" rtl="0">
              <a:lnSpc>
                <a:spcPct val="150000"/>
              </a:lnSpc>
            </a:pPr>
            <a:r>
              <a:rPr lang="en-US" sz="2800" dirty="0" smtClean="0">
                <a:latin typeface="Times New Roman" panose="02020603050405020304" pitchFamily="18" charset="0"/>
                <a:cs typeface="Times New Roman" panose="02020603050405020304" pitchFamily="18" charset="0"/>
              </a:rPr>
              <a:t> Organizational Structure (OS). </a:t>
            </a:r>
          </a:p>
          <a:p>
            <a:pPr algn="l" rtl="0">
              <a:lnSpc>
                <a:spcPct val="150000"/>
              </a:lnSpc>
            </a:pPr>
            <a:r>
              <a:rPr lang="en-US" sz="2800" dirty="0" smtClean="0">
                <a:latin typeface="Times New Roman" panose="02020603050405020304" pitchFamily="18" charset="0"/>
                <a:cs typeface="Times New Roman" panose="02020603050405020304" pitchFamily="18" charset="0"/>
              </a:rPr>
              <a:t> Job Description (JD). </a:t>
            </a:r>
          </a:p>
          <a:p>
            <a:pPr algn="l" rtl="0">
              <a:lnSpc>
                <a:spcPct val="150000"/>
              </a:lnSpc>
            </a:pPr>
            <a:r>
              <a:rPr lang="en-US" sz="2800" dirty="0" smtClean="0">
                <a:latin typeface="Times New Roman" panose="02020603050405020304" pitchFamily="18" charset="0"/>
                <a:cs typeface="Times New Roman" panose="02020603050405020304" pitchFamily="18" charset="0"/>
              </a:rPr>
              <a:t> Standard Operating Procedures (SOP).</a:t>
            </a:r>
          </a:p>
          <a:p>
            <a:pPr algn="l" rtl="0"/>
            <a:endParaRPr lang="ar-SA" sz="2800" dirty="0"/>
          </a:p>
        </p:txBody>
      </p:sp>
      <p:pic>
        <p:nvPicPr>
          <p:cNvPr id="1027" name="Picture 3" descr="C:\Users\sam\Desktop\images.jpg"/>
          <p:cNvPicPr>
            <a:picLocks noChangeAspect="1" noChangeArrowheads="1"/>
          </p:cNvPicPr>
          <p:nvPr/>
        </p:nvPicPr>
        <p:blipFill>
          <a:blip r:embed="rId2"/>
          <a:srcRect/>
          <a:stretch>
            <a:fillRect/>
          </a:stretch>
        </p:blipFill>
        <p:spPr bwMode="auto">
          <a:xfrm>
            <a:off x="0" y="4857760"/>
            <a:ext cx="9144000" cy="2000240"/>
          </a:xfrm>
          <a:prstGeom prst="rect">
            <a:avLst/>
          </a:prstGeom>
          <a:noFill/>
        </p:spPr>
      </p:pic>
    </p:spTree>
    <p:extLst>
      <p:ext uri="{BB962C8B-B14F-4D97-AF65-F5344CB8AC3E}">
        <p14:creationId xmlns:p14="http://schemas.microsoft.com/office/powerpoint/2010/main" val="2291529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down)">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3200" b="1" i="1" dirty="0" smtClean="0">
                <a:solidFill>
                  <a:srgbClr val="FF0000"/>
                </a:solidFill>
              </a:rPr>
              <a:t>Data collection </a:t>
            </a:r>
            <a:endParaRPr lang="ar-SA" sz="3200" b="1" i="1" dirty="0">
              <a:solidFill>
                <a:srgbClr val="FF0000"/>
              </a:solidFill>
            </a:endParaRPr>
          </a:p>
        </p:txBody>
      </p:sp>
      <p:sp>
        <p:nvSpPr>
          <p:cNvPr id="3" name="عنصر نائب للمحتوى 2"/>
          <p:cNvSpPr>
            <a:spLocks noGrp="1"/>
          </p:cNvSpPr>
          <p:nvPr>
            <p:ph idx="1"/>
          </p:nvPr>
        </p:nvSpPr>
        <p:spPr>
          <a:xfrm>
            <a:off x="467544" y="1484784"/>
            <a:ext cx="7467600" cy="2714644"/>
          </a:xfrm>
        </p:spPr>
        <p:txBody>
          <a:bodyPr>
            <a:normAutofit/>
          </a:bodyPr>
          <a:lstStyle/>
          <a:p>
            <a:pPr algn="l" rtl="0">
              <a:lnSpc>
                <a:spcPct val="150000"/>
              </a:lnSpc>
            </a:pPr>
            <a:r>
              <a:rPr lang="en-US" sz="2800" dirty="0" smtClean="0">
                <a:latin typeface="Times New Roman" panose="02020603050405020304" pitchFamily="18" charset="0"/>
                <a:cs typeface="Times New Roman" panose="02020603050405020304" pitchFamily="18" charset="0"/>
              </a:rPr>
              <a:t>Through the historical data contained in the department and through field visits to sections and departments, using the forms, which prepared for it.</a:t>
            </a:r>
          </a:p>
          <a:p>
            <a:endParaRPr lang="ar-SA" sz="2800" dirty="0"/>
          </a:p>
        </p:txBody>
      </p:sp>
      <p:pic>
        <p:nvPicPr>
          <p:cNvPr id="2051" name="Picture 3" descr="C:\Users\sam\Desktop\images (1).jpg"/>
          <p:cNvPicPr>
            <a:picLocks noChangeAspect="1" noChangeArrowheads="1"/>
          </p:cNvPicPr>
          <p:nvPr/>
        </p:nvPicPr>
        <p:blipFill>
          <a:blip r:embed="rId2"/>
          <a:srcRect/>
          <a:stretch>
            <a:fillRect/>
          </a:stretch>
        </p:blipFill>
        <p:spPr bwMode="auto">
          <a:xfrm>
            <a:off x="0" y="4429132"/>
            <a:ext cx="9144000" cy="2428868"/>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3200" b="1" i="1" dirty="0" smtClean="0">
                <a:solidFill>
                  <a:srgbClr val="FF0000"/>
                </a:solidFill>
              </a:rPr>
              <a:t>Data Analysis </a:t>
            </a:r>
            <a:endParaRPr lang="ar-SA" sz="3200" b="1" i="1" dirty="0">
              <a:solidFill>
                <a:srgbClr val="FF0000"/>
              </a:solidFill>
            </a:endParaRPr>
          </a:p>
        </p:txBody>
      </p:sp>
      <p:sp>
        <p:nvSpPr>
          <p:cNvPr id="3" name="عنصر نائب للمحتوى 2"/>
          <p:cNvSpPr>
            <a:spLocks noGrp="1"/>
          </p:cNvSpPr>
          <p:nvPr>
            <p:ph idx="1"/>
          </p:nvPr>
        </p:nvSpPr>
        <p:spPr/>
        <p:txBody>
          <a:bodyPr/>
          <a:lstStyle/>
          <a:p>
            <a:pPr algn="l" rtl="0"/>
            <a:r>
              <a:rPr lang="en-US" sz="2800" dirty="0" smtClean="0">
                <a:latin typeface="Times New Roman" panose="02020603050405020304" pitchFamily="18" charset="0"/>
                <a:cs typeface="Times New Roman" panose="02020603050405020304" pitchFamily="18" charset="0"/>
              </a:rPr>
              <a:t>After collecting the required information we analyzed this data and then  determine the mistakes and problems that must be dealt and begin to diagnosis and description and then suggest some principled solutions to those problems.</a:t>
            </a:r>
          </a:p>
          <a:p>
            <a:pPr algn="l" rtl="0">
              <a:buNone/>
            </a:pPr>
            <a:endParaRPr lang="ar-SA" dirty="0"/>
          </a:p>
        </p:txBody>
      </p:sp>
      <p:sp>
        <p:nvSpPr>
          <p:cNvPr id="4" name="Rounded Rectangle 3"/>
          <p:cNvSpPr/>
          <p:nvPr/>
        </p:nvSpPr>
        <p:spPr>
          <a:xfrm>
            <a:off x="5000628" y="4214818"/>
            <a:ext cx="2500330" cy="2000264"/>
          </a:xfrm>
          <a:prstGeom prst="roundRect">
            <a:avLst>
              <a:gd name="adj" fmla="val 1000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sz="3200" b="1" i="1" dirty="0" smtClean="0">
                <a:solidFill>
                  <a:srgbClr val="FF0000"/>
                </a:solidFill>
                <a:ea typeface="Times New Roman" pitchFamily="18" charset="0"/>
                <a:cs typeface="Times New Roman" pitchFamily="18" charset="0"/>
              </a:rPr>
              <a:t>Prepare Institutional Development</a:t>
            </a:r>
            <a:endParaRPr lang="ar-SA" sz="3200" dirty="0"/>
          </a:p>
        </p:txBody>
      </p:sp>
      <p:sp>
        <p:nvSpPr>
          <p:cNvPr id="3" name="عنصر نائب للمحتوى 2"/>
          <p:cNvSpPr>
            <a:spLocks noGrp="1"/>
          </p:cNvSpPr>
          <p:nvPr>
            <p:ph idx="1"/>
          </p:nvPr>
        </p:nvSpPr>
        <p:spPr/>
        <p:txBody>
          <a:bodyPr>
            <a:normAutofit/>
          </a:bodyPr>
          <a:lstStyle/>
          <a:p>
            <a:pPr marL="0" lvl="0" indent="0" algn="l" rtl="0" fontAlgn="base">
              <a:lnSpc>
                <a:spcPct val="200000"/>
              </a:lnSpc>
              <a:spcBef>
                <a:spcPct val="0"/>
              </a:spcBef>
              <a:spcAft>
                <a:spcPct val="0"/>
              </a:spcAft>
              <a:buFontTx/>
              <a:buChar char="•"/>
            </a:pPr>
            <a:r>
              <a:rPr lang="en-US" sz="2800" dirty="0" smtClean="0">
                <a:latin typeface="Times New Roman" pitchFamily="18" charset="0"/>
                <a:ea typeface="Times New Roman" pitchFamily="18" charset="0"/>
                <a:cs typeface="Times New Roman" pitchFamily="18" charset="0"/>
              </a:rPr>
              <a:t>Include:</a:t>
            </a:r>
          </a:p>
          <a:p>
            <a:pPr lvl="0" algn="l" rtl="0" fontAlgn="base">
              <a:lnSpc>
                <a:spcPct val="200000"/>
              </a:lnSpc>
              <a:spcBef>
                <a:spcPct val="0"/>
              </a:spcBef>
              <a:spcAft>
                <a:spcPct val="0"/>
              </a:spcAft>
              <a:buFontTx/>
              <a:buChar char="-"/>
            </a:pPr>
            <a:r>
              <a:rPr lang="en-US" sz="2800" dirty="0" smtClean="0">
                <a:latin typeface="Times New Roman" pitchFamily="18" charset="0"/>
                <a:ea typeface="Times New Roman" pitchFamily="18" charset="0"/>
                <a:cs typeface="Times New Roman" pitchFamily="18" charset="0"/>
              </a:rPr>
              <a:t>Developed Organizational Structure</a:t>
            </a:r>
            <a:r>
              <a:rPr lang="en-US" sz="2800" dirty="0" smtClean="0">
                <a:latin typeface="Times New Roman" pitchFamily="18" charset="0"/>
                <a:ea typeface="Times New Roman" pitchFamily="18" charset="0"/>
                <a:cs typeface="Times New Roman" pitchFamily="18" charset="0"/>
              </a:rPr>
              <a:t>.</a:t>
            </a:r>
            <a:endParaRPr lang="ar-JO" sz="2800" dirty="0" smtClean="0">
              <a:latin typeface="Times New Roman" pitchFamily="18" charset="0"/>
              <a:ea typeface="Times New Roman" pitchFamily="18" charset="0"/>
              <a:cs typeface="Times New Roman" pitchFamily="18" charset="0"/>
            </a:endParaRPr>
          </a:p>
          <a:p>
            <a:pPr fontAlgn="base">
              <a:lnSpc>
                <a:spcPct val="200000"/>
              </a:lnSpc>
              <a:spcBef>
                <a:spcPct val="0"/>
              </a:spcBef>
              <a:spcAft>
                <a:spcPct val="0"/>
              </a:spcAft>
              <a:buFontTx/>
              <a:buChar char="-"/>
            </a:pPr>
            <a:r>
              <a:rPr lang="en-US" dirty="0" smtClean="0"/>
              <a:t> </a:t>
            </a:r>
            <a:r>
              <a:rPr lang="en-US" dirty="0"/>
              <a:t>SOPs manual for Services Department at NNU .  </a:t>
            </a:r>
          </a:p>
          <a:p>
            <a:pPr lvl="0" algn="l" rtl="0" fontAlgn="base">
              <a:lnSpc>
                <a:spcPct val="200000"/>
              </a:lnSpc>
              <a:spcBef>
                <a:spcPct val="0"/>
              </a:spcBef>
              <a:spcAft>
                <a:spcPct val="0"/>
              </a:spcAft>
              <a:buFontTx/>
              <a:buChar char="-"/>
            </a:pPr>
            <a:endParaRPr lang="en-US" sz="2800" dirty="0" smtClean="0">
              <a:latin typeface="Arial" pitchFamily="34" charset="0"/>
              <a:cs typeface="Arial" pitchFamily="34" charset="0"/>
            </a:endParaRPr>
          </a:p>
          <a:p>
            <a:pPr algn="l" rtl="0">
              <a:buNone/>
            </a:pPr>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sz="3200" b="1" i="1" dirty="0" smtClean="0">
                <a:solidFill>
                  <a:srgbClr val="FF0000"/>
                </a:solidFill>
                <a:ea typeface="Calibri"/>
              </a:rPr>
              <a:t>Conclusions and Recommendations</a:t>
            </a:r>
            <a:endParaRPr lang="ar-SA" sz="3200" dirty="0"/>
          </a:p>
        </p:txBody>
      </p:sp>
      <p:sp>
        <p:nvSpPr>
          <p:cNvPr id="3" name="عنصر نائب للمحتوى 2"/>
          <p:cNvSpPr>
            <a:spLocks noGrp="1"/>
          </p:cNvSpPr>
          <p:nvPr>
            <p:ph idx="1"/>
          </p:nvPr>
        </p:nvSpPr>
        <p:spPr>
          <a:xfrm>
            <a:off x="500034" y="1984248"/>
            <a:ext cx="7467600" cy="1873380"/>
          </a:xfrm>
        </p:spPr>
        <p:txBody>
          <a:bodyPr>
            <a:normAutofit/>
          </a:bodyPr>
          <a:lstStyle/>
          <a:p>
            <a:pPr marL="0" lvl="0" indent="0" algn="l" rtl="0" fontAlgn="base">
              <a:lnSpc>
                <a:spcPct val="150000"/>
              </a:lnSpc>
              <a:spcBef>
                <a:spcPct val="0"/>
              </a:spcBef>
              <a:spcAft>
                <a:spcPct val="0"/>
              </a:spcAft>
            </a:pPr>
            <a:r>
              <a:rPr lang="en-US" dirty="0" smtClean="0">
                <a:latin typeface="Times New Roman" pitchFamily="18" charset="0"/>
                <a:ea typeface="Times New Roman" pitchFamily="18" charset="0"/>
                <a:cs typeface="Times New Roman" pitchFamily="18" charset="0"/>
              </a:rPr>
              <a:t> </a:t>
            </a:r>
            <a:r>
              <a:rPr lang="en-US" sz="2800" dirty="0" smtClean="0">
                <a:latin typeface="Times New Roman" pitchFamily="18" charset="0"/>
                <a:ea typeface="Times New Roman" pitchFamily="18" charset="0"/>
                <a:cs typeface="Times New Roman" pitchFamily="18" charset="0"/>
              </a:rPr>
              <a:t>Brief conclusions and recommendations that will support the idea and objectives of the project</a:t>
            </a:r>
            <a:endParaRPr lang="ar-SA" sz="2800" dirty="0"/>
          </a:p>
        </p:txBody>
      </p:sp>
      <p:pic>
        <p:nvPicPr>
          <p:cNvPr id="3074" name="Picture 2" descr="C:\Users\sam\Desktop\تنزيل.jpg"/>
          <p:cNvPicPr>
            <a:picLocks noChangeAspect="1" noChangeArrowheads="1"/>
          </p:cNvPicPr>
          <p:nvPr/>
        </p:nvPicPr>
        <p:blipFill>
          <a:blip r:embed="rId2"/>
          <a:srcRect/>
          <a:stretch>
            <a:fillRect/>
          </a:stretch>
        </p:blipFill>
        <p:spPr bwMode="auto">
          <a:xfrm>
            <a:off x="0" y="3643315"/>
            <a:ext cx="8786842" cy="3214686"/>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3200" b="1" i="1" dirty="0" smtClean="0">
                <a:solidFill>
                  <a:srgbClr val="FF0000"/>
                </a:solidFill>
                <a:ea typeface="Calibri"/>
              </a:rPr>
              <a:t>Establishing a final report.</a:t>
            </a:r>
            <a:endParaRPr lang="ar-SA" sz="3200" i="1" dirty="0"/>
          </a:p>
        </p:txBody>
      </p:sp>
      <p:sp>
        <p:nvSpPr>
          <p:cNvPr id="3" name="عنصر نائب للمحتوى 2"/>
          <p:cNvSpPr>
            <a:spLocks noGrp="1"/>
          </p:cNvSpPr>
          <p:nvPr>
            <p:ph idx="1"/>
          </p:nvPr>
        </p:nvSpPr>
        <p:spPr>
          <a:xfrm>
            <a:off x="457200" y="1609416"/>
            <a:ext cx="7239000" cy="2391088"/>
          </a:xfrm>
        </p:spPr>
        <p:txBody>
          <a:bodyPr>
            <a:normAutofit/>
          </a:bodyPr>
          <a:lstStyle/>
          <a:p>
            <a:pPr algn="l" rtl="0">
              <a:lnSpc>
                <a:spcPct val="150000"/>
              </a:lnSpc>
            </a:pPr>
            <a:r>
              <a:rPr lang="en-US" sz="2800" dirty="0" smtClean="0">
                <a:latin typeface="Times New Roman" pitchFamily="18" charset="0"/>
                <a:ea typeface="Times New Roman" pitchFamily="18" charset="0"/>
                <a:cs typeface="Times New Roman" pitchFamily="18" charset="0"/>
              </a:rPr>
              <a:t>writing and printing of all of the above in a report consistently and submitted to the supervisor to disc.uss the project</a:t>
            </a:r>
            <a:endParaRPr lang="ar-SA" sz="2800" dirty="0"/>
          </a:p>
        </p:txBody>
      </p:sp>
      <p:pic>
        <p:nvPicPr>
          <p:cNvPr id="4098" name="Picture 2" descr="C:\Users\sam\Desktop\تنزيل (1).jpg"/>
          <p:cNvPicPr>
            <a:picLocks noChangeAspect="1" noChangeArrowheads="1"/>
          </p:cNvPicPr>
          <p:nvPr/>
        </p:nvPicPr>
        <p:blipFill>
          <a:blip r:embed="rId2"/>
          <a:srcRect/>
          <a:stretch>
            <a:fillRect/>
          </a:stretch>
        </p:blipFill>
        <p:spPr bwMode="auto">
          <a:xfrm>
            <a:off x="0" y="3714752"/>
            <a:ext cx="9144000" cy="3143248"/>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rPr>
              <a:t>Leterature review</a:t>
            </a:r>
            <a:endParaRPr lang="ar-SA" sz="3200" b="1" i="1" dirty="0">
              <a:solidFill>
                <a:srgbClr val="FF0000"/>
              </a:solidFill>
            </a:endParaRPr>
          </a:p>
        </p:txBody>
      </p:sp>
      <p:sp>
        <p:nvSpPr>
          <p:cNvPr id="3" name="Content Placeholder 2"/>
          <p:cNvSpPr>
            <a:spLocks noGrp="1"/>
          </p:cNvSpPr>
          <p:nvPr>
            <p:ph idx="1"/>
          </p:nvPr>
        </p:nvSpPr>
        <p:spPr/>
        <p:txBody>
          <a:bodyPr>
            <a:normAutofit/>
          </a:bodyPr>
          <a:lstStyle/>
          <a:p>
            <a:pPr marL="0" indent="0" algn="l">
              <a:buNone/>
            </a:pPr>
            <a:r>
              <a:rPr lang="en-US" sz="2800" dirty="0" smtClean="0"/>
              <a:t>Institutional development (</a:t>
            </a:r>
            <a:r>
              <a:rPr lang="en-US" sz="2800" dirty="0" smtClean="0">
                <a:solidFill>
                  <a:srgbClr val="FF0000"/>
                </a:solidFill>
              </a:rPr>
              <a:t>ID</a:t>
            </a:r>
            <a:r>
              <a:rPr lang="en-US" sz="2800" dirty="0" smtClean="0"/>
              <a:t>)</a:t>
            </a:r>
          </a:p>
          <a:p>
            <a:pPr marL="0" indent="0" algn="l">
              <a:buNone/>
            </a:pPr>
            <a:endParaRPr lang="en-US" sz="2800" dirty="0" smtClean="0"/>
          </a:p>
          <a:p>
            <a:pPr marL="0" indent="0" algn="l">
              <a:buNone/>
            </a:pPr>
            <a:r>
              <a:rPr lang="en-US" sz="2800" dirty="0" smtClean="0"/>
              <a:t>Organizational structure (</a:t>
            </a:r>
            <a:r>
              <a:rPr lang="en-US" sz="2800" dirty="0" smtClean="0">
                <a:solidFill>
                  <a:srgbClr val="FF0000"/>
                </a:solidFill>
              </a:rPr>
              <a:t>OS</a:t>
            </a:r>
            <a:r>
              <a:rPr lang="en-US" sz="2800" dirty="0" smtClean="0"/>
              <a:t>)</a:t>
            </a:r>
          </a:p>
          <a:p>
            <a:pPr marL="0" indent="0" algn="l">
              <a:buNone/>
            </a:pPr>
            <a:endParaRPr lang="en-US" sz="2800" dirty="0" smtClean="0"/>
          </a:p>
          <a:p>
            <a:pPr marL="0" indent="0" algn="l">
              <a:buNone/>
            </a:pPr>
            <a:r>
              <a:rPr lang="en-US" sz="2800" dirty="0" smtClean="0"/>
              <a:t>Job description (</a:t>
            </a:r>
            <a:r>
              <a:rPr lang="en-US" sz="2800" dirty="0" smtClean="0">
                <a:solidFill>
                  <a:srgbClr val="FF0000"/>
                </a:solidFill>
              </a:rPr>
              <a:t>JD</a:t>
            </a:r>
            <a:r>
              <a:rPr lang="en-US" sz="2800" dirty="0" smtClean="0"/>
              <a:t>)</a:t>
            </a:r>
          </a:p>
          <a:p>
            <a:pPr marL="0" indent="0" algn="l">
              <a:buNone/>
            </a:pPr>
            <a:endParaRPr lang="en-US" sz="2800" dirty="0" smtClean="0"/>
          </a:p>
          <a:p>
            <a:pPr marL="0" indent="0" algn="l">
              <a:buNone/>
            </a:pPr>
            <a:r>
              <a:rPr lang="en-US" sz="2800" dirty="0" smtClean="0"/>
              <a:t>Standard operating procedures(</a:t>
            </a:r>
            <a:r>
              <a:rPr lang="en-US" sz="2800" dirty="0" smtClean="0">
                <a:solidFill>
                  <a:srgbClr val="FF0000"/>
                </a:solidFill>
              </a:rPr>
              <a:t>SOP</a:t>
            </a:r>
            <a:r>
              <a:rPr lang="en-US" dirty="0" smtClean="0"/>
              <a:t>)</a:t>
            </a:r>
            <a:endParaRPr lang="ar-SA" dirty="0"/>
          </a:p>
        </p:txBody>
      </p:sp>
      <p:pic>
        <p:nvPicPr>
          <p:cNvPr id="4" name="صورة 3" descr="prin.PNG"/>
          <p:cNvPicPr>
            <a:picLocks noChangeAspect="1"/>
          </p:cNvPicPr>
          <p:nvPr/>
        </p:nvPicPr>
        <p:blipFill>
          <a:blip r:embed="rId2"/>
          <a:stretch>
            <a:fillRect/>
          </a:stretch>
        </p:blipFill>
        <p:spPr>
          <a:xfrm rot="18815805">
            <a:off x="5024991" y="1876046"/>
            <a:ext cx="4239256" cy="1485017"/>
          </a:xfrm>
          <a:prstGeom prst="rect">
            <a:avLst/>
          </a:prstGeom>
        </p:spPr>
      </p:pic>
    </p:spTree>
    <p:extLst>
      <p:ext uri="{BB962C8B-B14F-4D97-AF65-F5344CB8AC3E}">
        <p14:creationId xmlns:p14="http://schemas.microsoft.com/office/powerpoint/2010/main" val="41927290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85786" y="642918"/>
            <a:ext cx="8001056" cy="5489262"/>
          </a:xfrm>
        </p:spPr>
        <p:txBody>
          <a:bodyPr>
            <a:normAutofit/>
          </a:bodyPr>
          <a:lstStyle/>
          <a:p>
            <a:pPr algn="l" rtl="0"/>
            <a:r>
              <a:rPr lang="en-US" sz="3200" i="1" dirty="0" smtClean="0">
                <a:solidFill>
                  <a:srgbClr val="FF0000"/>
                </a:solidFill>
                <a:latin typeface="+mj-lt"/>
                <a:cs typeface="Times New Roman" panose="02020603050405020304" pitchFamily="18" charset="0"/>
              </a:rPr>
              <a:t>Institutional Development (ID).</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t>planned and continuous intervention based on knowledge of behavioral sciences and aims to increase the effectiveness of the organization and includes the entire organization or part of it.</a:t>
            </a:r>
          </a:p>
          <a:p>
            <a:pPr algn="l" rtl="0">
              <a:buNone/>
            </a:pPr>
            <a:r>
              <a:rPr lang="en-US" dirty="0" smtClean="0"/>
              <a:t> </a:t>
            </a:r>
          </a:p>
          <a:p>
            <a:pPr algn="l" rtl="0"/>
            <a:r>
              <a:rPr lang="en-US" sz="3200" i="1" dirty="0" smtClean="0">
                <a:latin typeface="+mj-lt"/>
                <a:cs typeface="Simple Bold Jut Out" pitchFamily="2" charset="-78"/>
              </a:rPr>
              <a:t> </a:t>
            </a:r>
            <a:r>
              <a:rPr lang="en-US" sz="3200" i="1" dirty="0" smtClean="0">
                <a:solidFill>
                  <a:srgbClr val="FF0000"/>
                </a:solidFill>
                <a:latin typeface="+mj-lt"/>
                <a:cs typeface="Simple Bold Jut Out" pitchFamily="2" charset="-78"/>
              </a:rPr>
              <a:t>Organizational Structure (OS).</a:t>
            </a:r>
            <a:r>
              <a:rPr lang="en-US" sz="3200" i="1" dirty="0" smtClean="0">
                <a:latin typeface="+mj-lt"/>
                <a:cs typeface="Simple Bold Jut Out" pitchFamily="2" charset="-78"/>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t>Design includes the management  three levels : </a:t>
            </a:r>
            <a:br>
              <a:rPr lang="en-US" dirty="0" smtClean="0"/>
            </a:br>
            <a:r>
              <a:rPr lang="en-US" dirty="0" smtClean="0">
                <a:solidFill>
                  <a:srgbClr val="FF0000"/>
                </a:solidFill>
              </a:rPr>
              <a:t>top ( leader) , mid (Tactical) , lower (operational), </a:t>
            </a:r>
            <a:r>
              <a:rPr lang="en-US" dirty="0" smtClean="0"/>
              <a:t>and represents the organizational relationships between them </a:t>
            </a:r>
          </a:p>
          <a:p>
            <a:pPr algn="l" rtl="0"/>
            <a:endParaRPr lang="en-US" dirty="0" smtClean="0">
              <a:latin typeface="Times New Roman" panose="02020603050405020304" pitchFamily="18" charset="0"/>
              <a:cs typeface="Times New Roman" panose="02020603050405020304" pitchFamily="18" charset="0"/>
            </a:endParaRPr>
          </a:p>
          <a:p>
            <a:pPr algn="l" rtl="0"/>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0034" y="714356"/>
            <a:ext cx="7239000" cy="4846320"/>
          </a:xfrm>
        </p:spPr>
        <p:txBody>
          <a:bodyPr>
            <a:normAutofit/>
          </a:bodyPr>
          <a:lstStyle/>
          <a:p>
            <a:pPr algn="l" rtl="0">
              <a:lnSpc>
                <a:spcPct val="150000"/>
              </a:lnSpc>
            </a:pPr>
            <a:r>
              <a:rPr lang="en-US" dirty="0" smtClean="0">
                <a:latin typeface="Times New Roman" panose="02020603050405020304" pitchFamily="18" charset="0"/>
                <a:cs typeface="Times New Roman" panose="02020603050405020304" pitchFamily="18" charset="0"/>
              </a:rPr>
              <a:t> </a:t>
            </a:r>
            <a:r>
              <a:rPr lang="en-US" sz="3200" i="1" dirty="0" smtClean="0">
                <a:solidFill>
                  <a:srgbClr val="FF0000"/>
                </a:solidFill>
                <a:latin typeface="Times New Roman" panose="02020603050405020304" pitchFamily="18" charset="0"/>
                <a:cs typeface="Times New Roman" panose="02020603050405020304" pitchFamily="18" charset="0"/>
              </a:rPr>
              <a:t>Job Description (JD).</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t>A job description or JD is a list that a person might use for general tasks, or functions, and responsibilities of a position.</a:t>
            </a:r>
          </a:p>
          <a:p>
            <a:pPr algn="l" rtl="0"/>
            <a:endParaRPr lang="en-US" dirty="0" smtClean="0">
              <a:latin typeface="Times New Roman" panose="02020603050405020304" pitchFamily="18" charset="0"/>
              <a:cs typeface="Times New Roman" panose="02020603050405020304" pitchFamily="18" charset="0"/>
            </a:endParaRPr>
          </a:p>
          <a:p>
            <a:pPr algn="l" rtl="0"/>
            <a:r>
              <a:rPr lang="en-US" dirty="0" smtClean="0"/>
              <a:t> Authority &amp; Responsibility </a:t>
            </a:r>
            <a:endParaRPr lang="ar-SA" dirty="0"/>
          </a:p>
        </p:txBody>
      </p:sp>
      <p:pic>
        <p:nvPicPr>
          <p:cNvPr id="5" name="Picture 2"/>
          <p:cNvPicPr>
            <a:picLocks noChangeAspect="1" noChangeArrowheads="1"/>
          </p:cNvPicPr>
          <p:nvPr/>
        </p:nvPicPr>
        <p:blipFill>
          <a:blip r:embed="rId2"/>
          <a:srcRect/>
          <a:stretch>
            <a:fillRect/>
          </a:stretch>
        </p:blipFill>
        <p:spPr bwMode="auto">
          <a:xfrm>
            <a:off x="5500694" y="3643314"/>
            <a:ext cx="3214710" cy="292895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00034" y="857232"/>
            <a:ext cx="7715304" cy="3447098"/>
          </a:xfrm>
          <a:prstGeom prst="rect">
            <a:avLst/>
          </a:prstGeom>
        </p:spPr>
        <p:txBody>
          <a:bodyPr wrap="square">
            <a:spAutoFit/>
          </a:bodyPr>
          <a:lstStyle/>
          <a:p>
            <a:pPr algn="l" rtl="0"/>
            <a:r>
              <a:rPr lang="en-US" sz="3200" i="1" dirty="0" smtClean="0">
                <a:solidFill>
                  <a:srgbClr val="FF0000"/>
                </a:solidFill>
                <a:latin typeface="+mj-lt"/>
                <a:cs typeface="Times New Roman" panose="02020603050405020304" pitchFamily="18" charset="0"/>
              </a:rPr>
              <a:t> Standard Operating Procedures (SOP).</a:t>
            </a:r>
          </a:p>
          <a:p>
            <a:pPr algn="l" rtl="0">
              <a:lnSpc>
                <a:spcPct val="150000"/>
              </a:lnSpc>
              <a:buNone/>
            </a:pPr>
            <a:r>
              <a:rPr lang="en-US" sz="2800" dirty="0" smtClean="0"/>
              <a:t>   </a:t>
            </a:r>
            <a:r>
              <a:rPr lang="en-US" sz="2800" dirty="0" smtClean="0">
                <a:cs typeface="+mj-cs"/>
              </a:rPr>
              <a:t>A Standard Operating Procedure (SOP) is a set of written instructions that document a routine or repetitive activity followed by an organization. </a:t>
            </a:r>
            <a:endParaRPr lang="en-US" sz="2800" dirty="0" smtClean="0">
              <a:latin typeface="Times New Roman" panose="02020603050405020304" pitchFamily="18" charset="0"/>
              <a:cs typeface="+mj-cs"/>
            </a:endParaRPr>
          </a:p>
          <a:p>
            <a:pPr algn="l" rtl="0"/>
            <a:endParaRPr lang="ar-SA" dirty="0" smtClean="0"/>
          </a:p>
        </p:txBody>
      </p:sp>
      <p:sp>
        <p:nvSpPr>
          <p:cNvPr id="7" name="Rounded Rectangle 6"/>
          <p:cNvSpPr/>
          <p:nvPr/>
        </p:nvSpPr>
        <p:spPr>
          <a:xfrm>
            <a:off x="428596" y="4500570"/>
            <a:ext cx="8215370" cy="2143140"/>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28596" y="357166"/>
            <a:ext cx="8215370" cy="1569660"/>
          </a:xfrm>
          <a:prstGeom prst="rect">
            <a:avLst/>
          </a:prstGeom>
          <a:noFill/>
        </p:spPr>
        <p:txBody>
          <a:bodyPr wrap="square">
            <a:spAutoFit/>
          </a:bodyPr>
          <a:lstStyle/>
          <a:p>
            <a:pPr algn="ctr"/>
            <a:r>
              <a:rPr lang="en-US" sz="3200" b="1" i="1" cap="small" dirty="0" smtClean="0">
                <a:solidFill>
                  <a:srgbClr val="C00000"/>
                </a:solidFill>
                <a:ea typeface="+mj-ea"/>
                <a:cs typeface="+mj-cs"/>
              </a:rPr>
              <a:t>Institutional Development of Public Services Department at An-</a:t>
            </a:r>
            <a:r>
              <a:rPr lang="en-US" sz="3200" b="1" i="1" cap="small" dirty="0" err="1" smtClean="0">
                <a:solidFill>
                  <a:srgbClr val="C00000"/>
                </a:solidFill>
                <a:ea typeface="+mj-ea"/>
                <a:cs typeface="+mj-cs"/>
              </a:rPr>
              <a:t>Najah</a:t>
            </a:r>
            <a:r>
              <a:rPr lang="en-US" sz="3200" b="1" i="1" cap="small" dirty="0" smtClean="0">
                <a:solidFill>
                  <a:srgbClr val="C00000"/>
                </a:solidFill>
                <a:ea typeface="+mj-ea"/>
                <a:cs typeface="+mj-cs"/>
              </a:rPr>
              <a:t> National University</a:t>
            </a:r>
            <a:endParaRPr lang="ar-SA" dirty="0">
              <a:solidFill>
                <a:srgbClr val="C00000"/>
              </a:solidFill>
            </a:endParaRPr>
          </a:p>
        </p:txBody>
      </p:sp>
      <p:sp>
        <p:nvSpPr>
          <p:cNvPr id="7" name="Content Placeholder 2"/>
          <p:cNvSpPr>
            <a:spLocks noGrp="1"/>
          </p:cNvSpPr>
          <p:nvPr>
            <p:ph idx="1"/>
          </p:nvPr>
        </p:nvSpPr>
        <p:spPr>
          <a:xfrm>
            <a:off x="500034" y="1984248"/>
            <a:ext cx="7467600" cy="4873752"/>
          </a:xfrm>
        </p:spPr>
        <p:txBody>
          <a:bodyPr>
            <a:normAutofit/>
          </a:bodyPr>
          <a:lstStyle/>
          <a:p>
            <a:pPr marL="0" indent="0" algn="ctr">
              <a:buNone/>
            </a:pPr>
            <a:endParaRPr lang="ar-JO" sz="2400" dirty="0" smtClean="0">
              <a:latin typeface="Comic Sans MS" panose="030F0702030302020204" pitchFamily="66" charset="0"/>
            </a:endParaRPr>
          </a:p>
          <a:p>
            <a:pPr marL="0" indent="0" algn="ctr">
              <a:buNone/>
            </a:pPr>
            <a:r>
              <a:rPr lang="en-US" sz="2400" dirty="0" smtClean="0">
                <a:latin typeface="Comic Sans MS" panose="030F0702030302020204" pitchFamily="66" charset="0"/>
              </a:rPr>
              <a:t>Prepared </a:t>
            </a:r>
            <a:r>
              <a:rPr lang="en-US" sz="2400" dirty="0" smtClean="0">
                <a:latin typeface="Comic Sans MS" panose="030F0702030302020204" pitchFamily="66" charset="0"/>
              </a:rPr>
              <a:t>By:</a:t>
            </a:r>
          </a:p>
          <a:p>
            <a:pPr marL="0" indent="0" algn="ctr">
              <a:buNone/>
            </a:pPr>
            <a:r>
              <a:rPr lang="en-US" sz="2400" dirty="0" smtClean="0">
                <a:solidFill>
                  <a:schemeClr val="tx1"/>
                </a:solidFill>
                <a:latin typeface="Comic Sans MS" panose="030F0702030302020204" pitchFamily="66" charset="0"/>
              </a:rPr>
              <a:t>Mahmoud </a:t>
            </a:r>
            <a:r>
              <a:rPr lang="en-US" sz="2400" dirty="0" err="1" smtClean="0">
                <a:solidFill>
                  <a:schemeClr val="tx1"/>
                </a:solidFill>
                <a:latin typeface="Comic Sans MS" panose="030F0702030302020204" pitchFamily="66" charset="0"/>
              </a:rPr>
              <a:t>Draghmah</a:t>
            </a:r>
            <a:endParaRPr lang="en-US" sz="2400" dirty="0" smtClean="0">
              <a:solidFill>
                <a:schemeClr val="tx1"/>
              </a:solidFill>
              <a:latin typeface="Comic Sans MS" panose="030F0702030302020204" pitchFamily="66" charset="0"/>
            </a:endParaRPr>
          </a:p>
          <a:p>
            <a:pPr marL="0" indent="0" algn="ctr">
              <a:buNone/>
            </a:pPr>
            <a:r>
              <a:rPr lang="en-US" sz="2400" dirty="0" smtClean="0">
                <a:solidFill>
                  <a:schemeClr val="tx1"/>
                </a:solidFill>
                <a:latin typeface="Comic Sans MS" panose="030F0702030302020204" pitchFamily="66" charset="0"/>
              </a:rPr>
              <a:t> </a:t>
            </a:r>
            <a:r>
              <a:rPr lang="en-US" sz="2400" dirty="0" err="1" smtClean="0">
                <a:solidFill>
                  <a:schemeClr val="tx1"/>
                </a:solidFill>
                <a:latin typeface="Comic Sans MS" panose="030F0702030302020204" pitchFamily="66" charset="0"/>
              </a:rPr>
              <a:t>Abdarhman</a:t>
            </a:r>
            <a:r>
              <a:rPr lang="en-US" sz="2400" dirty="0" smtClean="0">
                <a:solidFill>
                  <a:schemeClr val="tx1"/>
                </a:solidFill>
                <a:latin typeface="Comic Sans MS" panose="030F0702030302020204" pitchFamily="66" charset="0"/>
              </a:rPr>
              <a:t> </a:t>
            </a:r>
            <a:r>
              <a:rPr lang="en-US" sz="2400" dirty="0" err="1" smtClean="0">
                <a:solidFill>
                  <a:schemeClr val="tx1"/>
                </a:solidFill>
                <a:latin typeface="Comic Sans MS" panose="030F0702030302020204" pitchFamily="66" charset="0"/>
              </a:rPr>
              <a:t>Dababat</a:t>
            </a:r>
            <a:endParaRPr lang="en-US" sz="2400" dirty="0" smtClean="0">
              <a:solidFill>
                <a:schemeClr val="tx1"/>
              </a:solidFill>
              <a:latin typeface="Comic Sans MS" panose="030F0702030302020204" pitchFamily="66" charset="0"/>
            </a:endParaRPr>
          </a:p>
          <a:p>
            <a:pPr marL="0" indent="0" algn="ctr">
              <a:buNone/>
            </a:pPr>
            <a:r>
              <a:rPr lang="en-US" sz="2400" dirty="0" err="1" smtClean="0">
                <a:solidFill>
                  <a:schemeClr val="tx1"/>
                </a:solidFill>
                <a:latin typeface="Comic Sans MS" panose="030F0702030302020204" pitchFamily="66" charset="0"/>
              </a:rPr>
              <a:t>Israa</a:t>
            </a:r>
            <a:r>
              <a:rPr lang="en-US" sz="2400" dirty="0" smtClean="0">
                <a:solidFill>
                  <a:schemeClr val="tx1"/>
                </a:solidFill>
                <a:latin typeface="Comic Sans MS" panose="030F0702030302020204" pitchFamily="66" charset="0"/>
              </a:rPr>
              <a:t> </a:t>
            </a:r>
            <a:r>
              <a:rPr lang="en-US" sz="2400" dirty="0" smtClean="0">
                <a:solidFill>
                  <a:schemeClr val="tx1"/>
                </a:solidFill>
                <a:latin typeface="Comic Sans MS" panose="030F0702030302020204" pitchFamily="66" charset="0"/>
              </a:rPr>
              <a:t>Salman</a:t>
            </a:r>
          </a:p>
          <a:p>
            <a:pPr marL="0" indent="0" algn="ctr">
              <a:buNone/>
            </a:pPr>
            <a:r>
              <a:rPr lang="en-US" sz="2400" dirty="0" smtClean="0">
                <a:solidFill>
                  <a:schemeClr val="tx1"/>
                </a:solidFill>
                <a:latin typeface="Comic Sans MS" panose="030F0702030302020204" pitchFamily="66" charset="0"/>
              </a:rPr>
              <a:t> </a:t>
            </a:r>
            <a:r>
              <a:rPr lang="en-US" sz="2400" dirty="0" err="1" smtClean="0">
                <a:solidFill>
                  <a:schemeClr val="tx1"/>
                </a:solidFill>
                <a:latin typeface="Comic Sans MS" panose="030F0702030302020204" pitchFamily="66" charset="0"/>
              </a:rPr>
              <a:t>Nour</a:t>
            </a:r>
            <a:r>
              <a:rPr lang="en-US" dirty="0">
                <a:solidFill>
                  <a:schemeClr val="tx1"/>
                </a:solidFill>
                <a:latin typeface="Comic Sans MS" panose="030F0702030302020204" pitchFamily="66" charset="0"/>
              </a:rPr>
              <a:t> </a:t>
            </a:r>
            <a:r>
              <a:rPr lang="en-US" dirty="0" err="1" smtClean="0">
                <a:solidFill>
                  <a:schemeClr val="tx1"/>
                </a:solidFill>
                <a:latin typeface="Comic Sans MS" panose="030F0702030302020204" pitchFamily="66" charset="0"/>
              </a:rPr>
              <a:t>Ihbeisheh</a:t>
            </a:r>
            <a:r>
              <a:rPr lang="en-US" dirty="0" smtClean="0">
                <a:solidFill>
                  <a:schemeClr val="tx1"/>
                </a:solidFill>
                <a:latin typeface="Comic Sans MS" panose="030F0702030302020204" pitchFamily="66" charset="0"/>
              </a:rPr>
              <a:t> </a:t>
            </a:r>
            <a:endParaRPr lang="en-US" dirty="0" smtClean="0">
              <a:solidFill>
                <a:schemeClr val="tx1"/>
              </a:solidFill>
              <a:latin typeface="Comic Sans MS" panose="030F0702030302020204" pitchFamily="66" charset="0"/>
            </a:endParaRPr>
          </a:p>
          <a:p>
            <a:pPr marL="0" indent="0" algn="ctr">
              <a:buNone/>
            </a:pPr>
            <a:r>
              <a:rPr lang="en-US" dirty="0" err="1" smtClean="0">
                <a:solidFill>
                  <a:schemeClr val="tx1"/>
                </a:solidFill>
                <a:latin typeface="Comic Sans MS" panose="030F0702030302020204" pitchFamily="66" charset="0"/>
              </a:rPr>
              <a:t>Rehan</a:t>
            </a:r>
            <a:r>
              <a:rPr lang="en-US" dirty="0" smtClean="0">
                <a:solidFill>
                  <a:schemeClr val="tx1"/>
                </a:solidFill>
                <a:latin typeface="Comic Sans MS" panose="030F0702030302020204" pitchFamily="66" charset="0"/>
              </a:rPr>
              <a:t> </a:t>
            </a:r>
            <a:r>
              <a:rPr lang="en-US" dirty="0" err="1">
                <a:solidFill>
                  <a:schemeClr val="tx1"/>
                </a:solidFill>
                <a:latin typeface="Comic Sans MS" panose="030F0702030302020204" pitchFamily="66" charset="0"/>
              </a:rPr>
              <a:t>Shihab</a:t>
            </a:r>
            <a:endParaRPr lang="en-US" dirty="0">
              <a:solidFill>
                <a:schemeClr val="tx1"/>
              </a:solidFill>
              <a:latin typeface="Comic Sans MS" panose="030F0702030302020204" pitchFamily="66" charset="0"/>
            </a:endParaRPr>
          </a:p>
          <a:p>
            <a:pPr marL="0" indent="0" algn="ctr">
              <a:buNone/>
            </a:pPr>
            <a:endParaRPr lang="en-US" sz="2400" b="1" dirty="0" smtClean="0">
              <a:solidFill>
                <a:schemeClr val="accent5">
                  <a:lumMod val="75000"/>
                </a:schemeClr>
              </a:solidFill>
            </a:endParaRPr>
          </a:p>
          <a:p>
            <a:pPr marL="0" indent="0" algn="ctr">
              <a:buNone/>
            </a:pPr>
            <a:r>
              <a:rPr lang="en-US" sz="2400" b="1" dirty="0" smtClean="0"/>
              <a:t>Supervisor </a:t>
            </a:r>
            <a:r>
              <a:rPr lang="en-US" sz="2400" b="1" dirty="0" smtClean="0"/>
              <a:t>:</a:t>
            </a:r>
          </a:p>
          <a:p>
            <a:pPr marL="0" indent="0" algn="ctr">
              <a:buNone/>
            </a:pPr>
            <a:r>
              <a:rPr lang="en-US" sz="2400" b="1" dirty="0" smtClean="0">
                <a:solidFill>
                  <a:srgbClr val="FF0000"/>
                </a:solidFill>
              </a:rPr>
              <a:t> Eng. Suleiman Daifi</a:t>
            </a:r>
            <a:endParaRPr lang="ar-SA"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wipe(down)">
                                      <p:cBhvr>
                                        <p:cTn id="13" dur="500"/>
                                        <p:tgtEl>
                                          <p:spTgt spid="7">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wipe(down)">
                                      <p:cBhvr>
                                        <p:cTn id="16" dur="500"/>
                                        <p:tgtEl>
                                          <p:spTgt spid="7">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down)">
                                      <p:cBhvr>
                                        <p:cTn id="19" dur="500"/>
                                        <p:tgtEl>
                                          <p:spTgt spid="7">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wipe(down)">
                                      <p:cBhvr>
                                        <p:cTn id="25" dur="500"/>
                                        <p:tgtEl>
                                          <p:spTgt spid="7">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wipe(down)">
                                      <p:cBhvr>
                                        <p:cTn id="28" dur="500"/>
                                        <p:tgtEl>
                                          <p:spTgt spid="7">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down)">
                                      <p:cBhvr>
                                        <p:cTn id="31" dur="500"/>
                                        <p:tgtEl>
                                          <p:spTgt spid="7">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wipe(down)">
                                      <p:cBhvr>
                                        <p:cTn id="34"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effectLst>
                  <a:outerShdw blurRad="38100" dist="38100" dir="2700000" algn="tl">
                    <a:srgbClr val="000000">
                      <a:alpha val="43137"/>
                    </a:srgbClr>
                  </a:outerShdw>
                </a:effectLst>
              </a:rPr>
              <a:t>Public Services Department </a:t>
            </a:r>
            <a:endParaRPr lang="ar-SA"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marL="0" indent="0" algn="l" rtl="0"/>
            <a:r>
              <a:rPr lang="en-US" sz="2800" dirty="0" smtClean="0"/>
              <a:t>It is one of the central departments at the university which functions directly with all of the administrative and academic levels and students.</a:t>
            </a:r>
          </a:p>
          <a:p>
            <a:pPr marL="0" indent="0" algn="l" rtl="0"/>
            <a:r>
              <a:rPr lang="en-US" sz="2800" dirty="0" smtClean="0"/>
              <a:t>It is considered as a means to serve all of society at the university.</a:t>
            </a:r>
          </a:p>
          <a:p>
            <a:pPr marL="0" indent="0" algn="l" rtl="0"/>
            <a:r>
              <a:rPr lang="en-US" sz="2800" dirty="0" smtClean="0"/>
              <a:t>The department seeks to reach a higher level of services’ quality which are provided to all departments and premises of the university to support its message towards achieving its goals. </a:t>
            </a:r>
            <a:endParaRPr lang="ar-SA" sz="2800" dirty="0"/>
          </a:p>
        </p:txBody>
      </p:sp>
    </p:spTree>
    <p:extLst>
      <p:ext uri="{BB962C8B-B14F-4D97-AF65-F5344CB8AC3E}">
        <p14:creationId xmlns:p14="http://schemas.microsoft.com/office/powerpoint/2010/main" val="83730911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r>
              <a:rPr lang="en-US" i="1" dirty="0" smtClean="0">
                <a:solidFill>
                  <a:srgbClr val="FF0000"/>
                </a:solidFill>
                <a:effectLst>
                  <a:outerShdw blurRad="38100" dist="38100" dir="2700000" algn="tl">
                    <a:srgbClr val="000000">
                      <a:alpha val="43137"/>
                    </a:srgbClr>
                  </a:outerShdw>
                </a:effectLst>
              </a:rPr>
              <a:t>Divisions of Public </a:t>
            </a:r>
            <a:r>
              <a:rPr lang="en-US" i="1" dirty="0">
                <a:solidFill>
                  <a:srgbClr val="FF0000"/>
                </a:solidFill>
                <a:effectLst>
                  <a:outerShdw blurRad="38100" dist="38100" dir="2700000" algn="tl">
                    <a:srgbClr val="000000">
                      <a:alpha val="43137"/>
                    </a:srgbClr>
                  </a:outerShdw>
                </a:effectLst>
              </a:rPr>
              <a:t>Services Department </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33152"/>
            <a:ext cx="695282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solidFill>
                  <a:srgbClr val="FF0000"/>
                </a:solidFill>
              </a:rPr>
              <a:t>Transportation Division</a:t>
            </a:r>
            <a:r>
              <a:rPr lang="en-US" sz="3600" b="1" dirty="0" smtClean="0"/>
              <a:t>:</a:t>
            </a:r>
            <a:endParaRPr lang="en-US" sz="3600"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3" y="1660525"/>
            <a:ext cx="7712075"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779036"/>
      </p:ext>
    </p:extLst>
  </p:cSld>
  <p:clrMapOvr>
    <a:masterClrMapping/>
  </p:clrMapOvr>
  <p:transition>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3200" i="1" dirty="0">
                <a:solidFill>
                  <a:srgbClr val="FF0000"/>
                </a:solidFill>
                <a:latin typeface="Times New Roman" pitchFamily="18" charset="0"/>
                <a:cs typeface="Times New Roman" pitchFamily="18" charset="0"/>
              </a:rPr>
              <a:t>Housekeeping Division:</a:t>
            </a:r>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2382838"/>
            <a:ext cx="7705725" cy="227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370428"/>
      </p:ext>
    </p:extLst>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7988"/>
            <a:ext cx="8261350" cy="1039812"/>
          </a:xfrm>
        </p:spPr>
        <p:txBody>
          <a:bodyPr>
            <a:normAutofit/>
          </a:bodyPr>
          <a:lstStyle/>
          <a:p>
            <a:r>
              <a:rPr lang="en-US" sz="3600" b="1" i="1" dirty="0">
                <a:solidFill>
                  <a:srgbClr val="FF0000"/>
                </a:solidFill>
              </a:rPr>
              <a:t>Mail Division:</a:t>
            </a:r>
            <a:endParaRPr lang="en-US" sz="3600" i="1"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4625"/>
            <a:ext cx="7924800"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94386"/>
      </p:ext>
    </p:extLst>
  </p:cSld>
  <p:clrMapOvr>
    <a:masterClrMapping/>
  </p:clrMapOvr>
  <p:transition>
    <p:checke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7988"/>
            <a:ext cx="8261350" cy="1039812"/>
          </a:xfrm>
        </p:spPr>
        <p:txBody>
          <a:bodyPr>
            <a:normAutofit/>
          </a:bodyPr>
          <a:lstStyle/>
          <a:p>
            <a:pPr algn="l"/>
            <a:r>
              <a:rPr lang="en-US" sz="3200" b="1" i="1" dirty="0">
                <a:solidFill>
                  <a:srgbClr val="FF0000"/>
                </a:solidFill>
              </a:rPr>
              <a:t>Students IDs Division</a:t>
            </a:r>
            <a:r>
              <a:rPr lang="en-US" sz="3600" b="1" dirty="0">
                <a:solidFill>
                  <a:srgbClr val="FF0000"/>
                </a:solidFill>
              </a:rPr>
              <a:t>:</a:t>
            </a:r>
            <a:endParaRPr lang="en-US" sz="3600" dirty="0">
              <a:solidFill>
                <a:srgbClr val="FF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1962150"/>
            <a:ext cx="7937500"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34546"/>
      </p:ext>
    </p:extLst>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975639"/>
          </a:xfrm>
        </p:spPr>
        <p:txBody>
          <a:bodyPr>
            <a:normAutofit/>
          </a:bodyPr>
          <a:lstStyle/>
          <a:p>
            <a:pPr algn="l" rtl="0"/>
            <a:r>
              <a:rPr lang="en-US" sz="2400" b="0" i="1" dirty="0" smtClean="0">
                <a:solidFill>
                  <a:srgbClr val="FF0000"/>
                </a:solidFill>
              </a:rPr>
              <a:t> The Central</a:t>
            </a:r>
            <a:endParaRPr lang="en-US" sz="2400" b="0" i="1" dirty="0">
              <a:solidFill>
                <a:srgbClr val="FF0000"/>
              </a:solidFill>
            </a:endParaRPr>
          </a:p>
        </p:txBody>
      </p:sp>
      <p:pic>
        <p:nvPicPr>
          <p:cNvPr id="5121"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420888"/>
            <a:ext cx="6986622" cy="131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77735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7886700" cy="1325563"/>
          </a:xfrm>
        </p:spPr>
        <p:txBody>
          <a:bodyPr>
            <a:normAutofit/>
          </a:bodyPr>
          <a:lstStyle/>
          <a:p>
            <a:pPr algn="l"/>
            <a:r>
              <a:rPr lang="en-US" sz="3200" b="1" i="1" dirty="0">
                <a:solidFill>
                  <a:srgbClr val="FF0000"/>
                </a:solidFill>
              </a:rPr>
              <a:t>Copying and Photographing Division:</a:t>
            </a:r>
            <a:endParaRPr lang="en-US" sz="3200" i="1" dirty="0">
              <a:solidFill>
                <a:srgbClr val="FF00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2636912"/>
            <a:ext cx="7992549" cy="159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247701"/>
      </p:ext>
    </p:extLst>
  </p:cSld>
  <p:clrMapOvr>
    <a:masterClrMapping/>
  </p:clrMapOvr>
  <p:transition>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i="1" dirty="0">
                <a:solidFill>
                  <a:srgbClr val="FF0000"/>
                </a:solidFill>
              </a:rPr>
              <a:t>Accommodations Division:</a:t>
            </a: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2233613"/>
            <a:ext cx="77787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7605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i="1" dirty="0">
                <a:solidFill>
                  <a:srgbClr val="FF0000"/>
                </a:solidFill>
              </a:rPr>
              <a:t>Gardening Division:</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825625"/>
            <a:ext cx="804703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9795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39784"/>
          </a:xfrm>
        </p:spPr>
        <p:txBody>
          <a:bodyPr/>
          <a:lstStyle/>
          <a:p>
            <a:pPr algn="l"/>
            <a:r>
              <a:rPr lang="en-US" sz="3200" b="1" i="1" dirty="0" smtClean="0">
                <a:solidFill>
                  <a:srgbClr val="FF0000"/>
                </a:solidFill>
              </a:rPr>
              <a:t>Outline</a:t>
            </a:r>
            <a:r>
              <a:rPr lang="en-US" dirty="0" smtClean="0"/>
              <a:t> </a:t>
            </a:r>
            <a:endParaRPr lang="ar-SA" dirty="0"/>
          </a:p>
        </p:txBody>
      </p:sp>
      <p:sp>
        <p:nvSpPr>
          <p:cNvPr id="3" name="عنصر نائب للمحتوى 2"/>
          <p:cNvSpPr>
            <a:spLocks noGrp="1"/>
          </p:cNvSpPr>
          <p:nvPr>
            <p:ph idx="1"/>
          </p:nvPr>
        </p:nvSpPr>
        <p:spPr>
          <a:xfrm>
            <a:off x="457200" y="1214422"/>
            <a:ext cx="8229600" cy="5072098"/>
          </a:xfrm>
        </p:spPr>
        <p:txBody>
          <a:bodyPr>
            <a:normAutofit/>
          </a:bodyPr>
          <a:lstStyle/>
          <a:p>
            <a:pPr algn="l" rtl="0"/>
            <a:r>
              <a:rPr lang="en-US" sz="2800" dirty="0" smtClean="0"/>
              <a:t>Introduction </a:t>
            </a:r>
          </a:p>
          <a:p>
            <a:pPr algn="l" rtl="0"/>
            <a:r>
              <a:rPr lang="en-US" sz="2800" dirty="0" smtClean="0"/>
              <a:t>Problem Statement</a:t>
            </a:r>
          </a:p>
          <a:p>
            <a:pPr algn="l" rtl="0"/>
            <a:r>
              <a:rPr lang="en-US" sz="2800" dirty="0" smtClean="0"/>
              <a:t>Our project </a:t>
            </a:r>
          </a:p>
          <a:p>
            <a:pPr algn="l" rtl="0"/>
            <a:r>
              <a:rPr lang="en-US" sz="2800" dirty="0" smtClean="0"/>
              <a:t>Project Objectives </a:t>
            </a:r>
          </a:p>
          <a:p>
            <a:pPr algn="l" rtl="0"/>
            <a:r>
              <a:rPr lang="en-US" sz="2800" dirty="0" smtClean="0"/>
              <a:t>Methodology</a:t>
            </a:r>
          </a:p>
          <a:p>
            <a:pPr algn="l" rtl="0"/>
            <a:r>
              <a:rPr lang="en-US" sz="2800" dirty="0" smtClean="0"/>
              <a:t>Literature  Review </a:t>
            </a:r>
          </a:p>
          <a:p>
            <a:pPr algn="l" rtl="0"/>
            <a:r>
              <a:rPr lang="en-US" sz="2800" dirty="0" smtClean="0"/>
              <a:t>Department </a:t>
            </a:r>
            <a:r>
              <a:rPr lang="en-US" sz="2800" dirty="0" smtClean="0"/>
              <a:t>Description</a:t>
            </a:r>
            <a:endParaRPr lang="en-US" sz="2800" dirty="0" smtClean="0"/>
          </a:p>
          <a:p>
            <a:pPr algn="l" rtl="0"/>
            <a:r>
              <a:rPr lang="en-US" sz="2800" dirty="0" smtClean="0"/>
              <a:t>Conclusion and Recommendation  </a:t>
            </a:r>
          </a:p>
          <a:p>
            <a:pPr algn="l" rtl="0"/>
            <a:endParaRPr lang="en-US" dirty="0" smtClean="0"/>
          </a:p>
          <a:p>
            <a:pPr algn="l" rtl="0"/>
            <a:endParaRPr lang="en-US" dirty="0" smtClean="0"/>
          </a:p>
          <a:p>
            <a:pPr algn="l" rtl="0"/>
            <a:endParaRPr lang="ar-SA"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67544" y="285727"/>
            <a:ext cx="257176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3600" i="1"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Conclusion</a:t>
            </a:r>
            <a:endParaRPr kumimoji="0" lang="en-US" sz="3600" i="1" u="none" strike="noStrike" cap="none" normalizeH="0" baseline="0" dirty="0">
              <a:ln>
                <a:noFill/>
              </a:ln>
              <a:solidFill>
                <a:srgbClr val="FF0000"/>
              </a:solidFill>
              <a:effectLst/>
              <a:latin typeface="Arial" pitchFamily="34" charset="0"/>
              <a:cs typeface="Arial" pitchFamily="34" charset="0"/>
            </a:endParaRPr>
          </a:p>
        </p:txBody>
      </p:sp>
      <p:sp>
        <p:nvSpPr>
          <p:cNvPr id="5" name="Rectangle 1"/>
          <p:cNvSpPr>
            <a:spLocks noChangeArrowheads="1"/>
          </p:cNvSpPr>
          <p:nvPr/>
        </p:nvSpPr>
        <p:spPr bwMode="auto">
          <a:xfrm>
            <a:off x="251520" y="1767383"/>
            <a:ext cx="8568952" cy="3961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l" rtl="0">
              <a:buFont typeface="Arial" panose="020B0604020202020204" pitchFamily="34" charset="0"/>
              <a:buChar char="•"/>
            </a:pPr>
            <a:r>
              <a:rPr lang="en-US" sz="2000" dirty="0" smtClean="0"/>
              <a:t>The </a:t>
            </a:r>
            <a:r>
              <a:rPr lang="en-US" sz="2000" dirty="0"/>
              <a:t>absence of any public services superintendent in the new campus.</a:t>
            </a:r>
          </a:p>
          <a:p>
            <a:pPr lvl="0" algn="l" rtl="0" eaLnBrk="0" fontAlgn="base" hangingPunct="0">
              <a:spcBef>
                <a:spcPct val="0"/>
              </a:spcBef>
              <a:spcAft>
                <a:spcPct val="0"/>
              </a:spcAft>
              <a:buFontTx/>
              <a:buChar char="•"/>
            </a:pPr>
            <a:r>
              <a:rPr kumimoji="0" lang="en-US" sz="2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lang="en-US" sz="2000" dirty="0"/>
              <a:t>There is no clear organizational structure which describes the </a:t>
            </a:r>
            <a:r>
              <a:rPr lang="en-US" sz="2000" dirty="0" smtClean="0"/>
              <a:t> sections </a:t>
            </a:r>
            <a:r>
              <a:rPr lang="en-US" sz="2000" dirty="0"/>
              <a:t>of the </a:t>
            </a:r>
            <a:r>
              <a:rPr lang="en-US" sz="2000" dirty="0" smtClean="0"/>
              <a:t>department</a:t>
            </a:r>
          </a:p>
          <a:p>
            <a:pPr marL="342900" lvl="0" indent="-342900" algn="l" rtl="0">
              <a:buFont typeface="Arial" panose="020B0604020202020204" pitchFamily="34" charset="0"/>
              <a:buChar char="•"/>
            </a:pPr>
            <a:r>
              <a:rPr lang="en-US" sz="2000" dirty="0"/>
              <a:t>No documentation for any procedure in any division in the department</a:t>
            </a:r>
          </a:p>
          <a:p>
            <a:pPr lvl="0" algn="l" rtl="0" eaLnBrk="0" fontAlgn="base" hangingPunct="0">
              <a:lnSpc>
                <a:spcPct val="150000"/>
              </a:lnSpc>
              <a:spcBef>
                <a:spcPct val="0"/>
              </a:spcBef>
              <a:spcAft>
                <a:spcPct val="0"/>
              </a:spcAft>
              <a:buFontTx/>
              <a:buChar char="•"/>
            </a:pPr>
            <a:r>
              <a:rPr kumimoji="0" lang="en-US" sz="2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lang="en-US" sz="2000" dirty="0"/>
              <a:t>Not using unified forms in accomplishing the procedures</a:t>
            </a:r>
            <a:r>
              <a:rPr lang="en-US" sz="2000" dirty="0" smtClean="0"/>
              <a:t>.</a:t>
            </a:r>
          </a:p>
          <a:p>
            <a:pPr marL="342900" lvl="0" indent="-342900" algn="l" rtl="0">
              <a:buFont typeface="Arial" panose="020B0604020202020204" pitchFamily="34" charset="0"/>
              <a:buChar char="•"/>
            </a:pPr>
            <a:r>
              <a:rPr lang="en-US" sz="2000" dirty="0"/>
              <a:t>Too much touch points between the processes and the procedures in the divisions.</a:t>
            </a:r>
          </a:p>
          <a:p>
            <a:pPr marL="342900" lvl="0" indent="-342900" algn="l" rtl="0">
              <a:lnSpc>
                <a:spcPct val="150000"/>
              </a:lnSpc>
              <a:buFont typeface="Arial" panose="020B0604020202020204" pitchFamily="34" charset="0"/>
              <a:buChar char="•"/>
            </a:pPr>
            <a:r>
              <a:rPr kumimoji="0" lang="en-US" sz="2000" b="0" i="0" u="none" strike="noStrike" cap="none" normalizeH="0" baseline="0" dirty="0" smtClean="0">
                <a:ln>
                  <a:noFill/>
                </a:ln>
                <a:solidFill>
                  <a:srgbClr val="000000"/>
                </a:solidFill>
                <a:effectLst/>
                <a:latin typeface="Times New Roman" pitchFamily="18" charset="0"/>
                <a:ea typeface="Arial" pitchFamily="34" charset="0"/>
                <a:cs typeface="Times New Roman" pitchFamily="18" charset="0"/>
              </a:rPr>
              <a:t> </a:t>
            </a:r>
            <a:r>
              <a:rPr lang="en-US" sz="2000" dirty="0"/>
              <a:t>A problem in writing and tracking the </a:t>
            </a:r>
            <a:r>
              <a:rPr lang="en-US" sz="2000" dirty="0" smtClean="0"/>
              <a:t>mail</a:t>
            </a:r>
          </a:p>
          <a:p>
            <a:pPr marL="342900" indent="-342900" algn="l" rtl="0">
              <a:lnSpc>
                <a:spcPct val="150000"/>
              </a:lnSpc>
              <a:buFont typeface="Arial" panose="020B0604020202020204" pitchFamily="34" charset="0"/>
              <a:buChar char="•"/>
            </a:pPr>
            <a:r>
              <a:rPr lang="en-US" sz="2000" dirty="0"/>
              <a:t>The presence of an old device in the communication central </a:t>
            </a:r>
            <a:r>
              <a:rPr lang="en-US" sz="2000" dirty="0" smtClean="0"/>
              <a:t>.</a:t>
            </a:r>
            <a:endParaRPr lang="en-US" sz="2000" dirty="0"/>
          </a:p>
        </p:txBody>
      </p:sp>
    </p:spTree>
    <p:extLst>
      <p:ext uri="{BB962C8B-B14F-4D97-AF65-F5344CB8AC3E}">
        <p14:creationId xmlns:p14="http://schemas.microsoft.com/office/powerpoint/2010/main" val="863356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55576" y="500042"/>
            <a:ext cx="330090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i="1"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Recommendations</a:t>
            </a:r>
            <a:r>
              <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413075" y="1268760"/>
            <a:ext cx="8143932" cy="5026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l" rtl="0" fontAlgn="base">
              <a:lnSpc>
                <a:spcPct val="150000"/>
              </a:lnSpc>
              <a:spcBef>
                <a:spcPct val="0"/>
              </a:spcBef>
              <a:spcAft>
                <a:spcPct val="0"/>
              </a:spcAft>
              <a:buFont typeface="Arial" panose="020B0604020202020204" pitchFamily="34" charset="0"/>
              <a:buChar char="•"/>
            </a:pPr>
            <a:r>
              <a:rPr lang="en-US" dirty="0" smtClean="0"/>
              <a:t>It </a:t>
            </a:r>
            <a:r>
              <a:rPr lang="en-US" dirty="0"/>
              <a:t>is essential to find a public service superintendent in the new campus. Such a problem could be solved through </a:t>
            </a:r>
            <a:r>
              <a:rPr lang="en-US" dirty="0" smtClean="0">
                <a:solidFill>
                  <a:srgbClr val="0070C0"/>
                </a:solidFill>
              </a:rPr>
              <a:t>job enrichment .</a:t>
            </a:r>
          </a:p>
          <a:p>
            <a:pPr marL="342900" lvl="0" indent="-342900" algn="l" rtl="0" fontAlgn="base">
              <a:lnSpc>
                <a:spcPct val="150000"/>
              </a:lnSpc>
              <a:spcBef>
                <a:spcPct val="0"/>
              </a:spcBef>
              <a:spcAft>
                <a:spcPct val="0"/>
              </a:spcAft>
              <a:buFont typeface="Arial" panose="020B0604020202020204" pitchFamily="34" charset="0"/>
              <a:buChar char="•"/>
            </a:pPr>
            <a:r>
              <a:rPr lang="en-US" dirty="0" smtClean="0"/>
              <a:t>clear </a:t>
            </a:r>
            <a:r>
              <a:rPr lang="en-US" dirty="0"/>
              <a:t>organizational </a:t>
            </a:r>
            <a:r>
              <a:rPr lang="en-US" dirty="0" smtClean="0"/>
              <a:t>structure </a:t>
            </a:r>
            <a:r>
              <a:rPr lang="en-US" dirty="0"/>
              <a:t>And to find a clear titles for the employees and for their duties.</a:t>
            </a:r>
            <a:r>
              <a:rPr lang="en-US" dirty="0" smtClean="0">
                <a:cs typeface="+mj-cs"/>
              </a:rPr>
              <a:t> </a:t>
            </a:r>
          </a:p>
          <a:p>
            <a:pPr marL="342900" lvl="0" indent="-342900" algn="l" rtl="0" fontAlgn="base">
              <a:lnSpc>
                <a:spcPct val="150000"/>
              </a:lnSpc>
              <a:spcBef>
                <a:spcPct val="0"/>
              </a:spcBef>
              <a:spcAft>
                <a:spcPct val="0"/>
              </a:spcAft>
              <a:buFont typeface="Arial" panose="020B0604020202020204" pitchFamily="34" charset="0"/>
              <a:buChar char="•"/>
            </a:pPr>
            <a:r>
              <a:rPr lang="en-US" dirty="0" smtClean="0"/>
              <a:t>Documenting </a:t>
            </a:r>
            <a:r>
              <a:rPr lang="en-US" dirty="0"/>
              <a:t>all procedures and processes in the </a:t>
            </a:r>
            <a:r>
              <a:rPr lang="en-US" dirty="0" smtClean="0"/>
              <a:t>divisions.</a:t>
            </a:r>
            <a:endParaRPr lang="en-US" dirty="0">
              <a:cs typeface="+mj-cs"/>
            </a:endParaRPr>
          </a:p>
          <a:p>
            <a:pPr marL="342900" lvl="0" indent="-342900" algn="l" rtl="0" fontAlgn="base">
              <a:lnSpc>
                <a:spcPct val="150000"/>
              </a:lnSpc>
              <a:spcBef>
                <a:spcPct val="0"/>
              </a:spcBef>
              <a:spcAft>
                <a:spcPct val="0"/>
              </a:spcAft>
              <a:buFont typeface="Arial" panose="020B0604020202020204" pitchFamily="34" charset="0"/>
              <a:buChar char="•"/>
            </a:pPr>
            <a:r>
              <a:rPr lang="en-US" dirty="0" smtClean="0"/>
              <a:t>Design </a:t>
            </a:r>
            <a:r>
              <a:rPr lang="en-US" dirty="0"/>
              <a:t>a unified forms with coding system so it can be used in doing the tasks in the </a:t>
            </a:r>
            <a:r>
              <a:rPr lang="en-US" dirty="0" smtClean="0"/>
              <a:t>divisions.</a:t>
            </a:r>
          </a:p>
          <a:p>
            <a:pPr marL="342900" lvl="0" indent="-342900" algn="l" rtl="0" fontAlgn="base">
              <a:lnSpc>
                <a:spcPct val="150000"/>
              </a:lnSpc>
              <a:spcBef>
                <a:spcPct val="0"/>
              </a:spcBef>
              <a:spcAft>
                <a:spcPct val="0"/>
              </a:spcAft>
              <a:buFont typeface="Arial" panose="020B0604020202020204" pitchFamily="34" charset="0"/>
              <a:buChar char="•"/>
            </a:pPr>
            <a:r>
              <a:rPr lang="en-US" dirty="0"/>
              <a:t>Putting all the processes and the procedures of the divisions all together and clarify the relation between </a:t>
            </a:r>
            <a:r>
              <a:rPr lang="en-US" dirty="0" smtClean="0"/>
              <a:t>them.</a:t>
            </a:r>
          </a:p>
          <a:p>
            <a:pPr marL="342900" lvl="0" indent="-342900" algn="l" rtl="0" fontAlgn="base">
              <a:lnSpc>
                <a:spcPct val="150000"/>
              </a:lnSpc>
              <a:spcBef>
                <a:spcPct val="0"/>
              </a:spcBef>
              <a:spcAft>
                <a:spcPct val="0"/>
              </a:spcAft>
              <a:buFont typeface="Arial" panose="020B0604020202020204" pitchFamily="34" charset="0"/>
              <a:buChar char="•"/>
            </a:pPr>
            <a:r>
              <a:rPr lang="en-US" dirty="0"/>
              <a:t>It is recommended to use advance tools for tracking the </a:t>
            </a:r>
            <a:r>
              <a:rPr lang="en-US" dirty="0" smtClean="0"/>
              <a:t>mail.</a:t>
            </a:r>
          </a:p>
          <a:p>
            <a:pPr marL="342900" lvl="0" indent="-342900" algn="l" rtl="0" fontAlgn="base">
              <a:lnSpc>
                <a:spcPct val="150000"/>
              </a:lnSpc>
              <a:spcBef>
                <a:spcPct val="0"/>
              </a:spcBef>
              <a:spcAft>
                <a:spcPct val="0"/>
              </a:spcAft>
              <a:buFont typeface="Arial" panose="020B0604020202020204" pitchFamily="34" charset="0"/>
              <a:buChar char="•"/>
            </a:pPr>
            <a:r>
              <a:rPr lang="en-US" dirty="0"/>
              <a:t>Using advanced and modern devices as an alternative for this one in the communication exchange </a:t>
            </a:r>
            <a:r>
              <a:rPr lang="en-US" dirty="0" smtClean="0"/>
              <a:t>such as touchscreens .</a:t>
            </a:r>
            <a:endParaRPr kumimoji="0" lang="en-US" b="0" i="0" u="none" strike="noStrike" cap="none" normalizeH="0" baseline="0" dirty="0">
              <a:ln>
                <a:noFill/>
              </a:ln>
              <a:solidFill>
                <a:schemeClr val="tx1"/>
              </a:solidFill>
              <a:effectLst/>
              <a:latin typeface="Arial" pitchFamily="34" charset="0"/>
              <a:cs typeface="+mj-cs"/>
            </a:endParaRPr>
          </a:p>
        </p:txBody>
      </p:sp>
    </p:spTree>
    <p:extLst>
      <p:ext uri="{BB962C8B-B14F-4D97-AF65-F5344CB8AC3E}">
        <p14:creationId xmlns:p14="http://schemas.microsoft.com/office/powerpoint/2010/main" val="131668646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عنصر نائب للمحتوى 3" descr="thank-you-word-colorful-labels-35336465.jpg"/>
          <p:cNvPicPr>
            <a:picLocks noGrp="1" noChangeAspect="1"/>
          </p:cNvPicPr>
          <p:nvPr>
            <p:ph idx="1"/>
          </p:nvPr>
        </p:nvPicPr>
        <p:blipFill>
          <a:blip r:embed="rId2"/>
          <a:stretch>
            <a:fillRect/>
          </a:stretch>
        </p:blipFill>
        <p:spPr>
          <a:xfrm>
            <a:off x="1331640" y="1196752"/>
            <a:ext cx="7452320" cy="43373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0"/>
            <a:ext cx="7467600" cy="1143000"/>
          </a:xfrm>
        </p:spPr>
        <p:txBody>
          <a:bodyPr>
            <a:normAutofit/>
          </a:bodyPr>
          <a:lstStyle/>
          <a:p>
            <a:pPr algn="l"/>
            <a:r>
              <a:rPr lang="en-US" sz="3200" b="1" i="1" dirty="0" smtClean="0">
                <a:solidFill>
                  <a:srgbClr val="FF0000"/>
                </a:solidFill>
              </a:rPr>
              <a:t>Introduction </a:t>
            </a:r>
            <a:endParaRPr lang="ar-SA" sz="3200" b="1" i="1" dirty="0">
              <a:solidFill>
                <a:srgbClr val="FF0000"/>
              </a:solidFill>
            </a:endParaRPr>
          </a:p>
        </p:txBody>
      </p:sp>
      <p:sp>
        <p:nvSpPr>
          <p:cNvPr id="3" name="عنصر نائب للمحتوى 2"/>
          <p:cNvSpPr>
            <a:spLocks noGrp="1"/>
          </p:cNvSpPr>
          <p:nvPr>
            <p:ph idx="1"/>
          </p:nvPr>
        </p:nvSpPr>
        <p:spPr>
          <a:xfrm>
            <a:off x="395536" y="980728"/>
            <a:ext cx="8229600" cy="4911741"/>
          </a:xfrm>
        </p:spPr>
        <p:txBody>
          <a:bodyPr>
            <a:noAutofit/>
          </a:bodyPr>
          <a:lstStyle/>
          <a:p>
            <a:pPr algn="l" rtl="0">
              <a:lnSpc>
                <a:spcPct val="150000"/>
              </a:lnSpc>
            </a:pPr>
            <a:r>
              <a:rPr lang="en-US" sz="2500" dirty="0" smtClean="0"/>
              <a:t>The increasing importance of Institutional </a:t>
            </a:r>
            <a:r>
              <a:rPr lang="en-US" sz="2500" dirty="0"/>
              <a:t>D</a:t>
            </a:r>
            <a:r>
              <a:rPr lang="en-US" sz="2500" dirty="0" smtClean="0"/>
              <a:t>evelopment,  recently.</a:t>
            </a:r>
          </a:p>
          <a:p>
            <a:pPr algn="l" rtl="0">
              <a:lnSpc>
                <a:spcPct val="150000"/>
              </a:lnSpc>
            </a:pPr>
            <a:r>
              <a:rPr lang="en-US" sz="2500" dirty="0" smtClean="0"/>
              <a:t>Planned based </a:t>
            </a:r>
            <a:r>
              <a:rPr lang="en-US" sz="2500" dirty="0"/>
              <a:t>on knowledge of behavioral sciences and aims to increase the </a:t>
            </a:r>
            <a:r>
              <a:rPr lang="en-US" sz="2500" dirty="0" smtClean="0"/>
              <a:t>effectiveness. </a:t>
            </a:r>
          </a:p>
          <a:p>
            <a:pPr algn="l" rtl="0">
              <a:lnSpc>
                <a:spcPct val="150000"/>
              </a:lnSpc>
            </a:pPr>
            <a:r>
              <a:rPr lang="en-US" sz="2500" dirty="0" smtClean="0"/>
              <a:t>Three key elements for institutional development: </a:t>
            </a:r>
            <a:r>
              <a:rPr lang="en-US" sz="2500" dirty="0"/>
              <a:t>organizational structures, job descriptions and standard operating procedures</a:t>
            </a:r>
            <a:endParaRPr lang="ar-SA" sz="2500"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7239000" cy="820122"/>
          </a:xfrm>
        </p:spPr>
        <p:txBody>
          <a:bodyPr>
            <a:normAutofit/>
          </a:bodyPr>
          <a:lstStyle/>
          <a:p>
            <a:pPr algn="l"/>
            <a:r>
              <a:rPr lang="en-US" sz="3200" b="1" i="1" dirty="0" smtClean="0">
                <a:solidFill>
                  <a:srgbClr val="FF0000"/>
                </a:solidFill>
              </a:rPr>
              <a:t>Problem </a:t>
            </a:r>
            <a:r>
              <a:rPr lang="en-US" sz="3200" b="1" i="1" dirty="0">
                <a:solidFill>
                  <a:srgbClr val="FF0000"/>
                </a:solidFill>
              </a:rPr>
              <a:t>S</a:t>
            </a:r>
            <a:r>
              <a:rPr lang="en-US" sz="3200" b="1" i="1" dirty="0" smtClean="0">
                <a:solidFill>
                  <a:srgbClr val="FF0000"/>
                </a:solidFill>
              </a:rPr>
              <a:t>tatement</a:t>
            </a:r>
            <a:endParaRPr lang="ar-SA" sz="3200" b="1" i="1" dirty="0">
              <a:solidFill>
                <a:srgbClr val="FF0000"/>
              </a:solidFill>
            </a:endParaRPr>
          </a:p>
        </p:txBody>
      </p:sp>
      <p:sp>
        <p:nvSpPr>
          <p:cNvPr id="3" name="Content Placeholder 2"/>
          <p:cNvSpPr>
            <a:spLocks noGrp="1"/>
          </p:cNvSpPr>
          <p:nvPr>
            <p:ph idx="1"/>
          </p:nvPr>
        </p:nvSpPr>
        <p:spPr>
          <a:xfrm>
            <a:off x="323528" y="1488075"/>
            <a:ext cx="8229600" cy="4373563"/>
          </a:xfrm>
        </p:spPr>
        <p:txBody>
          <a:bodyPr>
            <a:normAutofit/>
          </a:bodyPr>
          <a:lstStyle/>
          <a:p>
            <a:pPr marL="514350" indent="-514350" algn="l" rtl="0"/>
            <a:r>
              <a:rPr lang="en-US" sz="2800" dirty="0"/>
              <a:t>T</a:t>
            </a:r>
            <a:r>
              <a:rPr lang="en-US" sz="2800" dirty="0" smtClean="0"/>
              <a:t>he </a:t>
            </a:r>
            <a:r>
              <a:rPr lang="en-US" sz="2800" dirty="0"/>
              <a:t>lack of a clear and detailed organizational structure </a:t>
            </a:r>
            <a:r>
              <a:rPr lang="en-US" sz="2800" dirty="0" smtClean="0"/>
              <a:t>. </a:t>
            </a:r>
          </a:p>
          <a:p>
            <a:pPr marL="514350" indent="-514350" algn="l" rtl="0"/>
            <a:r>
              <a:rPr lang="en-US" sz="2800" dirty="0" smtClean="0"/>
              <a:t> </a:t>
            </a:r>
            <a:r>
              <a:rPr lang="en-US" sz="2800" dirty="0"/>
              <a:t>the lack of job </a:t>
            </a:r>
            <a:r>
              <a:rPr lang="ar-SA" sz="2800" dirty="0" smtClean="0"/>
              <a:t> </a:t>
            </a:r>
            <a:r>
              <a:rPr lang="en-US" sz="2800" dirty="0" smtClean="0"/>
              <a:t>descriptions for   staff.</a:t>
            </a:r>
          </a:p>
          <a:p>
            <a:pPr marL="514350" indent="-514350" algn="l" rtl="0"/>
            <a:r>
              <a:rPr lang="en-US" sz="2800" dirty="0" smtClean="0"/>
              <a:t>NO documentation for the different processes or NO  SOPs manual for the department . </a:t>
            </a:r>
          </a:p>
          <a:p>
            <a:pPr marL="514350" indent="-514350" algn="l" rtl="0"/>
            <a:r>
              <a:rPr lang="en-US" sz="2800" dirty="0"/>
              <a:t>A</a:t>
            </a:r>
            <a:r>
              <a:rPr lang="en-US" sz="2800" dirty="0" smtClean="0"/>
              <a:t>ll </a:t>
            </a:r>
            <a:r>
              <a:rPr lang="en-US" sz="2800" dirty="0"/>
              <a:t>of this led to some </a:t>
            </a:r>
            <a:r>
              <a:rPr lang="en-US" sz="2800" dirty="0" smtClean="0"/>
              <a:t>mistakes, delays or  </a:t>
            </a:r>
            <a:r>
              <a:rPr lang="en-US" sz="2800" dirty="0"/>
              <a:t>difficulty of completing some </a:t>
            </a:r>
            <a:r>
              <a:rPr lang="en-US" sz="2800" dirty="0" smtClean="0"/>
              <a:t>transactions</a:t>
            </a:r>
            <a:r>
              <a:rPr lang="en-US" dirty="0"/>
              <a:t>.</a:t>
            </a:r>
            <a:endParaRPr lang="ar-SA" dirty="0"/>
          </a:p>
        </p:txBody>
      </p:sp>
      <p:pic>
        <p:nvPicPr>
          <p:cNvPr id="4" name="صورة 3" descr="Final-DEFINITION-ICON-White-150x150.png"/>
          <p:cNvPicPr>
            <a:picLocks noChangeAspect="1"/>
          </p:cNvPicPr>
          <p:nvPr/>
        </p:nvPicPr>
        <p:blipFill>
          <a:blip r:embed="rId2"/>
          <a:stretch>
            <a:fillRect/>
          </a:stretch>
        </p:blipFill>
        <p:spPr>
          <a:xfrm>
            <a:off x="7067737" y="4714884"/>
            <a:ext cx="2047638" cy="2357454"/>
          </a:xfrm>
          <a:prstGeom prst="rect">
            <a:avLst/>
          </a:prstGeom>
        </p:spPr>
      </p:pic>
    </p:spTree>
    <p:extLst>
      <p:ext uri="{BB962C8B-B14F-4D97-AF65-F5344CB8AC3E}">
        <p14:creationId xmlns:p14="http://schemas.microsoft.com/office/powerpoint/2010/main" val="30202395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0"/>
            <a:ext cx="7467600" cy="1143000"/>
          </a:xfrm>
        </p:spPr>
        <p:txBody>
          <a:bodyPr/>
          <a:lstStyle/>
          <a:p>
            <a:pPr algn="l"/>
            <a:r>
              <a:rPr lang="en-US" dirty="0" smtClean="0"/>
              <a:t> </a:t>
            </a:r>
            <a:r>
              <a:rPr lang="en-US" sz="3200" b="1" i="1" dirty="0">
                <a:solidFill>
                  <a:srgbClr val="FF0000"/>
                </a:solidFill>
              </a:rPr>
              <a:t>Our project</a:t>
            </a:r>
            <a:endParaRPr lang="ar-SA" sz="3200" b="1" i="1" dirty="0">
              <a:solidFill>
                <a:srgbClr val="FF0000"/>
              </a:solidFill>
            </a:endParaRPr>
          </a:p>
        </p:txBody>
      </p:sp>
      <p:sp>
        <p:nvSpPr>
          <p:cNvPr id="2" name="Content Placeholder 1"/>
          <p:cNvSpPr>
            <a:spLocks noGrp="1"/>
          </p:cNvSpPr>
          <p:nvPr>
            <p:ph idx="1"/>
          </p:nvPr>
        </p:nvSpPr>
        <p:spPr>
          <a:xfrm>
            <a:off x="457200" y="1357298"/>
            <a:ext cx="8229600" cy="4768865"/>
          </a:xfrm>
        </p:spPr>
        <p:txBody>
          <a:bodyPr>
            <a:normAutofit/>
          </a:bodyPr>
          <a:lstStyle/>
          <a:p>
            <a:pPr marL="514350" indent="-514350" algn="l" rtl="0"/>
            <a:r>
              <a:rPr lang="en-US" sz="2800" dirty="0" smtClean="0"/>
              <a:t>Implement the Institutional  Development .</a:t>
            </a:r>
          </a:p>
          <a:p>
            <a:pPr marL="514350" indent="-514350" algn="l" rtl="0"/>
            <a:r>
              <a:rPr lang="en-US" sz="2800" dirty="0" smtClean="0"/>
              <a:t>Developing </a:t>
            </a:r>
            <a:r>
              <a:rPr lang="en-US" sz="2800" dirty="0"/>
              <a:t>the O</a:t>
            </a:r>
            <a:r>
              <a:rPr lang="en-US" sz="2800" dirty="0" smtClean="0"/>
              <a:t>rganizational </a:t>
            </a:r>
            <a:r>
              <a:rPr lang="en-US" sz="2800" dirty="0"/>
              <a:t>S</a:t>
            </a:r>
            <a:r>
              <a:rPr lang="en-US" sz="2800" dirty="0" smtClean="0"/>
              <a:t>tructure of the Department.</a:t>
            </a:r>
          </a:p>
          <a:p>
            <a:pPr marL="514350" indent="-514350" algn="l" rtl="0"/>
            <a:r>
              <a:rPr lang="en-US" sz="2800" dirty="0" smtClean="0"/>
              <a:t>Prepare </a:t>
            </a:r>
            <a:r>
              <a:rPr lang="en-US" sz="2800" dirty="0"/>
              <a:t>detailed job descriptions </a:t>
            </a:r>
            <a:r>
              <a:rPr lang="en-US" sz="2800" dirty="0" smtClean="0"/>
              <a:t>for staff.</a:t>
            </a:r>
          </a:p>
          <a:p>
            <a:pPr marL="514350" indent="-514350" algn="l" rtl="0"/>
            <a:r>
              <a:rPr lang="en-US" sz="2800" dirty="0" smtClean="0"/>
              <a:t>Document all processes in the department and preparing of SOP manual .  </a:t>
            </a:r>
          </a:p>
          <a:p>
            <a:pPr marL="0" indent="0" algn="l" rtl="0">
              <a:buNone/>
            </a:pPr>
            <a:endParaRPr lang="en-US" sz="2800" dirty="0" smtClean="0"/>
          </a:p>
        </p:txBody>
      </p:sp>
      <p:sp>
        <p:nvSpPr>
          <p:cNvPr id="4" name="Rounded Rectangle 3"/>
          <p:cNvSpPr/>
          <p:nvPr/>
        </p:nvSpPr>
        <p:spPr>
          <a:xfrm>
            <a:off x="1000100" y="4572008"/>
            <a:ext cx="6357982" cy="2285992"/>
          </a:xfrm>
          <a:prstGeom prst="roundRect">
            <a:avLst>
              <a:gd name="adj" fmla="val 10000"/>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30203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285776"/>
            <a:ext cx="7467600" cy="1143000"/>
          </a:xfrm>
        </p:spPr>
        <p:txBody>
          <a:bodyPr/>
          <a:lstStyle/>
          <a:p>
            <a:pPr algn="l"/>
            <a:r>
              <a:rPr lang="en-US" sz="3200" b="1" i="1" dirty="0" smtClean="0">
                <a:solidFill>
                  <a:srgbClr val="FF0000"/>
                </a:solidFill>
              </a:rPr>
              <a:t>Project </a:t>
            </a:r>
            <a:r>
              <a:rPr lang="en-US" sz="3200" b="1" i="1" dirty="0">
                <a:solidFill>
                  <a:srgbClr val="FF0000"/>
                </a:solidFill>
              </a:rPr>
              <a:t>objectives</a:t>
            </a:r>
            <a:r>
              <a:rPr lang="en-US" dirty="0"/>
              <a:t>:</a:t>
            </a:r>
            <a:endParaRPr lang="ar-SA" dirty="0"/>
          </a:p>
        </p:txBody>
      </p:sp>
      <p:sp>
        <p:nvSpPr>
          <p:cNvPr id="2" name="Content Placeholder 1"/>
          <p:cNvSpPr>
            <a:spLocks noGrp="1"/>
          </p:cNvSpPr>
          <p:nvPr>
            <p:ph idx="1"/>
          </p:nvPr>
        </p:nvSpPr>
        <p:spPr>
          <a:xfrm>
            <a:off x="285720" y="1071546"/>
            <a:ext cx="7467600" cy="4873752"/>
          </a:xfrm>
        </p:spPr>
        <p:txBody>
          <a:bodyPr>
            <a:normAutofit/>
          </a:bodyPr>
          <a:lstStyle/>
          <a:p>
            <a:pPr marL="514350" indent="-514350" algn="l" rtl="0"/>
            <a:r>
              <a:rPr lang="en-US" sz="2800" dirty="0" smtClean="0"/>
              <a:t>Organized </a:t>
            </a:r>
            <a:r>
              <a:rPr lang="en-US" sz="2800" dirty="0"/>
              <a:t>and standardized methods for working in the establishment that learned to everyone</a:t>
            </a:r>
            <a:r>
              <a:rPr lang="en-US" sz="2800" dirty="0" smtClean="0"/>
              <a:t>.</a:t>
            </a:r>
          </a:p>
          <a:p>
            <a:pPr marL="514350" indent="-514350" algn="l" rtl="0"/>
            <a:r>
              <a:rPr lang="en-US" sz="2800" dirty="0" smtClean="0"/>
              <a:t>Reduce </a:t>
            </a:r>
            <a:r>
              <a:rPr lang="en-US" sz="2800" dirty="0"/>
              <a:t>administrative efforts in the follow-up actions and thus reducing the cost</a:t>
            </a:r>
            <a:r>
              <a:rPr lang="en-US" sz="2800" dirty="0" smtClean="0"/>
              <a:t>.</a:t>
            </a:r>
            <a:endParaRPr lang="en-US" sz="2800" dirty="0"/>
          </a:p>
          <a:p>
            <a:pPr marL="514350" indent="-514350" algn="l" rtl="0"/>
            <a:r>
              <a:rPr lang="en-US" sz="2800" dirty="0" smtClean="0"/>
              <a:t>In </a:t>
            </a:r>
            <a:r>
              <a:rPr lang="en-US" sz="2800" dirty="0"/>
              <a:t>addition to ease of training new employees on how to work</a:t>
            </a:r>
            <a:r>
              <a:rPr lang="en-US" sz="2800" dirty="0" smtClean="0"/>
              <a:t>.</a:t>
            </a:r>
            <a:endParaRPr lang="en-US" sz="2800" dirty="0"/>
          </a:p>
          <a:p>
            <a:pPr marL="514350" indent="-514350" algn="l" rtl="0"/>
            <a:r>
              <a:rPr lang="en-US" sz="2800" dirty="0" smtClean="0"/>
              <a:t>Easy </a:t>
            </a:r>
            <a:r>
              <a:rPr lang="en-US" sz="2800" dirty="0"/>
              <a:t>identification of the </a:t>
            </a:r>
            <a:r>
              <a:rPr lang="en-US" sz="2800" dirty="0" smtClean="0"/>
              <a:t>administrative error </a:t>
            </a:r>
            <a:r>
              <a:rPr lang="en-US" sz="2800" dirty="0"/>
              <a:t>in the process path</a:t>
            </a:r>
            <a:r>
              <a:rPr lang="en-US" sz="2800" dirty="0" smtClean="0"/>
              <a:t>.</a:t>
            </a:r>
            <a:endParaRPr lang="en-US" sz="2800" dirty="0"/>
          </a:p>
          <a:p>
            <a:endParaRPr lang="en-US" dirty="0"/>
          </a:p>
        </p:txBody>
      </p:sp>
      <p:pic>
        <p:nvPicPr>
          <p:cNvPr id="4" name="صورة 3" descr="benefits.jpg"/>
          <p:cNvPicPr>
            <a:picLocks noChangeAspect="1"/>
          </p:cNvPicPr>
          <p:nvPr/>
        </p:nvPicPr>
        <p:blipFill>
          <a:blip r:embed="rId2"/>
          <a:stretch>
            <a:fillRect/>
          </a:stretch>
        </p:blipFill>
        <p:spPr>
          <a:xfrm>
            <a:off x="3428992" y="5643579"/>
            <a:ext cx="5715008" cy="1214421"/>
          </a:xfrm>
          <a:prstGeom prst="rect">
            <a:avLst/>
          </a:prstGeom>
        </p:spPr>
      </p:pic>
    </p:spTree>
    <p:extLst>
      <p:ext uri="{BB962C8B-B14F-4D97-AF65-F5344CB8AC3E}">
        <p14:creationId xmlns:p14="http://schemas.microsoft.com/office/powerpoint/2010/main" val="928683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200" b="1" i="1" dirty="0" smtClean="0">
                <a:solidFill>
                  <a:srgbClr val="FF0000"/>
                </a:solidFill>
              </a:rPr>
              <a:t>Project objectives… II</a:t>
            </a:r>
            <a:endParaRPr lang="ar-SA" sz="3200" b="1" i="1" dirty="0">
              <a:solidFill>
                <a:srgbClr val="FF0000"/>
              </a:solidFill>
            </a:endParaRPr>
          </a:p>
        </p:txBody>
      </p:sp>
      <p:sp>
        <p:nvSpPr>
          <p:cNvPr id="2" name="Content Placeholder 1"/>
          <p:cNvSpPr>
            <a:spLocks noGrp="1"/>
          </p:cNvSpPr>
          <p:nvPr>
            <p:ph idx="1"/>
          </p:nvPr>
        </p:nvSpPr>
        <p:spPr>
          <a:xfrm>
            <a:off x="395536" y="1555755"/>
            <a:ext cx="8229600" cy="4373563"/>
          </a:xfrm>
        </p:spPr>
        <p:txBody>
          <a:bodyPr>
            <a:normAutofit/>
          </a:bodyPr>
          <a:lstStyle/>
          <a:p>
            <a:pPr marL="514350" indent="-514350" algn="l" rtl="0"/>
            <a:r>
              <a:rPr lang="en-US" sz="2800" dirty="0" smtClean="0"/>
              <a:t>To expedite the completion of the transactions.</a:t>
            </a:r>
          </a:p>
          <a:p>
            <a:pPr marL="514350" indent="-514350" algn="l" rtl="0"/>
            <a:r>
              <a:rPr lang="en-US" sz="2800" dirty="0" smtClean="0"/>
              <a:t>Improve </a:t>
            </a:r>
            <a:r>
              <a:rPr lang="en-US" sz="2800" dirty="0"/>
              <a:t>the services provided to the public</a:t>
            </a:r>
            <a:r>
              <a:rPr lang="en-US" sz="2800" dirty="0" smtClean="0"/>
              <a:t>.</a:t>
            </a:r>
            <a:endParaRPr lang="en-US" sz="2800" dirty="0"/>
          </a:p>
          <a:p>
            <a:pPr marL="514350" indent="-514350" algn="l" rtl="0"/>
            <a:r>
              <a:rPr lang="en-US" sz="2800" dirty="0" smtClean="0"/>
              <a:t>Unify </a:t>
            </a:r>
            <a:r>
              <a:rPr lang="en-US" sz="2800" dirty="0"/>
              <a:t>the work </a:t>
            </a:r>
            <a:r>
              <a:rPr lang="en-US" sz="2800" dirty="0" smtClean="0"/>
              <a:t>performance.</a:t>
            </a:r>
            <a:endParaRPr lang="en-US" sz="2800" dirty="0"/>
          </a:p>
          <a:p>
            <a:pPr marL="514350" indent="-514350" algn="l" rtl="0"/>
            <a:r>
              <a:rPr lang="en-US" sz="2800" dirty="0" smtClean="0"/>
              <a:t>Avoid </a:t>
            </a:r>
            <a:r>
              <a:rPr lang="en-US" sz="2800" dirty="0"/>
              <a:t>chaos in </a:t>
            </a:r>
            <a:r>
              <a:rPr lang="en-US" sz="2800" dirty="0" smtClean="0"/>
              <a:t>departments.</a:t>
            </a:r>
            <a:endParaRPr lang="en-US" sz="2800" dirty="0"/>
          </a:p>
          <a:p>
            <a:pPr marL="514350" indent="-514350" algn="l" rtl="0"/>
            <a:r>
              <a:rPr lang="en-US" sz="2800" dirty="0" smtClean="0"/>
              <a:t>Increasing </a:t>
            </a:r>
            <a:r>
              <a:rPr lang="en-US" sz="2800" dirty="0"/>
              <a:t>of </a:t>
            </a:r>
            <a:r>
              <a:rPr lang="en-US" sz="2800" dirty="0" smtClean="0"/>
              <a:t>Supervision </a:t>
            </a:r>
            <a:r>
              <a:rPr lang="en-US" sz="2800" dirty="0"/>
              <a:t>on employee .</a:t>
            </a:r>
          </a:p>
          <a:p>
            <a:pPr marL="0" indent="0" algn="l" rtl="0"/>
            <a:endParaRPr lang="en-US" dirty="0"/>
          </a:p>
          <a:p>
            <a:pPr marL="0" indent="0" algn="l" rtl="0">
              <a:buNone/>
            </a:pPr>
            <a:endParaRPr lang="ar-SA" dirty="0"/>
          </a:p>
        </p:txBody>
      </p:sp>
      <p:pic>
        <p:nvPicPr>
          <p:cNvPr id="4" name="صورة 3" descr="benefits.jpg"/>
          <p:cNvPicPr>
            <a:picLocks noChangeAspect="1"/>
          </p:cNvPicPr>
          <p:nvPr/>
        </p:nvPicPr>
        <p:blipFill>
          <a:blip r:embed="rId2"/>
          <a:stretch>
            <a:fillRect/>
          </a:stretch>
        </p:blipFill>
        <p:spPr>
          <a:xfrm>
            <a:off x="3428992" y="5000636"/>
            <a:ext cx="5715008" cy="1857364"/>
          </a:xfrm>
          <a:prstGeom prst="rect">
            <a:avLst/>
          </a:prstGeom>
        </p:spPr>
      </p:pic>
    </p:spTree>
    <p:extLst>
      <p:ext uri="{BB962C8B-B14F-4D97-AF65-F5344CB8AC3E}">
        <p14:creationId xmlns:p14="http://schemas.microsoft.com/office/powerpoint/2010/main" val="1285156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643178" y="2857496"/>
            <a:ext cx="4060792" cy="923330"/>
          </a:xfrm>
          <a:prstGeom prst="rect">
            <a:avLst/>
          </a:prstGeom>
          <a:solidFill>
            <a:schemeClr val="accent1">
              <a:lumMod val="20000"/>
              <a:lumOff val="80000"/>
            </a:schemeClr>
          </a:solidFill>
          <a:ln>
            <a:solidFill>
              <a:schemeClr val="accent1">
                <a:lumMod val="60000"/>
                <a:lumOff val="40000"/>
              </a:schemeClr>
            </a:solidFill>
          </a:ln>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Methodology</a:t>
            </a:r>
            <a:endParaRPr lang="en-US" sz="5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TotalTime>
  <Words>815</Words>
  <Application>Microsoft Office PowerPoint</Application>
  <PresentationFormat>On-screen Show (4:3)</PresentationFormat>
  <Paragraphs>117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Apothecary</vt:lpstr>
      <vt:lpstr>PowerPoint Presentation</vt:lpstr>
      <vt:lpstr>PowerPoint Presentation</vt:lpstr>
      <vt:lpstr>Outline </vt:lpstr>
      <vt:lpstr>Introduction </vt:lpstr>
      <vt:lpstr>Problem Statement</vt:lpstr>
      <vt:lpstr> Our project</vt:lpstr>
      <vt:lpstr>Project objectives:</vt:lpstr>
      <vt:lpstr>Project objectives… II</vt:lpstr>
      <vt:lpstr>PowerPoint Presentation</vt:lpstr>
      <vt:lpstr>Literature Review:</vt:lpstr>
      <vt:lpstr>Data collection </vt:lpstr>
      <vt:lpstr>Data Analysis </vt:lpstr>
      <vt:lpstr>Prepare Institutional Development</vt:lpstr>
      <vt:lpstr>Conclusions and Recommendations</vt:lpstr>
      <vt:lpstr>Establishing a final report.</vt:lpstr>
      <vt:lpstr>Leterature review</vt:lpstr>
      <vt:lpstr>PowerPoint Presentation</vt:lpstr>
      <vt:lpstr>PowerPoint Presentation</vt:lpstr>
      <vt:lpstr>PowerPoint Presentation</vt:lpstr>
      <vt:lpstr>Public Services Department </vt:lpstr>
      <vt:lpstr>Divisions of Public Services Department </vt:lpstr>
      <vt:lpstr>Transportation Division:</vt:lpstr>
      <vt:lpstr>Housekeeping Division:</vt:lpstr>
      <vt:lpstr>Mail Division:</vt:lpstr>
      <vt:lpstr>Students IDs Division:</vt:lpstr>
      <vt:lpstr> The Central</vt:lpstr>
      <vt:lpstr>Copying and Photographing Division:</vt:lpstr>
      <vt:lpstr>Accommodations Division:</vt:lpstr>
      <vt:lpstr>Gardening Division: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Development of Public Services Department at An-Najah National University</dc:title>
  <dc:creator>tibah</dc:creator>
  <cp:lastModifiedBy>Mahmoud M Daraghmeh</cp:lastModifiedBy>
  <cp:revision>48</cp:revision>
  <dcterms:created xsi:type="dcterms:W3CDTF">2015-12-18T20:42:19Z</dcterms:created>
  <dcterms:modified xsi:type="dcterms:W3CDTF">2016-05-18T10:32:04Z</dcterms:modified>
</cp:coreProperties>
</file>