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4"/>
  </p:notesMasterIdLst>
  <p:sldIdLst>
    <p:sldId id="257" r:id="rId2"/>
    <p:sldId id="274" r:id="rId3"/>
    <p:sldId id="259" r:id="rId4"/>
    <p:sldId id="302" r:id="rId5"/>
    <p:sldId id="303" r:id="rId6"/>
    <p:sldId id="304" r:id="rId7"/>
    <p:sldId id="268" r:id="rId8"/>
    <p:sldId id="314" r:id="rId9"/>
    <p:sldId id="315" r:id="rId10"/>
    <p:sldId id="316" r:id="rId11"/>
    <p:sldId id="317" r:id="rId12"/>
    <p:sldId id="318" r:id="rId13"/>
    <p:sldId id="321" r:id="rId14"/>
    <p:sldId id="319" r:id="rId15"/>
    <p:sldId id="320" r:id="rId16"/>
    <p:sldId id="322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271" r:id="rId25"/>
    <p:sldId id="323" r:id="rId26"/>
    <p:sldId id="324" r:id="rId27"/>
    <p:sldId id="325" r:id="rId28"/>
    <p:sldId id="327" r:id="rId29"/>
    <p:sldId id="309" r:id="rId30"/>
    <p:sldId id="272" r:id="rId31"/>
    <p:sldId id="313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86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174F4-C64E-4687-B7B4-0F0D5720214A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EFF7F1D-1D5C-4216-A9DC-06F899343CCF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introduction</a:t>
          </a:r>
          <a:endParaRPr lang="ar-SA" sz="2400" dirty="0">
            <a:solidFill>
              <a:schemeClr val="tx1"/>
            </a:solidFill>
          </a:endParaRPr>
        </a:p>
      </dgm:t>
    </dgm:pt>
    <dgm:pt modelId="{9D4DD954-33BD-45C7-929A-14B950E9D3F7}" type="parTrans" cxnId="{4C117F8D-0FCB-4CC6-ABB3-C07DBFE0EED4}">
      <dgm:prSet/>
      <dgm:spPr/>
      <dgm:t>
        <a:bodyPr/>
        <a:lstStyle/>
        <a:p>
          <a:pPr rtl="1"/>
          <a:endParaRPr lang="ar-SA"/>
        </a:p>
      </dgm:t>
    </dgm:pt>
    <dgm:pt modelId="{A91E7EB3-4D33-419D-ACF3-B2AB531716B5}" type="sibTrans" cxnId="{4C117F8D-0FCB-4CC6-ABB3-C07DBFE0EED4}">
      <dgm:prSet/>
      <dgm:spPr/>
      <dgm:t>
        <a:bodyPr/>
        <a:lstStyle/>
        <a:p>
          <a:pPr rtl="1"/>
          <a:endParaRPr lang="ar-SA"/>
        </a:p>
      </dgm:t>
    </dgm:pt>
    <dgm:pt modelId="{DF039E6A-5917-42A8-89AE-9F7FE6E9DEC9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Production planning</a:t>
          </a:r>
          <a:endParaRPr lang="ar-SA" sz="2400" dirty="0">
            <a:solidFill>
              <a:schemeClr val="tx1"/>
            </a:solidFill>
          </a:endParaRPr>
        </a:p>
      </dgm:t>
    </dgm:pt>
    <dgm:pt modelId="{5636C0D8-75D5-4836-9A85-9C243CE5426D}" type="parTrans" cxnId="{A6951440-46B1-4F71-97F9-03F219085B3C}">
      <dgm:prSet/>
      <dgm:spPr/>
      <dgm:t>
        <a:bodyPr/>
        <a:lstStyle/>
        <a:p>
          <a:pPr rtl="1"/>
          <a:endParaRPr lang="ar-SA"/>
        </a:p>
      </dgm:t>
    </dgm:pt>
    <dgm:pt modelId="{D065B5A6-2FD4-4045-8341-6A332A69A328}" type="sibTrans" cxnId="{A6951440-46B1-4F71-97F9-03F219085B3C}">
      <dgm:prSet/>
      <dgm:spPr/>
      <dgm:t>
        <a:bodyPr/>
        <a:lstStyle/>
        <a:p>
          <a:pPr rtl="1"/>
          <a:endParaRPr lang="ar-SA"/>
        </a:p>
      </dgm:t>
    </dgm:pt>
    <dgm:pt modelId="{6DE44FC7-A7F9-450C-913A-9B8B47690B86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Plant layout</a:t>
          </a:r>
          <a:endParaRPr lang="ar-SA" sz="2400" dirty="0">
            <a:solidFill>
              <a:schemeClr val="tx1"/>
            </a:solidFill>
          </a:endParaRPr>
        </a:p>
      </dgm:t>
    </dgm:pt>
    <dgm:pt modelId="{F0E17F9E-3675-46B4-8556-423B9FAA3F06}" type="parTrans" cxnId="{BD305F74-CBC8-46F9-90F3-030FFFB0C81C}">
      <dgm:prSet/>
      <dgm:spPr/>
      <dgm:t>
        <a:bodyPr/>
        <a:lstStyle/>
        <a:p>
          <a:pPr rtl="1"/>
          <a:endParaRPr lang="ar-SA"/>
        </a:p>
      </dgm:t>
    </dgm:pt>
    <dgm:pt modelId="{9A9A3E5C-B650-4561-9DBC-1947B3B4DA6C}" type="sibTrans" cxnId="{BD305F74-CBC8-46F9-90F3-030FFFB0C81C}">
      <dgm:prSet/>
      <dgm:spPr/>
      <dgm:t>
        <a:bodyPr/>
        <a:lstStyle/>
        <a:p>
          <a:pPr rtl="1"/>
          <a:endParaRPr lang="ar-SA"/>
        </a:p>
      </dgm:t>
    </dgm:pt>
    <dgm:pt modelId="{E94B0419-76B5-43F5-827C-457C482C3C02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Economic feasibility study</a:t>
          </a:r>
          <a:endParaRPr lang="ar-SA" sz="2400" dirty="0">
            <a:solidFill>
              <a:schemeClr val="tx1"/>
            </a:solidFill>
          </a:endParaRPr>
        </a:p>
      </dgm:t>
    </dgm:pt>
    <dgm:pt modelId="{473CEA62-A449-4DD7-863F-A079C5560A1D}" type="parTrans" cxnId="{977E0697-504B-4091-8520-3E7E8565CA1C}">
      <dgm:prSet/>
      <dgm:spPr/>
      <dgm:t>
        <a:bodyPr/>
        <a:lstStyle/>
        <a:p>
          <a:pPr rtl="1"/>
          <a:endParaRPr lang="ar-SA"/>
        </a:p>
      </dgm:t>
    </dgm:pt>
    <dgm:pt modelId="{9F5FDC6C-3008-4FCB-8489-D774DDCE00DD}" type="sibTrans" cxnId="{977E0697-504B-4091-8520-3E7E8565CA1C}">
      <dgm:prSet/>
      <dgm:spPr/>
      <dgm:t>
        <a:bodyPr/>
        <a:lstStyle/>
        <a:p>
          <a:pPr rtl="1"/>
          <a:endParaRPr lang="ar-SA"/>
        </a:p>
      </dgm:t>
    </dgm:pt>
    <dgm:pt modelId="{07620830-9C3B-452E-BB49-80095F196772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Conclusion  and Recommendation </a:t>
          </a:r>
          <a:endParaRPr lang="ar-SA" sz="2400" dirty="0">
            <a:solidFill>
              <a:schemeClr val="tx1"/>
            </a:solidFill>
          </a:endParaRPr>
        </a:p>
      </dgm:t>
    </dgm:pt>
    <dgm:pt modelId="{5F513DFB-DE38-4584-9CE7-E64A17DB20D5}" type="parTrans" cxnId="{10D90B0B-1B54-4456-96CB-D3A2B04505F9}">
      <dgm:prSet/>
      <dgm:spPr/>
      <dgm:t>
        <a:bodyPr/>
        <a:lstStyle/>
        <a:p>
          <a:pPr rtl="1"/>
          <a:endParaRPr lang="ar-SA"/>
        </a:p>
      </dgm:t>
    </dgm:pt>
    <dgm:pt modelId="{46D2BA3B-D437-486A-9CEA-D7F2C7BBD543}" type="sibTrans" cxnId="{10D90B0B-1B54-4456-96CB-D3A2B04505F9}">
      <dgm:prSet/>
      <dgm:spPr/>
      <dgm:t>
        <a:bodyPr/>
        <a:lstStyle/>
        <a:p>
          <a:pPr rtl="1"/>
          <a:endParaRPr lang="ar-SA"/>
        </a:p>
      </dgm:t>
    </dgm:pt>
    <dgm:pt modelId="{50EDCBCD-F834-4339-9BBC-CBAFEC197108}" type="pres">
      <dgm:prSet presAssocID="{DBB174F4-C64E-4687-B7B4-0F0D57202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1C11C33-A8B3-4FD3-9797-389EBFFB5CAC}" type="pres">
      <dgm:prSet presAssocID="{07620830-9C3B-452E-BB49-80095F196772}" presName="boxAndChildren" presStyleCnt="0"/>
      <dgm:spPr/>
    </dgm:pt>
    <dgm:pt modelId="{75E01224-E801-4042-AC55-2E31AFACE1C3}" type="pres">
      <dgm:prSet presAssocID="{07620830-9C3B-452E-BB49-80095F196772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48FCC461-C69A-4E86-AD19-5D2A0B5A7858}" type="pres">
      <dgm:prSet presAssocID="{9F5FDC6C-3008-4FCB-8489-D774DDCE00DD}" presName="sp" presStyleCnt="0"/>
      <dgm:spPr/>
    </dgm:pt>
    <dgm:pt modelId="{0F9D53A1-DC0B-406B-A684-C81D6E5CCDB7}" type="pres">
      <dgm:prSet presAssocID="{E94B0419-76B5-43F5-827C-457C482C3C02}" presName="arrowAndChildren" presStyleCnt="0"/>
      <dgm:spPr/>
    </dgm:pt>
    <dgm:pt modelId="{59AF27BF-8DEA-4E0C-B41B-25BA3E42FA2E}" type="pres">
      <dgm:prSet presAssocID="{E94B0419-76B5-43F5-827C-457C482C3C02}" presName="parentTextArrow" presStyleLbl="node1" presStyleIdx="1" presStyleCnt="5"/>
      <dgm:spPr/>
      <dgm:t>
        <a:bodyPr/>
        <a:lstStyle/>
        <a:p>
          <a:pPr rtl="1"/>
          <a:endParaRPr lang="ar-SA"/>
        </a:p>
      </dgm:t>
    </dgm:pt>
    <dgm:pt modelId="{B3054FE1-C198-47E1-9E6A-C6F484516A12}" type="pres">
      <dgm:prSet presAssocID="{9A9A3E5C-B650-4561-9DBC-1947B3B4DA6C}" presName="sp" presStyleCnt="0"/>
      <dgm:spPr/>
    </dgm:pt>
    <dgm:pt modelId="{99ACDCB2-3389-45F5-98D4-3D0604856E07}" type="pres">
      <dgm:prSet presAssocID="{6DE44FC7-A7F9-450C-913A-9B8B47690B86}" presName="arrowAndChildren" presStyleCnt="0"/>
      <dgm:spPr/>
    </dgm:pt>
    <dgm:pt modelId="{00789DD1-F4F3-4FDD-BFD4-652253B46E84}" type="pres">
      <dgm:prSet presAssocID="{6DE44FC7-A7F9-450C-913A-9B8B47690B86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25136554-371C-4DE7-82D2-B472211D397B}" type="pres">
      <dgm:prSet presAssocID="{D065B5A6-2FD4-4045-8341-6A332A69A328}" presName="sp" presStyleCnt="0"/>
      <dgm:spPr/>
    </dgm:pt>
    <dgm:pt modelId="{A6D27A9A-74CF-44E1-A61C-EBDA3EE5AB4F}" type="pres">
      <dgm:prSet presAssocID="{DF039E6A-5917-42A8-89AE-9F7FE6E9DEC9}" presName="arrowAndChildren" presStyleCnt="0"/>
      <dgm:spPr/>
    </dgm:pt>
    <dgm:pt modelId="{9243668B-EF63-48F6-AE43-AEF093651299}" type="pres">
      <dgm:prSet presAssocID="{DF039E6A-5917-42A8-89AE-9F7FE6E9DEC9}" presName="parentTextArrow" presStyleLbl="node1" presStyleIdx="3" presStyleCnt="5" custLinFactNeighborY="-3035"/>
      <dgm:spPr/>
      <dgm:t>
        <a:bodyPr/>
        <a:lstStyle/>
        <a:p>
          <a:pPr rtl="1"/>
          <a:endParaRPr lang="ar-SA"/>
        </a:p>
      </dgm:t>
    </dgm:pt>
    <dgm:pt modelId="{75067AB3-9A8A-4987-BE83-AD17D0EF70E0}" type="pres">
      <dgm:prSet presAssocID="{A91E7EB3-4D33-419D-ACF3-B2AB531716B5}" presName="sp" presStyleCnt="0"/>
      <dgm:spPr/>
    </dgm:pt>
    <dgm:pt modelId="{9C56DE65-4405-420F-B621-78A6759F7D13}" type="pres">
      <dgm:prSet presAssocID="{BEFF7F1D-1D5C-4216-A9DC-06F899343CCF}" presName="arrowAndChildren" presStyleCnt="0"/>
      <dgm:spPr/>
    </dgm:pt>
    <dgm:pt modelId="{A418DADA-915F-46A7-9775-654CF0EB6624}" type="pres">
      <dgm:prSet presAssocID="{BEFF7F1D-1D5C-4216-A9DC-06F899343CCF}" presName="parentTextArrow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F7AFAE79-DDB4-4BB1-A859-A22B2088B8D4}" type="presOf" srcId="{BEFF7F1D-1D5C-4216-A9DC-06F899343CCF}" destId="{A418DADA-915F-46A7-9775-654CF0EB6624}" srcOrd="0" destOrd="0" presId="urn:microsoft.com/office/officeart/2005/8/layout/process4"/>
    <dgm:cxn modelId="{61C360C4-5285-46CB-9346-98EA633AABA7}" type="presOf" srcId="{DBB174F4-C64E-4687-B7B4-0F0D5720214A}" destId="{50EDCBCD-F834-4339-9BBC-CBAFEC197108}" srcOrd="0" destOrd="0" presId="urn:microsoft.com/office/officeart/2005/8/layout/process4"/>
    <dgm:cxn modelId="{C7C40F1E-C981-4274-99EF-12957258713E}" type="presOf" srcId="{E94B0419-76B5-43F5-827C-457C482C3C02}" destId="{59AF27BF-8DEA-4E0C-B41B-25BA3E42FA2E}" srcOrd="0" destOrd="0" presId="urn:microsoft.com/office/officeart/2005/8/layout/process4"/>
    <dgm:cxn modelId="{A6951440-46B1-4F71-97F9-03F219085B3C}" srcId="{DBB174F4-C64E-4687-B7B4-0F0D5720214A}" destId="{DF039E6A-5917-42A8-89AE-9F7FE6E9DEC9}" srcOrd="1" destOrd="0" parTransId="{5636C0D8-75D5-4836-9A85-9C243CE5426D}" sibTransId="{D065B5A6-2FD4-4045-8341-6A332A69A328}"/>
    <dgm:cxn modelId="{BD305F74-CBC8-46F9-90F3-030FFFB0C81C}" srcId="{DBB174F4-C64E-4687-B7B4-0F0D5720214A}" destId="{6DE44FC7-A7F9-450C-913A-9B8B47690B86}" srcOrd="2" destOrd="0" parTransId="{F0E17F9E-3675-46B4-8556-423B9FAA3F06}" sibTransId="{9A9A3E5C-B650-4561-9DBC-1947B3B4DA6C}"/>
    <dgm:cxn modelId="{9BA307C6-36ED-43B6-82A8-EFD55D8CD31D}" type="presOf" srcId="{07620830-9C3B-452E-BB49-80095F196772}" destId="{75E01224-E801-4042-AC55-2E31AFACE1C3}" srcOrd="0" destOrd="0" presId="urn:microsoft.com/office/officeart/2005/8/layout/process4"/>
    <dgm:cxn modelId="{DA21F544-6AEA-4255-A2CA-B18DE8678335}" type="presOf" srcId="{6DE44FC7-A7F9-450C-913A-9B8B47690B86}" destId="{00789DD1-F4F3-4FDD-BFD4-652253B46E84}" srcOrd="0" destOrd="0" presId="urn:microsoft.com/office/officeart/2005/8/layout/process4"/>
    <dgm:cxn modelId="{4C117F8D-0FCB-4CC6-ABB3-C07DBFE0EED4}" srcId="{DBB174F4-C64E-4687-B7B4-0F0D5720214A}" destId="{BEFF7F1D-1D5C-4216-A9DC-06F899343CCF}" srcOrd="0" destOrd="0" parTransId="{9D4DD954-33BD-45C7-929A-14B950E9D3F7}" sibTransId="{A91E7EB3-4D33-419D-ACF3-B2AB531716B5}"/>
    <dgm:cxn modelId="{977E0697-504B-4091-8520-3E7E8565CA1C}" srcId="{DBB174F4-C64E-4687-B7B4-0F0D5720214A}" destId="{E94B0419-76B5-43F5-827C-457C482C3C02}" srcOrd="3" destOrd="0" parTransId="{473CEA62-A449-4DD7-863F-A079C5560A1D}" sibTransId="{9F5FDC6C-3008-4FCB-8489-D774DDCE00DD}"/>
    <dgm:cxn modelId="{10D90B0B-1B54-4456-96CB-D3A2B04505F9}" srcId="{DBB174F4-C64E-4687-B7B4-0F0D5720214A}" destId="{07620830-9C3B-452E-BB49-80095F196772}" srcOrd="4" destOrd="0" parTransId="{5F513DFB-DE38-4584-9CE7-E64A17DB20D5}" sibTransId="{46D2BA3B-D437-486A-9CEA-D7F2C7BBD543}"/>
    <dgm:cxn modelId="{4CB6CA99-175D-4E50-92EA-3E3847A73AAA}" type="presOf" srcId="{DF039E6A-5917-42A8-89AE-9F7FE6E9DEC9}" destId="{9243668B-EF63-48F6-AE43-AEF093651299}" srcOrd="0" destOrd="0" presId="urn:microsoft.com/office/officeart/2005/8/layout/process4"/>
    <dgm:cxn modelId="{37468544-7861-455D-B825-4D3FD3215A1A}" type="presParOf" srcId="{50EDCBCD-F834-4339-9BBC-CBAFEC197108}" destId="{91C11C33-A8B3-4FD3-9797-389EBFFB5CAC}" srcOrd="0" destOrd="0" presId="urn:microsoft.com/office/officeart/2005/8/layout/process4"/>
    <dgm:cxn modelId="{76A81B15-0708-44D3-BED8-8B4A00A2793B}" type="presParOf" srcId="{91C11C33-A8B3-4FD3-9797-389EBFFB5CAC}" destId="{75E01224-E801-4042-AC55-2E31AFACE1C3}" srcOrd="0" destOrd="0" presId="urn:microsoft.com/office/officeart/2005/8/layout/process4"/>
    <dgm:cxn modelId="{88B49AA3-06C4-4A05-8307-A1CF9AB36367}" type="presParOf" srcId="{50EDCBCD-F834-4339-9BBC-CBAFEC197108}" destId="{48FCC461-C69A-4E86-AD19-5D2A0B5A7858}" srcOrd="1" destOrd="0" presId="urn:microsoft.com/office/officeart/2005/8/layout/process4"/>
    <dgm:cxn modelId="{F99C0AF2-CC5F-47EF-97B5-1751D94A29F9}" type="presParOf" srcId="{50EDCBCD-F834-4339-9BBC-CBAFEC197108}" destId="{0F9D53A1-DC0B-406B-A684-C81D6E5CCDB7}" srcOrd="2" destOrd="0" presId="urn:microsoft.com/office/officeart/2005/8/layout/process4"/>
    <dgm:cxn modelId="{C0D9770D-44EE-4BB1-B008-ED7EE352F405}" type="presParOf" srcId="{0F9D53A1-DC0B-406B-A684-C81D6E5CCDB7}" destId="{59AF27BF-8DEA-4E0C-B41B-25BA3E42FA2E}" srcOrd="0" destOrd="0" presId="urn:microsoft.com/office/officeart/2005/8/layout/process4"/>
    <dgm:cxn modelId="{91133335-1802-4E45-8D2E-ABFA1F60E0ED}" type="presParOf" srcId="{50EDCBCD-F834-4339-9BBC-CBAFEC197108}" destId="{B3054FE1-C198-47E1-9E6A-C6F484516A12}" srcOrd="3" destOrd="0" presId="urn:microsoft.com/office/officeart/2005/8/layout/process4"/>
    <dgm:cxn modelId="{3DFFAE88-482E-459E-91EB-CD0452F279DD}" type="presParOf" srcId="{50EDCBCD-F834-4339-9BBC-CBAFEC197108}" destId="{99ACDCB2-3389-45F5-98D4-3D0604856E07}" srcOrd="4" destOrd="0" presId="urn:microsoft.com/office/officeart/2005/8/layout/process4"/>
    <dgm:cxn modelId="{8B612CF1-F606-4170-BEEB-31DBD9823D61}" type="presParOf" srcId="{99ACDCB2-3389-45F5-98D4-3D0604856E07}" destId="{00789DD1-F4F3-4FDD-BFD4-652253B46E84}" srcOrd="0" destOrd="0" presId="urn:microsoft.com/office/officeart/2005/8/layout/process4"/>
    <dgm:cxn modelId="{7A0CD5F3-410D-443E-A1A0-8DC844FCC828}" type="presParOf" srcId="{50EDCBCD-F834-4339-9BBC-CBAFEC197108}" destId="{25136554-371C-4DE7-82D2-B472211D397B}" srcOrd="5" destOrd="0" presId="urn:microsoft.com/office/officeart/2005/8/layout/process4"/>
    <dgm:cxn modelId="{6A57683D-DF59-4AD6-A206-2E9A8A65428C}" type="presParOf" srcId="{50EDCBCD-F834-4339-9BBC-CBAFEC197108}" destId="{A6D27A9A-74CF-44E1-A61C-EBDA3EE5AB4F}" srcOrd="6" destOrd="0" presId="urn:microsoft.com/office/officeart/2005/8/layout/process4"/>
    <dgm:cxn modelId="{1D59F4E1-7DC3-4F5E-9026-4B503C8EE8D7}" type="presParOf" srcId="{A6D27A9A-74CF-44E1-A61C-EBDA3EE5AB4F}" destId="{9243668B-EF63-48F6-AE43-AEF093651299}" srcOrd="0" destOrd="0" presId="urn:microsoft.com/office/officeart/2005/8/layout/process4"/>
    <dgm:cxn modelId="{8E54DAA8-793A-4DF0-96E9-9432413D4088}" type="presParOf" srcId="{50EDCBCD-F834-4339-9BBC-CBAFEC197108}" destId="{75067AB3-9A8A-4987-BE83-AD17D0EF70E0}" srcOrd="7" destOrd="0" presId="urn:microsoft.com/office/officeart/2005/8/layout/process4"/>
    <dgm:cxn modelId="{F2F0DA5D-CC54-4325-8037-9A36BE5EBB46}" type="presParOf" srcId="{50EDCBCD-F834-4339-9BBC-CBAFEC197108}" destId="{9C56DE65-4405-420F-B621-78A6759F7D13}" srcOrd="8" destOrd="0" presId="urn:microsoft.com/office/officeart/2005/8/layout/process4"/>
    <dgm:cxn modelId="{48B06E59-94A2-4033-A14D-818B943DCE25}" type="presParOf" srcId="{9C56DE65-4405-420F-B621-78A6759F7D13}" destId="{A418DADA-915F-46A7-9775-654CF0EB662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A5C60-3A2A-482F-98C3-9CCB72331F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CD25F68-FC24-4671-B82C-DCC8BA816C22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Production Planning</a:t>
          </a:r>
          <a:endParaRPr lang="ar-SA" sz="2000" dirty="0">
            <a:solidFill>
              <a:schemeClr val="tx1"/>
            </a:solidFill>
          </a:endParaRPr>
        </a:p>
      </dgm:t>
    </dgm:pt>
    <dgm:pt modelId="{B0091560-A991-478B-A478-760727A83174}" type="parTrans" cxnId="{EFC898D0-8C14-4E9C-94F6-200574090C40}">
      <dgm:prSet/>
      <dgm:spPr/>
      <dgm:t>
        <a:bodyPr/>
        <a:lstStyle/>
        <a:p>
          <a:pPr rtl="1"/>
          <a:endParaRPr lang="ar-SA"/>
        </a:p>
      </dgm:t>
    </dgm:pt>
    <dgm:pt modelId="{6151DD23-5D20-45BC-8481-5B35A3364754}" type="sibTrans" cxnId="{EFC898D0-8C14-4E9C-94F6-200574090C40}">
      <dgm:prSet/>
      <dgm:spPr/>
      <dgm:t>
        <a:bodyPr/>
        <a:lstStyle/>
        <a:p>
          <a:pPr rtl="1"/>
          <a:endParaRPr lang="ar-SA"/>
        </a:p>
      </dgm:t>
    </dgm:pt>
    <dgm:pt modelId="{A1B80663-EB97-41E6-A801-4C53CE1666A6}">
      <dgm:prSet/>
      <dgm:spPr/>
      <dgm:t>
        <a:bodyPr/>
        <a:lstStyle/>
        <a:p>
          <a:pPr rtl="0"/>
          <a:r>
            <a:rPr lang="en-US" smtClean="0"/>
            <a:t>Plant layout</a:t>
          </a:r>
          <a:endParaRPr lang="ar-SA"/>
        </a:p>
      </dgm:t>
    </dgm:pt>
    <dgm:pt modelId="{22A94900-FF70-4DEC-A5CB-8BDEDD59D928}" type="parTrans" cxnId="{9C43985D-BC81-45E1-BC12-3F1172FB62A8}">
      <dgm:prSet/>
      <dgm:spPr/>
      <dgm:t>
        <a:bodyPr/>
        <a:lstStyle/>
        <a:p>
          <a:pPr rtl="1"/>
          <a:endParaRPr lang="ar-SA"/>
        </a:p>
      </dgm:t>
    </dgm:pt>
    <dgm:pt modelId="{71958926-65A8-44EF-A681-E3A1F0FF142C}" type="sibTrans" cxnId="{9C43985D-BC81-45E1-BC12-3F1172FB62A8}">
      <dgm:prSet/>
      <dgm:spPr/>
      <dgm:t>
        <a:bodyPr/>
        <a:lstStyle/>
        <a:p>
          <a:pPr rtl="1"/>
          <a:endParaRPr lang="ar-SA"/>
        </a:p>
      </dgm:t>
    </dgm:pt>
    <dgm:pt modelId="{3881E267-B86C-40CF-AA7E-FC26900A52C3}">
      <dgm:prSet/>
      <dgm:spPr/>
      <dgm:t>
        <a:bodyPr/>
        <a:lstStyle/>
        <a:p>
          <a:pPr rtl="0"/>
          <a:r>
            <a:rPr lang="en-US" dirty="0" smtClean="0"/>
            <a:t>Economic feasibility study</a:t>
          </a:r>
          <a:endParaRPr lang="ar-SA" dirty="0"/>
        </a:p>
      </dgm:t>
    </dgm:pt>
    <dgm:pt modelId="{C26DD7CB-ACC5-4D54-82E5-CF33355D0150}" type="parTrans" cxnId="{C84BA36D-031C-4B2C-9F62-ADD9404D6273}">
      <dgm:prSet/>
      <dgm:spPr/>
      <dgm:t>
        <a:bodyPr/>
        <a:lstStyle/>
        <a:p>
          <a:pPr rtl="1"/>
          <a:endParaRPr lang="ar-SA"/>
        </a:p>
      </dgm:t>
    </dgm:pt>
    <dgm:pt modelId="{92F274D9-E750-4C7D-A373-8EC596A8DF5E}" type="sibTrans" cxnId="{C84BA36D-031C-4B2C-9F62-ADD9404D6273}">
      <dgm:prSet/>
      <dgm:spPr/>
      <dgm:t>
        <a:bodyPr/>
        <a:lstStyle/>
        <a:p>
          <a:pPr rtl="1"/>
          <a:endParaRPr lang="ar-SA"/>
        </a:p>
      </dgm:t>
    </dgm:pt>
    <dgm:pt modelId="{EDAE9D15-D7D6-48E4-B64E-14E23454063D}" type="pres">
      <dgm:prSet presAssocID="{C45A5C60-3A2A-482F-98C3-9CCB72331F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8EBCC8D-E693-4C13-A48A-72957609A891}" type="pres">
      <dgm:prSet presAssocID="{DCD25F68-FC24-4671-B82C-DCC8BA816C22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C68077A7-6A93-4C38-A32C-13892CF339C9}" type="pres">
      <dgm:prSet presAssocID="{DCD25F68-FC24-4671-B82C-DCC8BA816C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FDDBE4-6BED-46FE-8A55-6F465F4651D6}" type="pres">
      <dgm:prSet presAssocID="{A1B80663-EB97-41E6-A801-4C53CE1666A6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5C4F6209-A715-4D51-946D-F51277670C3A}" type="pres">
      <dgm:prSet presAssocID="{A1B80663-EB97-41E6-A801-4C53CE1666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9E322F-3E6C-423F-BB41-76C70B2AA411}" type="pres">
      <dgm:prSet presAssocID="{3881E267-B86C-40CF-AA7E-FC26900A52C3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FACC45C4-C9CB-4F35-A0BD-7EBFAF6679FD}" type="pres">
      <dgm:prSet presAssocID="{3881E267-B86C-40CF-AA7E-FC26900A52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406D0C6-4AAE-4226-A020-E054A2ED8E2B}" type="presOf" srcId="{DCD25F68-FC24-4671-B82C-DCC8BA816C22}" destId="{D8EBCC8D-E693-4C13-A48A-72957609A891}" srcOrd="0" destOrd="0" presId="urn:microsoft.com/office/officeart/2005/8/layout/venn1"/>
    <dgm:cxn modelId="{FE65AE02-5799-4F7B-B588-A1656AB4C16C}" type="presOf" srcId="{3881E267-B86C-40CF-AA7E-FC26900A52C3}" destId="{879E322F-3E6C-423F-BB41-76C70B2AA411}" srcOrd="0" destOrd="0" presId="urn:microsoft.com/office/officeart/2005/8/layout/venn1"/>
    <dgm:cxn modelId="{181C68A9-AFAA-4229-8685-3E52FC731885}" type="presOf" srcId="{A1B80663-EB97-41E6-A801-4C53CE1666A6}" destId="{5C4F6209-A715-4D51-946D-F51277670C3A}" srcOrd="1" destOrd="0" presId="urn:microsoft.com/office/officeart/2005/8/layout/venn1"/>
    <dgm:cxn modelId="{9C43985D-BC81-45E1-BC12-3F1172FB62A8}" srcId="{C45A5C60-3A2A-482F-98C3-9CCB72331FE0}" destId="{A1B80663-EB97-41E6-A801-4C53CE1666A6}" srcOrd="1" destOrd="0" parTransId="{22A94900-FF70-4DEC-A5CB-8BDEDD59D928}" sibTransId="{71958926-65A8-44EF-A681-E3A1F0FF142C}"/>
    <dgm:cxn modelId="{47CFEDBA-5D38-4789-8906-03C020F10694}" type="presOf" srcId="{DCD25F68-FC24-4671-B82C-DCC8BA816C22}" destId="{C68077A7-6A93-4C38-A32C-13892CF339C9}" srcOrd="1" destOrd="0" presId="urn:microsoft.com/office/officeart/2005/8/layout/venn1"/>
    <dgm:cxn modelId="{2969D05B-AE47-4C93-991C-AC7631B83E87}" type="presOf" srcId="{3881E267-B86C-40CF-AA7E-FC26900A52C3}" destId="{FACC45C4-C9CB-4F35-A0BD-7EBFAF6679FD}" srcOrd="1" destOrd="0" presId="urn:microsoft.com/office/officeart/2005/8/layout/venn1"/>
    <dgm:cxn modelId="{C84BA36D-031C-4B2C-9F62-ADD9404D6273}" srcId="{C45A5C60-3A2A-482F-98C3-9CCB72331FE0}" destId="{3881E267-B86C-40CF-AA7E-FC26900A52C3}" srcOrd="2" destOrd="0" parTransId="{C26DD7CB-ACC5-4D54-82E5-CF33355D0150}" sibTransId="{92F274D9-E750-4C7D-A373-8EC596A8DF5E}"/>
    <dgm:cxn modelId="{226FBDC6-5449-4486-AB49-250A920EB8DF}" type="presOf" srcId="{A1B80663-EB97-41E6-A801-4C53CE1666A6}" destId="{7DFDDBE4-6BED-46FE-8A55-6F465F4651D6}" srcOrd="0" destOrd="0" presId="urn:microsoft.com/office/officeart/2005/8/layout/venn1"/>
    <dgm:cxn modelId="{91FA332B-F205-4C7E-96F2-4C9A1FD3D2E1}" type="presOf" srcId="{C45A5C60-3A2A-482F-98C3-9CCB72331FE0}" destId="{EDAE9D15-D7D6-48E4-B64E-14E23454063D}" srcOrd="0" destOrd="0" presId="urn:microsoft.com/office/officeart/2005/8/layout/venn1"/>
    <dgm:cxn modelId="{EFC898D0-8C14-4E9C-94F6-200574090C40}" srcId="{C45A5C60-3A2A-482F-98C3-9CCB72331FE0}" destId="{DCD25F68-FC24-4671-B82C-DCC8BA816C22}" srcOrd="0" destOrd="0" parTransId="{B0091560-A991-478B-A478-760727A83174}" sibTransId="{6151DD23-5D20-45BC-8481-5B35A3364754}"/>
    <dgm:cxn modelId="{3FAE9385-9331-4982-9452-2F52F8E966F1}" type="presParOf" srcId="{EDAE9D15-D7D6-48E4-B64E-14E23454063D}" destId="{D8EBCC8D-E693-4C13-A48A-72957609A891}" srcOrd="0" destOrd="0" presId="urn:microsoft.com/office/officeart/2005/8/layout/venn1"/>
    <dgm:cxn modelId="{F3BB8F4B-BC8A-44FD-8644-75A02ABD4C6A}" type="presParOf" srcId="{EDAE9D15-D7D6-48E4-B64E-14E23454063D}" destId="{C68077A7-6A93-4C38-A32C-13892CF339C9}" srcOrd="1" destOrd="0" presId="urn:microsoft.com/office/officeart/2005/8/layout/venn1"/>
    <dgm:cxn modelId="{508F162B-B06D-452B-AE35-893B47F80F9D}" type="presParOf" srcId="{EDAE9D15-D7D6-48E4-B64E-14E23454063D}" destId="{7DFDDBE4-6BED-46FE-8A55-6F465F4651D6}" srcOrd="2" destOrd="0" presId="urn:microsoft.com/office/officeart/2005/8/layout/venn1"/>
    <dgm:cxn modelId="{BFAFA19D-A760-4E3D-84D6-B51493F5571A}" type="presParOf" srcId="{EDAE9D15-D7D6-48E4-B64E-14E23454063D}" destId="{5C4F6209-A715-4D51-946D-F51277670C3A}" srcOrd="3" destOrd="0" presId="urn:microsoft.com/office/officeart/2005/8/layout/venn1"/>
    <dgm:cxn modelId="{9CBB238B-7384-4C19-A1FA-21A544579DEF}" type="presParOf" srcId="{EDAE9D15-D7D6-48E4-B64E-14E23454063D}" destId="{879E322F-3E6C-423F-BB41-76C70B2AA411}" srcOrd="4" destOrd="0" presId="urn:microsoft.com/office/officeart/2005/8/layout/venn1"/>
    <dgm:cxn modelId="{B9987F85-724A-40B5-8913-C99D399E149E}" type="presParOf" srcId="{EDAE9D15-D7D6-48E4-B64E-14E23454063D}" destId="{FACC45C4-C9CB-4F35-A0BD-7EBFAF6679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0DC7F-CDE2-4B98-A027-5CE4544935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6489F0D-9559-4906-BBEA-EBB21913E0A6}">
      <dgm:prSet phldrT="[نص]"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Manufacturing metrics</a:t>
          </a:r>
          <a:endParaRPr lang="ar-SA" sz="2400" dirty="0">
            <a:solidFill>
              <a:schemeClr val="tx1"/>
            </a:solidFill>
          </a:endParaRPr>
        </a:p>
      </dgm:t>
    </dgm:pt>
    <dgm:pt modelId="{9619AA0D-FF47-4275-985F-22B934D8435E}" type="parTrans" cxnId="{6B9354AC-58F9-4DD6-A44B-3DDC853D9DD7}">
      <dgm:prSet/>
      <dgm:spPr/>
      <dgm:t>
        <a:bodyPr/>
        <a:lstStyle/>
        <a:p>
          <a:pPr rtl="1"/>
          <a:endParaRPr lang="ar-SA"/>
        </a:p>
      </dgm:t>
    </dgm:pt>
    <dgm:pt modelId="{9B3C6BF9-8E8B-49F1-BDC8-F4F99215ACB3}" type="sibTrans" cxnId="{6B9354AC-58F9-4DD6-A44B-3DDC853D9DD7}">
      <dgm:prSet/>
      <dgm:spPr/>
      <dgm:t>
        <a:bodyPr/>
        <a:lstStyle/>
        <a:p>
          <a:pPr rtl="1"/>
          <a:endParaRPr lang="ar-SA"/>
        </a:p>
      </dgm:t>
    </dgm:pt>
    <dgm:pt modelId="{F4945D23-A7F1-4A92-90E6-ED56BE80A8C0}">
      <dgm:prSet phldrT="[نص]"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Routing</a:t>
          </a:r>
          <a:endParaRPr lang="ar-SA" sz="2400" dirty="0">
            <a:solidFill>
              <a:schemeClr val="tx1"/>
            </a:solidFill>
          </a:endParaRPr>
        </a:p>
      </dgm:t>
    </dgm:pt>
    <dgm:pt modelId="{F4295D41-2E2E-423A-BB44-8C80E8A55A17}" type="parTrans" cxnId="{D348AC39-B800-436D-A741-D29F84817330}">
      <dgm:prSet/>
      <dgm:spPr/>
      <dgm:t>
        <a:bodyPr/>
        <a:lstStyle/>
        <a:p>
          <a:pPr rtl="1"/>
          <a:endParaRPr lang="ar-SA"/>
        </a:p>
      </dgm:t>
    </dgm:pt>
    <dgm:pt modelId="{BEAAA264-1F16-48F1-8A28-8830C0844796}" type="sibTrans" cxnId="{D348AC39-B800-436D-A741-D29F84817330}">
      <dgm:prSet/>
      <dgm:spPr/>
      <dgm:t>
        <a:bodyPr/>
        <a:lstStyle/>
        <a:p>
          <a:pPr rtl="1"/>
          <a:endParaRPr lang="ar-SA"/>
        </a:p>
      </dgm:t>
    </dgm:pt>
    <dgm:pt modelId="{05D3DA80-EECD-407F-AB6A-0334B2C021D8}">
      <dgm:prSet phldrT="[نص]"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Inventory management</a:t>
          </a:r>
          <a:endParaRPr lang="ar-SA" sz="2400" dirty="0">
            <a:solidFill>
              <a:schemeClr val="tx1"/>
            </a:solidFill>
          </a:endParaRPr>
        </a:p>
      </dgm:t>
    </dgm:pt>
    <dgm:pt modelId="{8B971EE7-DE70-4795-AF3B-2603BD2FA4EC}" type="parTrans" cxnId="{E7BCF24C-5C5D-4E88-9876-DD8A1FA78753}">
      <dgm:prSet/>
      <dgm:spPr/>
      <dgm:t>
        <a:bodyPr/>
        <a:lstStyle/>
        <a:p>
          <a:pPr rtl="1"/>
          <a:endParaRPr lang="ar-SA"/>
        </a:p>
      </dgm:t>
    </dgm:pt>
    <dgm:pt modelId="{15305DAD-50B2-486B-9297-125014FE1706}" type="sibTrans" cxnId="{E7BCF24C-5C5D-4E88-9876-DD8A1FA78753}">
      <dgm:prSet/>
      <dgm:spPr/>
      <dgm:t>
        <a:bodyPr/>
        <a:lstStyle/>
        <a:p>
          <a:pPr rtl="1"/>
          <a:endParaRPr lang="ar-SA"/>
        </a:p>
      </dgm:t>
    </dgm:pt>
    <dgm:pt modelId="{8877E0AF-0826-4578-9E74-61A674E374E1}" type="pres">
      <dgm:prSet presAssocID="{8C60DC7F-CDE2-4B98-A027-5CE4544935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594AE8C-4A9D-4F9A-902C-DE98FC68CCB8}" type="pres">
      <dgm:prSet presAssocID="{8C60DC7F-CDE2-4B98-A027-5CE45449354D}" presName="dummyMaxCanvas" presStyleCnt="0">
        <dgm:presLayoutVars/>
      </dgm:prSet>
      <dgm:spPr/>
    </dgm:pt>
    <dgm:pt modelId="{E70E31DF-18E2-4BA8-A35E-B1C28FF87CEB}" type="pres">
      <dgm:prSet presAssocID="{8C60DC7F-CDE2-4B98-A027-5CE45449354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C45331-A2B9-4913-86C7-295BB963EC76}" type="pres">
      <dgm:prSet presAssocID="{8C60DC7F-CDE2-4B98-A027-5CE45449354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7CEDD6-DE32-438D-A682-A64B538C7350}" type="pres">
      <dgm:prSet presAssocID="{8C60DC7F-CDE2-4B98-A027-5CE45449354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D23100-0EB4-4EDF-AC75-4165CB058F0D}" type="pres">
      <dgm:prSet presAssocID="{8C60DC7F-CDE2-4B98-A027-5CE45449354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EE0D5D-86D8-4E4D-B058-386A5CF50598}" type="pres">
      <dgm:prSet presAssocID="{8C60DC7F-CDE2-4B98-A027-5CE45449354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27880D-ACEE-4A56-B4D9-074DC7B79013}" type="pres">
      <dgm:prSet presAssocID="{8C60DC7F-CDE2-4B98-A027-5CE4544935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357116-F918-49B8-91E6-439B3A6FCE9F}" type="pres">
      <dgm:prSet presAssocID="{8C60DC7F-CDE2-4B98-A027-5CE4544935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428CD0-0225-430D-BB5F-3F6713146357}" type="pres">
      <dgm:prSet presAssocID="{8C60DC7F-CDE2-4B98-A027-5CE4544935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BCF24C-5C5D-4E88-9876-DD8A1FA78753}" srcId="{8C60DC7F-CDE2-4B98-A027-5CE45449354D}" destId="{05D3DA80-EECD-407F-AB6A-0334B2C021D8}" srcOrd="2" destOrd="0" parTransId="{8B971EE7-DE70-4795-AF3B-2603BD2FA4EC}" sibTransId="{15305DAD-50B2-486B-9297-125014FE1706}"/>
    <dgm:cxn modelId="{DAFBE024-C97B-42ED-B8AF-CF529676F64F}" type="presOf" srcId="{8C60DC7F-CDE2-4B98-A027-5CE45449354D}" destId="{8877E0AF-0826-4578-9E74-61A674E374E1}" srcOrd="0" destOrd="0" presId="urn:microsoft.com/office/officeart/2005/8/layout/vProcess5"/>
    <dgm:cxn modelId="{BBEC4FA3-6C9A-4804-BDCA-DECC7C4A78E3}" type="presOf" srcId="{9B3C6BF9-8E8B-49F1-BDC8-F4F99215ACB3}" destId="{E0D23100-0EB4-4EDF-AC75-4165CB058F0D}" srcOrd="0" destOrd="0" presId="urn:microsoft.com/office/officeart/2005/8/layout/vProcess5"/>
    <dgm:cxn modelId="{91686767-955B-4D29-A2D0-5F93FC0B3441}" type="presOf" srcId="{F4945D23-A7F1-4A92-90E6-ED56BE80A8C0}" destId="{E8357116-F918-49B8-91E6-439B3A6FCE9F}" srcOrd="1" destOrd="0" presId="urn:microsoft.com/office/officeart/2005/8/layout/vProcess5"/>
    <dgm:cxn modelId="{AD19B29B-861C-497F-8985-DD41F95BB3CF}" type="presOf" srcId="{F4945D23-A7F1-4A92-90E6-ED56BE80A8C0}" destId="{21C45331-A2B9-4913-86C7-295BB963EC76}" srcOrd="0" destOrd="0" presId="urn:microsoft.com/office/officeart/2005/8/layout/vProcess5"/>
    <dgm:cxn modelId="{E1278553-06E0-42BD-8E5B-D5698751D375}" type="presOf" srcId="{05D3DA80-EECD-407F-AB6A-0334B2C021D8}" destId="{5D7CEDD6-DE32-438D-A682-A64B538C7350}" srcOrd="0" destOrd="0" presId="urn:microsoft.com/office/officeart/2005/8/layout/vProcess5"/>
    <dgm:cxn modelId="{B6214064-6C28-4AD0-AE25-C83126781A80}" type="presOf" srcId="{56489F0D-9559-4906-BBEA-EBB21913E0A6}" destId="{E70E31DF-18E2-4BA8-A35E-B1C28FF87CEB}" srcOrd="0" destOrd="0" presId="urn:microsoft.com/office/officeart/2005/8/layout/vProcess5"/>
    <dgm:cxn modelId="{4FA3D153-D140-45AD-B06A-184521B848F4}" type="presOf" srcId="{05D3DA80-EECD-407F-AB6A-0334B2C021D8}" destId="{B6428CD0-0225-430D-BB5F-3F6713146357}" srcOrd="1" destOrd="0" presId="urn:microsoft.com/office/officeart/2005/8/layout/vProcess5"/>
    <dgm:cxn modelId="{280D32E2-1C3E-4D17-A87A-B55928FE9067}" type="presOf" srcId="{BEAAA264-1F16-48F1-8A28-8830C0844796}" destId="{42EE0D5D-86D8-4E4D-B058-386A5CF50598}" srcOrd="0" destOrd="0" presId="urn:microsoft.com/office/officeart/2005/8/layout/vProcess5"/>
    <dgm:cxn modelId="{2E344C01-DA38-4B81-BF5E-DBFEDC707B44}" type="presOf" srcId="{56489F0D-9559-4906-BBEA-EBB21913E0A6}" destId="{D327880D-ACEE-4A56-B4D9-074DC7B79013}" srcOrd="1" destOrd="0" presId="urn:microsoft.com/office/officeart/2005/8/layout/vProcess5"/>
    <dgm:cxn modelId="{D348AC39-B800-436D-A741-D29F84817330}" srcId="{8C60DC7F-CDE2-4B98-A027-5CE45449354D}" destId="{F4945D23-A7F1-4A92-90E6-ED56BE80A8C0}" srcOrd="1" destOrd="0" parTransId="{F4295D41-2E2E-423A-BB44-8C80E8A55A17}" sibTransId="{BEAAA264-1F16-48F1-8A28-8830C0844796}"/>
    <dgm:cxn modelId="{6B9354AC-58F9-4DD6-A44B-3DDC853D9DD7}" srcId="{8C60DC7F-CDE2-4B98-A027-5CE45449354D}" destId="{56489F0D-9559-4906-BBEA-EBB21913E0A6}" srcOrd="0" destOrd="0" parTransId="{9619AA0D-FF47-4275-985F-22B934D8435E}" sibTransId="{9B3C6BF9-8E8B-49F1-BDC8-F4F99215ACB3}"/>
    <dgm:cxn modelId="{D1087E32-D911-479F-9D35-DD192CAA130A}" type="presParOf" srcId="{8877E0AF-0826-4578-9E74-61A674E374E1}" destId="{C594AE8C-4A9D-4F9A-902C-DE98FC68CCB8}" srcOrd="0" destOrd="0" presId="urn:microsoft.com/office/officeart/2005/8/layout/vProcess5"/>
    <dgm:cxn modelId="{94EF21DC-34C6-4FC1-9253-6408D0500195}" type="presParOf" srcId="{8877E0AF-0826-4578-9E74-61A674E374E1}" destId="{E70E31DF-18E2-4BA8-A35E-B1C28FF87CEB}" srcOrd="1" destOrd="0" presId="urn:microsoft.com/office/officeart/2005/8/layout/vProcess5"/>
    <dgm:cxn modelId="{BD0CAB59-D555-4168-B103-D7F593D28969}" type="presParOf" srcId="{8877E0AF-0826-4578-9E74-61A674E374E1}" destId="{21C45331-A2B9-4913-86C7-295BB963EC76}" srcOrd="2" destOrd="0" presId="urn:microsoft.com/office/officeart/2005/8/layout/vProcess5"/>
    <dgm:cxn modelId="{C8A191BF-8D0D-422E-AD10-20C84B1F66F1}" type="presParOf" srcId="{8877E0AF-0826-4578-9E74-61A674E374E1}" destId="{5D7CEDD6-DE32-438D-A682-A64B538C7350}" srcOrd="3" destOrd="0" presId="urn:microsoft.com/office/officeart/2005/8/layout/vProcess5"/>
    <dgm:cxn modelId="{9D0F1AEF-F243-4597-96DD-A61A616D3B6F}" type="presParOf" srcId="{8877E0AF-0826-4578-9E74-61A674E374E1}" destId="{E0D23100-0EB4-4EDF-AC75-4165CB058F0D}" srcOrd="4" destOrd="0" presId="urn:microsoft.com/office/officeart/2005/8/layout/vProcess5"/>
    <dgm:cxn modelId="{BAEF7221-FD42-4CC0-B031-A176D07C82DC}" type="presParOf" srcId="{8877E0AF-0826-4578-9E74-61A674E374E1}" destId="{42EE0D5D-86D8-4E4D-B058-386A5CF50598}" srcOrd="5" destOrd="0" presId="urn:microsoft.com/office/officeart/2005/8/layout/vProcess5"/>
    <dgm:cxn modelId="{CD234D69-4CF3-44B8-AAF7-07A27EC97BE5}" type="presParOf" srcId="{8877E0AF-0826-4578-9E74-61A674E374E1}" destId="{D327880D-ACEE-4A56-B4D9-074DC7B79013}" srcOrd="6" destOrd="0" presId="urn:microsoft.com/office/officeart/2005/8/layout/vProcess5"/>
    <dgm:cxn modelId="{4B2E2FD2-02CF-4D30-B4E4-26A0841F30A5}" type="presParOf" srcId="{8877E0AF-0826-4578-9E74-61A674E374E1}" destId="{E8357116-F918-49B8-91E6-439B3A6FCE9F}" srcOrd="7" destOrd="0" presId="urn:microsoft.com/office/officeart/2005/8/layout/vProcess5"/>
    <dgm:cxn modelId="{8943713F-79D9-47ED-936E-F6E87DAF5084}" type="presParOf" srcId="{8877E0AF-0826-4578-9E74-61A674E374E1}" destId="{B6428CD0-0225-430D-BB5F-3F671314635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6601C-C2A8-404F-8133-3C6D15550C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B0A396-8BA5-4899-906D-A895A263235A}">
      <dgm:prSet phldrT="[نص]"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Production Rate</a:t>
          </a:r>
          <a:endParaRPr lang="ar-SA" sz="2400" dirty="0" smtClean="0">
            <a:solidFill>
              <a:schemeClr val="tx1"/>
            </a:solidFill>
          </a:endParaRPr>
        </a:p>
      </dgm:t>
    </dgm:pt>
    <dgm:pt modelId="{66D68FBB-2143-4F03-B6EC-83693FE9B2B4}" type="parTrans" cxnId="{2759C013-7CB3-4B5F-B3E7-1DDB50FD309B}">
      <dgm:prSet/>
      <dgm:spPr/>
      <dgm:t>
        <a:bodyPr/>
        <a:lstStyle/>
        <a:p>
          <a:pPr rtl="1"/>
          <a:endParaRPr lang="ar-SA"/>
        </a:p>
      </dgm:t>
    </dgm:pt>
    <dgm:pt modelId="{11A02822-3634-4622-8DD5-E9B7B22A1CE1}" type="sibTrans" cxnId="{2759C013-7CB3-4B5F-B3E7-1DDB50FD309B}">
      <dgm:prSet/>
      <dgm:spPr/>
      <dgm:t>
        <a:bodyPr/>
        <a:lstStyle/>
        <a:p>
          <a:pPr rtl="1"/>
          <a:endParaRPr lang="ar-SA"/>
        </a:p>
      </dgm:t>
    </dgm:pt>
    <dgm:pt modelId="{AF015A4D-1FEE-4364-971E-CBA2197640FA}">
      <dgm:prSet phldrT="[نص]"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Utilization</a:t>
          </a:r>
          <a:endParaRPr lang="ar-SA" sz="2400" dirty="0" smtClean="0">
            <a:solidFill>
              <a:schemeClr val="tx1"/>
            </a:solidFill>
          </a:endParaRPr>
        </a:p>
      </dgm:t>
    </dgm:pt>
    <dgm:pt modelId="{C5C8070D-16A1-47DC-9419-984AC62211B5}" type="parTrans" cxnId="{F83A9813-926F-467E-A98D-E8CCD92A004E}">
      <dgm:prSet/>
      <dgm:spPr/>
      <dgm:t>
        <a:bodyPr/>
        <a:lstStyle/>
        <a:p>
          <a:pPr rtl="1"/>
          <a:endParaRPr lang="ar-SA"/>
        </a:p>
      </dgm:t>
    </dgm:pt>
    <dgm:pt modelId="{A50B4913-46A3-4276-A17D-72D4EE23F5A4}" type="sibTrans" cxnId="{F83A9813-926F-467E-A98D-E8CCD92A004E}">
      <dgm:prSet/>
      <dgm:spPr/>
      <dgm:t>
        <a:bodyPr/>
        <a:lstStyle/>
        <a:p>
          <a:pPr rtl="1"/>
          <a:endParaRPr lang="ar-SA"/>
        </a:p>
      </dgm:t>
    </dgm:pt>
    <dgm:pt modelId="{3BC48E66-C3ED-4EBE-867E-3A6C2753DDF6}">
      <dgm:prSet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Availability</a:t>
          </a:r>
          <a:endParaRPr lang="ar-SA" sz="2400" dirty="0">
            <a:solidFill>
              <a:schemeClr val="tx1"/>
            </a:solidFill>
          </a:endParaRPr>
        </a:p>
      </dgm:t>
    </dgm:pt>
    <dgm:pt modelId="{291BB9F5-4A27-4650-BBC6-0E23646CB0E2}" type="parTrans" cxnId="{D79120F3-4DA4-4D71-AB88-3E8B08077A1F}">
      <dgm:prSet/>
      <dgm:spPr/>
      <dgm:t>
        <a:bodyPr/>
        <a:lstStyle/>
        <a:p>
          <a:pPr rtl="1"/>
          <a:endParaRPr lang="ar-SA"/>
        </a:p>
      </dgm:t>
    </dgm:pt>
    <dgm:pt modelId="{400C7092-07E5-4401-8EDB-68E4ECD9D896}" type="sibTrans" cxnId="{D79120F3-4DA4-4D71-AB88-3E8B08077A1F}">
      <dgm:prSet/>
      <dgm:spPr/>
      <dgm:t>
        <a:bodyPr/>
        <a:lstStyle/>
        <a:p>
          <a:pPr rtl="1"/>
          <a:endParaRPr lang="ar-SA"/>
        </a:p>
      </dgm:t>
    </dgm:pt>
    <dgm:pt modelId="{343A5B04-B695-43D3-838E-B21A40605F01}">
      <dgm:prSet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Manufacturing Lead Time</a:t>
          </a:r>
          <a:endParaRPr lang="ar-SA" sz="2400" dirty="0">
            <a:solidFill>
              <a:schemeClr val="tx1"/>
            </a:solidFill>
          </a:endParaRPr>
        </a:p>
      </dgm:t>
    </dgm:pt>
    <dgm:pt modelId="{AC426CFD-B610-4176-9C34-3B4F762658FD}" type="parTrans" cxnId="{6651B7B2-F6A9-4621-BF5B-304F85E2EC81}">
      <dgm:prSet/>
      <dgm:spPr/>
      <dgm:t>
        <a:bodyPr/>
        <a:lstStyle/>
        <a:p>
          <a:pPr rtl="1"/>
          <a:endParaRPr lang="ar-SA"/>
        </a:p>
      </dgm:t>
    </dgm:pt>
    <dgm:pt modelId="{3CAA83D2-EBE1-4C5C-801F-91B7A24C65F6}" type="sibTrans" cxnId="{6651B7B2-F6A9-4621-BF5B-304F85E2EC81}">
      <dgm:prSet/>
      <dgm:spPr/>
      <dgm:t>
        <a:bodyPr/>
        <a:lstStyle/>
        <a:p>
          <a:pPr rtl="1"/>
          <a:endParaRPr lang="ar-SA"/>
        </a:p>
      </dgm:t>
    </dgm:pt>
    <dgm:pt modelId="{D4CD7D17-EC31-4C83-846B-B2755E29B199}">
      <dgm:prSet custT="1"/>
      <dgm:spPr/>
      <dgm:t>
        <a:bodyPr/>
        <a:lstStyle/>
        <a:p>
          <a:pPr rtl="1"/>
          <a:r>
            <a:rPr lang="en-US" sz="2400" dirty="0" smtClean="0">
              <a:solidFill>
                <a:schemeClr val="tx1"/>
              </a:solidFill>
            </a:rPr>
            <a:t>Production Capacity</a:t>
          </a:r>
          <a:endParaRPr lang="ar-SA" sz="2400" dirty="0">
            <a:solidFill>
              <a:schemeClr val="tx1"/>
            </a:solidFill>
          </a:endParaRPr>
        </a:p>
      </dgm:t>
    </dgm:pt>
    <dgm:pt modelId="{EB88E222-00A7-4C8D-BEA5-A1E28194130C}" type="parTrans" cxnId="{3F98E228-D7FF-41EC-906C-A4C952626767}">
      <dgm:prSet/>
      <dgm:spPr/>
      <dgm:t>
        <a:bodyPr/>
        <a:lstStyle/>
        <a:p>
          <a:pPr rtl="1"/>
          <a:endParaRPr lang="ar-SA"/>
        </a:p>
      </dgm:t>
    </dgm:pt>
    <dgm:pt modelId="{6DB77B5C-A25A-4FF5-9216-3CA7724BC119}" type="sibTrans" cxnId="{3F98E228-D7FF-41EC-906C-A4C952626767}">
      <dgm:prSet/>
      <dgm:spPr/>
      <dgm:t>
        <a:bodyPr/>
        <a:lstStyle/>
        <a:p>
          <a:pPr rtl="1"/>
          <a:endParaRPr lang="ar-SA"/>
        </a:p>
      </dgm:t>
    </dgm:pt>
    <dgm:pt modelId="{537B7571-7C1F-4F8E-9920-A46F898FD038}" type="pres">
      <dgm:prSet presAssocID="{8476601C-C2A8-404F-8133-3C6D15550C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8BB384-A063-4E9A-9C45-4E21BF60CB52}" type="pres">
      <dgm:prSet presAssocID="{8476601C-C2A8-404F-8133-3C6D15550CD6}" presName="dummyMaxCanvas" presStyleCnt="0">
        <dgm:presLayoutVars/>
      </dgm:prSet>
      <dgm:spPr/>
    </dgm:pt>
    <dgm:pt modelId="{7A5CD016-67B5-43F0-9EA5-65B9561CAD59}" type="pres">
      <dgm:prSet presAssocID="{8476601C-C2A8-404F-8133-3C6D15550C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3FEF0C-A0A0-4ADD-9795-37BC50AB9CC8}" type="pres">
      <dgm:prSet presAssocID="{8476601C-C2A8-404F-8133-3C6D15550C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53D843-55E8-4CE1-B712-81ADF6F5D992}" type="pres">
      <dgm:prSet presAssocID="{8476601C-C2A8-404F-8133-3C6D15550C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EF61CF-CA23-420B-AD5A-7237D3C4BE61}" type="pres">
      <dgm:prSet presAssocID="{8476601C-C2A8-404F-8133-3C6D15550C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D708DB-D16F-4B48-92A9-4E66CCCFD048}" type="pres">
      <dgm:prSet presAssocID="{8476601C-C2A8-404F-8133-3C6D15550CD6}" presName="FiveNodes_5" presStyleLbl="node1" presStyleIdx="4" presStyleCnt="5" custLinFactNeighborX="224" custLinFactNeighborY="-170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11FACE-1FAA-4CD7-889D-FC5573BBB71A}" type="pres">
      <dgm:prSet presAssocID="{8476601C-C2A8-404F-8133-3C6D15550C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A743CD-93D3-426A-89B2-065F4F458EC7}" type="pres">
      <dgm:prSet presAssocID="{8476601C-C2A8-404F-8133-3C6D15550C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638F26-731B-42BD-B0B8-6B79FE932A2D}" type="pres">
      <dgm:prSet presAssocID="{8476601C-C2A8-404F-8133-3C6D15550C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7BF7E5-CBA8-4007-B38C-FA46C3118976}" type="pres">
      <dgm:prSet presAssocID="{8476601C-C2A8-404F-8133-3C6D15550C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503740-D1A1-4AA6-ACD3-F11F9C54A613}" type="pres">
      <dgm:prSet presAssocID="{8476601C-C2A8-404F-8133-3C6D15550C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4F8B43-886C-43CB-9091-DB4F20B0E270}" type="pres">
      <dgm:prSet presAssocID="{8476601C-C2A8-404F-8133-3C6D15550C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1A29F7-25C9-479E-A4F7-3C996C69996E}" type="pres">
      <dgm:prSet presAssocID="{8476601C-C2A8-404F-8133-3C6D15550C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6AC8B8-AF3F-4AAB-9612-09E9A3FA3E9B}" type="pres">
      <dgm:prSet presAssocID="{8476601C-C2A8-404F-8133-3C6D15550C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2606A1-AB88-4496-B97C-A866028979AF}" type="pres">
      <dgm:prSet presAssocID="{8476601C-C2A8-404F-8133-3C6D15550C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24659CA-ECC1-40B0-BAAD-D5C6578B7DD4}" type="presOf" srcId="{AF015A4D-1FEE-4364-971E-CBA2197640FA}" destId="{931A29F7-25C9-479E-A4F7-3C996C69996E}" srcOrd="1" destOrd="0" presId="urn:microsoft.com/office/officeart/2005/8/layout/vProcess5"/>
    <dgm:cxn modelId="{9AAA6CFD-C44F-4EBF-9270-6608B48ACA22}" type="presOf" srcId="{D4CD7D17-EC31-4C83-846B-B2755E29B199}" destId="{654F8B43-886C-43CB-9091-DB4F20B0E270}" srcOrd="1" destOrd="0" presId="urn:microsoft.com/office/officeart/2005/8/layout/vProcess5"/>
    <dgm:cxn modelId="{B6407C4E-9B39-4013-9EB4-34B163D653E7}" type="presOf" srcId="{6DB77B5C-A25A-4FF5-9216-3CA7724BC119}" destId="{90A743CD-93D3-426A-89B2-065F4F458EC7}" srcOrd="0" destOrd="0" presId="urn:microsoft.com/office/officeart/2005/8/layout/vProcess5"/>
    <dgm:cxn modelId="{311B608A-C510-4BFB-ABC9-258A0F770891}" type="presOf" srcId="{ECB0A396-8BA5-4899-906D-A895A263235A}" destId="{E0503740-D1A1-4AA6-ACD3-F11F9C54A613}" srcOrd="1" destOrd="0" presId="urn:microsoft.com/office/officeart/2005/8/layout/vProcess5"/>
    <dgm:cxn modelId="{6651B7B2-F6A9-4621-BF5B-304F85E2EC81}" srcId="{8476601C-C2A8-404F-8133-3C6D15550CD6}" destId="{343A5B04-B695-43D3-838E-B21A40605F01}" srcOrd="4" destOrd="0" parTransId="{AC426CFD-B610-4176-9C34-3B4F762658FD}" sibTransId="{3CAA83D2-EBE1-4C5C-801F-91B7A24C65F6}"/>
    <dgm:cxn modelId="{F0740CC9-AF89-49D5-8EF8-8725858886F5}" type="presOf" srcId="{343A5B04-B695-43D3-838E-B21A40605F01}" destId="{95D708DB-D16F-4B48-92A9-4E66CCCFD048}" srcOrd="0" destOrd="0" presId="urn:microsoft.com/office/officeart/2005/8/layout/vProcess5"/>
    <dgm:cxn modelId="{656999C1-9D97-4A13-B2E7-444552D3B025}" type="presOf" srcId="{343A5B04-B695-43D3-838E-B21A40605F01}" destId="{902606A1-AB88-4496-B97C-A866028979AF}" srcOrd="1" destOrd="0" presId="urn:microsoft.com/office/officeart/2005/8/layout/vProcess5"/>
    <dgm:cxn modelId="{2759C013-7CB3-4B5F-B3E7-1DDB50FD309B}" srcId="{8476601C-C2A8-404F-8133-3C6D15550CD6}" destId="{ECB0A396-8BA5-4899-906D-A895A263235A}" srcOrd="0" destOrd="0" parTransId="{66D68FBB-2143-4F03-B6EC-83693FE9B2B4}" sibTransId="{11A02822-3634-4622-8DD5-E9B7B22A1CE1}"/>
    <dgm:cxn modelId="{52DB9D22-2628-458A-AB49-DC62D2811622}" type="presOf" srcId="{8476601C-C2A8-404F-8133-3C6D15550CD6}" destId="{537B7571-7C1F-4F8E-9920-A46F898FD038}" srcOrd="0" destOrd="0" presId="urn:microsoft.com/office/officeart/2005/8/layout/vProcess5"/>
    <dgm:cxn modelId="{9A5635A0-7832-47C3-A7FF-328C38812FC5}" type="presOf" srcId="{3BC48E66-C3ED-4EBE-867E-3A6C2753DDF6}" destId="{39EF61CF-CA23-420B-AD5A-7237D3C4BE61}" srcOrd="0" destOrd="0" presId="urn:microsoft.com/office/officeart/2005/8/layout/vProcess5"/>
    <dgm:cxn modelId="{F83A9813-926F-467E-A98D-E8CCD92A004E}" srcId="{8476601C-C2A8-404F-8133-3C6D15550CD6}" destId="{AF015A4D-1FEE-4364-971E-CBA2197640FA}" srcOrd="2" destOrd="0" parTransId="{C5C8070D-16A1-47DC-9419-984AC62211B5}" sibTransId="{A50B4913-46A3-4276-A17D-72D4EE23F5A4}"/>
    <dgm:cxn modelId="{54BAC1A9-4D0B-48A6-8494-6BFA252C1496}" type="presOf" srcId="{11A02822-3634-4622-8DD5-E9B7B22A1CE1}" destId="{A611FACE-1FAA-4CD7-889D-FC5573BBB71A}" srcOrd="0" destOrd="0" presId="urn:microsoft.com/office/officeart/2005/8/layout/vProcess5"/>
    <dgm:cxn modelId="{D79120F3-4DA4-4D71-AB88-3E8B08077A1F}" srcId="{8476601C-C2A8-404F-8133-3C6D15550CD6}" destId="{3BC48E66-C3ED-4EBE-867E-3A6C2753DDF6}" srcOrd="3" destOrd="0" parTransId="{291BB9F5-4A27-4650-BBC6-0E23646CB0E2}" sibTransId="{400C7092-07E5-4401-8EDB-68E4ECD9D896}"/>
    <dgm:cxn modelId="{3646863E-B52D-4709-846F-33302B8F556E}" type="presOf" srcId="{400C7092-07E5-4401-8EDB-68E4ECD9D896}" destId="{7D7BF7E5-CBA8-4007-B38C-FA46C3118976}" srcOrd="0" destOrd="0" presId="urn:microsoft.com/office/officeart/2005/8/layout/vProcess5"/>
    <dgm:cxn modelId="{3DB853CD-88FF-4A38-B5AA-975B08F917B3}" type="presOf" srcId="{AF015A4D-1FEE-4364-971E-CBA2197640FA}" destId="{0A53D843-55E8-4CE1-B712-81ADF6F5D992}" srcOrd="0" destOrd="0" presId="urn:microsoft.com/office/officeart/2005/8/layout/vProcess5"/>
    <dgm:cxn modelId="{713CB61D-42A5-4BD5-8C6A-E8113192F68D}" type="presOf" srcId="{ECB0A396-8BA5-4899-906D-A895A263235A}" destId="{7A5CD016-67B5-43F0-9EA5-65B9561CAD59}" srcOrd="0" destOrd="0" presId="urn:microsoft.com/office/officeart/2005/8/layout/vProcess5"/>
    <dgm:cxn modelId="{3F98E228-D7FF-41EC-906C-A4C952626767}" srcId="{8476601C-C2A8-404F-8133-3C6D15550CD6}" destId="{D4CD7D17-EC31-4C83-846B-B2755E29B199}" srcOrd="1" destOrd="0" parTransId="{EB88E222-00A7-4C8D-BEA5-A1E28194130C}" sibTransId="{6DB77B5C-A25A-4FF5-9216-3CA7724BC119}"/>
    <dgm:cxn modelId="{CEFF5BCB-C3D0-4F7D-B805-353109876E57}" type="presOf" srcId="{D4CD7D17-EC31-4C83-846B-B2755E29B199}" destId="{D43FEF0C-A0A0-4ADD-9795-37BC50AB9CC8}" srcOrd="0" destOrd="0" presId="urn:microsoft.com/office/officeart/2005/8/layout/vProcess5"/>
    <dgm:cxn modelId="{A93CB910-A997-4FAF-8523-85B9147C0A58}" type="presOf" srcId="{A50B4913-46A3-4276-A17D-72D4EE23F5A4}" destId="{B2638F26-731B-42BD-B0B8-6B79FE932A2D}" srcOrd="0" destOrd="0" presId="urn:microsoft.com/office/officeart/2005/8/layout/vProcess5"/>
    <dgm:cxn modelId="{586D8F4E-7B2C-4A34-966C-069FE92282AB}" type="presOf" srcId="{3BC48E66-C3ED-4EBE-867E-3A6C2753DDF6}" destId="{BA6AC8B8-AF3F-4AAB-9612-09E9A3FA3E9B}" srcOrd="1" destOrd="0" presId="urn:microsoft.com/office/officeart/2005/8/layout/vProcess5"/>
    <dgm:cxn modelId="{31705F36-3F02-48AF-97EC-9423182C0C99}" type="presParOf" srcId="{537B7571-7C1F-4F8E-9920-A46F898FD038}" destId="{BD8BB384-A063-4E9A-9C45-4E21BF60CB52}" srcOrd="0" destOrd="0" presId="urn:microsoft.com/office/officeart/2005/8/layout/vProcess5"/>
    <dgm:cxn modelId="{334CD492-9D97-4478-8897-C68A4F7C81FC}" type="presParOf" srcId="{537B7571-7C1F-4F8E-9920-A46F898FD038}" destId="{7A5CD016-67B5-43F0-9EA5-65B9561CAD59}" srcOrd="1" destOrd="0" presId="urn:microsoft.com/office/officeart/2005/8/layout/vProcess5"/>
    <dgm:cxn modelId="{F1D89D57-D8E9-4F08-984D-A46378BF8BA3}" type="presParOf" srcId="{537B7571-7C1F-4F8E-9920-A46F898FD038}" destId="{D43FEF0C-A0A0-4ADD-9795-37BC50AB9CC8}" srcOrd="2" destOrd="0" presId="urn:microsoft.com/office/officeart/2005/8/layout/vProcess5"/>
    <dgm:cxn modelId="{7DA8C5B1-A59B-4CEF-879F-B0795FD5961D}" type="presParOf" srcId="{537B7571-7C1F-4F8E-9920-A46F898FD038}" destId="{0A53D843-55E8-4CE1-B712-81ADF6F5D992}" srcOrd="3" destOrd="0" presId="urn:microsoft.com/office/officeart/2005/8/layout/vProcess5"/>
    <dgm:cxn modelId="{A5F787CA-86FC-451D-9241-AB7C32F6CD6F}" type="presParOf" srcId="{537B7571-7C1F-4F8E-9920-A46F898FD038}" destId="{39EF61CF-CA23-420B-AD5A-7237D3C4BE61}" srcOrd="4" destOrd="0" presId="urn:microsoft.com/office/officeart/2005/8/layout/vProcess5"/>
    <dgm:cxn modelId="{2D2B6EF5-9DE2-4ABF-A4BE-DEAAD2F0AC30}" type="presParOf" srcId="{537B7571-7C1F-4F8E-9920-A46F898FD038}" destId="{95D708DB-D16F-4B48-92A9-4E66CCCFD048}" srcOrd="5" destOrd="0" presId="urn:microsoft.com/office/officeart/2005/8/layout/vProcess5"/>
    <dgm:cxn modelId="{4CB4C6EB-A2A0-4C30-8C7D-7BB1EDA65023}" type="presParOf" srcId="{537B7571-7C1F-4F8E-9920-A46F898FD038}" destId="{A611FACE-1FAA-4CD7-889D-FC5573BBB71A}" srcOrd="6" destOrd="0" presId="urn:microsoft.com/office/officeart/2005/8/layout/vProcess5"/>
    <dgm:cxn modelId="{E11D725C-1F48-4740-BC79-97C6E353C82A}" type="presParOf" srcId="{537B7571-7C1F-4F8E-9920-A46F898FD038}" destId="{90A743CD-93D3-426A-89B2-065F4F458EC7}" srcOrd="7" destOrd="0" presId="urn:microsoft.com/office/officeart/2005/8/layout/vProcess5"/>
    <dgm:cxn modelId="{6320E7EF-8B89-421D-8CB8-388B9BA48DDF}" type="presParOf" srcId="{537B7571-7C1F-4F8E-9920-A46F898FD038}" destId="{B2638F26-731B-42BD-B0B8-6B79FE932A2D}" srcOrd="8" destOrd="0" presId="urn:microsoft.com/office/officeart/2005/8/layout/vProcess5"/>
    <dgm:cxn modelId="{E22B9216-1BD4-43DA-AD95-69CB9BA01C05}" type="presParOf" srcId="{537B7571-7C1F-4F8E-9920-A46F898FD038}" destId="{7D7BF7E5-CBA8-4007-B38C-FA46C3118976}" srcOrd="9" destOrd="0" presId="urn:microsoft.com/office/officeart/2005/8/layout/vProcess5"/>
    <dgm:cxn modelId="{CEE7ECD2-2416-4DB7-B3BC-0481DC447680}" type="presParOf" srcId="{537B7571-7C1F-4F8E-9920-A46F898FD038}" destId="{E0503740-D1A1-4AA6-ACD3-F11F9C54A613}" srcOrd="10" destOrd="0" presId="urn:microsoft.com/office/officeart/2005/8/layout/vProcess5"/>
    <dgm:cxn modelId="{09FE7B5E-C0C6-43F2-9A55-ADBA305F1A5F}" type="presParOf" srcId="{537B7571-7C1F-4F8E-9920-A46F898FD038}" destId="{654F8B43-886C-43CB-9091-DB4F20B0E270}" srcOrd="11" destOrd="0" presId="urn:microsoft.com/office/officeart/2005/8/layout/vProcess5"/>
    <dgm:cxn modelId="{17A6E2D1-9A1B-45D6-9DA4-790E8E2BF25B}" type="presParOf" srcId="{537B7571-7C1F-4F8E-9920-A46F898FD038}" destId="{931A29F7-25C9-479E-A4F7-3C996C69996E}" srcOrd="12" destOrd="0" presId="urn:microsoft.com/office/officeart/2005/8/layout/vProcess5"/>
    <dgm:cxn modelId="{EEA8AF01-B9A7-4F6C-9500-F62179475CB8}" type="presParOf" srcId="{537B7571-7C1F-4F8E-9920-A46F898FD038}" destId="{BA6AC8B8-AF3F-4AAB-9612-09E9A3FA3E9B}" srcOrd="13" destOrd="0" presId="urn:microsoft.com/office/officeart/2005/8/layout/vProcess5"/>
    <dgm:cxn modelId="{67FE9EEB-D670-43C1-B57B-4E6F4FB1E995}" type="presParOf" srcId="{537B7571-7C1F-4F8E-9920-A46F898FD038}" destId="{902606A1-AB88-4496-B97C-A866028979A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1224-E801-4042-AC55-2E31AFACE1C3}">
      <dsp:nvSpPr>
        <dsp:cNvPr id="0" name=""/>
        <dsp:cNvSpPr/>
      </dsp:nvSpPr>
      <dsp:spPr>
        <a:xfrm>
          <a:off x="0" y="4652753"/>
          <a:ext cx="8128000" cy="763322"/>
        </a:xfrm>
        <a:prstGeom prst="rec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Conclusion  and Recommendation 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0" y="4652753"/>
        <a:ext cx="8128000" cy="763322"/>
      </dsp:txXfrm>
    </dsp:sp>
    <dsp:sp modelId="{59AF27BF-8DEA-4E0C-B41B-25BA3E42FA2E}">
      <dsp:nvSpPr>
        <dsp:cNvPr id="0" name=""/>
        <dsp:cNvSpPr/>
      </dsp:nvSpPr>
      <dsp:spPr>
        <a:xfrm rot="10800000">
          <a:off x="0" y="3490212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Economic feasibility study</a:t>
          </a:r>
          <a:endParaRPr lang="ar-SA" sz="2400" kern="1200" dirty="0">
            <a:solidFill>
              <a:schemeClr val="tx1"/>
            </a:solidFill>
          </a:endParaRPr>
        </a:p>
      </dsp:txBody>
      <dsp:txXfrm rot="10800000">
        <a:off x="0" y="3490212"/>
        <a:ext cx="8128000" cy="762823"/>
      </dsp:txXfrm>
    </dsp:sp>
    <dsp:sp modelId="{00789DD1-F4F3-4FDD-BFD4-652253B46E84}">
      <dsp:nvSpPr>
        <dsp:cNvPr id="0" name=""/>
        <dsp:cNvSpPr/>
      </dsp:nvSpPr>
      <dsp:spPr>
        <a:xfrm rot="10800000">
          <a:off x="0" y="2327672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Plant layout</a:t>
          </a:r>
          <a:endParaRPr lang="ar-SA" sz="2400" kern="1200" dirty="0">
            <a:solidFill>
              <a:schemeClr val="tx1"/>
            </a:solidFill>
          </a:endParaRPr>
        </a:p>
      </dsp:txBody>
      <dsp:txXfrm rot="10800000">
        <a:off x="0" y="2327672"/>
        <a:ext cx="8128000" cy="762823"/>
      </dsp:txXfrm>
    </dsp:sp>
    <dsp:sp modelId="{9243668B-EF63-48F6-AE43-AEF093651299}">
      <dsp:nvSpPr>
        <dsp:cNvPr id="0" name=""/>
        <dsp:cNvSpPr/>
      </dsp:nvSpPr>
      <dsp:spPr>
        <a:xfrm rot="10800000">
          <a:off x="0" y="1129500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Production planning</a:t>
          </a:r>
          <a:endParaRPr lang="ar-SA" sz="2400" kern="1200" dirty="0">
            <a:solidFill>
              <a:schemeClr val="tx1"/>
            </a:solidFill>
          </a:endParaRPr>
        </a:p>
      </dsp:txBody>
      <dsp:txXfrm rot="10800000">
        <a:off x="0" y="1129500"/>
        <a:ext cx="8128000" cy="762823"/>
      </dsp:txXfrm>
    </dsp:sp>
    <dsp:sp modelId="{A418DADA-915F-46A7-9775-654CF0EB6624}">
      <dsp:nvSpPr>
        <dsp:cNvPr id="0" name=""/>
        <dsp:cNvSpPr/>
      </dsp:nvSpPr>
      <dsp:spPr>
        <a:xfrm rot="10800000">
          <a:off x="0" y="2590"/>
          <a:ext cx="8128000" cy="1173990"/>
        </a:xfrm>
        <a:prstGeom prst="upArrowCallou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introduction</a:t>
          </a:r>
          <a:endParaRPr lang="ar-SA" sz="2400" kern="1200" dirty="0">
            <a:solidFill>
              <a:schemeClr val="tx1"/>
            </a:solidFill>
          </a:endParaRPr>
        </a:p>
      </dsp:txBody>
      <dsp:txXfrm rot="10800000">
        <a:off x="0" y="2590"/>
        <a:ext cx="8128000" cy="76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CC8D-E693-4C13-A48A-72957609A891}">
      <dsp:nvSpPr>
        <dsp:cNvPr id="0" name=""/>
        <dsp:cNvSpPr/>
      </dsp:nvSpPr>
      <dsp:spPr>
        <a:xfrm>
          <a:off x="2374294" y="44475"/>
          <a:ext cx="2134810" cy="21348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Production Planning</a:t>
          </a:r>
          <a:endParaRPr lang="ar-SA" sz="2000" kern="1200" dirty="0">
            <a:solidFill>
              <a:schemeClr val="tx1"/>
            </a:solidFill>
          </a:endParaRPr>
        </a:p>
      </dsp:txBody>
      <dsp:txXfrm>
        <a:off x="2658936" y="418066"/>
        <a:ext cx="1565527" cy="960664"/>
      </dsp:txXfrm>
    </dsp:sp>
    <dsp:sp modelId="{7DFDDBE4-6BED-46FE-8A55-6F465F4651D6}">
      <dsp:nvSpPr>
        <dsp:cNvPr id="0" name=""/>
        <dsp:cNvSpPr/>
      </dsp:nvSpPr>
      <dsp:spPr>
        <a:xfrm>
          <a:off x="3144605" y="1378731"/>
          <a:ext cx="2134810" cy="21348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Plant layout</a:t>
          </a:r>
          <a:endParaRPr lang="ar-SA" sz="2000" kern="1200"/>
        </a:p>
      </dsp:txBody>
      <dsp:txXfrm>
        <a:off x="3797501" y="1930224"/>
        <a:ext cx="1280886" cy="1174145"/>
      </dsp:txXfrm>
    </dsp:sp>
    <dsp:sp modelId="{879E322F-3E6C-423F-BB41-76C70B2AA411}">
      <dsp:nvSpPr>
        <dsp:cNvPr id="0" name=""/>
        <dsp:cNvSpPr/>
      </dsp:nvSpPr>
      <dsp:spPr>
        <a:xfrm>
          <a:off x="1603984" y="1378731"/>
          <a:ext cx="2134810" cy="21348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 feasibility study</a:t>
          </a:r>
          <a:endParaRPr lang="ar-SA" sz="2000" kern="1200" dirty="0"/>
        </a:p>
      </dsp:txBody>
      <dsp:txXfrm>
        <a:off x="1805012" y="1930224"/>
        <a:ext cx="1280886" cy="1174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E31DF-18E2-4BA8-A35E-B1C28FF87CEB}">
      <dsp:nvSpPr>
        <dsp:cNvPr id="0" name=""/>
        <dsp:cNvSpPr/>
      </dsp:nvSpPr>
      <dsp:spPr>
        <a:xfrm>
          <a:off x="0" y="0"/>
          <a:ext cx="5365115" cy="713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Manufacturing metrics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20905" y="20905"/>
        <a:ext cx="4594933" cy="671929"/>
      </dsp:txXfrm>
    </dsp:sp>
    <dsp:sp modelId="{21C45331-A2B9-4913-86C7-295BB963EC76}">
      <dsp:nvSpPr>
        <dsp:cNvPr id="0" name=""/>
        <dsp:cNvSpPr/>
      </dsp:nvSpPr>
      <dsp:spPr>
        <a:xfrm>
          <a:off x="473392" y="832696"/>
          <a:ext cx="5365115" cy="713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Routing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494297" y="853601"/>
        <a:ext cx="4385981" cy="671929"/>
      </dsp:txXfrm>
    </dsp:sp>
    <dsp:sp modelId="{5D7CEDD6-DE32-438D-A682-A64B538C7350}">
      <dsp:nvSpPr>
        <dsp:cNvPr id="0" name=""/>
        <dsp:cNvSpPr/>
      </dsp:nvSpPr>
      <dsp:spPr>
        <a:xfrm>
          <a:off x="946784" y="1665393"/>
          <a:ext cx="5365115" cy="713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Inventory management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967689" y="1686298"/>
        <a:ext cx="4385981" cy="671929"/>
      </dsp:txXfrm>
    </dsp:sp>
    <dsp:sp modelId="{E0D23100-0EB4-4EDF-AC75-4165CB058F0D}">
      <dsp:nvSpPr>
        <dsp:cNvPr id="0" name=""/>
        <dsp:cNvSpPr/>
      </dsp:nvSpPr>
      <dsp:spPr>
        <a:xfrm>
          <a:off x="4901184" y="541252"/>
          <a:ext cx="463930" cy="463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/>
        </a:p>
      </dsp:txBody>
      <dsp:txXfrm>
        <a:off x="5005568" y="541252"/>
        <a:ext cx="255162" cy="349107"/>
      </dsp:txXfrm>
    </dsp:sp>
    <dsp:sp modelId="{42EE0D5D-86D8-4E4D-B058-386A5CF50598}">
      <dsp:nvSpPr>
        <dsp:cNvPr id="0" name=""/>
        <dsp:cNvSpPr/>
      </dsp:nvSpPr>
      <dsp:spPr>
        <a:xfrm>
          <a:off x="5374576" y="1369191"/>
          <a:ext cx="463930" cy="463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/>
        </a:p>
      </dsp:txBody>
      <dsp:txXfrm>
        <a:off x="5478960" y="1369191"/>
        <a:ext cx="255162" cy="349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CD016-67B5-43F0-9EA5-65B9561CAD59}">
      <dsp:nvSpPr>
        <dsp:cNvPr id="0" name=""/>
        <dsp:cNvSpPr/>
      </dsp:nvSpPr>
      <dsp:spPr>
        <a:xfrm>
          <a:off x="0" y="0"/>
          <a:ext cx="5671820" cy="745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Production Rate</a:t>
          </a:r>
          <a:endParaRPr lang="ar-SA" sz="2400" kern="1200" dirty="0" smtClean="0">
            <a:solidFill>
              <a:schemeClr val="tx1"/>
            </a:solidFill>
          </a:endParaRPr>
        </a:p>
      </dsp:txBody>
      <dsp:txXfrm>
        <a:off x="21850" y="21850"/>
        <a:ext cx="4779547" cy="702297"/>
      </dsp:txXfrm>
    </dsp:sp>
    <dsp:sp modelId="{D43FEF0C-A0A0-4ADD-9795-37BC50AB9CC8}">
      <dsp:nvSpPr>
        <dsp:cNvPr id="0" name=""/>
        <dsp:cNvSpPr/>
      </dsp:nvSpPr>
      <dsp:spPr>
        <a:xfrm>
          <a:off x="423545" y="849608"/>
          <a:ext cx="5671820" cy="745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Production Capacity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445395" y="871458"/>
        <a:ext cx="4719676" cy="702297"/>
      </dsp:txXfrm>
    </dsp:sp>
    <dsp:sp modelId="{0A53D843-55E8-4CE1-B712-81ADF6F5D992}">
      <dsp:nvSpPr>
        <dsp:cNvPr id="0" name=""/>
        <dsp:cNvSpPr/>
      </dsp:nvSpPr>
      <dsp:spPr>
        <a:xfrm>
          <a:off x="847090" y="1699217"/>
          <a:ext cx="5671820" cy="745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Utilization</a:t>
          </a:r>
          <a:endParaRPr lang="ar-SA" sz="2400" kern="1200" dirty="0" smtClean="0">
            <a:solidFill>
              <a:schemeClr val="tx1"/>
            </a:solidFill>
          </a:endParaRPr>
        </a:p>
      </dsp:txBody>
      <dsp:txXfrm>
        <a:off x="868940" y="1721067"/>
        <a:ext cx="4719676" cy="702297"/>
      </dsp:txXfrm>
    </dsp:sp>
    <dsp:sp modelId="{39EF61CF-CA23-420B-AD5A-7237D3C4BE61}">
      <dsp:nvSpPr>
        <dsp:cNvPr id="0" name=""/>
        <dsp:cNvSpPr/>
      </dsp:nvSpPr>
      <dsp:spPr>
        <a:xfrm>
          <a:off x="1270635" y="2548826"/>
          <a:ext cx="5671820" cy="745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Availability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1292485" y="2570676"/>
        <a:ext cx="4719676" cy="702297"/>
      </dsp:txXfrm>
    </dsp:sp>
    <dsp:sp modelId="{95D708DB-D16F-4B48-92A9-4E66CCCFD048}">
      <dsp:nvSpPr>
        <dsp:cNvPr id="0" name=""/>
        <dsp:cNvSpPr/>
      </dsp:nvSpPr>
      <dsp:spPr>
        <a:xfrm>
          <a:off x="1694180" y="3385738"/>
          <a:ext cx="5671820" cy="745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Manufacturing Lead Time</a:t>
          </a:r>
          <a:endParaRPr lang="ar-SA" sz="2400" kern="1200" dirty="0">
            <a:solidFill>
              <a:schemeClr val="tx1"/>
            </a:solidFill>
          </a:endParaRPr>
        </a:p>
      </dsp:txBody>
      <dsp:txXfrm>
        <a:off x="1716030" y="3407588"/>
        <a:ext cx="4719676" cy="702297"/>
      </dsp:txXfrm>
    </dsp:sp>
    <dsp:sp modelId="{A611FACE-1FAA-4CD7-889D-FC5573BBB71A}">
      <dsp:nvSpPr>
        <dsp:cNvPr id="0" name=""/>
        <dsp:cNvSpPr/>
      </dsp:nvSpPr>
      <dsp:spPr>
        <a:xfrm>
          <a:off x="5186921" y="544992"/>
          <a:ext cx="484898" cy="4848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5296023" y="544992"/>
        <a:ext cx="266694" cy="364886"/>
      </dsp:txXfrm>
    </dsp:sp>
    <dsp:sp modelId="{90A743CD-93D3-426A-89B2-065F4F458EC7}">
      <dsp:nvSpPr>
        <dsp:cNvPr id="0" name=""/>
        <dsp:cNvSpPr/>
      </dsp:nvSpPr>
      <dsp:spPr>
        <a:xfrm>
          <a:off x="5610466" y="1394601"/>
          <a:ext cx="484898" cy="4848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5719568" y="1394601"/>
        <a:ext cx="266694" cy="364886"/>
      </dsp:txXfrm>
    </dsp:sp>
    <dsp:sp modelId="{B2638F26-731B-42BD-B0B8-6B79FE932A2D}">
      <dsp:nvSpPr>
        <dsp:cNvPr id="0" name=""/>
        <dsp:cNvSpPr/>
      </dsp:nvSpPr>
      <dsp:spPr>
        <a:xfrm>
          <a:off x="6034011" y="2231777"/>
          <a:ext cx="484898" cy="4848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6143113" y="2231777"/>
        <a:ext cx="266694" cy="364886"/>
      </dsp:txXfrm>
    </dsp:sp>
    <dsp:sp modelId="{7D7BF7E5-CBA8-4007-B38C-FA46C3118976}">
      <dsp:nvSpPr>
        <dsp:cNvPr id="0" name=""/>
        <dsp:cNvSpPr/>
      </dsp:nvSpPr>
      <dsp:spPr>
        <a:xfrm>
          <a:off x="6457556" y="3089674"/>
          <a:ext cx="484898" cy="4848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>
        <a:off x="6566658" y="3089674"/>
        <a:ext cx="266694" cy="36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59EE5-6C6C-4152-9EB9-8B0AD33DDA71}" type="datetimeFigureOut">
              <a:rPr lang="en-US" smtClean="0"/>
              <a:pPr/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88DD4-3AE0-4D0E-8646-FD6C7CDDB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8DD4-3AE0-4D0E-8646-FD6C7CDDB1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8DD4-3AE0-4D0E-8646-FD6C7CDDB1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3A5E-C543-4273-A773-55EFEAF47C58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A917-D8B2-4D59-8851-361EFABE8B61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586-F338-4ADF-B331-94E959D4A37D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56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0F9C-459E-465B-9FA1-BADAF566D831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E9C-7B53-4618-8D4A-2AA56FB6EAB4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82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8486-C587-4F8A-9A9A-A8798A8DF5CC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01FE-6CA4-45F9-B39C-07B011596675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CD38-CA0E-45AD-8E96-74471D4919E5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B3B6-0F74-410A-A11D-DBEB2896A055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5CD2-D414-4C36-A907-0659F7FD9D5D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11EF-EABD-4FB5-A887-4BC2C9782BB1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A8E-0091-4703-9B4B-9531630A0786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EDE8-AAFE-4169-8D54-86CD447533FF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BE79-443D-481E-B08A-0941FC3999CE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2E34-44CA-43E8-AFBD-DA5C0B0D729D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4754-C6DD-4D10-A8AE-720D705D093E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B6A1-5FC5-42A5-8563-B0DA17DBB86F}" type="datetime1">
              <a:rPr lang="en-US" smtClean="0"/>
              <a:pPr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068DD2-DF8F-4827-9001-400A0A938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21693" y="6071290"/>
            <a:ext cx="9072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Wesam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Jomaa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                                                                    Tamara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Hsheesh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E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 Hashim Mahameed</a:t>
            </a:r>
            <a:r>
              <a:rPr lang="es-E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s-E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                                                                Nida’a </a:t>
            </a:r>
            <a:r>
              <a:rPr lang="es-E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Hazem     </a:t>
            </a:r>
            <a:endParaRPr lang="es-E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941604" y="5139483"/>
            <a:ext cx="25298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Supervisor :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/>
            <a:r>
              <a:rPr lang="en-US" altLang="en-US" sz="2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Dr. Ahmad </a:t>
            </a:r>
            <a:r>
              <a:rPr lang="en-US" altLang="en-US" sz="20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Ramahi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788" y="3573838"/>
            <a:ext cx="897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a New Production Line at National Carton Industry Company</a:t>
            </a:r>
            <a:endParaRPr lang="en-US" altLang="en-US" sz="3200" b="1" dirty="0">
              <a:solidFill>
                <a:srgbClr val="443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Zaytona\Downloads\13230749_258030264551694_8603287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452" y="688769"/>
            <a:ext cx="6685808" cy="2280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3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545113" y="1152907"/>
            <a:ext cx="4724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Production Rate (</a:t>
            </a:r>
            <a:r>
              <a:rPr lang="en-US" sz="2000" b="1" dirty="0" err="1" smtClean="0"/>
              <a:t>Rp</a:t>
            </a:r>
            <a:r>
              <a:rPr lang="en-US" sz="2000" b="1" dirty="0" smtClean="0"/>
              <a:t>): </a:t>
            </a:r>
            <a:r>
              <a:rPr lang="en-US" sz="2000" b="1" dirty="0" err="1" smtClean="0"/>
              <a:t>Rp</a:t>
            </a:r>
            <a:r>
              <a:rPr lang="en-US" sz="2000" b="1" dirty="0" smtClean="0"/>
              <a:t>=60/</a:t>
            </a:r>
            <a:r>
              <a:rPr lang="en-US" sz="2000" b="1" dirty="0" err="1" smtClean="0"/>
              <a:t>Tc</a:t>
            </a:r>
            <a:endParaRPr lang="ar-SA" sz="2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546600" y="1384300"/>
            <a:ext cx="4470400" cy="927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30713"/>
              </p:ext>
            </p:extLst>
          </p:nvPr>
        </p:nvGraphicFramePr>
        <p:xfrm>
          <a:off x="2930524" y="1696865"/>
          <a:ext cx="5946777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793"/>
                <a:gridCol w="1982492"/>
                <a:gridCol w="1982492"/>
              </a:tblGrid>
              <a:tr h="21928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44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0.398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44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44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Max To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44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cycle/hr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9060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2936998" y="3291897"/>
            <a:ext cx="64563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Production Capacity(PCw):PCw=n*</a:t>
            </a:r>
            <a:r>
              <a:rPr lang="en-US" sz="2000" b="1" dirty="0" err="1" smtClean="0"/>
              <a:t>Sw</a:t>
            </a:r>
            <a:r>
              <a:rPr lang="en-US" sz="2000" b="1" dirty="0" smtClean="0"/>
              <a:t>*</a:t>
            </a:r>
            <a:r>
              <a:rPr lang="en-US" sz="2000" b="1" dirty="0" err="1" smtClean="0"/>
              <a:t>Hs</a:t>
            </a:r>
            <a:r>
              <a:rPr lang="en-US" sz="2000" b="1" dirty="0" smtClean="0"/>
              <a:t>*</a:t>
            </a:r>
            <a:r>
              <a:rPr lang="en-US" sz="2000" b="1" dirty="0" err="1" smtClean="0"/>
              <a:t>Rp</a:t>
            </a:r>
            <a:r>
              <a:rPr lang="en-US" sz="2000" b="1" dirty="0" smtClean="0"/>
              <a:t>/no </a:t>
            </a:r>
            <a:endParaRPr lang="ar-SA" sz="2000" b="1" dirty="0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01699"/>
              </p:ext>
            </p:extLst>
          </p:nvPr>
        </p:nvGraphicFramePr>
        <p:xfrm>
          <a:off x="2958464" y="3875921"/>
          <a:ext cx="6058536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268"/>
                <a:gridCol w="3029268"/>
              </a:tblGrid>
              <a:tr h="23917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Sw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9060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PC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353340 unit/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wk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39964" y="3040083"/>
            <a:ext cx="5201444" cy="50008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Availability(A): A=(MTBF-MTTR)/MTBF 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785299"/>
              </p:ext>
            </p:extLst>
          </p:nvPr>
        </p:nvGraphicFramePr>
        <p:xfrm>
          <a:off x="2860162" y="3558647"/>
          <a:ext cx="6299838" cy="1115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919"/>
                <a:gridCol w="3149919"/>
              </a:tblGrid>
              <a:tr h="292546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MTBF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 hr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MTTR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0.5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Availability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87.5%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866210" y="4743038"/>
            <a:ext cx="58920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2000" b="1" dirty="0">
                <a:latin typeface="+mj-lt"/>
              </a:rPr>
              <a:t>Manufacturing Lead </a:t>
            </a:r>
            <a:r>
              <a:rPr lang="en-US" sz="2000" b="1" dirty="0" smtClean="0">
                <a:latin typeface="+mj-lt"/>
              </a:rPr>
              <a:t>Time(MLT): MLT=no*</a:t>
            </a:r>
            <a:r>
              <a:rPr lang="en-US" sz="2000" b="1" dirty="0" err="1" smtClean="0">
                <a:latin typeface="+mj-lt"/>
              </a:rPr>
              <a:t>Tc</a:t>
            </a:r>
            <a:endParaRPr lang="ar-SA" sz="2000" b="1" dirty="0">
              <a:latin typeface="+mj-lt"/>
            </a:endParaRPr>
          </a:p>
          <a:p>
            <a:endParaRPr lang="ar-SA" sz="2000" b="1" dirty="0">
              <a:latin typeface="+mj-lt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52314"/>
              </p:ext>
            </p:extLst>
          </p:nvPr>
        </p:nvGraphicFramePr>
        <p:xfrm>
          <a:off x="2844859" y="5235039"/>
          <a:ext cx="638969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4845"/>
                <a:gridCol w="3194845"/>
              </a:tblGrid>
              <a:tr h="19119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 operation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0.398 min/cycle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MLT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1.99 min/cycle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81974"/>
              </p:ext>
            </p:extLst>
          </p:nvPr>
        </p:nvGraphicFramePr>
        <p:xfrm>
          <a:off x="2832100" y="1225242"/>
          <a:ext cx="63246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22017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Quantity of row material per day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16 ton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# of day in week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 day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# of cardboard sheets per ton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1430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137280 unit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PCw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353340 unit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Utilization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مربع نص 11"/>
          <p:cNvSpPr txBox="1"/>
          <p:nvPr/>
        </p:nvSpPr>
        <p:spPr>
          <a:xfrm>
            <a:off x="2814434" y="516550"/>
            <a:ext cx="5632055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latin typeface="+mj-lt"/>
              </a:rPr>
              <a:t>Utilization(U):U=Q/</a:t>
            </a:r>
            <a:r>
              <a:rPr lang="en-US" sz="2000" b="1" dirty="0" err="1" smtClean="0">
                <a:latin typeface="+mj-lt"/>
              </a:rPr>
              <a:t>PC</a:t>
            </a:r>
            <a:r>
              <a:rPr lang="en-US" sz="2000" b="1" dirty="0" err="1">
                <a:latin typeface="+mj-lt"/>
              </a:rPr>
              <a:t>w</a:t>
            </a:r>
            <a:r>
              <a:rPr lang="en-US" sz="2000" b="1" dirty="0" smtClean="0">
                <a:latin typeface="+mj-lt"/>
              </a:rPr>
              <a:t> </a:t>
            </a:r>
            <a:endParaRPr lang="ar-SA" sz="2000" b="1" dirty="0">
              <a:latin typeface="+mj-lt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22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79849" y="635985"/>
            <a:ext cx="5842000" cy="8871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Routing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Routing may be defined as the selection of path which each part of the product will follow while being transformed from raw materials to finished products.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3124200"/>
            <a:ext cx="7670800" cy="34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43543" y="6359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Time sheet in the production line</a:t>
            </a:r>
            <a:endParaRPr lang="ar-SA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53112"/>
              </p:ext>
            </p:extLst>
          </p:nvPr>
        </p:nvGraphicFramePr>
        <p:xfrm>
          <a:off x="2592926" y="2070100"/>
          <a:ext cx="8075073" cy="374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35"/>
                <a:gridCol w="1614635"/>
                <a:gridCol w="1614635"/>
                <a:gridCol w="1615584"/>
                <a:gridCol w="1615584"/>
              </a:tblGrid>
              <a:tr h="46663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Task number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Symbols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Description of task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Time taken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Machinery required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67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 I T S 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6.913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67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Entrance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0.8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Forklift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9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Raw material place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0.977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67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Machine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3.081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799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Finished product place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1.555 hr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677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Exit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0.5hr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Forklift</a:t>
                      </a:r>
                    </a:p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Routing in the machine</a:t>
            </a:r>
            <a:endParaRPr lang="ar-SA" sz="4400" b="1" dirty="0">
              <a:solidFill>
                <a:schemeClr val="tx1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087" y="1548740"/>
            <a:ext cx="6629400" cy="4330700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/>
              <a:t>Time sheet inside the machine</a:t>
            </a:r>
            <a:br>
              <a:rPr lang="en-US" sz="4400" b="1" dirty="0"/>
            </a:br>
            <a:endParaRPr lang="ar-SA" sz="4400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845006"/>
              </p:ext>
            </p:extLst>
          </p:nvPr>
        </p:nvGraphicFramePr>
        <p:xfrm>
          <a:off x="2451099" y="2303812"/>
          <a:ext cx="8267702" cy="319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152"/>
                <a:gridCol w="1653152"/>
                <a:gridCol w="1653152"/>
                <a:gridCol w="1654123"/>
                <a:gridCol w="1654123"/>
              </a:tblGrid>
              <a:tr h="451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Task number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Symbols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Description of task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Time taken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Machinery required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 I T S D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3.081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Feeder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0.699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Printing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1.271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Drying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0.349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Cutting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0.540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660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Stacking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0.222 hr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8535" y="1128155"/>
            <a:ext cx="8911687" cy="127560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Inventory management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Inventory </a:t>
            </a:r>
            <a:r>
              <a:rPr lang="en-US" dirty="0">
                <a:solidFill>
                  <a:schemeClr val="tx1"/>
                </a:solidFill>
              </a:rPr>
              <a:t>management supervises the flow of goods from manufacturers to warehouses and from these facilities to point of </a:t>
            </a:r>
            <a:r>
              <a:rPr lang="en-US" dirty="0" smtClean="0">
                <a:solidFill>
                  <a:schemeClr val="tx1"/>
                </a:solidFill>
              </a:rPr>
              <a:t>sale.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Inventory system is First </a:t>
            </a:r>
            <a:r>
              <a:rPr lang="en-US" b="1" dirty="0">
                <a:solidFill>
                  <a:schemeClr val="tx1"/>
                </a:solidFill>
              </a:rPr>
              <a:t>in, first out (</a:t>
            </a:r>
            <a:r>
              <a:rPr lang="en-US" b="1" dirty="0" smtClean="0">
                <a:solidFill>
                  <a:schemeClr val="tx1"/>
                </a:solidFill>
              </a:rPr>
              <a:t>FIFO)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The first in, first out (FIFO) method of inventory valuation is a cost flow                      assumption that the first goods purchased are also the first goods sold.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972" y="707237"/>
            <a:ext cx="5057126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Layout 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Plant layout refers to the arrangement of physical facilities such as machinery, equipment, furniture etc. within the factory </a:t>
            </a:r>
            <a:r>
              <a:rPr lang="en-US" sz="2000" dirty="0" smtClean="0">
                <a:solidFill>
                  <a:schemeClr val="tx1"/>
                </a:solidFill>
              </a:rPr>
              <a:t>building.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Based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on production size and product variability, the appropriate layout to use in   facility is Product layout</a:t>
            </a:r>
            <a:r>
              <a:rPr lang="ar-SA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27" y="707237"/>
            <a:ext cx="5005610" cy="12808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to Chart 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From-to charts can be helpful in diagnosing problems related to the arrangement of departments and service areas, as well as the location of equipment within a given sector of the plant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From-to-chart: 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is a matrix that presents the magnitude of material handling that takes place between two facilities per time period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we use different scenarios to get the best scenario, which contains less distance between departments.</a:t>
            </a:r>
          </a:p>
          <a:p>
            <a:endParaRPr lang="en-US" dirty="0">
              <a:latin typeface="+mj-lt"/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521" y="344384"/>
            <a:ext cx="5108641" cy="132238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Scenarios we used 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" y="2363402"/>
            <a:ext cx="4217831" cy="27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0090" y="1666766"/>
            <a:ext cx="23825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1</a:t>
            </a:r>
            <a:endParaRPr lang="ar-SA" sz="2000" dirty="0"/>
          </a:p>
        </p:txBody>
      </p:sp>
      <p:sp>
        <p:nvSpPr>
          <p:cNvPr id="8" name="Right Arrow 7"/>
          <p:cNvSpPr/>
          <p:nvPr/>
        </p:nvSpPr>
        <p:spPr>
          <a:xfrm>
            <a:off x="5100033" y="3142439"/>
            <a:ext cx="1017431" cy="463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41614"/>
              </p:ext>
            </p:extLst>
          </p:nvPr>
        </p:nvGraphicFramePr>
        <p:xfrm>
          <a:off x="6426559" y="2683786"/>
          <a:ext cx="5318975" cy="2944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091"/>
                <a:gridCol w="806060"/>
                <a:gridCol w="886211"/>
                <a:gridCol w="563901"/>
                <a:gridCol w="1128371"/>
                <a:gridCol w="725341"/>
              </a:tblGrid>
              <a:tr h="52716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Entrance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 Material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Exit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Finished Product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Machine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716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Entrance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28.35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45.15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716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Raw Material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28.35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44.15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51.85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020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Exit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45.15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716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Finished Product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51.85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79.3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542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Machine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44.1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79.3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17464" y="1842297"/>
            <a:ext cx="56023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Distance between each tow department </a:t>
            </a:r>
            <a:endParaRPr lang="ar-SA" sz="2000" dirty="0"/>
          </a:p>
        </p:txBody>
      </p:sp>
      <p:sp>
        <p:nvSpPr>
          <p:cNvPr id="14" name="Down Arrow 13"/>
          <p:cNvSpPr/>
          <p:nvPr/>
        </p:nvSpPr>
        <p:spPr>
          <a:xfrm>
            <a:off x="9401577" y="5808372"/>
            <a:ext cx="425003" cy="850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68391644"/>
              </p:ext>
            </p:extLst>
          </p:nvPr>
        </p:nvGraphicFramePr>
        <p:xfrm>
          <a:off x="2646676" y="7409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8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323" y="1628662"/>
            <a:ext cx="7182140" cy="38044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Sum the distances between each two departments</a:t>
            </a:r>
            <a:endParaRPr lang="ar-SA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090503"/>
              </p:ext>
            </p:extLst>
          </p:nvPr>
        </p:nvGraphicFramePr>
        <p:xfrm>
          <a:off x="2833352" y="2382592"/>
          <a:ext cx="8281117" cy="2636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434"/>
                <a:gridCol w="1254957"/>
                <a:gridCol w="1379743"/>
                <a:gridCol w="877939"/>
                <a:gridCol w="1756761"/>
                <a:gridCol w="1129283"/>
              </a:tblGrid>
              <a:tr h="53683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Entrance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Raw Material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Exit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Finished Product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Machine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445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Entrance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56.7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90.3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31.9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730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Raw Material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88.3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103.7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88.2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96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Exit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25.4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366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Finished Product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158.6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491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Machine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6530" y="5357611"/>
            <a:ext cx="92599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Total Distance = 56.7+90.3+158+31.9+88.3+103.7+88.2+152+25.4+158.6 = 951.3 m	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47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2192167"/>
            <a:ext cx="4781347" cy="280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6541" y="1159099"/>
            <a:ext cx="19318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2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48128" y="5392300"/>
            <a:ext cx="25886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T.D = </a:t>
            </a:r>
            <a:r>
              <a:rPr lang="en-US" sz="2000" dirty="0"/>
              <a:t>972.6 </a:t>
            </a:r>
            <a:r>
              <a:rPr lang="en-US" sz="2000" dirty="0" smtClean="0"/>
              <a:t>m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51" y="2215165"/>
            <a:ext cx="4453786" cy="291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1345" y="1159099"/>
            <a:ext cx="23310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3</a:t>
            </a:r>
            <a:endParaRPr lang="ar-S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995892" y="5392300"/>
            <a:ext cx="202198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T.D = </a:t>
            </a:r>
            <a:r>
              <a:rPr lang="en-US" sz="2000" dirty="0"/>
              <a:t>873.4 m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0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39" y="2295884"/>
            <a:ext cx="4102771" cy="2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8509" y="1442434"/>
            <a:ext cx="17901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4</a:t>
            </a:r>
            <a:endParaRPr lang="ar-S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51539" y="5550794"/>
            <a:ext cx="247274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T.D = </a:t>
            </a:r>
            <a:r>
              <a:rPr lang="en-US" sz="2000" dirty="0"/>
              <a:t>899.3 m</a:t>
            </a:r>
          </a:p>
          <a:p>
            <a:endParaRPr lang="ar-S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5" y="2309499"/>
            <a:ext cx="4314424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97025" y="1442434"/>
            <a:ext cx="22538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6</a:t>
            </a:r>
            <a:endParaRPr lang="ar-S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31121" y="5550794"/>
            <a:ext cx="2189409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T.D = </a:t>
            </a:r>
            <a:r>
              <a:rPr lang="en-US" sz="2000" dirty="0"/>
              <a:t>996.6 m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5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56" y="250623"/>
            <a:ext cx="4387424" cy="90847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scenario </a:t>
            </a:r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9" y="2382592"/>
            <a:ext cx="3487634" cy="24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9256" y="1936193"/>
            <a:ext cx="1725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Scenario 5</a:t>
            </a:r>
            <a:endParaRPr lang="ar-SA" sz="2000" dirty="0"/>
          </a:p>
        </p:txBody>
      </p:sp>
      <p:sp>
        <p:nvSpPr>
          <p:cNvPr id="6" name="Right Arrow 5"/>
          <p:cNvSpPr/>
          <p:nvPr/>
        </p:nvSpPr>
        <p:spPr>
          <a:xfrm>
            <a:off x="5112913" y="3284113"/>
            <a:ext cx="953037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1400578"/>
            <a:ext cx="5769734" cy="485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3043" y="5001639"/>
            <a:ext cx="385078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Total  Distances = </a:t>
            </a:r>
            <a:r>
              <a:rPr lang="en-US" sz="2000" dirty="0"/>
              <a:t>872.5 m</a:t>
            </a:r>
          </a:p>
          <a:p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543792" y="5647970"/>
            <a:ext cx="411003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The best scenario is the fifth scenario which is based on the assumption of removing the separating wall between departments.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33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5039" y="720201"/>
            <a:ext cx="6320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Feasibility study 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73300" y="2057400"/>
            <a:ext cx="3429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study that analyzes data to determine whether the cost of the prospective new venture will ultimately be profitable to the </a:t>
            </a:r>
            <a:r>
              <a:rPr lang="en-US" sz="2000" dirty="0" smtClean="0"/>
              <a:t>company</a:t>
            </a:r>
            <a:r>
              <a:rPr lang="en-US" dirty="0" smtClean="0"/>
              <a:t>.</a:t>
            </a:r>
            <a:endParaRPr lang="ar-SA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80449"/>
              </p:ext>
            </p:extLst>
          </p:nvPr>
        </p:nvGraphicFramePr>
        <p:xfrm>
          <a:off x="5743863" y="1879884"/>
          <a:ext cx="4675704" cy="4843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00"/>
                <a:gridCol w="2186241"/>
                <a:gridCol w="2114663"/>
              </a:tblGrid>
              <a:tr h="1627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5033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Number of Working Days in a year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Days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16154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Shifts in a day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17028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Hours in a Shift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hours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17028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Depreciation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Straight Line Method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Manpower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According to project Requirement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Rent estimate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 the basis of current market price of the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Potential Area of Marketing the products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Industries / Enterprises demand of the area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51084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Number of cardboard sheets per month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572000 unit/month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proportion of damaged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51084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Number of good cardboard sheets per month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566280 unit/month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The price per ton of cardboard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250$/ton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The amount of daily production based on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 ton/day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  <a:tr h="3405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dirty="0">
                          <a:effectLst/>
                        </a:rPr>
                        <a:t>assuming the price for one finished cardboard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0.384 $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70" marR="60870" marT="0" marB="0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559798" y="1373970"/>
            <a:ext cx="287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Assumption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15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78793"/>
              </p:ext>
            </p:extLst>
          </p:nvPr>
        </p:nvGraphicFramePr>
        <p:xfrm>
          <a:off x="2360222" y="2342297"/>
          <a:ext cx="8127999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Expenses(per month)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Quantity (per month)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Description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100000$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400 ton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Row cardboard sheets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5000$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1997.375</a:t>
                      </a:r>
                      <a:r>
                        <a:rPr lang="en-US" sz="1600" baseline="0" dirty="0" smtClean="0"/>
                        <a:t> m²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Plant rent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119200$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-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Machinery &amp;equipment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5000$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Ink &amp;packaging material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3895$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4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Staff &amp;labor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532.9$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Depreciation</a:t>
                      </a:r>
                      <a:endParaRPr lang="ar-S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14200$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Other</a:t>
                      </a:r>
                      <a:r>
                        <a:rPr lang="en-US" sz="1600" baseline="0" dirty="0" smtClean="0"/>
                        <a:t> expenses</a:t>
                      </a:r>
                      <a:endParaRPr lang="ar-S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705100" y="1435100"/>
            <a:ext cx="6946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Expenses  in the production line</a:t>
            </a:r>
          </a:p>
        </p:txBody>
      </p:sp>
    </p:spTree>
    <p:extLst>
      <p:ext uri="{BB962C8B-B14F-4D97-AF65-F5344CB8AC3E}">
        <p14:creationId xmlns:p14="http://schemas.microsoft.com/office/powerpoint/2010/main" val="2473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3528785" y="704655"/>
            <a:ext cx="4178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Working capital(per month)</a:t>
            </a:r>
            <a:endParaRPr lang="ar-SA" b="1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33566"/>
              </p:ext>
            </p:extLst>
          </p:nvPr>
        </p:nvGraphicFramePr>
        <p:xfrm>
          <a:off x="3033079" y="1531620"/>
          <a:ext cx="5641022" cy="1833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934"/>
                <a:gridCol w="3331526"/>
                <a:gridCol w="1880562"/>
              </a:tblGrid>
              <a:tr h="36658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Amounts($)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6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Raw material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6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Salaries &amp; Wages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6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Expenses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6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123095$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461327" y="3681351"/>
            <a:ext cx="4889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/>
              <a:t>Total Capital Investment</a:t>
            </a:r>
            <a:endParaRPr lang="ar-SA" b="1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82714"/>
              </p:ext>
            </p:extLst>
          </p:nvPr>
        </p:nvGraphicFramePr>
        <p:xfrm>
          <a:off x="3062107" y="4262872"/>
          <a:ext cx="5704522" cy="1825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261"/>
                <a:gridCol w="2852261"/>
              </a:tblGrid>
              <a:tr h="33359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Investment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Amount($)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35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Machinery &amp; Equipment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119200$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381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Working capital for one year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1477140 $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381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Rent of factory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60000 $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381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1656340 $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1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63211"/>
              </p:ext>
            </p:extLst>
          </p:nvPr>
        </p:nvGraphicFramePr>
        <p:xfrm>
          <a:off x="2814452" y="1246632"/>
          <a:ext cx="5555091" cy="150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680"/>
                <a:gridCol w="2782411"/>
              </a:tblGrid>
              <a:tr h="2459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Cost of production</a:t>
                      </a:r>
                      <a:endParaRPr lang="ar-SA" sz="1200" b="1" dirty="0" smtClean="0">
                        <a:latin typeface="+mn-lt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value($)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59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working cost per year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1477140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55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Depreciation on machinery &amp; equipment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6395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61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1483535$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776186" y="692779"/>
            <a:ext cx="4597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Cost of production</a:t>
            </a:r>
            <a:endParaRPr lang="ar-SA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10054"/>
              </p:ext>
            </p:extLst>
          </p:nvPr>
        </p:nvGraphicFramePr>
        <p:xfrm>
          <a:off x="2814350" y="3230254"/>
          <a:ext cx="5447349" cy="883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467"/>
                <a:gridCol w="2291568"/>
                <a:gridCol w="1362157"/>
                <a:gridCol w="1362157"/>
              </a:tblGrid>
              <a:tr h="29453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S.N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Item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Qty (unit)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Value($)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7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Cardboard sheets ready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6795360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2609418.24 $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472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baseline="0" dirty="0" smtClean="0">
                          <a:effectLst/>
                        </a:rPr>
                        <a:t>   2609418.24 $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2792847" y="2727532"/>
            <a:ext cx="518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Sales revenue</a:t>
            </a:r>
            <a:endParaRPr lang="ar-SA" b="1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28311"/>
              </p:ext>
            </p:extLst>
          </p:nvPr>
        </p:nvGraphicFramePr>
        <p:xfrm>
          <a:off x="2788607" y="4807690"/>
          <a:ext cx="5411470" cy="156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"/>
                <a:gridCol w="2987675"/>
                <a:gridCol w="2012315"/>
              </a:tblGrid>
              <a:tr h="25689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Break Even Analysis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value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07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Fixed Cost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128645 $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6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revenue per unit 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0.384 $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07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Variable Cost per unit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0.03 $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07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Break Even volume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363404 unit/monthly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07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Break Even volume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254.13 ton/monthly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2780970" y="4295899"/>
            <a:ext cx="421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Break even analysis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08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18243" y="3190565"/>
          <a:ext cx="8127999" cy="248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83908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5783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Payback Period</a:t>
                      </a:r>
                      <a:endParaRPr lang="ar-SA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2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initial investment/ annual net cash flow without depreciation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1.46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year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747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cost per cardboard sheet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cost per sheet = production cost per year/# of sheets per year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0.216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$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9553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Profitability guide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Profitability guide = the present value of inflows/the present value of out flows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1.77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4442" y="926275"/>
            <a:ext cx="61039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Payback Period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Profitability guide</a:t>
            </a:r>
            <a:endParaRPr lang="en-US" sz="28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581" y="1896094"/>
            <a:ext cx="8915400" cy="37776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In this project, we collected data about (NCI), conducted relevant literature review, and made some final decisions related to facility layout, production planning and economic feasibility study. 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found that establishing the new production line at (NCI) is feasible with a payback period = 1.46 year, break-even point = 363404 unit/month, Profitability guide = 1.77</a:t>
            </a:r>
            <a:endParaRPr lang="ar-SA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743200" y="2333580"/>
            <a:ext cx="80522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 2" pitchFamily="18" charset="2"/>
              <a:buNone/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+mj-lt"/>
                <a:cs typeface="Times New Roman" pitchFamily="18" charset="0"/>
              </a:rPr>
              <a:t>The national Carton Industry Company (NCI) was established in 1989. </a:t>
            </a:r>
          </a:p>
          <a:p>
            <a:pPr marL="342900" indent="-342900"/>
            <a:endParaRPr lang="en-US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+mj-lt"/>
                <a:cs typeface="Times New Roman" pitchFamily="18" charset="0"/>
              </a:rPr>
              <a:t>The only main branch of (NCI) is located in the east industrial area in Nablus.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+mj-lt"/>
                <a:cs typeface="Times New Roman" pitchFamily="18" charset="0"/>
              </a:rPr>
              <a:t>focuses its work in the field of manufacturing of carton boxes and in the manufacturing of packaging material including corrugated carton.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643943"/>
            <a:ext cx="699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6513" y="1052969"/>
            <a:ext cx="5640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Recommendations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2576513" y="2565405"/>
            <a:ext cx="7848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7978" y="2292439"/>
            <a:ext cx="89727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Based on the number of products and material flow on production line, the production system is mass production (flow line production</a:t>
            </a:r>
            <a:r>
              <a:rPr lang="en-US" sz="2000" dirty="0" smtClean="0"/>
              <a:t>).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/>
              <a:t>The company does not need to purchase a new machine to perform the same function, because selected machine does not operate at its full capacity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There is unused space within the production line, which may be exploited through setting up a new different production line in the future.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685" y="669702"/>
            <a:ext cx="9044747" cy="5769735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company can exploit the empty spaces within the production line by placing safety stock, to avoid problems in the emergency case.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Advising the company to know maximum capacity of the production line, in order to decide if they can make a contractor with other companies and produce additional orders or not. 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We recommend the company to give attention to the results of feasibility study: the right price for sale of carton board and the minimum amount to be produced.  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Through production planning; the factory can avoid over production or under production.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6956" y="3111333"/>
            <a:ext cx="672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Thank You</a:t>
            </a:r>
            <a:endParaRPr lang="en-US" sz="8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46" y="2133600"/>
            <a:ext cx="7469188" cy="37776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Carton Industry company (NCI)aims to   Establish a new production line  at a particular location and specific area to shaping and cutting cardboard plates, The production line is located in the industrial area of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Dier-Sharaf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049" y="21198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of the hole Factory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81069"/>
            <a:ext cx="8590208" cy="52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689" y="593766"/>
            <a:ext cx="6976078" cy="1055734"/>
          </a:xfrm>
        </p:spPr>
        <p:txBody>
          <a:bodyPr>
            <a:noAutofit/>
          </a:bodyPr>
          <a:lstStyle/>
          <a:p>
            <a:pPr marL="0" indent="0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Statement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8501" y="1931831"/>
            <a:ext cx="66454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This study need to support the NCI  in taking proper decisions:</a:t>
            </a:r>
            <a:endParaRPr lang="ar-SA" sz="2400" dirty="0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81026"/>
              </p:ext>
            </p:extLst>
          </p:nvPr>
        </p:nvGraphicFramePr>
        <p:xfrm>
          <a:off x="2260600" y="2762828"/>
          <a:ext cx="6883400" cy="355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مستطيل 1"/>
          <p:cNvSpPr>
            <a:spLocks noChangeArrowheads="1"/>
          </p:cNvSpPr>
          <p:nvPr/>
        </p:nvSpPr>
        <p:spPr bwMode="auto">
          <a:xfrm>
            <a:off x="3112824" y="897059"/>
            <a:ext cx="68774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Production Planning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40016" y="2336623"/>
            <a:ext cx="8513088" cy="390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958121" y="2438400"/>
            <a:ext cx="7186876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planning of production </a:t>
            </a:r>
            <a:r>
              <a:rPr lang="en-US" sz="2000" dirty="0" smtClean="0"/>
              <a:t>line and </a:t>
            </a:r>
            <a:r>
              <a:rPr lang="en-US" sz="2000" dirty="0"/>
              <a:t>manufacturing </a:t>
            </a:r>
            <a:r>
              <a:rPr lang="en-US" sz="2000" dirty="0" smtClean="0"/>
              <a:t>in </a:t>
            </a:r>
            <a:r>
              <a:rPr lang="en-US" sz="2000" dirty="0"/>
              <a:t>a plant. It utilizes the resource allocation of activities, materials and production capacity, in order to serve customers</a:t>
            </a:r>
            <a:r>
              <a:rPr lang="en-US" sz="2000" dirty="0" smtClean="0"/>
              <a:t>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664037527"/>
              </p:ext>
            </p:extLst>
          </p:nvPr>
        </p:nvGraphicFramePr>
        <p:xfrm>
          <a:off x="3416299" y="3750954"/>
          <a:ext cx="6311900" cy="237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6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46028"/>
              </p:ext>
            </p:extLst>
          </p:nvPr>
        </p:nvGraphicFramePr>
        <p:xfrm>
          <a:off x="2488046" y="1764490"/>
          <a:ext cx="8166100" cy="48768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95603"/>
                <a:gridCol w="1887447"/>
                <a:gridCol w="4083050"/>
              </a:tblGrid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ar-S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Descriptions</a:t>
                      </a:r>
                      <a:endParaRPr lang="ar-SA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75.95m</a:t>
                      </a:r>
                      <a:endParaRPr lang="ar-S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Length (m)</a:t>
                      </a:r>
                      <a:endParaRPr lang="ar-SA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23.75m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Width(m)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1803.81m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Area(m²)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988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4 truck per day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Row material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 of truck</a:t>
                      </a:r>
                    </a:p>
                    <a:p>
                      <a:pPr algn="ctr" rtl="1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988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3 truck per day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Finished</a:t>
                      </a:r>
                      <a:r>
                        <a:rPr lang="en-US" sz="2000" baseline="0" dirty="0" smtClean="0"/>
                        <a:t> product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7 ton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Load for truck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988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11000 carton board per</a:t>
                      </a:r>
                      <a:r>
                        <a:rPr lang="en-US" sz="2000" baseline="0" dirty="0" smtClean="0"/>
                        <a:t> hour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Production speed (standard)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1 machine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Number of machine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136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(martin 1624/28)L shape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Shape</a:t>
                      </a:r>
                      <a:r>
                        <a:rPr lang="en-US" sz="2000" baseline="0" dirty="0" smtClean="0"/>
                        <a:t> of machine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988">
                <a:tc gridSpan="2"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(11*33.5)m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Dimensions of machine (m)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723572" y="701644"/>
            <a:ext cx="81779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Data a bout production line</a:t>
            </a:r>
            <a:endParaRPr lang="ar-SA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3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8DD2-DF8F-4827-9001-400A0A938C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2222500" y="1003300"/>
            <a:ext cx="7721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Manufacturing Metrics</a:t>
            </a:r>
            <a:endParaRPr lang="ar-SA" sz="4400" b="1" dirty="0">
              <a:latin typeface="+mj-lt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191778069"/>
              </p:ext>
            </p:extLst>
          </p:nvPr>
        </p:nvGraphicFramePr>
        <p:xfrm>
          <a:off x="2032000" y="1993899"/>
          <a:ext cx="7366000" cy="414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0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1894</TotalTime>
  <Words>1521</Words>
  <Application>Microsoft Office PowerPoint</Application>
  <PresentationFormat>Custom</PresentationFormat>
  <Paragraphs>536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Wisp</vt:lpstr>
      <vt:lpstr>PowerPoint Presentation</vt:lpstr>
      <vt:lpstr>PowerPoint Presentation</vt:lpstr>
      <vt:lpstr>PowerPoint Presentation</vt:lpstr>
      <vt:lpstr>PowerPoint Presentation</vt:lpstr>
      <vt:lpstr>Drawing of the hole Factory</vt:lpstr>
      <vt:lpstr>Problem Statement</vt:lpstr>
      <vt:lpstr>PowerPoint Presentation</vt:lpstr>
      <vt:lpstr>PowerPoint Presentation</vt:lpstr>
      <vt:lpstr>PowerPoint Presentation</vt:lpstr>
      <vt:lpstr>PowerPoint Presentation</vt:lpstr>
      <vt:lpstr>Availability(A): A=(MTBF-MTTR)/MTBF </vt:lpstr>
      <vt:lpstr>Routing</vt:lpstr>
      <vt:lpstr>Time sheet in the production line</vt:lpstr>
      <vt:lpstr>Routing in the machine</vt:lpstr>
      <vt:lpstr>Time sheet inside the machine </vt:lpstr>
      <vt:lpstr>Inventory management</vt:lpstr>
      <vt:lpstr>Plant Layout </vt:lpstr>
      <vt:lpstr>From to Chart </vt:lpstr>
      <vt:lpstr>Scenarios we used </vt:lpstr>
      <vt:lpstr>Sum the distances between each two departments</vt:lpstr>
      <vt:lpstr>PowerPoint Presentation</vt:lpstr>
      <vt:lpstr>PowerPoint Presentation</vt:lpstr>
      <vt:lpstr>The best scenario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HANAN YAMIN</dc:creator>
  <cp:lastModifiedBy>fast 2</cp:lastModifiedBy>
  <cp:revision>105</cp:revision>
  <dcterms:created xsi:type="dcterms:W3CDTF">2015-12-18T14:54:20Z</dcterms:created>
  <dcterms:modified xsi:type="dcterms:W3CDTF">2016-05-29T08:02:56Z</dcterms:modified>
</cp:coreProperties>
</file>