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8"/>
  </p:notesMasterIdLst>
  <p:sldIdLst>
    <p:sldId id="256" r:id="rId2"/>
    <p:sldId id="36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8" r:id="rId27"/>
    <p:sldId id="289" r:id="rId28"/>
    <p:sldId id="290" r:id="rId29"/>
    <p:sldId id="280" r:id="rId30"/>
    <p:sldId id="286" r:id="rId31"/>
    <p:sldId id="287" r:id="rId32"/>
    <p:sldId id="281" r:id="rId33"/>
    <p:sldId id="284" r:id="rId34"/>
    <p:sldId id="285" r:id="rId35"/>
    <p:sldId id="282" r:id="rId36"/>
    <p:sldId id="283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8" r:id="rId104"/>
    <p:sldId id="359" r:id="rId105"/>
    <p:sldId id="360" r:id="rId106"/>
    <p:sldId id="357" r:id="rId10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0405EC-C69B-45E6-B203-4E3CC0FEBD0B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78973F-5FF6-4133-983E-1A8B48B6A9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64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572FFB-6C77-48D4-AF96-46DE10BE3967}" type="datetimeFigureOut">
              <a:rPr lang="ar-SA" smtClean="0"/>
              <a:t>27/07/1437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B5B9B8-6A2C-4E05-91F7-52F53C4ED577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2284"/>
            <a:ext cx="1584176" cy="155057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67744" y="2492896"/>
            <a:ext cx="525658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Najah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University Hospital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College </a:t>
            </a:r>
          </a:p>
          <a:p>
            <a:pPr algn="ctr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Graduation Project II </a:t>
            </a:r>
          </a:p>
          <a:p>
            <a:pPr algn="ctr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: Jamila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Odeh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Safaa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Abu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Qassidu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Somaya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Qasem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174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Loads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i="1" dirty="0"/>
              <a:t>Gravity Loads , which include :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*Dead Loads :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-Own weight of the structure.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-super imposed dead load (SID</a:t>
            </a:r>
            <a:r>
              <a:rPr lang="en-US" i="1" dirty="0" smtClean="0"/>
              <a:t>).</a:t>
            </a:r>
          </a:p>
          <a:p>
            <a:pPr marL="82296" indent="0" algn="l">
              <a:buNone/>
            </a:pPr>
            <a:endParaRPr lang="en-US" i="1" dirty="0"/>
          </a:p>
          <a:p>
            <a:pPr marL="82296" indent="0" algn="l">
              <a:buNone/>
            </a:pPr>
            <a:r>
              <a:rPr lang="en-US" i="1" dirty="0" smtClean="0"/>
              <a:t>Live </a:t>
            </a:r>
            <a:r>
              <a:rPr lang="en-US" i="1" smtClean="0"/>
              <a:t>Loads :</a:t>
            </a:r>
            <a:endParaRPr lang="en-US" i="1" dirty="0" smtClean="0"/>
          </a:p>
          <a:p>
            <a:pPr marL="82296" indent="0" algn="l" rtl="0">
              <a:buNone/>
            </a:pPr>
            <a:r>
              <a:rPr lang="en-US" i="1" dirty="0"/>
              <a:t>-</a:t>
            </a:r>
            <a:r>
              <a:rPr lang="en-US" i="1" dirty="0" smtClean="0"/>
              <a:t>Human </a:t>
            </a:r>
            <a:r>
              <a:rPr lang="en-US" i="1" dirty="0"/>
              <a:t>being. 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-Furniture</a:t>
            </a:r>
            <a:r>
              <a:rPr lang="en-US" i="1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06303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Bottom steel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Mu=182.1 </a:t>
                </a:r>
                <a:r>
                  <a:rPr lang="en-US" sz="2400" i="1" dirty="0" err="1"/>
                  <a:t>KN.m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85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`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𝑓𝑦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− 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𝑀𝑢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`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00267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𝑏𝑑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00267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430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1146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𝑟𝑖𝑛𝑘𝑎𝑔𝑒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𝑠𝑡𝑒𝑒𝑙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0018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0018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500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900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7937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Use As= 1146 mm</a:t>
                </a:r>
                <a:r>
                  <a:rPr lang="en-US" sz="2400" i="1" baseline="30000" dirty="0"/>
                  <a:t>2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14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200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𝑁𝑢𝑚𝑏𝑒𝑟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𝑏𝑎𝑟𝑠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9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𝑏𝑎𝑟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Top steel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Use half of the shrinkage steel in each direction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900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450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𝑈𝑠𝑒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12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200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r>
                  <a:rPr lang="en-US" sz="2400" i="1" dirty="0"/>
                  <a:t> in each direction .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7111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Check development length</a:t>
                </a:r>
                <a:r>
                  <a:rPr lang="en-US" sz="2400" i="1" dirty="0" smtClean="0"/>
                  <a:t>: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𝑠𝑖𝑑𝑒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𝑐𝑜𝑣𝑒𝑟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07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𝐿𝑑𝑡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48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𝑓𝑦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𝑑𝑏</m:t>
                    </m:r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</a:rPr>
                      <m:t>𝑓𝑜𝑟</m:t>
                    </m:r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</a:rPr>
                      <m:t>𝑑𝑏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20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𝐿𝑑𝑡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59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𝑓𝑦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𝑑𝑏</m:t>
                    </m:r>
                    <m:r>
                      <a:rPr lang="en-US" sz="2400" i="1">
                        <a:latin typeface="Cambria Math"/>
                      </a:rPr>
                      <m:t>    </m:t>
                    </m:r>
                    <m:r>
                      <a:rPr lang="en-US" sz="2400" i="1">
                        <a:latin typeface="Cambria Math"/>
                      </a:rPr>
                      <m:t>𝑓𝑜𝑟</m:t>
                    </m:r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</a:rPr>
                      <m:t>𝑑𝑏</m:t>
                    </m:r>
                    <m:r>
                      <a:rPr lang="en-US" sz="2400" i="1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20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∅=</m:t>
                    </m:r>
                    <m:r>
                      <a:rPr lang="en-US" sz="2400" i="1">
                        <a:latin typeface="Cambria Math"/>
                      </a:rPr>
                      <m:t>14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r>
                  <a:rPr lang="en-US" sz="2400" i="1" dirty="0"/>
                  <a:t> 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𝐿𝑑𝑡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48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420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28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14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533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𝐿𝑑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𝐿𝑑𝑡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→ No need to have hook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731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Block A:</a:t>
            </a:r>
          </a:p>
          <a:p>
            <a:pPr marL="82296" indent="0" algn="l" rtl="0">
              <a:buNone/>
            </a:pPr>
            <a:endParaRPr lang="en-US" sz="2400" dirty="0" smtClean="0"/>
          </a:p>
          <a:p>
            <a:pPr marL="82296" indent="0" algn="l" rtl="0">
              <a:buNone/>
            </a:pPr>
            <a:endParaRPr lang="ar-SA" sz="24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39548"/>
              </p:ext>
            </p:extLst>
          </p:nvPr>
        </p:nvGraphicFramePr>
        <p:xfrm>
          <a:off x="1810068" y="2276870"/>
          <a:ext cx="6866388" cy="345638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22880"/>
                <a:gridCol w="1448343"/>
                <a:gridCol w="1342399"/>
                <a:gridCol w="792648"/>
                <a:gridCol w="793294"/>
                <a:gridCol w="843037"/>
                <a:gridCol w="923787"/>
              </a:tblGrid>
              <a:tr h="147619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 footing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Dimensions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57919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Shrinkage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(top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(bottom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depth(m)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width(m)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length(m)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foundation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01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01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01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1Ø14/150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01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1Ø18/200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01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1Ø18/200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1264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Block B (part 1):</a:t>
            </a:r>
          </a:p>
          <a:p>
            <a:pPr marL="82296" indent="0" algn="l" rtl="0">
              <a:buNone/>
            </a:pPr>
            <a:endParaRPr lang="ar-SA" sz="24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78810"/>
              </p:ext>
            </p:extLst>
          </p:nvPr>
        </p:nvGraphicFramePr>
        <p:xfrm>
          <a:off x="1835696" y="2420888"/>
          <a:ext cx="6768753" cy="331237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86790"/>
                <a:gridCol w="1286790"/>
                <a:gridCol w="1286790"/>
                <a:gridCol w="701181"/>
                <a:gridCol w="677352"/>
                <a:gridCol w="732755"/>
                <a:gridCol w="797095"/>
              </a:tblGrid>
              <a:tr h="51319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footings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Dimensions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513194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shrinkage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(top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(bottom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depth(m)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width(m)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foundation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519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519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519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1Ø14/150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519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1Ø16/150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519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1Ø20/150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13194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x:1Ø16/150mm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x:1Ø18/150mm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1319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Y:1Ø12/150mm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 Y:1Ø14/150mm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5709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Block B (part 2):</a:t>
            </a:r>
          </a:p>
          <a:p>
            <a:pPr marL="82296" indent="0" algn="l" rtl="0">
              <a:buNone/>
            </a:pPr>
            <a:endParaRPr lang="en-US" sz="2400" dirty="0" smtClean="0"/>
          </a:p>
          <a:p>
            <a:pPr marL="82296" indent="0" algn="l" rtl="0">
              <a:buNone/>
            </a:pPr>
            <a:endParaRPr lang="ar-SA" sz="24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59668"/>
              </p:ext>
            </p:extLst>
          </p:nvPr>
        </p:nvGraphicFramePr>
        <p:xfrm>
          <a:off x="1920242" y="2420884"/>
          <a:ext cx="6612198" cy="352839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57027"/>
                <a:gridCol w="1257027"/>
                <a:gridCol w="1257027"/>
                <a:gridCol w="684964"/>
                <a:gridCol w="661686"/>
                <a:gridCol w="715808"/>
                <a:gridCol w="778659"/>
              </a:tblGrid>
              <a:tr h="54666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footings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Dimensions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5466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shrinkage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(top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(bottom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depth(m)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width(m)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foundation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683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683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683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1Ø14/150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683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1Ø12/150mm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1Ø18/150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683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1Ø14/150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1Ø20/150mm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46664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x:1Ø12/150mm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x:1Ø18/150mm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4666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Y:1Ø14/150mm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 Y:1Ø14/150mm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9867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Block C </a:t>
            </a:r>
          </a:p>
          <a:p>
            <a:pPr marL="82296" indent="0" algn="l" rtl="0">
              <a:buNone/>
            </a:pPr>
            <a:endParaRPr lang="ar-SA" sz="24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48410"/>
              </p:ext>
            </p:extLst>
          </p:nvPr>
        </p:nvGraphicFramePr>
        <p:xfrm>
          <a:off x="1835696" y="2204865"/>
          <a:ext cx="6768752" cy="352839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10976"/>
                <a:gridCol w="1475933"/>
                <a:gridCol w="1367970"/>
                <a:gridCol w="774832"/>
                <a:gridCol w="748499"/>
                <a:gridCol w="809722"/>
                <a:gridCol w="880820"/>
              </a:tblGrid>
              <a:tr h="13155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footing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Dimensions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647257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shrinkage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(top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 steel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(Bottom steel)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depth(m)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width(m)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length(m)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foundation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31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1Ø14/200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31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1Ø14/200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31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1Ø14/200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31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1Ø14/200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31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1Ø12/200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1Ø14/200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0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Combinations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/>
              <a:t>1) Wu = 1.4DL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2)Wu = 1.2DL + 1.6LL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3)Wu = 0.9DL +1 EL + or – 1.6WL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4)Wu = 1.2DL +1 EL +1 LL + or – 1.6 WL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5)Wu = 1.2DL +0.5 LL + 1.6 SL</a:t>
            </a: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319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i="1" dirty="0">
                <a:effectLst/>
              </a:rPr>
              <a:t>Preliminary </a:t>
            </a:r>
            <a:r>
              <a:rPr lang="en-US" b="1" i="1" dirty="0" smtClean="0">
                <a:effectLst/>
              </a:rPr>
              <a:t>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b="1" i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Block </a:t>
            </a:r>
            <a:r>
              <a:rPr lang="en-US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B</a:t>
            </a:r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39" y="2348880"/>
            <a:ext cx="4207509" cy="3560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26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pic>
        <p:nvPicPr>
          <p:cNvPr id="4" name="عنصر نائب للمحتوى 3" descr="33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72" y="2061913"/>
            <a:ext cx="3620005" cy="3572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96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82296" indent="0" algn="l">
                  <a:buNone/>
                </a:pPr>
                <a:r>
                  <a:rPr lang="en-US" b="1" i="1" dirty="0"/>
                  <a:t>Determining thickness of </a:t>
                </a:r>
                <a:r>
                  <a:rPr lang="en-US" b="1" i="1" dirty="0" smtClean="0"/>
                  <a:t>slab</a:t>
                </a:r>
              </a:p>
              <a:p>
                <a:pPr marL="82296" indent="0" algn="l">
                  <a:buNone/>
                </a:pPr>
                <a:endParaRPr lang="en-US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27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35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27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35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28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21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marL="82296" indent="0" algn="l" rtl="0">
                  <a:buNone/>
                </a:pPr>
                <a:r>
                  <a:rPr lang="en-US" b="1" i="1" dirty="0"/>
                  <a:t>We used  h </a:t>
                </a:r>
                <a:r>
                  <a:rPr lang="en-US" b="1" i="1" baseline="-25000" dirty="0"/>
                  <a:t>slab</a:t>
                </a:r>
                <a:r>
                  <a:rPr lang="en-US" b="1" i="1" dirty="0"/>
                  <a:t> = 0.25 m =25 cm.</a:t>
                </a:r>
                <a:endParaRPr lang="en-US" dirty="0"/>
              </a:p>
              <a:p>
                <a:pPr marL="82296" indent="0" algn="l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70" t="-16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4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b="1" i="1" dirty="0"/>
                  <a:t>Design of beam (preliminary dimension):</a:t>
                </a:r>
                <a:endParaRPr lang="en-US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𝑏𝑒𝑎𝑚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18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18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405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marL="82296" indent="0" algn="l" rtl="0">
                  <a:buNone/>
                </a:pPr>
                <a:r>
                  <a:rPr lang="en-US" i="1" dirty="0"/>
                  <a:t>we used h </a:t>
                </a:r>
                <a:r>
                  <a:rPr lang="en-US" i="1" baseline="-25000" dirty="0"/>
                  <a:t>Beam</a:t>
                </a:r>
                <a:r>
                  <a:rPr lang="en-US" i="1" dirty="0"/>
                  <a:t> =750 mm.</a:t>
                </a:r>
                <a:endParaRPr lang="en-US" dirty="0"/>
              </a:p>
              <a:p>
                <a:pPr marL="82296" indent="0" algn="l">
                  <a:buNone/>
                </a:pPr>
                <a:r>
                  <a:rPr lang="en-US" i="1" dirty="0"/>
                  <a:t>by using b </a:t>
                </a:r>
                <a:r>
                  <a:rPr lang="en-US" i="1" baseline="-25000" dirty="0"/>
                  <a:t>w</a:t>
                </a:r>
                <a:r>
                  <a:rPr lang="en-US" i="1" dirty="0"/>
                  <a:t> =400 mm , clear transvers span =7.5 – 0.6 = 6.9 m (columns are 600*600 mm).</a:t>
                </a:r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3" t="-16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4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pic>
        <p:nvPicPr>
          <p:cNvPr id="4" name="عنصر نائب للمحتوى 3" descr="tt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540060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56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82296" indent="0" algn="l" rtl="0">
                  <a:buNone/>
                </a:pPr>
                <a:r>
                  <a:rPr lang="en-US" i="1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∝</m:t>
                    </m:r>
                    <m:r>
                      <a:rPr lang="en-US" i="1">
                        <a:latin typeface="Cambria Math"/>
                      </a:rPr>
                      <m:t>𝑓𝑚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/>
                  <a:t>  then </a:t>
                </a:r>
                <a:r>
                  <a:rPr lang="en-US" i="1" dirty="0" smtClean="0"/>
                  <a:t>:</a:t>
                </a:r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𝑓𝑦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1400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latin typeface="Cambria Math"/>
                          </a:rPr>
                          <m:t>36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420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1400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36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17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09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𝑂𝐾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marL="82296" indent="0" algn="l" rtl="0">
                  <a:buNone/>
                </a:pPr>
                <a:r>
                  <a:rPr lang="en-US" i="1" dirty="0"/>
                  <a:t> </a:t>
                </a:r>
                <a:endParaRPr lang="en-US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     ,,    </m:t>
                          </m:r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𝑙𝑎𝑟𝑔𝑒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𝑠𝑚𝑎𝑙𝑙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82296" indent="0" algn="l" rtl="0">
                  <a:buNone/>
                </a:pPr>
                <a:endParaRPr lang="en-US" i="1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𝐵𝑒𝑎𝑚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0263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.</a:t>
                </a:r>
              </a:p>
              <a:p>
                <a:pPr marL="82296" indent="0" algn="l" rtl="0">
                  <a:buNone/>
                </a:pPr>
                <a:endParaRPr lang="en-US" i="1" dirty="0"/>
              </a:p>
              <a:p>
                <a:pPr marL="82296" indent="0" algn="l" rtl="0">
                  <a:buNone/>
                </a:pPr>
                <a:r>
                  <a:rPr lang="en-US" i="1" dirty="0"/>
                  <a:t> </a:t>
                </a:r>
                <a:endParaRPr lang="en-US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𝑠𝑙𝑎𝑏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7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9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77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∝</m:t>
                    </m:r>
                    <m:r>
                      <a:rPr lang="en-US" i="1">
                        <a:latin typeface="Cambria Math"/>
                      </a:rPr>
                      <m:t>𝑓𝑚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𝐵𝑒𝑎𝑚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𝑆𝑙𝑎𝑏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0263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77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69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𝑂𝐾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i="1" dirty="0" smtClean="0"/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7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2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b="1" i="1" dirty="0"/>
              <a:t>Design frames </a:t>
            </a:r>
            <a:r>
              <a:rPr lang="en-US" b="1" i="1" dirty="0" smtClean="0"/>
              <a:t>in </a:t>
            </a:r>
            <a:r>
              <a:rPr lang="en-US" b="1" i="1" dirty="0"/>
              <a:t>X </a:t>
            </a:r>
            <a:r>
              <a:rPr lang="en-US" b="1" i="1" dirty="0" smtClean="0"/>
              <a:t>– Direction:</a:t>
            </a:r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ff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250055" cy="356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37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800" i="1" dirty="0" smtClean="0"/>
                  <a:t>Live load on slab = 5 KN/m2</a:t>
                </a:r>
              </a:p>
              <a:p>
                <a:pPr marL="82296" indent="0" algn="l" rtl="0">
                  <a:buNone/>
                </a:pP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𝑠𝑎𝑛𝑑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18</m:t>
                        </m:r>
                        <m:r>
                          <a:rPr lang="en-US" sz="2800" i="1">
                            <a:latin typeface="Cambria Math"/>
                          </a:rPr>
                          <m:t>𝐾𝑛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,,</m:t>
                    </m:r>
                    <m:r>
                      <a:rPr lang="en-US" sz="2800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𝑇𝑖𝑙𝑒𝑠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26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𝐾𝑁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,,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𝑀𝑜𝑟𝑡𝑎𝑟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23</m:t>
                        </m:r>
                        <m:r>
                          <a:rPr lang="en-US" sz="2800" i="1">
                            <a:latin typeface="Cambria Math"/>
                          </a:rPr>
                          <m:t>𝐾𝑁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𝑙𝑖𝑣𝑒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𝑙𝑜𝑎𝑑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𝑜𝑛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𝑓𝑟𝑎𝑚𝑒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∗</m:t>
                    </m:r>
                    <m:r>
                      <a:rPr lang="en-US" sz="2800" i="1">
                        <a:latin typeface="Cambria Math"/>
                      </a:rPr>
                      <m:t>7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37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𝐾𝑁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𝑠𝑢𝑝𝑒𝑟𝑖𝑚𝑝𝑜𝑠𝑒𝑑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𝑙𝑜𝑎𝑑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𝑜𝑛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𝑓𝑟𝑎𝑚𝑒</m:t>
                    </m:r>
                    <m:r>
                      <a:rPr lang="en-US" sz="2800" i="1">
                        <a:latin typeface="Cambria Math"/>
                      </a:rPr>
                      <m:t> =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79</m:t>
                    </m:r>
                    <m:r>
                      <a:rPr lang="en-US" sz="2800" i="1">
                        <a:latin typeface="Cambria Math"/>
                      </a:rPr>
                      <m:t>∗</m:t>
                    </m:r>
                    <m:r>
                      <a:rPr lang="en-US" sz="2800" i="1">
                        <a:latin typeface="Cambria Math"/>
                      </a:rPr>
                      <m:t>7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28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425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𝐾𝑁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/>
                  <a:t>  </a:t>
                </a:r>
                <a:endParaRPr lang="en-US" sz="2800" dirty="0"/>
              </a:p>
              <a:p>
                <a:pPr marL="82296" indent="0" algn="l" rtl="0">
                  <a:buNone/>
                </a:pPr>
                <a:endParaRPr lang="en-US" sz="2800" dirty="0"/>
              </a:p>
              <a:p>
                <a:pPr marL="82296" indent="0" algn="l">
                  <a:buNone/>
                </a:pPr>
                <a:endParaRPr lang="ar-SA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9" t="-12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95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Overview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Elements of Structural </a:t>
            </a:r>
            <a:r>
              <a:rPr lang="en-US" sz="2400" dirty="0" smtClean="0"/>
              <a:t>System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Materials </a:t>
            </a:r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Computer Programs </a:t>
            </a:r>
            <a:r>
              <a:rPr lang="en-US" sz="2400" dirty="0" smtClean="0"/>
              <a:t>Used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Design Codes </a:t>
            </a:r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Loads </a:t>
            </a:r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Combinations </a:t>
            </a:r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Preliminary Design </a:t>
            </a:r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3-D Model Analysis</a:t>
            </a:r>
            <a:r>
              <a:rPr lang="en-US" sz="2400" dirty="0" smtClean="0"/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Seismic </a:t>
            </a:r>
            <a:r>
              <a:rPr lang="en-US" sz="2400" dirty="0" smtClean="0"/>
              <a:t>loads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Columns </a:t>
            </a:r>
            <a:r>
              <a:rPr lang="en-US" sz="2400" dirty="0" smtClean="0"/>
              <a:t>Design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Foundation Design </a:t>
            </a:r>
            <a:r>
              <a:rPr lang="en-US" sz="2400" dirty="0" smtClean="0"/>
              <a:t>   </a:t>
            </a:r>
          </a:p>
          <a:p>
            <a:pPr algn="l" rtl="0">
              <a:buFont typeface="Arial" pitchFamily="34" charset="0"/>
              <a:buChar char="•"/>
            </a:pPr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endParaRPr lang="en-US" sz="2400" dirty="0" smtClean="0"/>
          </a:p>
          <a:p>
            <a:pPr algn="l" rtl="0">
              <a:buFont typeface="Arial" pitchFamily="34" charset="0"/>
              <a:buChar char="•"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04273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pic>
        <p:nvPicPr>
          <p:cNvPr id="4" name="عنصر نائب للمحتوى 3" descr="twooooo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056784" cy="12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live load 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708920"/>
            <a:ext cx="676875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superi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6696745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715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pic>
        <p:nvPicPr>
          <p:cNvPr id="4" name="عنصر نائب للمحتوى 3" descr="deflec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30" y="1268760"/>
            <a:ext cx="7499350" cy="141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she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2" y="2781617"/>
            <a:ext cx="7138040" cy="158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m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2" y="4509121"/>
            <a:ext cx="7210048" cy="170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13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800" b="1" i="1" dirty="0"/>
                  <a:t>Check the slab for shear :</a:t>
                </a:r>
                <a:endParaRPr lang="en-US" sz="2800" dirty="0"/>
              </a:p>
              <a:p>
                <a:pPr marL="82296" indent="0" algn="l" rtl="0">
                  <a:buNone/>
                </a:pPr>
                <a:r>
                  <a:rPr lang="en-US" sz="2800" i="1" dirty="0"/>
                  <a:t> 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𝐷𝑒𝑎𝑑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𝑙𝑜𝑎𝑑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25</m:t>
                    </m:r>
                    <m:r>
                      <a:rPr lang="en-US" sz="2800" i="1">
                        <a:latin typeface="Cambria Math"/>
                      </a:rPr>
                      <m:t>∗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25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25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𝐾𝑁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𝑊𝑢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𝐷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𝐿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79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25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048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𝐾𝑁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𝑉𝑢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048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21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67</m:t>
                    </m:r>
                    <m:r>
                      <a:rPr lang="en-US" sz="2800" i="1">
                        <a:latin typeface="Cambria Math"/>
                      </a:rPr>
                      <m:t>𝐾𝑁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𝑉𝑢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∅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67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75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89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33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𝐾𝑁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:endParaRPr lang="ar-SA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9" t="-12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803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𝑉𝑐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`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∗</m:t>
                    </m:r>
                    <m:r>
                      <a:rPr lang="en-US" sz="2800" i="1">
                        <a:latin typeface="Cambria Math"/>
                      </a:rPr>
                      <m:t>𝑏𝑤</m:t>
                    </m:r>
                    <m:r>
                      <a:rPr lang="en-US" sz="2800" i="1">
                        <a:latin typeface="Cambria Math"/>
                      </a:rPr>
                      <m:t>∗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24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  <m:r>
                          <a:rPr lang="en-US" sz="2800" i="1">
                            <a:latin typeface="Cambria Math"/>
                          </a:rPr>
                          <m:t>1000</m:t>
                        </m:r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  <m:r>
                          <a:rPr lang="en-US" sz="2800" i="1">
                            <a:latin typeface="Cambria Math"/>
                          </a:rPr>
                          <m:t>210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171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46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𝐾𝑁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𝑉𝑢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∅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𝑉𝑐</m:t>
                    </m:r>
                    <m:r>
                      <a:rPr lang="en-US" sz="2800" i="1">
                        <a:latin typeface="Cambria Math"/>
                      </a:rPr>
                      <m:t>….. </m:t>
                    </m:r>
                    <m:r>
                      <a:rPr lang="en-US" sz="2800" i="1">
                        <a:latin typeface="Cambria Math"/>
                      </a:rPr>
                      <m:t>𝑂𝐾</m:t>
                    </m:r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:endParaRPr lang="ar-SA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825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𝑤𝑖𝑑𝑡</m:t>
                    </m:r>
                    <m:r>
                      <a:rPr lang="en-US" sz="2800" i="1" smtClean="0">
                        <a:latin typeface="Cambria Math"/>
                      </a:rPr>
                      <m:t>h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</a:rPr>
                      <m:t>𝑜𝑓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</a:rPr>
                      <m:t>𝑐𝑜𝑙𝑢𝑚𝑛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</a:rPr>
                      <m:t>𝑠𝑡𝑟𝑖𝑝</m:t>
                    </m:r>
                    <m:r>
                      <a:rPr lang="en-US" sz="2800" i="1" smtClean="0">
                        <a:latin typeface="Cambria Math"/>
                      </a:rPr>
                      <m:t>=</m:t>
                    </m:r>
                    <m:r>
                      <a:rPr lang="en-US" sz="280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75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𝑤𝑖𝑑𝑡</m:t>
                      </m:r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𝑜𝑓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𝑚𝑖𝑑𝑑𝑙𝑒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𝑠𝑡𝑟𝑖𝑝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7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latin typeface="Cambria Math"/>
                        </a:rPr>
                        <m:t>5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3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latin typeface="Cambria Math"/>
                        </a:rPr>
                        <m:t>75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latin typeface="Cambria Math"/>
                        </a:rPr>
                        <m:t>75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i="1" dirty="0" smtClean="0"/>
              </a:p>
              <a:p>
                <a:pPr marL="82296" indent="0" algn="l" rtl="0">
                  <a:buNone/>
                </a:pPr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𝑎𝑛𝑑</m:t>
                    </m:r>
                    <m:r>
                      <a:rPr lang="en-US" sz="2800" i="1">
                        <a:latin typeface="Cambria Math"/>
                      </a:rPr>
                      <m:t>   ∝</m:t>
                    </m:r>
                    <m:r>
                      <a:rPr lang="en-US" sz="2800" i="1">
                        <a:latin typeface="Cambria Math"/>
                      </a:rPr>
                      <m:t>𝑓𝑚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69</m:t>
                    </m:r>
                    <m:r>
                      <a:rPr lang="en-US" sz="2800" i="1">
                        <a:latin typeface="Cambria Math"/>
                      </a:rPr>
                      <m:t> ,,    ∝</m:t>
                    </m:r>
                    <m:r>
                      <a:rPr lang="en-US" sz="2800" i="1">
                        <a:latin typeface="Cambria Math"/>
                      </a:rPr>
                      <m:t>𝑓𝑚</m:t>
                    </m:r>
                    <m:r>
                      <a:rPr lang="en-US" sz="28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69</m:t>
                    </m:r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:endParaRPr lang="ar-SA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71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800" i="1" dirty="0" smtClean="0"/>
                  <a:t>According to ACI -318 tables :</a:t>
                </a:r>
                <a:endParaRPr lang="en-US" sz="28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𝑚𝑜𝑚𝑒𝑛𝑡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𝑜𝑓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𝑐𝑜𝑙𝑢𝑚𝑛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𝑠𝑡𝑟𝑖𝑝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75</m:t>
                    </m:r>
                    <m:r>
                      <a:rPr lang="en-US" sz="2800" i="1">
                        <a:latin typeface="Cambria Math"/>
                      </a:rPr>
                      <m:t>% </m:t>
                    </m:r>
                    <m:r>
                      <a:rPr lang="en-US" sz="2800" i="1">
                        <a:latin typeface="Cambria Math"/>
                      </a:rPr>
                      <m:t>𝑓𝑟𝑜𝑚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𝑚𝑜𝑚𝑒𝑛𝑡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𝑜𝑓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𝑓𝑟𝑎𝑚𝑒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/>
                  <a:t> </a:t>
                </a:r>
                <a:endParaRPr lang="en-US" sz="2800" i="1" dirty="0" smtClean="0"/>
              </a:p>
              <a:p>
                <a:pPr marL="82296" indent="0" algn="l" rtl="0">
                  <a:buNone/>
                </a:pPr>
                <a:endParaRPr lang="en-US" sz="2800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𝑚𝑜𝑚𝑒𝑛𝑡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𝑜𝑓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𝑚𝑖𝑑𝑑𝑙𝑒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𝑠𝑡𝑟𝑖𝑝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𝑓𝑟𝑎𝑚𝑒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8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𝑚𝑜𝑚𝑒𝑛𝑡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𝑜𝑓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𝐵𝑒𝑎𝑚</m:t>
                    </m:r>
                    <m:r>
                      <a:rPr lang="en-US" sz="2800" i="1">
                        <a:latin typeface="Cambria Math"/>
                      </a:rPr>
                      <m:t>= </m:t>
                    </m:r>
                    <m:r>
                      <a:rPr lang="en-US" sz="2800" i="1">
                        <a:latin typeface="Cambria Math"/>
                      </a:rPr>
                      <m:t>85</m:t>
                    </m:r>
                    <m:r>
                      <a:rPr lang="en-US" sz="2800" i="1">
                        <a:latin typeface="Cambria Math"/>
                      </a:rPr>
                      <m:t>% </m:t>
                    </m:r>
                    <m:r>
                      <a:rPr lang="en-US" sz="2800" i="1">
                        <a:latin typeface="Cambria Math"/>
                      </a:rPr>
                      <m:t>𝑜𝑓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𝑐𝑜𝑙𝑢𝑚𝑛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𝑠𝑡𝑟𝑖𝑝</m:t>
                    </m:r>
                  </m:oMath>
                </a14:m>
                <a:r>
                  <a:rPr lang="en-US" sz="2800" i="1" dirty="0"/>
                  <a:t> </a:t>
                </a:r>
                <a:endParaRPr lang="en-US" sz="2800" dirty="0"/>
              </a:p>
              <a:p>
                <a:pPr marL="82296" indent="0" algn="l" rtl="0">
                  <a:buNone/>
                </a:pPr>
                <a:endParaRPr lang="ar-SA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9" t="-12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96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b="1" i="1" dirty="0"/>
              <a:t>Design beam for shear </a:t>
            </a:r>
            <a:endParaRPr lang="en-US" sz="2400" b="1" i="1" dirty="0" smtClean="0"/>
          </a:p>
          <a:p>
            <a:pPr marL="82296" indent="0" algn="l" rtl="0">
              <a:buNone/>
            </a:pPr>
            <a:r>
              <a:rPr lang="en-US" sz="2400" i="1" dirty="0"/>
              <a:t>Own weight of beam =0.4*0.5*25*1.2 =6 KN/m.</a:t>
            </a:r>
            <a:endParaRPr lang="en-US" sz="2400" dirty="0"/>
          </a:p>
          <a:p>
            <a:pPr marL="82296" indent="0" algn="l" rtl="0">
              <a:buNone/>
            </a:pPr>
            <a:r>
              <a:rPr lang="en-US" sz="2400" i="1" dirty="0"/>
              <a:t>Wu =7.5*20.048 =150.36 KN/m.</a:t>
            </a: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p:pic>
        <p:nvPicPr>
          <p:cNvPr id="4" name="صورة 3" descr="loa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46015"/>
            <a:ext cx="6336704" cy="214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85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pic>
        <p:nvPicPr>
          <p:cNvPr id="4" name="عنصر نائب للمحتوى 3" descr="load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416824" cy="19442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1691680" y="3429000"/>
                <a:ext cx="6120680" cy="33691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𝑉𝑢</m:t>
                    </m:r>
                    <m:r>
                      <a:rPr lang="en-US" sz="2400" i="1" smtClean="0">
                        <a:latin typeface="Cambria Math"/>
                      </a:rPr>
                      <m:t>1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282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11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326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𝒗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225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𝒗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210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25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</m:t>
                    </m:r>
                    <m:r>
                      <a:rPr lang="en-US" sz="2400" i="1">
                        <a:latin typeface="Cambria Math"/>
                      </a:rPr>
                      <m:t>𝑣𝑠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𝑚𝑎𝑥</m:t>
                    </m:r>
                  </m:oMath>
                </a14:m>
                <a:r>
                  <a:rPr lang="en-US" sz="2400" dirty="0" smtClean="0"/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901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210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25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𝐾𝑁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&lt;</m:t>
                      </m:r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𝑚𝑎𝑥</m:t>
                      </m:r>
                    </m:oMath>
                  </m:oMathPara>
                </a14:m>
                <a:endParaRPr lang="en-US" sz="2400" dirty="0" smtClean="0"/>
              </a:p>
              <a:p>
                <a:pPr algn="l"/>
                <a:r>
                  <a:rPr lang="en-US" sz="2400" b="1" i="1" dirty="0"/>
                  <a:t>Beam size is OK.</a:t>
                </a:r>
                <a:endParaRPr lang="en-US" sz="2400" dirty="0"/>
              </a:p>
              <a:p>
                <a:pPr algn="l"/>
                <a:endParaRPr lang="ar-SA" sz="2400" dirty="0"/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429000"/>
                <a:ext cx="6120680" cy="3369127"/>
              </a:xfrm>
              <a:prstGeom prst="rect">
                <a:avLst/>
              </a:prstGeom>
              <a:blipFill rotWithShape="1">
                <a:blip r:embed="rId3"/>
                <a:stretch>
                  <a:fillRect l="-149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45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indent="0" algn="l" rtl="0">
                  <a:buNone/>
                </a:pPr>
                <a:r>
                  <a:rPr lang="en-US" b="1" i="1" dirty="0"/>
                  <a:t>Design beam for shear </a:t>
                </a:r>
              </a:p>
              <a:p>
                <a:pPr marL="82296" indent="0" algn="l" rtl="0">
                  <a:buNone/>
                </a:pPr>
                <a:r>
                  <a:rPr lang="en-US" dirty="0" smtClean="0"/>
                  <a:t> After calculations that shown in the report we obtained the following result:</a:t>
                </a:r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𝒖𝒔𝒆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𝒍𝒆𝒈𝒔</m:t>
                    </m:r>
                    <m:r>
                      <a:rPr lang="en-US" b="1" i="1">
                        <a:latin typeface="Cambria Math"/>
                      </a:rPr>
                      <m:t> ∅ </m:t>
                    </m:r>
                    <m:r>
                      <a:rPr lang="en-US" b="1" i="1">
                        <a:latin typeface="Cambria Math"/>
                      </a:rPr>
                      <m:t>𝟏𝟎</m:t>
                    </m:r>
                    <m:r>
                      <a:rPr lang="en-US" b="1" i="1">
                        <a:latin typeface="Cambria Math"/>
                      </a:rPr>
                      <m:t>𝒎𝒎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𝒔𝒕𝒊𝒓𝒓𝒖𝒑𝒔</m:t>
                    </m:r>
                    <m:r>
                      <a:rPr lang="en-US" b="1" i="1">
                        <a:latin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</a:rPr>
                      <m:t>𝟐𝟎𝟎</m:t>
                    </m:r>
                    <m:r>
                      <a:rPr lang="en-US" b="1" i="1">
                        <a:latin typeface="Cambria Math"/>
                      </a:rPr>
                      <m:t>𝒎𝒎</m:t>
                    </m:r>
                  </m:oMath>
                </a14:m>
                <a:r>
                  <a:rPr lang="en-US" b="1" i="1" dirty="0"/>
                  <a:t> </a:t>
                </a:r>
                <a:endParaRPr lang="en-US" dirty="0"/>
              </a:p>
              <a:p>
                <a:pPr marL="82296" indent="0" algn="l" rtl="0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1652" r="-21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80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sz="2800" dirty="0" smtClean="0"/>
              <a:t>Column strip</a:t>
            </a:r>
          </a:p>
          <a:p>
            <a:pPr marL="82296" indent="0"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  <p:pic>
        <p:nvPicPr>
          <p:cNvPr id="4" name="صورة 3" descr="colum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741682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72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  <a:p>
            <a:pPr marL="82296" indent="0" algn="l">
              <a:buNone/>
            </a:pPr>
            <a:r>
              <a:rPr lang="en-US" dirty="0"/>
              <a:t> </a:t>
            </a:r>
            <a:r>
              <a:rPr lang="en-US" sz="2800" i="1" dirty="0"/>
              <a:t>An-</a:t>
            </a:r>
            <a:r>
              <a:rPr lang="en-US" sz="2800" i="1" dirty="0" err="1"/>
              <a:t>Najah</a:t>
            </a:r>
            <a:r>
              <a:rPr lang="en-US" sz="2800" i="1" dirty="0"/>
              <a:t> National University Hospital which </a:t>
            </a:r>
            <a:r>
              <a:rPr lang="en-US" sz="2800" i="1" dirty="0" smtClean="0"/>
              <a:t>is located </a:t>
            </a:r>
            <a:r>
              <a:rPr lang="en-US" sz="2800" i="1" dirty="0"/>
              <a:t>in </a:t>
            </a:r>
            <a:r>
              <a:rPr lang="en-US" sz="2800" i="1" dirty="0" err="1"/>
              <a:t>Assira</a:t>
            </a:r>
            <a:r>
              <a:rPr lang="en-US" sz="2800" i="1" dirty="0"/>
              <a:t> Street in Nablus. The project have a three blocks (A, B and C) which consist of a five basements, and ground floor.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5305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Positive moment = 514.36 </a:t>
                </a:r>
                <a:r>
                  <a:rPr lang="en-US" sz="2400" i="1" dirty="0" err="1" smtClean="0"/>
                  <a:t>KN.m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0102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0102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3350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210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7175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Negative moment  = 693.05KN.m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0146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0146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3350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210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10271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algn="l" rtl="0"/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724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00384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3750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210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3024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Top steel :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𝟏𝟑</m:t>
                    </m:r>
                    <m:r>
                      <a:rPr lang="en-US" sz="2400" b="1" i="1">
                        <a:latin typeface="Cambria Math"/>
                      </a:rPr>
                      <m:t>∅</m:t>
                    </m:r>
                    <m:r>
                      <a:rPr lang="en-US" sz="2400" b="1" i="1">
                        <a:latin typeface="Cambria Math"/>
                      </a:rPr>
                      <m:t>𝟑𝟐</m:t>
                    </m:r>
                  </m:oMath>
                </a14:m>
                <a:r>
                  <a:rPr lang="en-US" sz="2400" b="1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Bottom steel :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𝟏𝟗</m:t>
                    </m:r>
                    <m:r>
                      <a:rPr lang="en-US" sz="2400" b="1" i="1">
                        <a:latin typeface="Cambria Math"/>
                      </a:rPr>
                      <m:t>∅</m:t>
                    </m:r>
                    <m:r>
                      <a:rPr lang="en-US" sz="2400" b="1" i="1">
                        <a:latin typeface="Cambria Math"/>
                      </a:rPr>
                      <m:t>𝟐𝟐</m:t>
                    </m:r>
                  </m:oMath>
                </a14:m>
                <a:r>
                  <a:rPr lang="en-US" sz="2400" i="1" dirty="0" smtClean="0"/>
                  <a:t> </a:t>
                </a:r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882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 smtClean="0"/>
              <a:t>Middle Strip</a:t>
            </a:r>
          </a:p>
          <a:p>
            <a:pPr marL="82296" indent="0" algn="l">
              <a:buNone/>
            </a:pPr>
            <a:endParaRPr lang="en-US" dirty="0" smtClean="0"/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endParaRPr lang="ar-SA" dirty="0" smtClean="0"/>
          </a:p>
          <a:p>
            <a:pPr marL="82296" indent="0" algn="l">
              <a:buNone/>
            </a:pPr>
            <a:endParaRPr lang="ar-SA" dirty="0"/>
          </a:p>
          <a:p>
            <a:pPr marL="82296" indent="0"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4" name="صورة 3" descr="mid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132857"/>
            <a:ext cx="6912769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1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Positive moment = 171.45 </a:t>
                </a:r>
                <a:r>
                  <a:rPr lang="en-US" sz="2400" i="1" dirty="0" err="1"/>
                  <a:t>KN.m</a:t>
                </a:r>
                <a:endParaRPr lang="en-US" sz="2400" i="1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00282</m:t>
                    </m:r>
                  </m:oMath>
                </a14:m>
                <a:r>
                  <a:rPr lang="en-US" sz="2400" dirty="0" smtClean="0"/>
                  <a:t>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00282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3750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210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2220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75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Negative moment  = 231KN.m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00384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00384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3750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210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3024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algn="l"/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902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00282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3750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210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2220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75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𝑟𝑖𝑛𝑘𝑎𝑔𝑒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𝑟𝑖𝑛𝑘𝑎𝑔𝑒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0018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3750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250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1687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>
                  <a:buNone/>
                </a:pPr>
                <a:endParaRPr lang="en-US" sz="2400" dirty="0" smtClean="0"/>
              </a:p>
              <a:p>
                <a:pPr marL="82296" indent="0" algn="l">
                  <a:buNone/>
                </a:pPr>
                <a:r>
                  <a:rPr lang="en-US" sz="2400" dirty="0" smtClean="0"/>
                  <a:t>Top steel 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𝟖</m:t>
                    </m:r>
                    <m:r>
                      <a:rPr lang="en-US" sz="2400" b="1" i="1">
                        <a:latin typeface="Cambria Math"/>
                      </a:rPr>
                      <m:t>∅</m:t>
                    </m:r>
                    <m:r>
                      <a:rPr lang="en-US" sz="2400" b="1" i="1">
                        <a:latin typeface="Cambria Math"/>
                      </a:rPr>
                      <m:t>𝟐𝟐</m:t>
                    </m:r>
                  </m:oMath>
                </a14:m>
                <a:r>
                  <a:rPr lang="en-US" sz="2400" b="1" i="1" dirty="0"/>
                  <a:t> </a:t>
                </a:r>
                <a:endParaRPr lang="en-US" sz="2400" dirty="0" smtClean="0"/>
              </a:p>
              <a:p>
                <a:pPr marL="82296" indent="0" algn="l">
                  <a:buNone/>
                </a:pPr>
                <a:r>
                  <a:rPr lang="en-US" sz="2400" dirty="0" smtClean="0"/>
                  <a:t>Bottom steel 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𝟏𝟏</m:t>
                    </m:r>
                    <m:r>
                      <a:rPr lang="en-US" sz="2400" b="1" i="1">
                        <a:latin typeface="Cambria Math"/>
                      </a:rPr>
                      <m:t>∅</m:t>
                    </m:r>
                    <m:r>
                      <a:rPr lang="en-US" sz="2400" b="1" i="1">
                        <a:latin typeface="Cambria Math"/>
                      </a:rPr>
                      <m:t>𝟏𝟔</m:t>
                    </m:r>
                  </m:oMath>
                </a14:m>
                <a:r>
                  <a:rPr lang="en-US" sz="2400" b="1" i="1" dirty="0"/>
                  <a:t> 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4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Moment of Beam</a:t>
            </a:r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5" name="صورة 4" descr="be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7272808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929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 smtClean="0"/>
                  <a:t>Negative moment :  </a:t>
                </a:r>
                <a:r>
                  <a:rPr lang="en-US" sz="2400" i="1" dirty="0"/>
                  <a:t>Mu=589.1 </a:t>
                </a:r>
                <a:r>
                  <a:rPr lang="en-US" sz="2400" i="1" dirty="0" err="1" smtClean="0"/>
                  <a:t>KN.m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009</m:t>
                      </m:r>
                    </m:oMath>
                  </m:oMathPara>
                </a14:m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𝑚𝑖𝑛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/>
                            </a:rPr>
                            <m:t>𝑚𝑎𝑥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𝑓𝑦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25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𝑓𝑐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𝑓𝑦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/>
                            </a:rPr>
                            <m:t>𝑚𝑎𝑥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00333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00292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00333</m:t>
                      </m:r>
                    </m:oMath>
                  </m:oMathPara>
                </a14:m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𝑚𝑎𝑥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375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85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𝑓𝑐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𝑓𝑦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375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85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85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420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0155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025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85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𝑓𝑐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28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𝑀𝑝𝑎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𝑚𝑖𝑛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&lt;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009</m:t>
                      </m:r>
                      <m:r>
                        <a:rPr lang="en-US" sz="2400" i="1">
                          <a:latin typeface="Cambria Math"/>
                        </a:rPr>
                        <m:t>&lt; </m:t>
                      </m:r>
                      <m:r>
                        <a:rPr lang="en-US" sz="24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𝑚𝑎𝑥</m:t>
                          </m:r>
                        </m:e>
                      </m:d>
                    </m:oMath>
                  </m:oMathPara>
                </a14:m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</a:rPr>
                      <m:t>𝑏𝑑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009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400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690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2484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/>
                  <a:t> </a:t>
                </a:r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Positive Moment  </a:t>
                </a:r>
                <a:r>
                  <a:rPr lang="en-US" sz="2400" i="1" dirty="0"/>
                  <a:t>Mu=437.21 </a:t>
                </a:r>
                <a:r>
                  <a:rPr lang="en-US" sz="2400" i="1" dirty="0" err="1" smtClean="0"/>
                  <a:t>KN.m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0065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latin typeface="Cambria Math"/>
                        </a:rPr>
                        <m:t>&gt; </m:t>
                      </m:r>
                      <m:r>
                        <a:rPr lang="en-US" sz="24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𝑚𝑖𝑛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00333</m:t>
                      </m:r>
                      <m:r>
                        <a:rPr lang="en-US" sz="2400" i="1">
                          <a:latin typeface="Cambria Math"/>
                        </a:rPr>
                        <m:t>…. </m:t>
                      </m:r>
                      <m:r>
                        <a:rPr lang="en-US" sz="2400" i="1"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𝐴𝑠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0065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400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690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1794</m:t>
                      </m:r>
                      <m:r>
                        <a:rPr lang="en-US" sz="24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208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Preliminary Design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dirty="0" smtClean="0"/>
                  <a:t>Top Steel 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∅</m:t>
                    </m:r>
                    <m:r>
                      <a:rPr lang="en-US" b="1" i="1">
                        <a:latin typeface="Cambria Math"/>
                      </a:rPr>
                      <m:t>𝟐𝟓</m:t>
                    </m:r>
                  </m:oMath>
                </a14:m>
                <a:endParaRPr lang="en-US" dirty="0" smtClean="0"/>
              </a:p>
              <a:p>
                <a:pPr marL="82296" indent="0" algn="l">
                  <a:buNone/>
                </a:pPr>
                <a:r>
                  <a:rPr lang="en-US" dirty="0" smtClean="0"/>
                  <a:t>Bottom Steel 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</m:t>
                    </m:r>
                    <m:r>
                      <a:rPr lang="en-US" b="1" i="1">
                        <a:latin typeface="Cambria Math"/>
                      </a:rPr>
                      <m:t>∅</m:t>
                    </m:r>
                    <m:r>
                      <a:rPr lang="en-US" b="1" i="1">
                        <a:latin typeface="Cambria Math"/>
                      </a:rPr>
                      <m:t>𝟐𝟎</m:t>
                    </m:r>
                  </m:oMath>
                </a14:m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12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b="1" i="1" dirty="0" smtClean="0"/>
              <a:t>Block A</a:t>
            </a:r>
          </a:p>
          <a:p>
            <a:pPr marL="82296" indent="0" algn="l">
              <a:buNone/>
            </a:pPr>
            <a:endParaRPr lang="ar-SA" dirty="0"/>
          </a:p>
        </p:txBody>
      </p:sp>
      <p:pic>
        <p:nvPicPr>
          <p:cNvPr id="4" name="صورة 3" descr="C:\Users\M..s\Desktop\soma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705678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88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Overview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sz="2800" i="1" dirty="0"/>
              <a:t>The hospital consists of one ground floor and five </a:t>
            </a:r>
            <a:r>
              <a:rPr lang="en-US" sz="2800" i="1" dirty="0" smtClean="0"/>
              <a:t>basements </a:t>
            </a:r>
          </a:p>
          <a:p>
            <a:pPr algn="l"/>
            <a:endParaRPr lang="ar-SA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13360"/>
            <a:ext cx="7087475" cy="32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9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>
                  <a:buNone/>
                </a:pPr>
                <a:r>
                  <a:rPr lang="en-US" sz="2400" i="1" dirty="0" smtClean="0"/>
                  <a:t>Checks </a:t>
                </a:r>
                <a:r>
                  <a:rPr lang="en-US" sz="2400" i="1" dirty="0"/>
                  <a:t>for 3D –</a:t>
                </a:r>
                <a:r>
                  <a:rPr lang="en-US" sz="2400" i="1" dirty="0" smtClean="0"/>
                  <a:t>modal </a:t>
                </a:r>
              </a:p>
              <a:p>
                <a:pPr marL="82296" indent="0" algn="l">
                  <a:buNone/>
                </a:pPr>
                <a:r>
                  <a:rPr lang="en-US" sz="2400" i="1" dirty="0" smtClean="0"/>
                  <a:t>Compatibility </a:t>
                </a:r>
                <a:r>
                  <a:rPr lang="en-US" sz="2400" i="1" dirty="0"/>
                  <a:t>check: </a:t>
                </a:r>
                <a:r>
                  <a:rPr lang="en-US" sz="2400" i="1" dirty="0" smtClean="0"/>
                  <a:t>OK </a:t>
                </a:r>
              </a:p>
              <a:p>
                <a:pPr marL="82296" indent="0" algn="l">
                  <a:buNone/>
                </a:pPr>
                <a:r>
                  <a:rPr lang="en-US" sz="2400" i="1" dirty="0" smtClean="0"/>
                  <a:t>Equilibrium check :</a:t>
                </a:r>
              </a:p>
              <a:p>
                <a:pPr marL="82296" indent="0" algn="l">
                  <a:buNone/>
                </a:pPr>
                <a:r>
                  <a:rPr lang="en-US" sz="2400" i="1" dirty="0" smtClean="0"/>
                  <a:t>Area = 3838.83 </a:t>
                </a:r>
                <a:r>
                  <a:rPr lang="en-US" sz="2400" i="1" dirty="0"/>
                  <a:t>m</a:t>
                </a:r>
                <a:r>
                  <a:rPr lang="en-US" sz="2400" i="1" baseline="30000" dirty="0"/>
                  <a:t>2</a:t>
                </a:r>
                <a:endParaRPr lang="en-US" sz="2400" dirty="0"/>
              </a:p>
              <a:p>
                <a:pPr marL="82296" indent="0" algn="l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**Dead load(manual 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51474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32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82296" indent="0" algn="l" rtl="0">
                  <a:buNone/>
                </a:pPr>
                <a:r>
                  <a:rPr lang="en-US" sz="2400" i="1" dirty="0"/>
                  <a:t>**live load (manual)= 3838..82*5 =19194.112 KN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** superimposed (manual) =3838.82* 3.79 =14549.12  KN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>
                  <a:buNone/>
                </a:pPr>
                <a:endParaRPr lang="en-US" sz="2400" dirty="0"/>
              </a:p>
              <a:p>
                <a:pPr marL="82296" indent="0" algn="l">
                  <a:buNone/>
                </a:pPr>
                <a:r>
                  <a:rPr lang="en-US" sz="2400" i="1" dirty="0" smtClean="0"/>
                  <a:t> 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863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dirty="0" smtClean="0"/>
              <a:t> Loads from SAP</a:t>
            </a:r>
          </a:p>
          <a:p>
            <a:pPr marL="82296" indent="0"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4" name="صورة 3" descr="ta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420888"/>
            <a:ext cx="784887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104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/>
              <a:t>%of error (Dead load) =3.69 % &lt; 5% OK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(live load) = 4 % OK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(superimposed) =4 % OK</a:t>
            </a:r>
            <a:endParaRPr lang="en-US" dirty="0"/>
          </a:p>
          <a:p>
            <a:pPr marL="82296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8240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82296" indent="0" algn="l">
                  <a:buNone/>
                </a:pPr>
                <a:r>
                  <a:rPr lang="en-US" sz="2400" i="1" dirty="0" smtClean="0"/>
                  <a:t>Stress – strain relationships :</a:t>
                </a:r>
              </a:p>
              <a:p>
                <a:pPr marL="82296" indent="0" algn="l">
                  <a:buNone/>
                </a:pPr>
                <a:r>
                  <a:rPr lang="en-US" sz="2400" i="1" dirty="0" smtClean="0"/>
                  <a:t>Mu(manual)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𝑊𝑢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221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26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82296" indent="0" algn="l">
                  <a:buNone/>
                </a:pPr>
                <a:r>
                  <a:rPr lang="ar-SA" sz="2400" dirty="0" smtClean="0"/>
                  <a:t>:</a:t>
                </a:r>
                <a:r>
                  <a:rPr lang="en-US" sz="2400" dirty="0" smtClean="0"/>
                  <a:t>** Mu ( From SAP)</a:t>
                </a:r>
              </a:p>
              <a:p>
                <a:pPr marL="82296" indent="0" algn="l">
                  <a:buNone/>
                </a:pPr>
                <a:endParaRPr lang="en-US" dirty="0" smtClean="0"/>
              </a:p>
              <a:p>
                <a:pPr marL="82296" indent="0" algn="l">
                  <a:buNone/>
                </a:pPr>
                <a:endParaRPr lang="en-US" dirty="0"/>
              </a:p>
              <a:p>
                <a:pPr marL="82296" indent="0" algn="l">
                  <a:buNone/>
                </a:pPr>
                <a:endParaRPr lang="ar-SA" dirty="0" smtClean="0"/>
              </a:p>
              <a:p>
                <a:pPr marL="82296" indent="0" algn="l">
                  <a:buNone/>
                </a:pPr>
                <a:endParaRPr lang="ar-SA" dirty="0"/>
              </a:p>
              <a:p>
                <a:pPr marL="82296" indent="0" algn="l">
                  <a:buNone/>
                </a:pPr>
                <a:endParaRPr lang="en-US" sz="2000" i="1" dirty="0" smtClean="0"/>
              </a:p>
              <a:p>
                <a:pPr marL="82296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𝑀𝑢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𝑆𝐴𝑃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118</m:t>
                          </m:r>
                          <m:r>
                            <a:rPr lang="en-US" sz="2000" i="1">
                              <a:latin typeface="Cambria Math"/>
                            </a:rPr>
                            <m:t>.</m:t>
                          </m:r>
                          <m:r>
                            <a:rPr lang="en-US" sz="2000" i="1">
                              <a:latin typeface="Cambria Math"/>
                            </a:rPr>
                            <m:t>17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116</m:t>
                          </m:r>
                          <m:r>
                            <a:rPr lang="en-US" sz="2000" i="1">
                              <a:latin typeface="Cambria Math"/>
                            </a:rPr>
                            <m:t>.</m:t>
                          </m:r>
                          <m:r>
                            <a:rPr lang="en-US" sz="2000" i="1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119</m:t>
                      </m:r>
                      <m:r>
                        <a:rPr lang="en-US" sz="2000" i="1">
                          <a:latin typeface="Cambria Math"/>
                        </a:rPr>
                        <m:t>.</m:t>
                      </m:r>
                      <m:r>
                        <a:rPr lang="en-US" sz="2000" i="1">
                          <a:latin typeface="Cambria Math"/>
                        </a:rPr>
                        <m:t>84</m:t>
                      </m:r>
                      <m:r>
                        <a:rPr lang="en-US" sz="2000" i="1">
                          <a:latin typeface="Cambria Math"/>
                        </a:rPr>
                        <m:t> =</m:t>
                      </m:r>
                      <m:r>
                        <a:rPr lang="en-US" sz="2000" i="1">
                          <a:latin typeface="Cambria Math"/>
                        </a:rPr>
                        <m:t>236</m:t>
                      </m:r>
                      <m:r>
                        <a:rPr lang="en-US" sz="2000" i="1">
                          <a:latin typeface="Cambria Math"/>
                        </a:rPr>
                        <m:t>.</m:t>
                      </m:r>
                      <m:r>
                        <a:rPr lang="en-US" sz="2000" i="1">
                          <a:latin typeface="Cambria Math"/>
                        </a:rPr>
                        <m:t>99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𝐾𝑁</m:t>
                      </m:r>
                      <m:r>
                        <a:rPr lang="en-US" sz="2000" i="1">
                          <a:latin typeface="Cambria Math"/>
                        </a:rPr>
                        <m:t>.</m:t>
                      </m:r>
                      <m:r>
                        <a:rPr lang="en-US" sz="20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000" dirty="0" smtClean="0"/>
              </a:p>
              <a:p>
                <a:pPr marL="82296" indent="0" algn="l">
                  <a:buNone/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of error =7.11 % &lt; 10% OK </a:t>
                </a:r>
                <a:endParaRPr lang="ar-S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 t="-1779" b="-152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705678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21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82296" lvl="0" indent="0" algn="l">
                  <a:buNone/>
                </a:pPr>
                <a:r>
                  <a:rPr lang="en-US" i="1" dirty="0" smtClean="0"/>
                  <a:t>Deflection </a:t>
                </a:r>
                <a:r>
                  <a:rPr lang="en-US" i="1" dirty="0"/>
                  <a:t>check:</a:t>
                </a:r>
                <a:endParaRPr lang="en-US" dirty="0"/>
              </a:p>
              <a:p>
                <a:pPr marL="82296" indent="0" algn="l">
                  <a:buNone/>
                </a:pPr>
                <a:r>
                  <a:rPr lang="en-US" i="1" dirty="0"/>
                  <a:t>** from live load </a:t>
                </a:r>
                <a:endParaRPr lang="ar-SA" i="1" dirty="0" smtClean="0"/>
              </a:p>
              <a:p>
                <a:pPr marL="82296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𝑑𝑒𝑓𝑙𝑒𝑐𝑡𝑖𝑜𝑛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𝑙𝑖𝑣𝑒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 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021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21</m:t>
                          </m:r>
                          <m:r>
                            <a:rPr lang="en-US" i="1">
                              <a:latin typeface="Cambria Math"/>
                            </a:rPr>
                            <m:t>𝑚𝑚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82296" indent="0" algn="l">
                  <a:buNone/>
                </a:pPr>
                <a:r>
                  <a:rPr lang="en-US" dirty="0" smtClean="0"/>
                  <a:t>From SAP :</a:t>
                </a:r>
              </a:p>
              <a:p>
                <a:pPr marL="82296" indent="0" algn="l">
                  <a:buNone/>
                </a:pPr>
                <a:endParaRPr lang="ar-SA" dirty="0" smtClean="0"/>
              </a:p>
              <a:p>
                <a:pPr marL="82296" indent="0" algn="l">
                  <a:buNone/>
                </a:pPr>
                <a:endParaRPr lang="ar-SA" dirty="0"/>
              </a:p>
              <a:p>
                <a:pPr marL="82296" indent="0" algn="l">
                  <a:buNone/>
                </a:pPr>
                <a:endParaRPr lang="ar-SA" dirty="0" smtClean="0"/>
              </a:p>
              <a:p>
                <a:pPr marL="82296" indent="0" algn="l">
                  <a:buNone/>
                </a:pPr>
                <a:endParaRPr lang="ar-SA" dirty="0"/>
              </a:p>
              <a:p>
                <a:pPr marL="82296" indent="0" algn="l">
                  <a:buNone/>
                </a:pPr>
                <a:endParaRPr lang="ar-SA" dirty="0" smtClean="0"/>
              </a:p>
              <a:p>
                <a:pPr marL="82296" indent="0" algn="l">
                  <a:buNone/>
                </a:pPr>
                <a:endParaRPr lang="ar-SA" dirty="0"/>
              </a:p>
              <a:p>
                <a:pPr marL="82296" indent="0" algn="l">
                  <a:buNone/>
                </a:pPr>
                <a:endParaRPr lang="ar-SA" dirty="0" smtClean="0"/>
              </a:p>
              <a:p>
                <a:pPr marL="82296" indent="0" algn="l">
                  <a:buNone/>
                </a:pPr>
                <a:r>
                  <a:rPr lang="en-US" i="1" dirty="0"/>
                  <a:t>Deflection from live load = 10.69 mm &lt; 21 </a:t>
                </a:r>
                <a:r>
                  <a:rPr lang="en-US" i="1" dirty="0" smtClean="0"/>
                  <a:t>mm</a:t>
                </a:r>
                <a:r>
                  <a:rPr lang="en-US" i="1" dirty="0" smtClean="0">
                    <a:latin typeface="Cambria Math"/>
                    <a:ea typeface="Cambria Math"/>
                  </a:rPr>
                  <a:t>→</a:t>
                </a:r>
                <a:r>
                  <a:rPr lang="en-US" i="1" dirty="0" smtClean="0"/>
                  <a:t>  </a:t>
                </a:r>
                <a:r>
                  <a:rPr lang="en-US" i="1" dirty="0"/>
                  <a:t>OK</a:t>
                </a:r>
                <a:endParaRPr lang="en-US" dirty="0"/>
              </a:p>
              <a:p>
                <a:pPr marL="82296" indent="0" algn="l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21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def liv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968552" cy="1406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975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>
                  <a:buNone/>
                </a:pPr>
                <a:r>
                  <a:rPr lang="ar-SA" sz="2000" i="1" dirty="0" smtClean="0"/>
                  <a:t>       </a:t>
                </a:r>
                <a:r>
                  <a:rPr lang="en-US" sz="2000" i="1" dirty="0" smtClean="0"/>
                  <a:t>from </a:t>
                </a:r>
                <a:r>
                  <a:rPr lang="en-US" sz="2000" i="1" dirty="0"/>
                  <a:t>service load(Dead + Live</a:t>
                </a:r>
                <a:r>
                  <a:rPr lang="en-US" sz="2000" i="1" dirty="0" smtClean="0"/>
                  <a:t>)</a:t>
                </a:r>
              </a:p>
              <a:p>
                <a:pPr marL="82296" indent="0" algn="l">
                  <a:buNone/>
                </a:pPr>
                <a:endParaRPr lang="en-US" sz="2000" i="1" dirty="0" smtClean="0"/>
              </a:p>
              <a:p>
                <a:pPr marL="82296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/>
                            </a:rPr>
                            <m:t>𝑚𝑎𝑥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𝑑𝑒𝑓𝑙𝑒𝑐𝑡𝑖𝑜𝑛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240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240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</a:rPr>
                            <m:t>.</m:t>
                          </m:r>
                          <m:r>
                            <a:rPr lang="en-US" sz="2000" i="1">
                              <a:latin typeface="Cambria Math"/>
                            </a:rPr>
                            <m:t>03125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31</m:t>
                          </m:r>
                          <m:r>
                            <a:rPr lang="en-US" sz="2000" i="1">
                              <a:latin typeface="Cambria Math"/>
                            </a:rPr>
                            <m:t>.</m:t>
                          </m:r>
                          <m:r>
                            <a:rPr lang="en-US" sz="2000" i="1">
                              <a:latin typeface="Cambria Math"/>
                            </a:rPr>
                            <m:t>25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𝑚𝑚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82296" indent="0" algn="l">
                  <a:buNone/>
                </a:pPr>
                <a:r>
                  <a:rPr lang="en-US" sz="2000" dirty="0" smtClean="0"/>
                  <a:t>Deflection from SAP : </a:t>
                </a:r>
              </a:p>
              <a:p>
                <a:pPr marL="82296" indent="0" algn="l">
                  <a:buNone/>
                </a:pPr>
                <a:endParaRPr lang="en-US" sz="2000" dirty="0"/>
              </a:p>
              <a:p>
                <a:pPr marL="82296" indent="0" algn="l">
                  <a:buNone/>
                </a:pPr>
                <a:endParaRPr lang="en-US" sz="2000" dirty="0" smtClean="0"/>
              </a:p>
              <a:p>
                <a:pPr marL="82296" indent="0" algn="l">
                  <a:buNone/>
                </a:pPr>
                <a:endParaRPr lang="en-US" sz="2000" dirty="0"/>
              </a:p>
              <a:p>
                <a:pPr marL="82296" indent="0" algn="l">
                  <a:buNone/>
                </a:pPr>
                <a:endParaRPr lang="en-US" sz="2000" dirty="0" smtClean="0"/>
              </a:p>
              <a:p>
                <a:pPr marL="82296" indent="0" algn="l">
                  <a:buNone/>
                </a:pPr>
                <a:endParaRPr lang="en-US" sz="2000" dirty="0" smtClean="0"/>
              </a:p>
              <a:p>
                <a:pPr marL="82296" indent="0" algn="l">
                  <a:buNone/>
                </a:pPr>
                <a:endParaRPr lang="en-US" sz="2000" dirty="0"/>
              </a:p>
              <a:p>
                <a:pPr marL="82296" indent="0" algn="l">
                  <a:buNone/>
                </a:pPr>
                <a:r>
                  <a:rPr lang="en-US" sz="2000" i="1" dirty="0"/>
                  <a:t>Deflection from service load = 30.89 mm &lt; 31.25 mm OK </a:t>
                </a:r>
                <a:endParaRPr lang="en-US" sz="2000" dirty="0"/>
              </a:p>
              <a:p>
                <a:pPr marL="82296" indent="0" algn="l">
                  <a:buNone/>
                </a:pPr>
                <a:endParaRPr lang="ar-SA" sz="20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3" t="-63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def servi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4" y="3356992"/>
            <a:ext cx="468052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773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ar-SA" i="1" dirty="0" smtClean="0"/>
              <a:t> </a:t>
            </a:r>
            <a:r>
              <a:rPr lang="en-US" i="1" dirty="0" smtClean="0"/>
              <a:t>Period</a:t>
            </a:r>
            <a:r>
              <a:rPr lang="en-US" i="1" dirty="0"/>
              <a:t> </a:t>
            </a:r>
            <a:r>
              <a:rPr lang="en-US" i="1" dirty="0" smtClean="0"/>
              <a:t>:</a:t>
            </a:r>
          </a:p>
          <a:p>
            <a:pPr marL="82296" indent="0" algn="l" rtl="0">
              <a:buNone/>
            </a:pPr>
            <a:endParaRPr lang="en-US" i="1" dirty="0"/>
          </a:p>
          <a:p>
            <a:pPr marL="82296" indent="0" algn="l" rtl="0">
              <a:buNone/>
            </a:pPr>
            <a:endParaRPr lang="en-US" i="1" dirty="0" smtClean="0"/>
          </a:p>
          <a:p>
            <a:pPr marL="82296" indent="0" algn="l" rtl="0">
              <a:buNone/>
            </a:pPr>
            <a:endParaRPr lang="en-US" i="1" dirty="0"/>
          </a:p>
          <a:p>
            <a:pPr marL="82296" indent="0" algn="l" rtl="0">
              <a:buNone/>
            </a:pPr>
            <a:endParaRPr lang="en-US" i="1" dirty="0" smtClean="0"/>
          </a:p>
          <a:p>
            <a:pPr marL="82296" indent="0" algn="l" rtl="0">
              <a:buNone/>
            </a:pPr>
            <a:endParaRPr lang="en-US" i="1" dirty="0"/>
          </a:p>
          <a:p>
            <a:pPr marL="82296" indent="0" algn="l" rtl="0">
              <a:buNone/>
            </a:pPr>
            <a:r>
              <a:rPr lang="en-US" i="1" dirty="0" smtClean="0"/>
              <a:t>  T</a:t>
            </a:r>
            <a:r>
              <a:rPr lang="en-US" i="1" dirty="0"/>
              <a:t>= 0.326 sec &lt; 2 sec OK.</a:t>
            </a:r>
            <a:endParaRPr lang="en-US" dirty="0"/>
          </a:p>
          <a:p>
            <a:pPr marL="82296" indent="0" algn="l" rtl="0">
              <a:buNone/>
            </a:pPr>
            <a:endParaRPr lang="en-US" i="1" dirty="0" smtClean="0"/>
          </a:p>
          <a:p>
            <a:pPr marL="82296" indent="0" algn="l" rtl="0">
              <a:buNone/>
            </a:pPr>
            <a:endParaRPr lang="en-US" i="1" dirty="0" smtClean="0"/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def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612068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639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ar-SA" b="1" i="1" dirty="0" smtClean="0"/>
              <a:t>   </a:t>
            </a:r>
            <a:r>
              <a:rPr lang="en-US" b="1" i="1" dirty="0" smtClean="0"/>
              <a:t>Block </a:t>
            </a:r>
            <a:r>
              <a:rPr lang="en-US" b="1" i="1" dirty="0"/>
              <a:t>B(part 1</a:t>
            </a:r>
            <a:r>
              <a:rPr lang="en-US" b="1" i="1" dirty="0" smtClean="0"/>
              <a:t>) :</a:t>
            </a:r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C:\Users\M..s\Desktop\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5013419" cy="401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496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Checks for 3D –modal :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Compatibility check: </a:t>
                </a:r>
                <a:r>
                  <a:rPr lang="en-US" sz="2400" i="1" dirty="0" smtClean="0"/>
                  <a:t>OK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Equilibrium check</a:t>
                </a:r>
                <a:r>
                  <a:rPr lang="en-US" sz="2400" i="1" dirty="0" smtClean="0"/>
                  <a:t>:</a:t>
                </a:r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Area = 2485.47 m</a:t>
                </a:r>
                <a:r>
                  <a:rPr lang="en-US" sz="2400" i="1" baseline="30000" dirty="0" smtClean="0"/>
                  <a:t>2</a:t>
                </a:r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** dead </a:t>
                </a:r>
                <a:r>
                  <a:rPr lang="en-US" sz="2400" i="1" dirty="0" smtClean="0"/>
                  <a:t>load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27495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35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**live load (manual)= 2485.47*5 =12427.35 KN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** superimposed (manual) =2485.47* 3.79 =9419.931 KN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663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dirty="0" smtClean="0"/>
              <a:t>Loads From SAP :</a:t>
            </a:r>
          </a:p>
          <a:p>
            <a:pPr marL="82296" indent="0" algn="l">
              <a:buNone/>
            </a:pPr>
            <a:endParaRPr lang="ar-SA" dirty="0"/>
          </a:p>
        </p:txBody>
      </p:sp>
      <p:pic>
        <p:nvPicPr>
          <p:cNvPr id="5" name="صورة 4" descr="C:\Users\M..s\Desktop\rrr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750695" cy="243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09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978569"/>
            <a:ext cx="7499350" cy="373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49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/>
              <a:t> 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(Dead load) =1% &lt; 5% OK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(live load) = 0% OK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(superimposed) =0% OK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 </a:t>
            </a:r>
            <a:endParaRPr lang="en-US" dirty="0"/>
          </a:p>
          <a:p>
            <a:pPr marL="82296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5482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>
                  <a:buNone/>
                </a:pPr>
                <a:r>
                  <a:rPr lang="en-US" sz="2400" i="1" dirty="0" smtClean="0"/>
                  <a:t>Stress – strain relationships:</a:t>
                </a:r>
              </a:p>
              <a:p>
                <a:pPr marL="82296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𝑀𝑢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𝑚𝑎𝑛𝑢𝑎𝑙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𝑊𝑢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𝐿𝑛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805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𝐾𝑁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i="1" dirty="0" smtClean="0"/>
              </a:p>
              <a:p>
                <a:pPr marL="82296" indent="0" algn="l">
                  <a:buNone/>
                </a:pPr>
                <a:r>
                  <a:rPr lang="en-US" sz="2400" dirty="0" smtClean="0"/>
                  <a:t>Mu ( </a:t>
                </a:r>
                <a:r>
                  <a:rPr lang="en-US" sz="2400" dirty="0" err="1" smtClean="0"/>
                  <a:t>Fr</a:t>
                </a:r>
                <a:r>
                  <a:rPr lang="en-US" sz="2400" dirty="0" smtClean="0"/>
                  <a:t>om SAP ) :</a:t>
                </a:r>
              </a:p>
              <a:p>
                <a:pPr marL="82296" indent="0" algn="l">
                  <a:buNone/>
                </a:pPr>
                <a:endParaRPr lang="en-US" sz="2400" i="1" dirty="0" smtClean="0"/>
              </a:p>
              <a:p>
                <a:pPr marL="82296" indent="0" algn="l">
                  <a:buNone/>
                </a:pPr>
                <a:endParaRPr lang="en-US" sz="2400" i="1" dirty="0"/>
              </a:p>
              <a:p>
                <a:pPr marL="82296" indent="0" algn="l">
                  <a:buNone/>
                </a:pPr>
                <a:endParaRPr lang="en-US" sz="2400" i="1" dirty="0" smtClean="0"/>
              </a:p>
              <a:p>
                <a:pPr marL="82296" indent="0" algn="l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𝑀𝑢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𝑆𝐴𝑃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486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380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323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756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i="1" dirty="0"/>
                  <a:t> 	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% of error =6%  &lt; 10% OK .</a:t>
                </a:r>
                <a:endParaRPr lang="en-US" sz="2400" dirty="0"/>
              </a:p>
              <a:p>
                <a:pPr marL="82296" indent="0" algn="l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/>
                  <a:t> 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 t="-1017" b="-902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C:\Users\M..s\Desktop\f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69674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883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82296" indent="0" algn="l">
                  <a:buNone/>
                </a:pPr>
                <a:r>
                  <a:rPr lang="en-US" i="1" dirty="0" smtClean="0"/>
                  <a:t>Deflection check</a:t>
                </a:r>
              </a:p>
              <a:p>
                <a:pPr marL="82296" indent="0" algn="l">
                  <a:buNone/>
                </a:pPr>
                <a:r>
                  <a:rPr lang="en-US" i="1" dirty="0"/>
                  <a:t>** from live load </a:t>
                </a:r>
                <a:r>
                  <a:rPr lang="en-US" i="1" dirty="0" smtClean="0"/>
                  <a:t>:</a:t>
                </a:r>
              </a:p>
              <a:p>
                <a:pPr marL="82296" indent="0" algn="l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𝑑𝑒𝑓𝑙𝑒𝑐𝑡𝑖𝑜𝑛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𝑙𝑖𝑣𝑒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360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360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021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21</m:t>
                        </m:r>
                        <m:r>
                          <a:rPr lang="en-US" i="1">
                            <a:latin typeface="Cambria Math"/>
                          </a:rPr>
                          <m:t>𝑚𝑚</m:t>
                        </m:r>
                      </m:e>
                    </m:func>
                  </m:oMath>
                </a14:m>
                <a:r>
                  <a:rPr lang="en-US" dirty="0" smtClean="0"/>
                  <a:t> .</a:t>
                </a:r>
              </a:p>
              <a:p>
                <a:pPr marL="82296" indent="0" algn="l">
                  <a:buNone/>
                </a:pPr>
                <a:r>
                  <a:rPr lang="en-US" dirty="0" smtClean="0"/>
                  <a:t>Deflection from SAP : </a:t>
                </a:r>
              </a:p>
              <a:p>
                <a:pPr marL="82296" indent="0" algn="l">
                  <a:buNone/>
                </a:pPr>
                <a:endParaRPr lang="en-US" dirty="0" smtClean="0"/>
              </a:p>
              <a:p>
                <a:pPr marL="82296" indent="0" algn="l">
                  <a:buNone/>
                </a:pPr>
                <a:endParaRPr lang="en-US" dirty="0"/>
              </a:p>
              <a:p>
                <a:pPr marL="82296" indent="0" algn="l">
                  <a:buNone/>
                </a:pPr>
                <a:endParaRPr lang="en-US" dirty="0" smtClean="0"/>
              </a:p>
              <a:p>
                <a:pPr marL="82296" indent="0" algn="l">
                  <a:buNone/>
                </a:pPr>
                <a:endParaRPr lang="en-US" dirty="0"/>
              </a:p>
              <a:p>
                <a:pPr marL="82296" indent="0" algn="l">
                  <a:buNone/>
                </a:pPr>
                <a:endParaRPr lang="en-US" dirty="0" smtClean="0"/>
              </a:p>
              <a:p>
                <a:pPr marL="82296" indent="0" algn="l">
                  <a:buNone/>
                </a:pPr>
                <a:endParaRPr lang="ar-SA" dirty="0" smtClean="0"/>
              </a:p>
              <a:p>
                <a:pPr marL="82296" indent="0" algn="l">
                  <a:buNone/>
                </a:pPr>
                <a:endParaRPr lang="en-US" dirty="0"/>
              </a:p>
              <a:p>
                <a:pPr marL="82296" indent="0" algn="l">
                  <a:buNone/>
                </a:pPr>
                <a:r>
                  <a:rPr lang="en-US" i="1" dirty="0"/>
                  <a:t>Deflection from live load = 7.5mm &lt; 21 mm  OK</a:t>
                </a:r>
                <a:endParaRPr lang="en-US" dirty="0"/>
              </a:p>
              <a:p>
                <a:pPr marL="82296" indent="0" algn="l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21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C:\Users\M..s\Desktop\live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604867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183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82296" indent="0" algn="l">
                  <a:buNone/>
                </a:pPr>
                <a:r>
                  <a:rPr lang="en-US" i="1" dirty="0" smtClean="0"/>
                  <a:t>** </a:t>
                </a:r>
                <a:r>
                  <a:rPr lang="en-US" i="1" dirty="0"/>
                  <a:t>from service load(Dead + Live</a:t>
                </a:r>
                <a:r>
                  <a:rPr lang="en-US" i="1" dirty="0" smtClean="0"/>
                  <a:t>)</a:t>
                </a:r>
              </a:p>
              <a:p>
                <a:pPr marL="82296" indent="0" algn="l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𝑑𝑒𝑓𝑙𝑒𝑐𝑡𝑖𝑜𝑛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240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240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03125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31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25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𝑚𝑚</m:t>
                        </m:r>
                      </m:e>
                    </m:func>
                  </m:oMath>
                </a14:m>
                <a:r>
                  <a:rPr lang="en-US" i="1" dirty="0" smtClean="0"/>
                  <a:t> .</a:t>
                </a:r>
              </a:p>
              <a:p>
                <a:pPr marL="82296" indent="0" algn="l">
                  <a:buNone/>
                </a:pPr>
                <a:r>
                  <a:rPr lang="en-US" i="1" dirty="0" smtClean="0"/>
                  <a:t>From SAP :</a:t>
                </a:r>
              </a:p>
              <a:p>
                <a:pPr marL="82296" indent="0" algn="l">
                  <a:buNone/>
                </a:pPr>
                <a:endParaRPr lang="en-US" i="1" dirty="0" smtClean="0"/>
              </a:p>
              <a:p>
                <a:pPr marL="82296" indent="0" algn="l">
                  <a:buNone/>
                </a:pPr>
                <a:endParaRPr lang="en-US" i="1" dirty="0"/>
              </a:p>
              <a:p>
                <a:pPr marL="82296" indent="0" algn="l">
                  <a:buNone/>
                </a:pPr>
                <a:endParaRPr lang="en-US" i="1" dirty="0" smtClean="0"/>
              </a:p>
              <a:p>
                <a:pPr marL="82296" indent="0" algn="l">
                  <a:buNone/>
                </a:pPr>
                <a:endParaRPr lang="en-US" i="1" dirty="0"/>
              </a:p>
              <a:p>
                <a:pPr marL="82296" indent="0" algn="l">
                  <a:buNone/>
                </a:pPr>
                <a:endParaRPr lang="en-US" i="1" dirty="0" smtClean="0"/>
              </a:p>
              <a:p>
                <a:pPr marL="82296" indent="0" algn="l">
                  <a:buNone/>
                </a:pPr>
                <a:endParaRPr lang="ar-SA" i="1" dirty="0" smtClean="0"/>
              </a:p>
              <a:p>
                <a:pPr marL="82296" indent="0" algn="l">
                  <a:buNone/>
                </a:pPr>
                <a:endParaRPr lang="en-US" i="1" dirty="0"/>
              </a:p>
              <a:p>
                <a:pPr marL="82296" indent="0" algn="l">
                  <a:buNone/>
                </a:pPr>
                <a:r>
                  <a:rPr lang="en-US" i="1" dirty="0"/>
                  <a:t>Deflection from service load = 23.74 mm &lt; 31.25 mm OK </a:t>
                </a:r>
                <a:endParaRPr lang="en-US" dirty="0"/>
              </a:p>
              <a:p>
                <a:pPr marL="82296" indent="0" algn="l">
                  <a:buNone/>
                </a:pPr>
                <a:r>
                  <a:rPr lang="en-US" i="1" dirty="0" smtClean="0"/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21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C:\Users\M..s\Desktop\servise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76064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491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 smtClean="0"/>
              <a:t>Period :</a:t>
            </a:r>
          </a:p>
          <a:p>
            <a:pPr marL="82296" indent="0" algn="l" rtl="0">
              <a:buNone/>
            </a:pPr>
            <a:r>
              <a:rPr lang="en-US" i="1" dirty="0" smtClean="0"/>
              <a:t> </a:t>
            </a:r>
          </a:p>
          <a:p>
            <a:pPr marL="82296" indent="0" algn="l" rtl="0">
              <a:buNone/>
            </a:pPr>
            <a:endParaRPr lang="en-US" i="1" dirty="0"/>
          </a:p>
          <a:p>
            <a:pPr marL="82296" indent="0" algn="l" rtl="0">
              <a:buNone/>
            </a:pPr>
            <a:endParaRPr lang="en-US" i="1" dirty="0" smtClean="0"/>
          </a:p>
          <a:p>
            <a:pPr marL="82296" indent="0" algn="l" rtl="0">
              <a:buNone/>
            </a:pPr>
            <a:endParaRPr lang="en-US" i="1" dirty="0"/>
          </a:p>
          <a:p>
            <a:pPr marL="82296" indent="0" algn="l" rtl="0">
              <a:buNone/>
            </a:pPr>
            <a:r>
              <a:rPr lang="en-US" i="1" dirty="0" smtClean="0"/>
              <a:t>T = </a:t>
            </a:r>
            <a:r>
              <a:rPr lang="en-US" i="1" dirty="0"/>
              <a:t>0.745 sec &lt; 2 sec OK.</a:t>
            </a:r>
            <a:endParaRPr lang="en-US" dirty="0"/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C:\Users\M..s\Desktop\tim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33926"/>
            <a:ext cx="669674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39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b="1" i="1" dirty="0" smtClean="0"/>
              <a:t>Block </a:t>
            </a:r>
            <a:r>
              <a:rPr lang="en-US" b="1" i="1" dirty="0"/>
              <a:t>B(part 2</a:t>
            </a:r>
            <a:r>
              <a:rPr lang="en-US" b="1" i="1" dirty="0" smtClean="0"/>
              <a:t>):</a:t>
            </a:r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C:\Users\M..s\Desktop\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06" y="2132856"/>
            <a:ext cx="6081278" cy="4129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779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b="1" i="1" dirty="0"/>
              <a:t>Block </a:t>
            </a:r>
            <a:r>
              <a:rPr lang="en-US" b="1" i="1" dirty="0" smtClean="0"/>
              <a:t>C :</a:t>
            </a:r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C:\Users\M..s\Desktop\safa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741682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493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Checks for 3D –modal </a:t>
                </a:r>
                <a:r>
                  <a:rPr lang="en-US" sz="2400" i="1" dirty="0" smtClean="0"/>
                  <a:t>:</a:t>
                </a:r>
              </a:p>
              <a:p>
                <a:pPr marL="82296" lvl="0" indent="0" algn="l" rtl="0">
                  <a:buNone/>
                </a:pPr>
                <a:r>
                  <a:rPr lang="en-US" sz="2400" i="1" dirty="0"/>
                  <a:t>Compatibility </a:t>
                </a:r>
                <a:r>
                  <a:rPr lang="en-US" sz="2400" i="1" dirty="0" smtClean="0"/>
                  <a:t>check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→ </a:t>
                </a:r>
                <a:r>
                  <a:rPr lang="en-US" sz="2400" i="1" dirty="0" smtClean="0"/>
                  <a:t>OK</a:t>
                </a:r>
              </a:p>
              <a:p>
                <a:pPr marL="82296" lvl="0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Equilibrium </a:t>
                </a:r>
                <a:r>
                  <a:rPr lang="en-US" sz="2400" i="1" dirty="0" smtClean="0"/>
                  <a:t>check</a:t>
                </a:r>
                <a:r>
                  <a:rPr lang="en-US" sz="2400" i="1" dirty="0"/>
                  <a:t> </a:t>
                </a:r>
                <a:r>
                  <a:rPr lang="en-US" sz="2400" i="1" dirty="0" smtClean="0"/>
                  <a:t>:</a:t>
                </a:r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Area </a:t>
                </a:r>
                <a:r>
                  <a:rPr lang="en-US" sz="2400" i="1" dirty="0"/>
                  <a:t>=5793.17 </a:t>
                </a:r>
                <a:r>
                  <a:rPr lang="en-US" sz="2400" i="1" dirty="0" smtClean="0"/>
                  <a:t>m</a:t>
                </a:r>
                <a:r>
                  <a:rPr lang="en-US" sz="2400" i="1" baseline="30000" dirty="0" smtClean="0"/>
                  <a:t>2</a:t>
                </a:r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** </a:t>
                </a:r>
                <a:r>
                  <a:rPr lang="en-US" sz="2400" i="1" dirty="0" smtClean="0"/>
                  <a:t>Dead load ( Manual 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87534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26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 smtClean="0"/>
                  <a:t>.</a:t>
                </a:r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** Live </a:t>
                </a:r>
                <a:r>
                  <a:rPr lang="en-US" sz="2400" i="1" dirty="0"/>
                  <a:t>load (manual)= 5793.17*5 =28965.9 KN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** </a:t>
                </a:r>
                <a:r>
                  <a:rPr lang="en-US" sz="2400" i="1" dirty="0" smtClean="0"/>
                  <a:t>Superimposed </a:t>
                </a:r>
                <a:r>
                  <a:rPr lang="en-US" sz="2400" i="1" dirty="0"/>
                  <a:t>(manual) =5793.17* 3.79 =21956.1 KN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i="1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620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dirty="0" smtClean="0"/>
              <a:t>Loads From SAP :</a:t>
            </a:r>
          </a:p>
          <a:p>
            <a:pPr marL="82296" indent="0" algn="l">
              <a:buNone/>
            </a:pPr>
            <a:endParaRPr lang="ar-SA" dirty="0"/>
          </a:p>
        </p:txBody>
      </p:sp>
      <p:pic>
        <p:nvPicPr>
          <p:cNvPr id="5" name="صورة 4" descr="C:\Users\M..s\Desktop\2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63" y="2564904"/>
            <a:ext cx="720080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4970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/>
              <a:t> 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(Dead load) =4.5% &lt; 5% OK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(live load) = 5.3% OK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%of error (superimposed) =5.3% OK</a:t>
            </a:r>
            <a:endParaRPr lang="en-US" dirty="0"/>
          </a:p>
          <a:p>
            <a:pPr marL="82296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241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Elements of Structural System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i="1" dirty="0"/>
              <a:t>Each structural system consists of main structural elements as follows: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1) </a:t>
            </a:r>
            <a:r>
              <a:rPr lang="en-US" i="1" dirty="0" smtClean="0"/>
              <a:t>Slabs (Two way solid slab).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2) </a:t>
            </a:r>
            <a:r>
              <a:rPr lang="en-US" i="1" dirty="0" smtClean="0"/>
              <a:t>Beams (Drop Beams, T- section).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3) </a:t>
            </a:r>
            <a:r>
              <a:rPr lang="en-US" i="1" dirty="0" smtClean="0"/>
              <a:t>Columns (</a:t>
            </a:r>
            <a:r>
              <a:rPr lang="en-US" i="1" dirty="0"/>
              <a:t>S</a:t>
            </a:r>
            <a:r>
              <a:rPr lang="en-US" i="1" dirty="0" smtClean="0"/>
              <a:t>hort </a:t>
            </a:r>
            <a:r>
              <a:rPr lang="en-US" i="1" dirty="0"/>
              <a:t>C</a:t>
            </a:r>
            <a:r>
              <a:rPr lang="en-US" i="1" dirty="0" smtClean="0"/>
              <a:t>olumns).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4) </a:t>
            </a:r>
            <a:r>
              <a:rPr lang="en-US" i="1" dirty="0" smtClean="0"/>
              <a:t>Footings (Single and Strip footings).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3387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>
                  <a:buNone/>
                </a:pPr>
                <a:r>
                  <a:rPr lang="en-US" sz="2400" i="1" dirty="0"/>
                  <a:t>Stress – strain relationships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Mu(manual)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𝑊𝑢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156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Mu (from SAP</a:t>
                </a:r>
                <a:r>
                  <a:rPr lang="en-US" sz="2400" i="1" dirty="0" smtClean="0"/>
                  <a:t>):</a:t>
                </a:r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𝑀𝑢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𝑆𝐴𝑃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70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73</m:t>
                    </m:r>
                    <m:r>
                      <a:rPr lang="en-US" sz="2400" i="1">
                        <a:latin typeface="Cambria Math"/>
                      </a:rPr>
                      <m:t> =</m:t>
                    </m:r>
                    <m:r>
                      <a:rPr lang="en-US" sz="2400" i="1">
                        <a:latin typeface="Cambria Math"/>
                      </a:rPr>
                      <m:t>145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i="1" dirty="0"/>
                  <a:t>	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% of error =7% &lt; 10%  </a:t>
                </a:r>
                <a:r>
                  <a:rPr lang="en-US" sz="2400" i="1" dirty="0" smtClean="0"/>
                  <a:t> </a:t>
                </a:r>
                <a:r>
                  <a:rPr lang="en-US" sz="2400" i="1" dirty="0"/>
                  <a:t>OK .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C:\Users\M..s\Desktop\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01" y="3068960"/>
            <a:ext cx="498859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945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lvl="0" indent="0" algn="l" rtl="0">
                  <a:buNone/>
                </a:pPr>
                <a:r>
                  <a:rPr lang="en-US" sz="2400" i="1" dirty="0" smtClean="0"/>
                  <a:t>Deflection check: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** from live load 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i="1">
                              <a:latin typeface="Cambria Math"/>
                            </a:rPr>
                            <m:t>𝑎𝑥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𝑑𝑒𝑓𝑙𝑒𝑐𝑡𝑖𝑜𝑛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360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023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23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𝑚𝑚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ar-SA" sz="2400" dirty="0" smtClean="0"/>
                  <a:t>     </a:t>
                </a:r>
                <a:r>
                  <a:rPr lang="en-US" sz="2400" dirty="0" smtClean="0"/>
                  <a:t>Deflection from SAP:</a:t>
                </a:r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 smtClean="0"/>
                  <a:t>Deflection </a:t>
                </a:r>
                <a:r>
                  <a:rPr lang="en-US" sz="2400" i="1" dirty="0"/>
                  <a:t>from live load =0.454 mm &lt; 23 mm  OK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4" t="-1017" b="-38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C:\Users\M..s\Desktop\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32048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6780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82296" indent="0" algn="l" rtl="0">
                  <a:buNone/>
                </a:pPr>
                <a:r>
                  <a:rPr lang="en-US" i="1" dirty="0" smtClean="0"/>
                  <a:t>from service load(Dead + Live) :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𝑑𝑒𝑓𝑙𝑒𝑐𝑡𝑖𝑜𝑛</m:t>
                          </m:r>
                          <m:r>
                            <a:rPr lang="en-US" i="1">
                              <a:latin typeface="Cambria Math"/>
                            </a:rPr>
                            <m:t> 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240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240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0338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33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𝑚𝑚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82296" indent="0" algn="l" rtl="0">
                  <a:buNone/>
                </a:pPr>
                <a:r>
                  <a:rPr lang="en-US" i="1" dirty="0" smtClean="0"/>
                  <a:t> Deflection from SAP : </a:t>
                </a:r>
              </a:p>
              <a:p>
                <a:pPr marL="82296" indent="0" algn="l" rtl="0">
                  <a:buNone/>
                </a:pPr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endParaRPr lang="en-US" dirty="0" smtClean="0"/>
              </a:p>
              <a:p>
                <a:pPr marL="82296" indent="0" algn="l" rtl="0">
                  <a:buNone/>
                </a:pPr>
                <a:endParaRPr lang="en-US" dirty="0"/>
              </a:p>
              <a:p>
                <a:pPr marL="82296" indent="0" algn="l" rtl="0">
                  <a:buNone/>
                </a:pPr>
                <a:r>
                  <a:rPr lang="en-US" i="1" dirty="0"/>
                  <a:t>Deflection from service load =2.01 mm &lt; 33.8  mm </a:t>
                </a:r>
                <a:r>
                  <a:rPr lang="en-US" i="1" dirty="0" smtClean="0">
                    <a:latin typeface="Cambria Math"/>
                    <a:ea typeface="Cambria Math"/>
                  </a:rPr>
                  <a:t>→ </a:t>
                </a:r>
                <a:r>
                  <a:rPr lang="en-US" i="1" dirty="0" smtClean="0"/>
                  <a:t>OK 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marL="82296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 descr="C:\Users\M..s\Desktop\q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896544" cy="1598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098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Model Analysis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algn="l" rtl="0">
              <a:buNone/>
            </a:pPr>
            <a:r>
              <a:rPr lang="en-US" i="1" dirty="0"/>
              <a:t>Period </a:t>
            </a:r>
            <a:r>
              <a:rPr lang="en-US" i="1" dirty="0" smtClean="0"/>
              <a:t>:</a:t>
            </a:r>
          </a:p>
          <a:p>
            <a:pPr marL="82296" lvl="0" indent="0" algn="l" rtl="0">
              <a:buNone/>
            </a:pP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 </a:t>
            </a:r>
            <a:endParaRPr lang="en-US" i="1" dirty="0" smtClean="0"/>
          </a:p>
          <a:p>
            <a:pPr marL="82296" indent="0" algn="l" rtl="0">
              <a:buNone/>
            </a:pPr>
            <a:endParaRPr lang="en-US" i="1" dirty="0"/>
          </a:p>
          <a:p>
            <a:pPr marL="82296" indent="0" algn="l" rtl="0">
              <a:buNone/>
            </a:pPr>
            <a:endParaRPr lang="en-US" dirty="0" smtClean="0"/>
          </a:p>
          <a:p>
            <a:pPr marL="82296" indent="0" algn="l" rtl="0">
              <a:buNone/>
            </a:pPr>
            <a:endParaRPr lang="en-US" dirty="0"/>
          </a:p>
          <a:p>
            <a:pPr marL="82296" indent="0" algn="l" rtl="0">
              <a:buNone/>
            </a:pPr>
            <a:r>
              <a:rPr lang="en-US" i="1" dirty="0" smtClean="0"/>
              <a:t>T </a:t>
            </a:r>
            <a:r>
              <a:rPr lang="en-US" i="1" dirty="0"/>
              <a:t>= 0.23203 sec &lt; 2 sec OK .</a:t>
            </a:r>
            <a:endParaRPr lang="en-US" dirty="0"/>
          </a:p>
          <a:p>
            <a:pPr marL="82296" indent="0" algn="l" rtl="0">
              <a:buNone/>
            </a:pPr>
            <a:r>
              <a:rPr lang="en-US" i="1" dirty="0"/>
              <a:t> </a:t>
            </a:r>
            <a:endParaRPr lang="en-US" dirty="0"/>
          </a:p>
          <a:p>
            <a:pPr marL="82296" indent="0" algn="l">
              <a:buNone/>
            </a:pPr>
            <a:endParaRPr lang="ar-SA" dirty="0"/>
          </a:p>
        </p:txBody>
      </p:sp>
      <p:pic>
        <p:nvPicPr>
          <p:cNvPr id="4" name="صورة 3" descr="C:\Users\M..s\Desktop\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420888"/>
            <a:ext cx="6192687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707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/>
              <a:t>Seismic load will be calculated depending on UBC-97. According to the location of this project (Nablus), soil type (rock) and according to Palestine seismic map </a:t>
            </a:r>
            <a:endParaRPr lang="en-US" i="1" dirty="0" smtClean="0"/>
          </a:p>
          <a:p>
            <a:pPr marL="82296" indent="0" algn="l" rtl="0">
              <a:buNone/>
            </a:pPr>
            <a:r>
              <a:rPr lang="en-US" i="1" dirty="0" smtClean="0"/>
              <a:t>For our </a:t>
            </a:r>
            <a:r>
              <a:rPr lang="en-US" i="1" dirty="0"/>
              <a:t>project </a:t>
            </a:r>
            <a:r>
              <a:rPr lang="en-US" i="1" dirty="0" smtClean="0"/>
              <a:t>seismic </a:t>
            </a:r>
            <a:r>
              <a:rPr lang="en-US" i="1" dirty="0"/>
              <a:t>zone is 2B thus the value of zone factor is (Z=0.2).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05006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p:pic>
        <p:nvPicPr>
          <p:cNvPr id="4" name="عنصر نائب للمحتوى 3" descr="C:\Users\M..s\Desktop\map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447800"/>
            <a:ext cx="4176464" cy="5077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283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indent="0" algn="l" rtl="0">
                  <a:buNone/>
                </a:pPr>
                <a:r>
                  <a:rPr lang="en-US" i="1" dirty="0"/>
                  <a:t>Determination of structure </a:t>
                </a:r>
                <a:r>
                  <a:rPr lang="en-US" i="1" dirty="0" smtClean="0"/>
                  <a:t>period (Block B):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𝑐𝑡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82296" indent="0" algn="l" rtl="0">
                  <a:buNone/>
                </a:pPr>
                <a:r>
                  <a:rPr lang="en-US" i="1" dirty="0"/>
                  <a:t>Ct = </a:t>
                </a:r>
                <a:r>
                  <a:rPr lang="en-US" i="1" dirty="0" smtClean="0"/>
                  <a:t>0.0488</a:t>
                </a:r>
              </a:p>
              <a:p>
                <a:pPr marL="82296" indent="0" algn="l" rtl="0">
                  <a:buNone/>
                </a:pPr>
                <a:r>
                  <a:rPr lang="en-US" i="1" dirty="0" err="1" smtClean="0"/>
                  <a:t>hn</a:t>
                </a:r>
                <a:r>
                  <a:rPr lang="en-US" i="1" dirty="0" smtClean="0"/>
                  <a:t>= 22.57 m</a:t>
                </a:r>
              </a:p>
              <a:p>
                <a:pPr marL="82296" indent="0" algn="l" rtl="0">
                  <a:buNone/>
                </a:pPr>
                <a:r>
                  <a:rPr lang="en-US" i="1" dirty="0"/>
                  <a:t>T= 0.505 sec.</a:t>
                </a:r>
                <a:endParaRPr lang="en-US" dirty="0"/>
              </a:p>
              <a:p>
                <a:pPr marL="82296" indent="0" algn="l" rtl="0">
                  <a:buNone/>
                </a:pPr>
                <a:endParaRPr lang="en-US" i="1" dirty="0" smtClean="0"/>
              </a:p>
              <a:p>
                <a:pPr marL="82296" indent="0" algn="l" rtl="0">
                  <a:buNone/>
                </a:pPr>
                <a:endParaRPr lang="ar-SA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165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48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b="1" i="1" dirty="0" smtClean="0"/>
                  <a:t>Determination of base shear :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𝑉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𝐶𝑣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W= the total seismic dead </a:t>
                </a:r>
                <a:r>
                  <a:rPr lang="en-US" sz="2400" i="1" dirty="0" smtClean="0"/>
                  <a:t>load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I= the importance </a:t>
                </a:r>
                <a:r>
                  <a:rPr lang="en-US" sz="2400" i="1" dirty="0" smtClean="0"/>
                  <a:t>factor =1.25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R= the response </a:t>
                </a:r>
                <a:r>
                  <a:rPr lang="en-US" sz="2400" i="1" dirty="0" smtClean="0"/>
                  <a:t>modification =5.5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 err="1"/>
                  <a:t>Cv</a:t>
                </a:r>
                <a:r>
                  <a:rPr lang="en-US" sz="2400" i="1" dirty="0"/>
                  <a:t> = seismic coefficient </a:t>
                </a:r>
                <a:r>
                  <a:rPr lang="en-US" sz="2400" i="1" dirty="0" smtClean="0"/>
                  <a:t>= 0.2</a:t>
                </a:r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0.09 w</a:t>
                </a:r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709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𝑉𝑚𝑎𝑥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𝐶𝑎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25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114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𝑉𝑚𝑖𝑛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11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𝐶𝑎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𝑤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11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25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𝑊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0275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Ca= seismic coefficient </a:t>
                </a:r>
                <a:r>
                  <a:rPr lang="en-US" sz="2400" i="1" dirty="0" smtClean="0"/>
                  <a:t> =0.2</a:t>
                </a:r>
              </a:p>
              <a:p>
                <a:pPr marL="82296" indent="0" algn="l" rtl="0">
                  <a:buNone/>
                </a:pPr>
                <a:r>
                  <a:rPr lang="en-US" sz="2400" i="1" dirty="0"/>
                  <a:t>0.0275 W&lt; V &lt; 0.114 W → OK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7607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b="1" i="1" dirty="0"/>
                  <a:t>Vertical component of seismic </a:t>
                </a:r>
                <a:r>
                  <a:rPr lang="en-US" sz="2400" b="1" i="1" dirty="0" smtClean="0"/>
                  <a:t>load: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latin typeface="Cambria Math"/>
                        </a:rPr>
                        <m:t>h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𝐸𝑣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i="1" dirty="0"/>
                  <a:t> shall not be taken less than 1.0 and need not be greater than 1.5.  When calculating drift, or when the structure is located in Seismic Zone 0,1 or 2,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i="1" dirty="0"/>
                  <a:t> shall be taken equal to 1</a:t>
                </a:r>
                <a:r>
                  <a:rPr lang="en-US" sz="2400" i="1" dirty="0" smtClean="0"/>
                  <a:t>.</a:t>
                </a:r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Eh= the earthquake load due to the base shear, v.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 err="1"/>
                  <a:t>Ev</a:t>
                </a:r>
                <a:r>
                  <a:rPr lang="en-US" sz="2400" i="1" dirty="0"/>
                  <a:t>= the load effect resulting from the vertical component of the earthquake ground motion and is equal to an addition of o.5CaID to the 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89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</a:t>
            </a:r>
            <a:r>
              <a:rPr lang="en-US" b="1" i="1" dirty="0" smtClean="0"/>
              <a:t>aterials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i="1" dirty="0"/>
              <a:t>Concrete </a:t>
            </a:r>
            <a:endParaRPr lang="en-US" i="1" dirty="0" smtClean="0"/>
          </a:p>
          <a:p>
            <a:pPr marL="82296" indent="0" algn="l">
              <a:buNone/>
            </a:pPr>
            <a:r>
              <a:rPr lang="en-US" i="1" dirty="0"/>
              <a:t>The values of compressive strength (</a:t>
            </a:r>
            <a:r>
              <a:rPr lang="en-US" i="1" dirty="0" err="1"/>
              <a:t>f'c</a:t>
            </a:r>
            <a:r>
              <a:rPr lang="en-US" i="1" dirty="0"/>
              <a:t>) were used in the project is 24 MPa for beams and slabs and 28 MPa for columns and </a:t>
            </a:r>
            <a:r>
              <a:rPr lang="en-US" i="1" dirty="0" smtClean="0"/>
              <a:t>footings</a:t>
            </a:r>
          </a:p>
          <a:p>
            <a:pPr marL="82296" indent="0" algn="l">
              <a:buNone/>
            </a:pPr>
            <a:r>
              <a:rPr lang="en-US" i="1" dirty="0" smtClean="0"/>
              <a:t> .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-Reinforcement Steel </a:t>
            </a:r>
            <a:endParaRPr lang="en-US" i="1" dirty="0" smtClean="0"/>
          </a:p>
          <a:p>
            <a:pPr marL="82296" indent="0" algn="l">
              <a:buNone/>
            </a:pPr>
            <a:r>
              <a:rPr lang="en-US" i="1" dirty="0" err="1"/>
              <a:t>Fy</a:t>
            </a:r>
            <a:r>
              <a:rPr lang="en-US" i="1" dirty="0"/>
              <a:t>: Yielding strength = 420 MPa</a:t>
            </a:r>
            <a:r>
              <a:rPr lang="en-US" b="1" i="1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1955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b="1" i="1" dirty="0"/>
              <a:t>Response </a:t>
            </a:r>
            <a:r>
              <a:rPr lang="en-US" sz="2400" b="1" i="1" dirty="0" smtClean="0"/>
              <a:t>spectrum :</a:t>
            </a:r>
          </a:p>
          <a:p>
            <a:pPr marL="82296" indent="0" algn="l" rtl="0">
              <a:buNone/>
            </a:pPr>
            <a:endParaRPr lang="en-US" sz="2400" b="1" i="1" dirty="0" smtClean="0"/>
          </a:p>
          <a:p>
            <a:pPr marL="82296" indent="0" algn="l" rtl="0">
              <a:buNone/>
            </a:pPr>
            <a:endParaRPr lang="ar-SA" sz="2400" dirty="0"/>
          </a:p>
        </p:txBody>
      </p:sp>
      <p:pic>
        <p:nvPicPr>
          <p:cNvPr id="4" name="صورة 3" descr="C:\Users\M..s\Desktop\UB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132856"/>
            <a:ext cx="5042694" cy="4167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35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b="1" i="1" dirty="0"/>
                  <a:t>Response </a:t>
                </a:r>
                <a:r>
                  <a:rPr lang="en-US" sz="2400" b="1" i="1" dirty="0" smtClean="0"/>
                  <a:t>spectrum:</a:t>
                </a:r>
              </a:p>
              <a:p>
                <a:pPr marL="82296" indent="0" algn="l" rtl="0">
                  <a:buNone/>
                </a:pPr>
                <a:endParaRPr lang="en-US" sz="2400" b="1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R=5.5 ( Sway Intermediate </a:t>
                </a:r>
                <a:r>
                  <a:rPr lang="en-US" sz="2400" i="1" dirty="0" smtClean="0"/>
                  <a:t>)</a:t>
                </a:r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𝑠𝑐𝑎𝑙𝑒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𝑓𝑎𝑐𝑡𝑜𝑟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𝑔𝐼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81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25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2295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7735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 algn="l" rtl="0">
              <a:buNone/>
            </a:pPr>
            <a:r>
              <a:rPr lang="en-US" sz="2400" i="1" dirty="0"/>
              <a:t>First we define function of earthquake (response spectrum UBC-97</a:t>
            </a:r>
            <a:r>
              <a:rPr lang="en-US" sz="2400" i="1" dirty="0" smtClean="0"/>
              <a:t>).</a:t>
            </a:r>
          </a:p>
          <a:p>
            <a:pPr marL="82296" lvl="0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p:pic>
        <p:nvPicPr>
          <p:cNvPr id="4" name="صورة 3" descr="C:\Users\M..s\Desktop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1"/>
            <a:ext cx="4076700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1767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algn="l" rtl="0">
              <a:buNone/>
            </a:pPr>
            <a:r>
              <a:rPr lang="en-US" sz="2400" i="1" dirty="0"/>
              <a:t>Then we define load pattern </a:t>
            </a:r>
            <a:r>
              <a:rPr lang="en-US" i="1" dirty="0"/>
              <a:t>.</a:t>
            </a:r>
            <a:endParaRPr lang="en-US" dirty="0"/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صورة 3" descr="C:\Users\M..s\Desktop\load patter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2481943"/>
            <a:ext cx="6273846" cy="274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1065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 algn="l" rtl="0">
              <a:buNone/>
            </a:pPr>
            <a:r>
              <a:rPr lang="en-US" sz="2400" i="1" dirty="0"/>
              <a:t>Then we define load cases </a:t>
            </a:r>
            <a:r>
              <a:rPr lang="en-US" sz="2400" i="1" dirty="0" smtClean="0"/>
              <a:t>:</a:t>
            </a:r>
          </a:p>
          <a:p>
            <a:pPr marL="82296" lvl="0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p:pic>
        <p:nvPicPr>
          <p:cNvPr id="4" name="صورة 3" descr="C:\Users\M..s\Desktop\EQx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132856"/>
            <a:ext cx="5334918" cy="4244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8996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Seismic loads </a:t>
            </a:r>
            <a:endParaRPr lang="ar-SA" dirty="0"/>
          </a:p>
        </p:txBody>
      </p:sp>
      <p:pic>
        <p:nvPicPr>
          <p:cNvPr id="4" name="عنصر نائب للمحتوى 3" descr="C:\Users\M..s\Desktop\EQy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70" y="1447800"/>
            <a:ext cx="516620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895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800" b="1" i="1" dirty="0" smtClean="0"/>
              <a:t>*Columns grouping (Block A):</a:t>
            </a:r>
          </a:p>
          <a:p>
            <a:pPr marL="82296" indent="0" algn="l" rtl="0">
              <a:buNone/>
            </a:pPr>
            <a:endParaRPr lang="en-US" sz="2800" dirty="0" smtClean="0"/>
          </a:p>
          <a:p>
            <a:pPr marL="82296" indent="0" algn="l" rtl="0">
              <a:buNone/>
            </a:pPr>
            <a:endParaRPr lang="ar-SA" sz="28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74375"/>
              </p:ext>
            </p:extLst>
          </p:nvPr>
        </p:nvGraphicFramePr>
        <p:xfrm>
          <a:off x="1907704" y="2492896"/>
          <a:ext cx="5760639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9852"/>
                <a:gridCol w="1960542"/>
                <a:gridCol w="1840245"/>
              </a:tblGrid>
              <a:tr h="6088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Group 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Column 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Axial force range (KN)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88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C1,C2,C4,C6,C7,C8,C9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100-600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88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600-1000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452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C5,C15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1000-2000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88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C11,C12,C13,C14,C18,C19,C21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2000-3000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452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C10,C16,C17,C20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3000-5000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867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b="1" i="1" dirty="0"/>
                  <a:t>check </a:t>
                </a:r>
                <a:r>
                  <a:rPr lang="en-US" sz="2400" b="1" i="1" dirty="0" smtClean="0"/>
                  <a:t>buckling</a:t>
                </a:r>
              </a:p>
              <a:p>
                <a:pPr marL="82296" indent="0" algn="l" rtl="0">
                  <a:buNone/>
                </a:pPr>
                <a:r>
                  <a:rPr lang="en-US" sz="2400" i="1" dirty="0"/>
                  <a:t>slenderness effects shall be permitted to be neglected in the following cases</a:t>
                </a:r>
                <a:r>
                  <a:rPr lang="en-US" sz="2400" i="1" dirty="0" smtClean="0"/>
                  <a:t>:</a:t>
                </a:r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lvl="0" indent="0" algn="l" rtl="0">
                  <a:buNone/>
                </a:pPr>
                <a:r>
                  <a:rPr lang="en-US" sz="2400" i="1" dirty="0"/>
                  <a:t>For compression members not braced against sideway when: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𝐾𝑙𝑢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≤</m:t>
                    </m:r>
                    <m:r>
                      <a:rPr lang="en-US" sz="2400" i="1">
                        <a:latin typeface="Cambria Math"/>
                      </a:rPr>
                      <m:t>22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lvl="0" indent="0" algn="l" rtl="0">
                  <a:buNone/>
                </a:pPr>
                <a:r>
                  <a:rPr lang="en-US" sz="2400" i="1" dirty="0"/>
                  <a:t>For compression members braced against sideway when: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𝐾𝑙𝑢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≤</m:t>
                    </m:r>
                    <m:r>
                      <a:rPr lang="en-US" sz="2400" i="1">
                        <a:latin typeface="Cambria Math"/>
                      </a:rPr>
                      <m:t>34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12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934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In this structure, columns are braced then the second equation will be used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K= 0.57, using figure (R10.10.1.1) in ACI-318-11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Lu: Unbaked length of the column </a:t>
                </a:r>
                <a:r>
                  <a:rPr lang="en-US" sz="2400" i="1" dirty="0" smtClean="0"/>
                  <a:t>= 4</a:t>
                </a:r>
              </a:p>
              <a:p>
                <a:pPr marL="82296" indent="0" algn="l" rtl="0">
                  <a:buNone/>
                </a:pPr>
                <a:r>
                  <a:rPr lang="en-US" sz="2400" i="1" dirty="0"/>
                  <a:t>r= Radius of gyration for cross section of column.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𝐼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1732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 r="-73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2353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M</a:t>
                </a:r>
                <a:r>
                  <a:rPr lang="en-US" sz="2400" i="1" baseline="-25000" dirty="0"/>
                  <a:t>1</a:t>
                </a:r>
                <a:r>
                  <a:rPr lang="en-US" sz="2400" i="1" dirty="0"/>
                  <a:t>: the smaller design end moment on the column.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M</a:t>
                </a:r>
                <a:r>
                  <a:rPr lang="en-US" sz="2400" i="1" baseline="-25000" dirty="0"/>
                  <a:t>1</a:t>
                </a:r>
                <a:r>
                  <a:rPr lang="en-US" sz="2400" i="1" dirty="0"/>
                  <a:t>= 0.7469 </a:t>
                </a:r>
                <a:r>
                  <a:rPr lang="en-US" sz="2400" i="1" dirty="0" err="1"/>
                  <a:t>KN.m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M</a:t>
                </a:r>
                <a:r>
                  <a:rPr lang="en-US" sz="2400" i="1" baseline="-25000" dirty="0"/>
                  <a:t>2</a:t>
                </a:r>
                <a:r>
                  <a:rPr lang="en-US" sz="2400" i="1" dirty="0"/>
                  <a:t>: the larger design end moment on the column.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M</a:t>
                </a:r>
                <a:r>
                  <a:rPr lang="en-US" sz="2400" i="1" baseline="-25000" dirty="0"/>
                  <a:t>2</a:t>
                </a:r>
                <a:r>
                  <a:rPr lang="en-US" sz="2400" i="1" dirty="0"/>
                  <a:t> = 8.6233 </a:t>
                </a:r>
                <a:r>
                  <a:rPr lang="en-US" sz="2400" i="1" dirty="0" err="1" smtClean="0"/>
                  <a:t>KN.m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i="1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57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1732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&lt;(</m:t>
                    </m:r>
                    <m:r>
                      <a:rPr lang="en-US" sz="2400" i="1">
                        <a:latin typeface="Cambria Math"/>
                      </a:rPr>
                      <m:t>34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12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7469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6233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13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164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32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96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 → the column is short and slenderness can be neglected.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 r="-23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6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Computer Programs Used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/>
              <a:t>SAP2000 used to modeling the building using equivalent depth of slabs and make checks then the results will be taken for design . Also, AutoCAD will be used to get out the design as a drawings and ready for execution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13871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Column number 5 from group 3 (in Block A) will be taken as a </a:t>
                </a:r>
                <a:r>
                  <a:rPr lang="en-US" sz="2400" i="1" dirty="0" smtClean="0"/>
                  <a:t>sample</a:t>
                </a:r>
              </a:p>
              <a:p>
                <a:pPr marL="82296" indent="0" algn="l" rtl="0">
                  <a:buNone/>
                </a:pPr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For computing gross area of the column, assume 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𝑃𝑢</m:t>
                    </m:r>
                    <m:r>
                      <a:rPr lang="en-US" sz="2400" i="1">
                        <a:latin typeface="Cambria Math"/>
                      </a:rPr>
                      <m:t>=∅ </m:t>
                    </m:r>
                    <m:r>
                      <a:rPr lang="en-US" sz="2400" i="1">
                        <a:latin typeface="Cambria Math"/>
                      </a:rPr>
                      <m:t>𝑃𝑛</m:t>
                    </m:r>
                  </m:oMath>
                </a14:m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Where Pu = 1573.689 KN	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∅</m:t>
                      </m:r>
                      <m:r>
                        <a:rPr lang="en-US" sz="2400" i="1">
                          <a:latin typeface="Cambria Math"/>
                        </a:rPr>
                        <m:t>𝑃𝑛</m:t>
                      </m:r>
                      <m:r>
                        <a:rPr lang="en-US" sz="2400" i="1">
                          <a:latin typeface="Cambria Math"/>
                        </a:rPr>
                        <m:t>= ∅</m:t>
                      </m:r>
                      <m:r>
                        <a:rPr lang="en-US" sz="2400" i="1">
                          <a:latin typeface="Cambria Math"/>
                        </a:rPr>
                        <m:t>𝜆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85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𝐴𝑔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𝐴𝑠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𝐴𝑠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𝑓𝑦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As: Area of steel in column, (As=ρ Ag)→ assuming ρ=0.01 then   As=0.01 Ag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 r="-10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950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∅</m:t>
                      </m:r>
                      <m:r>
                        <a:rPr lang="en-US" sz="2400" i="1">
                          <a:latin typeface="Cambria Math"/>
                        </a:rPr>
                        <m:t>𝑃𝑛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65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8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85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28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99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𝐴𝑔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01</m:t>
                          </m:r>
                          <m:r>
                            <a:rPr lang="en-US" sz="2400" i="1">
                              <a:latin typeface="Cambria Math"/>
                            </a:rPr>
                            <m:t>𝐴𝑔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420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1979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i="1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14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𝐴𝑔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1573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689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𝐴𝑔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108981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232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→ (330*330)mm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Column dimensions are (400*400)mm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As=0.01* Ag =0.01*(400*400)= 1600mm</a:t>
                </a:r>
                <a:r>
                  <a:rPr lang="en-US" sz="2400" i="1" baseline="30000" dirty="0"/>
                  <a:t>2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Use 8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2400" i="1" dirty="0"/>
                  <a:t>16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7522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 smtClean="0"/>
                  <a:t>For stirrups, using stirrups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smtClean="0"/>
                  <a:t>diameter</a:t>
                </a:r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𝑠𝑝𝑎𝑐𝑖𝑛𝑔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𝑑𝑏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48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256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𝑚𝑚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48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480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𝑚𝑚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450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𝑚𝑚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288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Use (1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2400" i="1" dirty="0"/>
                  <a:t>10/ 200mm).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b="1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3444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Block A</a:t>
            </a:r>
          </a:p>
          <a:p>
            <a:pPr marL="82296" indent="0" algn="l" rtl="0">
              <a:buNone/>
            </a:pPr>
            <a:endParaRPr lang="en-US" dirty="0"/>
          </a:p>
          <a:p>
            <a:pPr marL="82296" indent="0" algn="l" rtl="0">
              <a:buNone/>
            </a:pP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1296126"/>
                  </p:ext>
                </p:extLst>
              </p:nvPr>
            </p:nvGraphicFramePr>
            <p:xfrm>
              <a:off x="1763688" y="2348880"/>
              <a:ext cx="6596832" cy="33123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5876"/>
                    <a:gridCol w="855839"/>
                    <a:gridCol w="570559"/>
                    <a:gridCol w="765220"/>
                    <a:gridCol w="951827"/>
                    <a:gridCol w="665876"/>
                    <a:gridCol w="1237105"/>
                    <a:gridCol w="884530"/>
                  </a:tblGrid>
                  <a:tr h="558767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Group#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Ag (mm</a:t>
                          </a:r>
                          <a:r>
                            <a:rPr lang="en-US" sz="1200" baseline="300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As (mm</a:t>
                          </a:r>
                          <a:r>
                            <a:rPr lang="en-US" sz="1200" baseline="300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547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37851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821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56825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1574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108981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(400*400)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2968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205523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(500*500)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58837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4333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300053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(550*550)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10/ 200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1296126"/>
                  </p:ext>
                </p:extLst>
              </p:nvPr>
            </p:nvGraphicFramePr>
            <p:xfrm>
              <a:off x="1763688" y="2348880"/>
              <a:ext cx="6596832" cy="33123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5876"/>
                    <a:gridCol w="855839"/>
                    <a:gridCol w="570559"/>
                    <a:gridCol w="765220"/>
                    <a:gridCol w="951827"/>
                    <a:gridCol w="665876"/>
                    <a:gridCol w="1237105"/>
                    <a:gridCol w="884530"/>
                  </a:tblGrid>
                  <a:tr h="558767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Group#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Ag (mm</a:t>
                          </a:r>
                          <a:r>
                            <a:rPr lang="en-US" sz="1200" baseline="300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As (mm</a:t>
                          </a:r>
                          <a:r>
                            <a:rPr lang="en-US" sz="1200" baseline="300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547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37851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576" t="-108989" r="-71921" b="-407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6207" t="-108989" r="-690" b="-407865"/>
                          </a:stretch>
                        </a:blipFill>
                      </a:tcPr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821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56825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576" t="-208989" r="-71921" b="-307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6207" t="-208989" r="-690" b="-307865"/>
                          </a:stretch>
                        </a:blipFill>
                      </a:tcPr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1574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108981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(400*400)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576" t="-312500" r="-71921" b="-2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6207" t="-312500" r="-690" b="-211364"/>
                          </a:stretch>
                        </a:blipFill>
                      </a:tcPr>
                    </a:tc>
                  </a:tr>
                  <a:tr h="541306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2968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205523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(500*500)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576" t="-407865" r="-71921" b="-1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6207" t="-407865" r="-690" b="-108989"/>
                          </a:stretch>
                        </a:blipFill>
                      </a:tcPr>
                    </a:tc>
                  </a:tr>
                  <a:tr h="58837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4333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300053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(550*550)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576" t="-465979" r="-71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46207" t="-465979" r="-6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72429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Block B (part 1).</a:t>
            </a:r>
          </a:p>
          <a:p>
            <a:pPr marL="82296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/>
            </p:nvGraphicFramePr>
            <p:xfrm>
              <a:off x="1955800" y="2375916"/>
              <a:ext cx="6457950" cy="31897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9997"/>
                    <a:gridCol w="809544"/>
                    <a:gridCol w="539273"/>
                    <a:gridCol w="723260"/>
                    <a:gridCol w="899634"/>
                    <a:gridCol w="629363"/>
                    <a:gridCol w="1169270"/>
                    <a:gridCol w="1057609"/>
                  </a:tblGrid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Group#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Ag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As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C31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41482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65305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137050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(400*400)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3044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210803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(500*500)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94005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6219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430679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(700*700)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10/ 200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/>
            </p:nvGraphicFramePr>
            <p:xfrm>
              <a:off x="1955800" y="2375916"/>
              <a:ext cx="6457950" cy="3097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9997"/>
                    <a:gridCol w="809544"/>
                    <a:gridCol w="539273"/>
                    <a:gridCol w="723260"/>
                    <a:gridCol w="899634"/>
                    <a:gridCol w="629363"/>
                    <a:gridCol w="1169270"/>
                    <a:gridCol w="1057609"/>
                  </a:tblGrid>
                  <a:tr h="720662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Group#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Ag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As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C31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599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41482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160256" r="-9062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160256" r="-578" b="-4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65305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260256" r="-9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260256" r="-578" b="-3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137050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(400*400)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360256" r="-9062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360256" r="-578" b="-2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3044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210803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(500*500)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460256" r="-90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460256" r="-578" b="-1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6219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430679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(700*700)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560256" r="-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560256" r="-5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03340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Block B (part 2)</a:t>
            </a:r>
          </a:p>
          <a:p>
            <a:pPr marL="82296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en-US" sz="2400" dirty="0" smtClean="0"/>
          </a:p>
          <a:p>
            <a:pPr marL="82296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/>
            </p:nvGraphicFramePr>
            <p:xfrm>
              <a:off x="1910080" y="2253234"/>
              <a:ext cx="6549390" cy="31897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0188"/>
                    <a:gridCol w="809789"/>
                    <a:gridCol w="539436"/>
                    <a:gridCol w="723479"/>
                    <a:gridCol w="909426"/>
                    <a:gridCol w="579418"/>
                    <a:gridCol w="1210241"/>
                    <a:gridCol w="1147413"/>
                  </a:tblGrid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Group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Ag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As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33449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C24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65305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147161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(400*400)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4431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306856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(600*600)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3600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7660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530471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(750*750)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5625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10/ 200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/>
            </p:nvGraphicFramePr>
            <p:xfrm>
              <a:off x="1910080" y="2253234"/>
              <a:ext cx="6549390" cy="3097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0188"/>
                    <a:gridCol w="809789"/>
                    <a:gridCol w="539436"/>
                    <a:gridCol w="723479"/>
                    <a:gridCol w="909426"/>
                    <a:gridCol w="579418"/>
                    <a:gridCol w="1210241"/>
                    <a:gridCol w="1147413"/>
                  </a:tblGrid>
                  <a:tr h="720662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Group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Ag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As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483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33449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5729" t="-160256" r="-9447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71809" t="-160256" b="-4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C24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65305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5729" t="-260256" r="-9447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71809" t="-260256" b="-3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2125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147161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(400*400)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5729" t="-360256" r="-9447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71809" t="-360256" b="-2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4431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306856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(600*600)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3600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5729" t="-460256" r="-9447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71809" t="-460256" b="-1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7660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530471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(750*750)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5625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5729" t="-560256" r="-94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71809" t="-5602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39905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Columns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Block C</a:t>
            </a:r>
          </a:p>
          <a:p>
            <a:pPr marL="82296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/>
            </p:nvGraphicFramePr>
            <p:xfrm>
              <a:off x="1955800" y="2375916"/>
              <a:ext cx="6457950" cy="31897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9997"/>
                    <a:gridCol w="809544"/>
                    <a:gridCol w="539273"/>
                    <a:gridCol w="723260"/>
                    <a:gridCol w="899634"/>
                    <a:gridCol w="629363"/>
                    <a:gridCol w="1169270"/>
                    <a:gridCol w="1057609"/>
                  </a:tblGrid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Group#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Ag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As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C65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54308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C47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65668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C28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1426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98779.2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(400*400)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C54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136878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(450*450)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10/ 200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94005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141312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(450*450)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10/ 200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/>
            </p:nvGraphicFramePr>
            <p:xfrm>
              <a:off x="1955800" y="2375916"/>
              <a:ext cx="6457950" cy="3097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9997"/>
                    <a:gridCol w="809544"/>
                    <a:gridCol w="539273"/>
                    <a:gridCol w="723260"/>
                    <a:gridCol w="899634"/>
                    <a:gridCol w="629363"/>
                    <a:gridCol w="1169270"/>
                    <a:gridCol w="1057609"/>
                  </a:tblGrid>
                  <a:tr h="720662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Group#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Critical column #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Pn (KN)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Ag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Dimension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As (mm</a:t>
                          </a:r>
                          <a:r>
                            <a:rPr lang="en-US" sz="1400" baseline="300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Reinforcement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Ties (mm)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C65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54308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(300*300)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160256" r="-9062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160256" r="-578" b="-4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C47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948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65668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(350*350)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1225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260256" r="-9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260256" r="-578" b="-3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C28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1426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98779.2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(400*400)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1600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360256" r="-9062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360256" r="-578" b="-2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C54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1976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136878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(450*450)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460256" r="-906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460256" r="-578" b="-100000"/>
                          </a:stretch>
                        </a:blipFill>
                      </a:tcPr>
                    </a:tc>
                  </a:tr>
                  <a:tr h="475298"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141312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(450*450)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2025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61979" t="-560256" r="-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12717" t="-560256" r="-5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13531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dirty="0" smtClean="0"/>
              <a:t>In our project we used two type of footing: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Single footing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Strip footing</a:t>
            </a:r>
          </a:p>
          <a:p>
            <a:pPr marL="82296" indent="0" algn="l" rtl="0">
              <a:buNone/>
            </a:pPr>
            <a:r>
              <a:rPr lang="en-US" sz="2400" i="1" dirty="0"/>
              <a:t>The combinations that we used to calculate service load on footing :</a:t>
            </a:r>
            <a:endParaRPr lang="en-US" sz="2400" dirty="0"/>
          </a:p>
          <a:p>
            <a:pPr algn="l" rtl="0">
              <a:buFont typeface="Arial" pitchFamily="34" charset="0"/>
              <a:buChar char="•"/>
            </a:pPr>
            <a:endParaRPr lang="ar-SA" sz="2400" dirty="0"/>
          </a:p>
        </p:txBody>
      </p:sp>
      <p:pic>
        <p:nvPicPr>
          <p:cNvPr id="4" name="صورة 3" descr="C:\Users\M..s\Desktop\servi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26070"/>
            <a:ext cx="4752975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9539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800" b="1" i="1" dirty="0"/>
              <a:t>footing grouping </a:t>
            </a:r>
            <a:endParaRPr lang="en-US" sz="2800" b="1" i="1" dirty="0" smtClean="0"/>
          </a:p>
          <a:p>
            <a:pPr marL="82296" indent="0" algn="l" rtl="0">
              <a:buNone/>
            </a:pPr>
            <a:endParaRPr lang="en-US" sz="2800" b="1" i="1" dirty="0" smtClean="0"/>
          </a:p>
          <a:p>
            <a:pPr marL="82296" indent="0" algn="l" rtl="0">
              <a:buNone/>
            </a:pPr>
            <a:r>
              <a:rPr lang="en-US" sz="2800" i="1" dirty="0"/>
              <a:t>The footings were classified as groups according to the range of the axial loads. As a result, the same groups of the columns were adopted</a:t>
            </a:r>
            <a:r>
              <a:rPr lang="en-US" sz="2800" i="1" dirty="0" smtClean="0"/>
              <a:t>.</a:t>
            </a:r>
          </a:p>
          <a:p>
            <a:pPr marL="82296" indent="0" algn="l" rtl="0">
              <a:buNone/>
            </a:pPr>
            <a:endParaRPr lang="en-US" sz="2800" dirty="0"/>
          </a:p>
          <a:p>
            <a:pPr marL="82296" indent="0" algn="l" rtl="0"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754048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b="1" i="1" dirty="0"/>
                  <a:t>footing design </a:t>
                </a:r>
                <a:r>
                  <a:rPr lang="en-US" sz="2400" b="1" i="1" dirty="0" smtClean="0"/>
                  <a:t>(Single footing):</a:t>
                </a:r>
              </a:p>
              <a:p>
                <a:pPr marL="82296" indent="0" algn="l" rtl="0">
                  <a:buNone/>
                </a:pPr>
                <a:r>
                  <a:rPr lang="en-US" sz="2400" b="1" i="1" dirty="0" smtClean="0"/>
                  <a:t>Block C</a:t>
                </a:r>
              </a:p>
              <a:p>
                <a:pPr marL="82296" indent="0" algn="l" rtl="0">
                  <a:buNone/>
                </a:pPr>
                <a:endParaRPr lang="en-US" sz="2400" b="1" i="1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Footing dimension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𝑃𝑠𝑒𝑟𝑣𝑖𝑐𝑒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𝑞𝑎𝑙𝑙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1140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400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85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Use square footing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Use L=B=1.7m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02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Design Codes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i="1" dirty="0"/>
              <a:t>1-American concrete institute code according to 2008 updating (ACI-318-08) </a:t>
            </a:r>
            <a:r>
              <a:rPr lang="en-US" i="1" dirty="0" smtClean="0"/>
              <a:t>.</a:t>
            </a:r>
          </a:p>
          <a:p>
            <a:pPr marL="82296" indent="0" algn="l">
              <a:buNone/>
            </a:pPr>
            <a:r>
              <a:rPr lang="en-US" i="1" dirty="0" smtClean="0"/>
              <a:t> </a:t>
            </a:r>
            <a:endParaRPr lang="en-US" dirty="0"/>
          </a:p>
          <a:p>
            <a:pPr marL="82296" indent="0" algn="l">
              <a:buNone/>
            </a:pPr>
            <a:r>
              <a:rPr lang="en-US" i="1" dirty="0"/>
              <a:t>2-UBC-97 (Uniform Building Code).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17993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Calculate (d) depending on wide beam shear</a:t>
                </a:r>
                <a:r>
                  <a:rPr lang="en-US" sz="2400" i="1" dirty="0" smtClean="0"/>
                  <a:t>.</a:t>
                </a:r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Pu= 1470 KN.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𝑞𝑢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1470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509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𝑞𝑢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509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7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331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509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=∅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𝑏𝑤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75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28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661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44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9856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= 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</m:oMath>
                </a14:m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331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509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661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44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d=0.3 m 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r>
                  <a:rPr lang="en-US" sz="2400" i="1" dirty="0"/>
                  <a:t>check punching shear: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𝑉𝑢𝑝𝑢𝑛𝑐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𝑖𝑛𝑔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𝑃𝑢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𝑞𝑢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1221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 ∅∗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33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𝑏𝑜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1000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1000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2800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3860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75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33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28</m:t>
                            </m:r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2800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300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1100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→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1100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𝑝𝑢𝑛𝑐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𝑖𝑛𝑔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Use h=500 mm →d=430 mm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𝑝𝑢𝑛𝑐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𝑖𝑛𝑔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1119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1870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𝑝𝑢𝑛𝑐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𝑖𝑛𝑔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Then use h=500 mm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7105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400" i="1" dirty="0"/>
              <a:t>Sap2000 </a:t>
            </a:r>
            <a:r>
              <a:rPr lang="en-US" sz="2400" i="1" dirty="0" smtClean="0"/>
              <a:t>analysis</a:t>
            </a:r>
          </a:p>
          <a:p>
            <a:pPr marL="82296" lvl="0" indent="0" algn="l" rtl="0">
              <a:buNone/>
            </a:pPr>
            <a:r>
              <a:rPr lang="en-US" sz="2400" i="1" dirty="0" smtClean="0"/>
              <a:t>*Deflection:</a:t>
            </a:r>
          </a:p>
          <a:p>
            <a:pPr marL="82296" lvl="0" indent="0" algn="l" rtl="0">
              <a:buNone/>
            </a:pPr>
            <a:r>
              <a:rPr lang="en-US" sz="2400" i="1" dirty="0" smtClean="0"/>
              <a:t> </a:t>
            </a:r>
            <a:endParaRPr lang="en-US" sz="2400" dirty="0"/>
          </a:p>
          <a:p>
            <a:pPr marL="82296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p:pic>
        <p:nvPicPr>
          <p:cNvPr id="6146" name="Picture 2" descr="C:\Users\M..s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492896"/>
            <a:ext cx="4888011" cy="37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84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dirty="0" smtClean="0"/>
                  <a:t>*</a:t>
                </a:r>
                <a:r>
                  <a:rPr lang="en-US" sz="2400" i="1" dirty="0"/>
                  <a:t>Bearing </a:t>
                </a:r>
                <a:r>
                  <a:rPr lang="en-US" sz="2400" i="1" dirty="0" smtClean="0"/>
                  <a:t>capacity:</a:t>
                </a:r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𝑟𝑒𝑎𝑐𝑡𝑖𝑜𝑛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𝑚𝑒𝑠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𝑎𝑟𝑒𝑎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18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474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0625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296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𝑙𝑒𝑠𝑠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𝑎𝑛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400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/>
                  <a:t> →OK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M..s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19086"/>
            <a:ext cx="4320480" cy="17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79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 algn="l" rtl="0">
              <a:buNone/>
            </a:pPr>
            <a:r>
              <a:rPr lang="en-US" sz="2400" i="1" dirty="0" smtClean="0"/>
              <a:t>*Check </a:t>
            </a:r>
            <a:r>
              <a:rPr lang="en-US" sz="2400" i="1" dirty="0"/>
              <a:t>wide beam </a:t>
            </a:r>
            <a:r>
              <a:rPr lang="en-US" sz="2400" i="1" dirty="0" smtClean="0"/>
              <a:t>shear:</a:t>
            </a:r>
          </a:p>
          <a:p>
            <a:pPr marL="82296" lvl="0" indent="0" algn="l" rtl="0">
              <a:buNone/>
            </a:pPr>
            <a:endParaRPr lang="en-US" sz="2400" i="1" dirty="0" smtClean="0"/>
          </a:p>
          <a:p>
            <a:pPr marL="82296" lvl="0" indent="0" algn="l" rtl="0">
              <a:buNone/>
            </a:pPr>
            <a:endParaRPr lang="en-US" sz="2400" dirty="0"/>
          </a:p>
          <a:p>
            <a:pPr marL="82296" indent="0" algn="l" rtl="0">
              <a:buNone/>
            </a:pPr>
            <a:endParaRPr lang="ar-SA" sz="2400" dirty="0"/>
          </a:p>
        </p:txBody>
      </p:sp>
      <p:pic>
        <p:nvPicPr>
          <p:cNvPr id="8194" name="Picture 2" descr="C:\Users\M..s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2060848"/>
            <a:ext cx="50564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141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82296" indent="0" algn="l" rtl="0">
                  <a:buNone/>
                </a:pPr>
                <a:r>
                  <a:rPr lang="en-US" sz="2400" i="1" dirty="0"/>
                  <a:t>Vu =279.9 KN (for total width of footing= 1.7 m).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	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𝑓𝑜𝑟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𝑓𝑜𝑜𝑡𝑖𝑛𝑔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𝑒𝑎𝑟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𝑤𝑖𝑑𝑡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𝑓𝑜𝑜𝑡𝑖𝑛𝑔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279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164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= ∅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𝑏𝑤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75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28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1000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430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284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42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&lt; 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→ OK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3831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lvl="0" indent="0" algn="l" rtl="0">
                  <a:buNone/>
                </a:pPr>
                <a:r>
                  <a:rPr lang="en-US" sz="2400" i="1" dirty="0"/>
                  <a:t>Check punching shear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=∅∗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33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𝑏𝑜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1000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1000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3320</m:t>
                    </m:r>
                    <m:r>
                      <a:rPr lang="en-US" sz="2400" i="1">
                        <a:latin typeface="Cambria Math"/>
                      </a:rPr>
                      <m:t>𝑚𝑚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75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33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28</m:t>
                            </m:r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3320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430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1870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.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9777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l" rtl="0">
                  <a:buNone/>
                </a:pPr>
                <a:r>
                  <a:rPr lang="en-US" sz="2400" dirty="0" smtClean="0"/>
                  <a:t>From SAP :</a:t>
                </a:r>
              </a:p>
              <a:p>
                <a:pPr marL="82296" indent="0" algn="l" rtl="0">
                  <a:buNone/>
                </a:pPr>
                <a:endParaRPr lang="en-US" sz="2400" dirty="0" smtClean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𝑎𝑣𝑒𝑟𝑎𝑔𝑒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𝑣𝑎𝑙𝑢𝑒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</a:rPr>
                      <m:t>𝑏𝑜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43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32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496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32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1646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72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𝐾𝑁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 </a:t>
                </a:r>
                <a:endParaRPr lang="en-US" sz="2400" dirty="0"/>
              </a:p>
              <a:p>
                <a:pPr marL="82296" indent="0" algn="l" rtl="0">
                  <a:buNone/>
                </a:pPr>
                <a:r>
                  <a:rPr lang="en-US" sz="2400" i="1" dirty="0"/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𝑉𝑢</m:t>
                    </m:r>
                    <m:r>
                      <a:rPr lang="en-US" sz="2400" i="1">
                        <a:latin typeface="Cambria Math"/>
                      </a:rPr>
                      <m:t>&lt;∅</m:t>
                    </m:r>
                    <m:r>
                      <a:rPr lang="en-US" sz="2400" i="1">
                        <a:latin typeface="Cambria Math"/>
                      </a:rPr>
                      <m:t>𝑉𝑐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i="1" dirty="0"/>
                  <a:t> , punching shear is OK.</a:t>
                </a:r>
                <a:endParaRPr lang="en-US" sz="2400" dirty="0"/>
              </a:p>
              <a:p>
                <a:pPr marL="82296" indent="0" algn="l" rtl="0">
                  <a:buNone/>
                </a:pPr>
                <a:endParaRPr lang="ar-SA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" t="-10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3045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Foundation Design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i="1" dirty="0"/>
              <a:t>Flexural design :</a:t>
            </a:r>
            <a:endParaRPr lang="en-US" dirty="0"/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9218" name="Picture 2" descr="C:\Users\M..s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18268"/>
            <a:ext cx="4796954" cy="38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58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409</TotalTime>
  <Words>3866</Words>
  <Application>Microsoft Office PowerPoint</Application>
  <PresentationFormat>On-screen Show (4:3)</PresentationFormat>
  <Paragraphs>1067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انقلاب</vt:lpstr>
      <vt:lpstr>PowerPoint Presentation</vt:lpstr>
      <vt:lpstr>Contents</vt:lpstr>
      <vt:lpstr>Overview </vt:lpstr>
      <vt:lpstr>Overview </vt:lpstr>
      <vt:lpstr>Overview</vt:lpstr>
      <vt:lpstr>Elements of Structural System </vt:lpstr>
      <vt:lpstr>Materials </vt:lpstr>
      <vt:lpstr>Computer Programs Used </vt:lpstr>
      <vt:lpstr>Design Codes </vt:lpstr>
      <vt:lpstr>Loads </vt:lpstr>
      <vt:lpstr>Combinations </vt:lpstr>
      <vt:lpstr>Preliminary Design 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3-D Model Analysis</vt:lpstr>
      <vt:lpstr>Seismic loads </vt:lpstr>
      <vt:lpstr>Seismic loads </vt:lpstr>
      <vt:lpstr>Seismic loads </vt:lpstr>
      <vt:lpstr>Seismic loads </vt:lpstr>
      <vt:lpstr>Seismic loads </vt:lpstr>
      <vt:lpstr>Seismic loads </vt:lpstr>
      <vt:lpstr>Seismic loads </vt:lpstr>
      <vt:lpstr>Seismic loads </vt:lpstr>
      <vt:lpstr>Seismic loads </vt:lpstr>
      <vt:lpstr>Seismic loads </vt:lpstr>
      <vt:lpstr>Seismic loads </vt:lpstr>
      <vt:lpstr>Seismic loads </vt:lpstr>
      <vt:lpstr>Columns Design </vt:lpstr>
      <vt:lpstr>Columns Design </vt:lpstr>
      <vt:lpstr>Columns Design </vt:lpstr>
      <vt:lpstr>Columns Design </vt:lpstr>
      <vt:lpstr>Columns Design </vt:lpstr>
      <vt:lpstr>Columns Design </vt:lpstr>
      <vt:lpstr>Columns Design </vt:lpstr>
      <vt:lpstr>Columns Design </vt:lpstr>
      <vt:lpstr>Columns Design </vt:lpstr>
      <vt:lpstr>Columns Design </vt:lpstr>
      <vt:lpstr>Columns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  <vt:lpstr>Foundation Design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M..s</dc:creator>
  <cp:lastModifiedBy>admin</cp:lastModifiedBy>
  <cp:revision>90</cp:revision>
  <dcterms:created xsi:type="dcterms:W3CDTF">2015-12-10T08:35:26Z</dcterms:created>
  <dcterms:modified xsi:type="dcterms:W3CDTF">2016-05-04T08:46:50Z</dcterms:modified>
</cp:coreProperties>
</file>