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1"/>
  </p:sldMasterIdLst>
  <p:notesMasterIdLst>
    <p:notesMasterId r:id="rId45"/>
  </p:notesMasterIdLst>
  <p:sldIdLst>
    <p:sldId id="312" r:id="rId2"/>
    <p:sldId id="256" r:id="rId3"/>
    <p:sldId id="257" r:id="rId4"/>
    <p:sldId id="258" r:id="rId5"/>
    <p:sldId id="259" r:id="rId6"/>
    <p:sldId id="260" r:id="rId7"/>
    <p:sldId id="261" r:id="rId8"/>
    <p:sldId id="313" r:id="rId9"/>
    <p:sldId id="269" r:id="rId10"/>
    <p:sldId id="314" r:id="rId11"/>
    <p:sldId id="270" r:id="rId12"/>
    <p:sldId id="271" r:id="rId13"/>
    <p:sldId id="273" r:id="rId14"/>
    <p:sldId id="293" r:id="rId15"/>
    <p:sldId id="280" r:id="rId16"/>
    <p:sldId id="315" r:id="rId17"/>
    <p:sldId id="316" r:id="rId18"/>
    <p:sldId id="317" r:id="rId19"/>
    <p:sldId id="276" r:id="rId20"/>
    <p:sldId id="294" r:id="rId21"/>
    <p:sldId id="277" r:id="rId22"/>
    <p:sldId id="318" r:id="rId23"/>
    <p:sldId id="319" r:id="rId24"/>
    <p:sldId id="320" r:id="rId25"/>
    <p:sldId id="321" r:id="rId26"/>
    <p:sldId id="279" r:id="rId27"/>
    <p:sldId id="295" r:id="rId28"/>
    <p:sldId id="296" r:id="rId29"/>
    <p:sldId id="281" r:id="rId30"/>
    <p:sldId id="284" r:id="rId31"/>
    <p:sldId id="297" r:id="rId32"/>
    <p:sldId id="285" r:id="rId33"/>
    <p:sldId id="299" r:id="rId34"/>
    <p:sldId id="292" r:id="rId35"/>
    <p:sldId id="290" r:id="rId36"/>
    <p:sldId id="300" r:id="rId37"/>
    <p:sldId id="322" r:id="rId38"/>
    <p:sldId id="305" r:id="rId39"/>
    <p:sldId id="307" r:id="rId40"/>
    <p:sldId id="308" r:id="rId41"/>
    <p:sldId id="309" r:id="rId42"/>
    <p:sldId id="310" r:id="rId43"/>
    <p:sldId id="311" r:id="rId44"/>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83154" autoAdjust="0"/>
  </p:normalViewPr>
  <p:slideViewPr>
    <p:cSldViewPr>
      <p:cViewPr varScale="1">
        <p:scale>
          <a:sx n="71" d="100"/>
          <a:sy n="71" d="100"/>
        </p:scale>
        <p:origin x="-4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6492D-343A-470D-A405-3D78A064355D}"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CEFDC9ED-1B8E-40B7-BED1-D80C9DC1C86A}">
      <dgm:prSet phldrT="[نص]" custT="1"/>
      <dgm:spPr/>
      <dgm:t>
        <a:bodyPr/>
        <a:lstStyle/>
        <a:p>
          <a:r>
            <a:rPr lang="en-US" sz="3200" b="1" dirty="0" smtClean="0"/>
            <a:t>safety</a:t>
          </a:r>
          <a:endParaRPr lang="en-US" sz="3200" b="1" dirty="0"/>
        </a:p>
      </dgm:t>
    </dgm:pt>
    <dgm:pt modelId="{7BFAE55F-41C0-4F4E-8123-7DAB18532E5A}" type="parTrans" cxnId="{D07F6BE1-B43F-474B-B794-F017E17DC419}">
      <dgm:prSet/>
      <dgm:spPr/>
      <dgm:t>
        <a:bodyPr/>
        <a:lstStyle/>
        <a:p>
          <a:endParaRPr lang="en-US"/>
        </a:p>
      </dgm:t>
    </dgm:pt>
    <dgm:pt modelId="{1B578553-44E2-4E47-AB56-A4351A761533}" type="sibTrans" cxnId="{D07F6BE1-B43F-474B-B794-F017E17DC419}">
      <dgm:prSet/>
      <dgm:spPr/>
      <dgm:t>
        <a:bodyPr/>
        <a:lstStyle/>
        <a:p>
          <a:endParaRPr lang="en-US"/>
        </a:p>
      </dgm:t>
    </dgm:pt>
    <dgm:pt modelId="{98AF3552-B5DB-416A-B7F0-8985644333F3}">
      <dgm:prSet phldrT="[نص]" custT="1"/>
      <dgm:spPr/>
      <dgm:t>
        <a:bodyPr/>
        <a:lstStyle/>
        <a:p>
          <a:r>
            <a:rPr lang="en-US" sz="2400" b="1" dirty="0" smtClean="0"/>
            <a:t>Mobility</a:t>
          </a:r>
          <a:endParaRPr lang="en-US" sz="2400" b="1" dirty="0"/>
        </a:p>
      </dgm:t>
    </dgm:pt>
    <dgm:pt modelId="{3604C64F-CA34-41B9-89BE-D3EF01B95F33}" type="parTrans" cxnId="{219C2A67-94C7-4DDF-BA3E-09B8F35E006D}">
      <dgm:prSet/>
      <dgm:spPr/>
      <dgm:t>
        <a:bodyPr/>
        <a:lstStyle/>
        <a:p>
          <a:endParaRPr lang="en-US"/>
        </a:p>
      </dgm:t>
    </dgm:pt>
    <dgm:pt modelId="{4B0874B4-7EEB-4F9E-BF29-24DD61512898}" type="sibTrans" cxnId="{219C2A67-94C7-4DDF-BA3E-09B8F35E006D}">
      <dgm:prSet/>
      <dgm:spPr/>
      <dgm:t>
        <a:bodyPr/>
        <a:lstStyle/>
        <a:p>
          <a:endParaRPr lang="en-US"/>
        </a:p>
      </dgm:t>
    </dgm:pt>
    <dgm:pt modelId="{D74E71DC-2336-4B57-8965-D7E26226B6E8}">
      <dgm:prSet phldrT="[نص]" custT="1"/>
      <dgm:spPr/>
      <dgm:t>
        <a:bodyPr/>
        <a:lstStyle/>
        <a:p>
          <a:r>
            <a:rPr lang="en-US" sz="2800" b="1" dirty="0" smtClean="0"/>
            <a:t>Higher speed</a:t>
          </a:r>
          <a:endParaRPr lang="en-US" sz="2800" b="1" dirty="0"/>
        </a:p>
      </dgm:t>
    </dgm:pt>
    <dgm:pt modelId="{E8BBCBC0-53B2-4080-8E09-314F10D29D75}" type="parTrans" cxnId="{1CB9270A-6F96-41AF-9EE3-58BD3D093644}">
      <dgm:prSet/>
      <dgm:spPr/>
      <dgm:t>
        <a:bodyPr/>
        <a:lstStyle/>
        <a:p>
          <a:endParaRPr lang="en-US"/>
        </a:p>
      </dgm:t>
    </dgm:pt>
    <dgm:pt modelId="{8BC49BCB-629D-46F4-943E-23A5B5CEAD21}" type="sibTrans" cxnId="{1CB9270A-6F96-41AF-9EE3-58BD3D093644}">
      <dgm:prSet/>
      <dgm:spPr/>
      <dgm:t>
        <a:bodyPr/>
        <a:lstStyle/>
        <a:p>
          <a:endParaRPr lang="en-US"/>
        </a:p>
      </dgm:t>
    </dgm:pt>
    <dgm:pt modelId="{D6036990-1C54-4F75-A2FC-D9DAC9E49794}">
      <dgm:prSet phldrT="[نص]" custT="1"/>
      <dgm:spPr/>
      <dgm:t>
        <a:bodyPr/>
        <a:lstStyle/>
        <a:p>
          <a:r>
            <a:rPr lang="en-US" sz="2000" b="1" dirty="0" smtClean="0"/>
            <a:t>Serve the traffic efficiently</a:t>
          </a:r>
          <a:endParaRPr lang="en-US" sz="2000" b="1" dirty="0"/>
        </a:p>
      </dgm:t>
    </dgm:pt>
    <dgm:pt modelId="{BA728599-3558-4884-AA70-BB8DE2BE510A}" type="parTrans" cxnId="{07621E7D-4D71-4B65-B4A7-B240C9DE1865}">
      <dgm:prSet/>
      <dgm:spPr/>
      <dgm:t>
        <a:bodyPr/>
        <a:lstStyle/>
        <a:p>
          <a:endParaRPr lang="en-US"/>
        </a:p>
      </dgm:t>
    </dgm:pt>
    <dgm:pt modelId="{B4DB1864-C6B9-4E1B-AC71-C9A2898EFBFD}" type="sibTrans" cxnId="{07621E7D-4D71-4B65-B4A7-B240C9DE1865}">
      <dgm:prSet/>
      <dgm:spPr/>
      <dgm:t>
        <a:bodyPr/>
        <a:lstStyle/>
        <a:p>
          <a:endParaRPr lang="en-US"/>
        </a:p>
      </dgm:t>
    </dgm:pt>
    <dgm:pt modelId="{DEC5F55E-2A20-4E68-A2D9-CEED3E09DD49}" type="pres">
      <dgm:prSet presAssocID="{1576492D-343A-470D-A405-3D78A064355D}" presName="compositeShape" presStyleCnt="0">
        <dgm:presLayoutVars>
          <dgm:chMax val="9"/>
          <dgm:dir/>
          <dgm:resizeHandles val="exact"/>
        </dgm:presLayoutVars>
      </dgm:prSet>
      <dgm:spPr/>
      <dgm:t>
        <a:bodyPr/>
        <a:lstStyle/>
        <a:p>
          <a:endParaRPr lang="en-US"/>
        </a:p>
      </dgm:t>
    </dgm:pt>
    <dgm:pt modelId="{80EC9D00-7BB8-44F6-9D10-9E363930218E}" type="pres">
      <dgm:prSet presAssocID="{1576492D-343A-470D-A405-3D78A064355D}" presName="triangle1" presStyleLbl="node1" presStyleIdx="0" presStyleCnt="4" custLinFactNeighborX="-1389" custLinFactNeighborY="-2778">
        <dgm:presLayoutVars>
          <dgm:bulletEnabled val="1"/>
        </dgm:presLayoutVars>
      </dgm:prSet>
      <dgm:spPr/>
      <dgm:t>
        <a:bodyPr/>
        <a:lstStyle/>
        <a:p>
          <a:endParaRPr lang="en-US"/>
        </a:p>
      </dgm:t>
    </dgm:pt>
    <dgm:pt modelId="{0365FA0B-57AB-4892-8D72-FC59AFB5DA9B}" type="pres">
      <dgm:prSet presAssocID="{1576492D-343A-470D-A405-3D78A064355D}" presName="triangle2" presStyleLbl="node1" presStyleIdx="1" presStyleCnt="4">
        <dgm:presLayoutVars>
          <dgm:bulletEnabled val="1"/>
        </dgm:presLayoutVars>
      </dgm:prSet>
      <dgm:spPr/>
      <dgm:t>
        <a:bodyPr/>
        <a:lstStyle/>
        <a:p>
          <a:endParaRPr lang="en-US"/>
        </a:p>
      </dgm:t>
    </dgm:pt>
    <dgm:pt modelId="{7F998D2B-7A72-484A-866B-23CF36B865CB}" type="pres">
      <dgm:prSet presAssocID="{1576492D-343A-470D-A405-3D78A064355D}" presName="triangle3" presStyleLbl="node1" presStyleIdx="2" presStyleCnt="4">
        <dgm:presLayoutVars>
          <dgm:bulletEnabled val="1"/>
        </dgm:presLayoutVars>
      </dgm:prSet>
      <dgm:spPr/>
      <dgm:t>
        <a:bodyPr/>
        <a:lstStyle/>
        <a:p>
          <a:endParaRPr lang="en-US"/>
        </a:p>
      </dgm:t>
    </dgm:pt>
    <dgm:pt modelId="{7FE969B1-613F-4B5A-AA8B-D928D04275BE}" type="pres">
      <dgm:prSet presAssocID="{1576492D-343A-470D-A405-3D78A064355D}" presName="triangle4" presStyleLbl="node1" presStyleIdx="3" presStyleCnt="4">
        <dgm:presLayoutVars>
          <dgm:bulletEnabled val="1"/>
        </dgm:presLayoutVars>
      </dgm:prSet>
      <dgm:spPr/>
      <dgm:t>
        <a:bodyPr/>
        <a:lstStyle/>
        <a:p>
          <a:endParaRPr lang="en-US"/>
        </a:p>
      </dgm:t>
    </dgm:pt>
  </dgm:ptLst>
  <dgm:cxnLst>
    <dgm:cxn modelId="{A79E4601-95EF-463F-B4FB-5988A6D3EC51}" type="presOf" srcId="{98AF3552-B5DB-416A-B7F0-8985644333F3}" destId="{0365FA0B-57AB-4892-8D72-FC59AFB5DA9B}" srcOrd="0" destOrd="0" presId="urn:microsoft.com/office/officeart/2005/8/layout/pyramid4"/>
    <dgm:cxn modelId="{88EA80EC-F9CD-4EB8-8A7A-0EFD061B3CB4}" type="presOf" srcId="{D74E71DC-2336-4B57-8965-D7E26226B6E8}" destId="{7F998D2B-7A72-484A-866B-23CF36B865CB}" srcOrd="0" destOrd="0" presId="urn:microsoft.com/office/officeart/2005/8/layout/pyramid4"/>
    <dgm:cxn modelId="{AD51FEDA-927C-49A1-8C04-4978C37A8747}" type="presOf" srcId="{D6036990-1C54-4F75-A2FC-D9DAC9E49794}" destId="{7FE969B1-613F-4B5A-AA8B-D928D04275BE}" srcOrd="0" destOrd="0" presId="urn:microsoft.com/office/officeart/2005/8/layout/pyramid4"/>
    <dgm:cxn modelId="{D07F6BE1-B43F-474B-B794-F017E17DC419}" srcId="{1576492D-343A-470D-A405-3D78A064355D}" destId="{CEFDC9ED-1B8E-40B7-BED1-D80C9DC1C86A}" srcOrd="0" destOrd="0" parTransId="{7BFAE55F-41C0-4F4E-8123-7DAB18532E5A}" sibTransId="{1B578553-44E2-4E47-AB56-A4351A761533}"/>
    <dgm:cxn modelId="{219C2A67-94C7-4DDF-BA3E-09B8F35E006D}" srcId="{1576492D-343A-470D-A405-3D78A064355D}" destId="{98AF3552-B5DB-416A-B7F0-8985644333F3}" srcOrd="1" destOrd="0" parTransId="{3604C64F-CA34-41B9-89BE-D3EF01B95F33}" sibTransId="{4B0874B4-7EEB-4F9E-BF29-24DD61512898}"/>
    <dgm:cxn modelId="{F95FE565-E154-4DD9-8773-B9887A28F3F2}" type="presOf" srcId="{1576492D-343A-470D-A405-3D78A064355D}" destId="{DEC5F55E-2A20-4E68-A2D9-CEED3E09DD49}" srcOrd="0" destOrd="0" presId="urn:microsoft.com/office/officeart/2005/8/layout/pyramid4"/>
    <dgm:cxn modelId="{1CB9270A-6F96-41AF-9EE3-58BD3D093644}" srcId="{1576492D-343A-470D-A405-3D78A064355D}" destId="{D74E71DC-2336-4B57-8965-D7E26226B6E8}" srcOrd="2" destOrd="0" parTransId="{E8BBCBC0-53B2-4080-8E09-314F10D29D75}" sibTransId="{8BC49BCB-629D-46F4-943E-23A5B5CEAD21}"/>
    <dgm:cxn modelId="{9C448AA2-E388-4D7C-AD92-96AF96CC5D60}" type="presOf" srcId="{CEFDC9ED-1B8E-40B7-BED1-D80C9DC1C86A}" destId="{80EC9D00-7BB8-44F6-9D10-9E363930218E}" srcOrd="0" destOrd="0" presId="urn:microsoft.com/office/officeart/2005/8/layout/pyramid4"/>
    <dgm:cxn modelId="{07621E7D-4D71-4B65-B4A7-B240C9DE1865}" srcId="{1576492D-343A-470D-A405-3D78A064355D}" destId="{D6036990-1C54-4F75-A2FC-D9DAC9E49794}" srcOrd="3" destOrd="0" parTransId="{BA728599-3558-4884-AA70-BB8DE2BE510A}" sibTransId="{B4DB1864-C6B9-4E1B-AC71-C9A2898EFBFD}"/>
    <dgm:cxn modelId="{CD791E37-5C86-4B84-BF84-212FC3FCAAE4}" type="presParOf" srcId="{DEC5F55E-2A20-4E68-A2D9-CEED3E09DD49}" destId="{80EC9D00-7BB8-44F6-9D10-9E363930218E}" srcOrd="0" destOrd="0" presId="urn:microsoft.com/office/officeart/2005/8/layout/pyramid4"/>
    <dgm:cxn modelId="{BDA11E73-1201-49A0-B721-E6A9FEFB7FDF}" type="presParOf" srcId="{DEC5F55E-2A20-4E68-A2D9-CEED3E09DD49}" destId="{0365FA0B-57AB-4892-8D72-FC59AFB5DA9B}" srcOrd="1" destOrd="0" presId="urn:microsoft.com/office/officeart/2005/8/layout/pyramid4"/>
    <dgm:cxn modelId="{8526EE4B-8E2B-4426-9B47-145A8C9530FE}" type="presParOf" srcId="{DEC5F55E-2A20-4E68-A2D9-CEED3E09DD49}" destId="{7F998D2B-7A72-484A-866B-23CF36B865CB}" srcOrd="2" destOrd="0" presId="urn:microsoft.com/office/officeart/2005/8/layout/pyramid4"/>
    <dgm:cxn modelId="{7184049A-3A76-45E1-9968-B33C44FA1262}" type="presParOf" srcId="{DEC5F55E-2A20-4E68-A2D9-CEED3E09DD49}" destId="{7FE969B1-613F-4B5A-AA8B-D928D04275BE}" srcOrd="3" destOrd="0" presId="urn:microsoft.com/office/officeart/2005/8/layout/pyramid4"/>
  </dgm:cxnLst>
  <dgm:bg/>
  <dgm:whole/>
</dgm:dataModel>
</file>

<file path=ppt/diagrams/data2.xml><?xml version="1.0" encoding="utf-8"?>
<dgm:dataModel xmlns:dgm="http://schemas.openxmlformats.org/drawingml/2006/diagram" xmlns:a="http://schemas.openxmlformats.org/drawingml/2006/main">
  <dgm:ptLst>
    <dgm:pt modelId="{FC09C203-1D84-4F4B-9B22-A11B3F27C05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190F69F-BF60-45F1-A167-10505798297B}">
      <dgm:prSet phldrT="[نص]"/>
      <dgm:spPr/>
      <dgm:t>
        <a:bodyPr/>
        <a:lstStyle/>
        <a:p>
          <a:r>
            <a:rPr lang="en-US" dirty="0" smtClean="0"/>
            <a:t>Data collection and studies </a:t>
          </a:r>
          <a:endParaRPr lang="en-US" dirty="0"/>
        </a:p>
      </dgm:t>
    </dgm:pt>
    <dgm:pt modelId="{F3742139-E269-4C8F-B99D-AE26F7EDB171}" type="parTrans" cxnId="{7635C195-49C0-4E1F-B659-E6B678FBDC4F}">
      <dgm:prSet/>
      <dgm:spPr/>
      <dgm:t>
        <a:bodyPr/>
        <a:lstStyle/>
        <a:p>
          <a:endParaRPr lang="en-US"/>
        </a:p>
      </dgm:t>
    </dgm:pt>
    <dgm:pt modelId="{44A0D9A4-6FE6-4F28-9C90-4ED16B5067A8}" type="sibTrans" cxnId="{7635C195-49C0-4E1F-B659-E6B678FBDC4F}">
      <dgm:prSet/>
      <dgm:spPr/>
      <dgm:t>
        <a:bodyPr/>
        <a:lstStyle/>
        <a:p>
          <a:endParaRPr lang="en-US"/>
        </a:p>
      </dgm:t>
    </dgm:pt>
    <dgm:pt modelId="{37B10257-AE06-4840-93D8-ACB215330F0F}">
      <dgm:prSet phldrT="[نص]"/>
      <dgm:spPr/>
      <dgm:t>
        <a:bodyPr/>
        <a:lstStyle/>
        <a:p>
          <a:r>
            <a:rPr lang="en-US" dirty="0" smtClean="0"/>
            <a:t>Traffic studies </a:t>
          </a:r>
          <a:endParaRPr lang="en-US" dirty="0"/>
        </a:p>
      </dgm:t>
    </dgm:pt>
    <dgm:pt modelId="{53FAF8E4-6759-4542-8A95-33EDB0C6BAE7}" type="parTrans" cxnId="{63DC707A-E339-46B5-B743-29FA45C82CA7}">
      <dgm:prSet/>
      <dgm:spPr/>
      <dgm:t>
        <a:bodyPr/>
        <a:lstStyle/>
        <a:p>
          <a:endParaRPr lang="en-US"/>
        </a:p>
      </dgm:t>
    </dgm:pt>
    <dgm:pt modelId="{E8190BE1-1D69-4489-BF92-E65E0A70238E}" type="sibTrans" cxnId="{63DC707A-E339-46B5-B743-29FA45C82CA7}">
      <dgm:prSet/>
      <dgm:spPr/>
      <dgm:t>
        <a:bodyPr/>
        <a:lstStyle/>
        <a:p>
          <a:endParaRPr lang="en-US"/>
        </a:p>
      </dgm:t>
    </dgm:pt>
    <dgm:pt modelId="{68C50258-F0C7-4B8C-A2B9-8797956127B7}">
      <dgm:prSet phldrT="[نص]"/>
      <dgm:spPr/>
      <dgm:t>
        <a:bodyPr/>
        <a:lstStyle/>
        <a:p>
          <a:r>
            <a:rPr lang="en-US" dirty="0" smtClean="0"/>
            <a:t>Design criteria</a:t>
          </a:r>
          <a:endParaRPr lang="en-US" dirty="0"/>
        </a:p>
      </dgm:t>
    </dgm:pt>
    <dgm:pt modelId="{097795F9-592A-47CD-81E3-90DFF9B6CECA}" type="parTrans" cxnId="{88A34137-5F6F-4F43-BA64-AD2136522940}">
      <dgm:prSet/>
      <dgm:spPr/>
      <dgm:t>
        <a:bodyPr/>
        <a:lstStyle/>
        <a:p>
          <a:endParaRPr lang="en-US"/>
        </a:p>
      </dgm:t>
    </dgm:pt>
    <dgm:pt modelId="{5BA1FC07-6485-424E-8B00-73EC566CC231}" type="sibTrans" cxnId="{88A34137-5F6F-4F43-BA64-AD2136522940}">
      <dgm:prSet/>
      <dgm:spPr/>
      <dgm:t>
        <a:bodyPr/>
        <a:lstStyle/>
        <a:p>
          <a:endParaRPr lang="en-US"/>
        </a:p>
      </dgm:t>
    </dgm:pt>
    <dgm:pt modelId="{8DE28171-8C32-42E6-9440-4C1A7633832F}" type="pres">
      <dgm:prSet presAssocID="{FC09C203-1D84-4F4B-9B22-A11B3F27C055}" presName="outerComposite" presStyleCnt="0">
        <dgm:presLayoutVars>
          <dgm:chMax val="5"/>
          <dgm:dir/>
          <dgm:resizeHandles val="exact"/>
        </dgm:presLayoutVars>
      </dgm:prSet>
      <dgm:spPr/>
      <dgm:t>
        <a:bodyPr/>
        <a:lstStyle/>
        <a:p>
          <a:endParaRPr lang="en-US"/>
        </a:p>
      </dgm:t>
    </dgm:pt>
    <dgm:pt modelId="{F7E2D552-2D01-486F-942C-89FC6B1115CD}" type="pres">
      <dgm:prSet presAssocID="{FC09C203-1D84-4F4B-9B22-A11B3F27C055}" presName="dummyMaxCanvas" presStyleCnt="0">
        <dgm:presLayoutVars/>
      </dgm:prSet>
      <dgm:spPr/>
    </dgm:pt>
    <dgm:pt modelId="{961375A9-AF8F-44EC-B847-9AC9FFFB5EBB}" type="pres">
      <dgm:prSet presAssocID="{FC09C203-1D84-4F4B-9B22-A11B3F27C055}" presName="ThreeNodes_1" presStyleLbl="node1" presStyleIdx="0" presStyleCnt="3" custLinFactNeighborX="1057">
        <dgm:presLayoutVars>
          <dgm:bulletEnabled val="1"/>
        </dgm:presLayoutVars>
      </dgm:prSet>
      <dgm:spPr/>
      <dgm:t>
        <a:bodyPr/>
        <a:lstStyle/>
        <a:p>
          <a:endParaRPr lang="en-US"/>
        </a:p>
      </dgm:t>
    </dgm:pt>
    <dgm:pt modelId="{860621E8-D3A3-42EB-83D7-E1C415E77ACD}" type="pres">
      <dgm:prSet presAssocID="{FC09C203-1D84-4F4B-9B22-A11B3F27C055}" presName="ThreeNodes_2" presStyleLbl="node1" presStyleIdx="1" presStyleCnt="3">
        <dgm:presLayoutVars>
          <dgm:bulletEnabled val="1"/>
        </dgm:presLayoutVars>
      </dgm:prSet>
      <dgm:spPr/>
      <dgm:t>
        <a:bodyPr/>
        <a:lstStyle/>
        <a:p>
          <a:endParaRPr lang="en-US"/>
        </a:p>
      </dgm:t>
    </dgm:pt>
    <dgm:pt modelId="{A5584D4F-DDDD-4818-8473-2A8D1DA4E170}" type="pres">
      <dgm:prSet presAssocID="{FC09C203-1D84-4F4B-9B22-A11B3F27C055}" presName="ThreeNodes_3" presStyleLbl="node1" presStyleIdx="2" presStyleCnt="3" custLinFactY="47137" custLinFactNeighborX="11949" custLinFactNeighborY="100000">
        <dgm:presLayoutVars>
          <dgm:bulletEnabled val="1"/>
        </dgm:presLayoutVars>
      </dgm:prSet>
      <dgm:spPr/>
      <dgm:t>
        <a:bodyPr/>
        <a:lstStyle/>
        <a:p>
          <a:endParaRPr lang="en-US"/>
        </a:p>
      </dgm:t>
    </dgm:pt>
    <dgm:pt modelId="{60650E1C-0A6D-46C6-8D46-DEA9EA69F864}" type="pres">
      <dgm:prSet presAssocID="{FC09C203-1D84-4F4B-9B22-A11B3F27C055}" presName="ThreeConn_1-2" presStyleLbl="fgAccFollowNode1" presStyleIdx="0" presStyleCnt="2">
        <dgm:presLayoutVars>
          <dgm:bulletEnabled val="1"/>
        </dgm:presLayoutVars>
      </dgm:prSet>
      <dgm:spPr/>
      <dgm:t>
        <a:bodyPr/>
        <a:lstStyle/>
        <a:p>
          <a:endParaRPr lang="en-US"/>
        </a:p>
      </dgm:t>
    </dgm:pt>
    <dgm:pt modelId="{2909AA42-0E45-45F6-A22D-17297D5DD625}" type="pres">
      <dgm:prSet presAssocID="{FC09C203-1D84-4F4B-9B22-A11B3F27C055}" presName="ThreeConn_2-3" presStyleLbl="fgAccFollowNode1" presStyleIdx="1" presStyleCnt="2">
        <dgm:presLayoutVars>
          <dgm:bulletEnabled val="1"/>
        </dgm:presLayoutVars>
      </dgm:prSet>
      <dgm:spPr/>
      <dgm:t>
        <a:bodyPr/>
        <a:lstStyle/>
        <a:p>
          <a:endParaRPr lang="en-US"/>
        </a:p>
      </dgm:t>
    </dgm:pt>
    <dgm:pt modelId="{9D48BD3C-A904-4D33-839B-4873CFAC23F9}" type="pres">
      <dgm:prSet presAssocID="{FC09C203-1D84-4F4B-9B22-A11B3F27C055}" presName="ThreeNodes_1_text" presStyleLbl="node1" presStyleIdx="2" presStyleCnt="3">
        <dgm:presLayoutVars>
          <dgm:bulletEnabled val="1"/>
        </dgm:presLayoutVars>
      </dgm:prSet>
      <dgm:spPr/>
      <dgm:t>
        <a:bodyPr/>
        <a:lstStyle/>
        <a:p>
          <a:endParaRPr lang="en-US"/>
        </a:p>
      </dgm:t>
    </dgm:pt>
    <dgm:pt modelId="{2E94F221-5383-40C9-9833-2EF5DC4E3E33}" type="pres">
      <dgm:prSet presAssocID="{FC09C203-1D84-4F4B-9B22-A11B3F27C055}" presName="ThreeNodes_2_text" presStyleLbl="node1" presStyleIdx="2" presStyleCnt="3">
        <dgm:presLayoutVars>
          <dgm:bulletEnabled val="1"/>
        </dgm:presLayoutVars>
      </dgm:prSet>
      <dgm:spPr/>
      <dgm:t>
        <a:bodyPr/>
        <a:lstStyle/>
        <a:p>
          <a:endParaRPr lang="en-US"/>
        </a:p>
      </dgm:t>
    </dgm:pt>
    <dgm:pt modelId="{404C67CA-E739-45E4-91AD-321D85DFF0D0}" type="pres">
      <dgm:prSet presAssocID="{FC09C203-1D84-4F4B-9B22-A11B3F27C055}" presName="ThreeNodes_3_text" presStyleLbl="node1" presStyleIdx="2" presStyleCnt="3">
        <dgm:presLayoutVars>
          <dgm:bulletEnabled val="1"/>
        </dgm:presLayoutVars>
      </dgm:prSet>
      <dgm:spPr/>
      <dgm:t>
        <a:bodyPr/>
        <a:lstStyle/>
        <a:p>
          <a:endParaRPr lang="en-US"/>
        </a:p>
      </dgm:t>
    </dgm:pt>
  </dgm:ptLst>
  <dgm:cxnLst>
    <dgm:cxn modelId="{543166B6-5A1D-41FF-AD74-11DE5614A48B}" type="presOf" srcId="{68C50258-F0C7-4B8C-A2B9-8797956127B7}" destId="{A5584D4F-DDDD-4818-8473-2A8D1DA4E170}" srcOrd="0" destOrd="0" presId="urn:microsoft.com/office/officeart/2005/8/layout/vProcess5"/>
    <dgm:cxn modelId="{2291F703-C8A0-49CF-B14A-EDFE441D6B86}" type="presOf" srcId="{6190F69F-BF60-45F1-A167-10505798297B}" destId="{961375A9-AF8F-44EC-B847-9AC9FFFB5EBB}" srcOrd="0" destOrd="0" presId="urn:microsoft.com/office/officeart/2005/8/layout/vProcess5"/>
    <dgm:cxn modelId="{67F3A3B4-6929-4870-A5A2-0A470CEC7AFA}" type="presOf" srcId="{44A0D9A4-6FE6-4F28-9C90-4ED16B5067A8}" destId="{60650E1C-0A6D-46C6-8D46-DEA9EA69F864}" srcOrd="0" destOrd="0" presId="urn:microsoft.com/office/officeart/2005/8/layout/vProcess5"/>
    <dgm:cxn modelId="{625A4331-F8D5-49E6-BC4E-FE33076F5641}" type="presOf" srcId="{68C50258-F0C7-4B8C-A2B9-8797956127B7}" destId="{404C67CA-E739-45E4-91AD-321D85DFF0D0}" srcOrd="1" destOrd="0" presId="urn:microsoft.com/office/officeart/2005/8/layout/vProcess5"/>
    <dgm:cxn modelId="{63DC707A-E339-46B5-B743-29FA45C82CA7}" srcId="{FC09C203-1D84-4F4B-9B22-A11B3F27C055}" destId="{37B10257-AE06-4840-93D8-ACB215330F0F}" srcOrd="1" destOrd="0" parTransId="{53FAF8E4-6759-4542-8A95-33EDB0C6BAE7}" sibTransId="{E8190BE1-1D69-4489-BF92-E65E0A70238E}"/>
    <dgm:cxn modelId="{3ADC78AB-FC69-40CE-A646-39C470A6D00D}" type="presOf" srcId="{6190F69F-BF60-45F1-A167-10505798297B}" destId="{9D48BD3C-A904-4D33-839B-4873CFAC23F9}" srcOrd="1" destOrd="0" presId="urn:microsoft.com/office/officeart/2005/8/layout/vProcess5"/>
    <dgm:cxn modelId="{88A34137-5F6F-4F43-BA64-AD2136522940}" srcId="{FC09C203-1D84-4F4B-9B22-A11B3F27C055}" destId="{68C50258-F0C7-4B8C-A2B9-8797956127B7}" srcOrd="2" destOrd="0" parTransId="{097795F9-592A-47CD-81E3-90DFF9B6CECA}" sibTransId="{5BA1FC07-6485-424E-8B00-73EC566CC231}"/>
    <dgm:cxn modelId="{A972A559-99A7-44CA-AE8C-AAC71B33DE43}" type="presOf" srcId="{E8190BE1-1D69-4489-BF92-E65E0A70238E}" destId="{2909AA42-0E45-45F6-A22D-17297D5DD625}" srcOrd="0" destOrd="0" presId="urn:microsoft.com/office/officeart/2005/8/layout/vProcess5"/>
    <dgm:cxn modelId="{6A081941-AA40-47ED-AAFC-5330A33F19A6}" type="presOf" srcId="{37B10257-AE06-4840-93D8-ACB215330F0F}" destId="{2E94F221-5383-40C9-9833-2EF5DC4E3E33}" srcOrd="1" destOrd="0" presId="urn:microsoft.com/office/officeart/2005/8/layout/vProcess5"/>
    <dgm:cxn modelId="{C6A47B61-5A1A-431A-B8D8-09D38A5A2DD4}" type="presOf" srcId="{37B10257-AE06-4840-93D8-ACB215330F0F}" destId="{860621E8-D3A3-42EB-83D7-E1C415E77ACD}" srcOrd="0" destOrd="0" presId="urn:microsoft.com/office/officeart/2005/8/layout/vProcess5"/>
    <dgm:cxn modelId="{E5D97895-21A1-4EDF-ACD0-0FCA4C6CC008}" type="presOf" srcId="{FC09C203-1D84-4F4B-9B22-A11B3F27C055}" destId="{8DE28171-8C32-42E6-9440-4C1A7633832F}" srcOrd="0" destOrd="0" presId="urn:microsoft.com/office/officeart/2005/8/layout/vProcess5"/>
    <dgm:cxn modelId="{7635C195-49C0-4E1F-B659-E6B678FBDC4F}" srcId="{FC09C203-1D84-4F4B-9B22-A11B3F27C055}" destId="{6190F69F-BF60-45F1-A167-10505798297B}" srcOrd="0" destOrd="0" parTransId="{F3742139-E269-4C8F-B99D-AE26F7EDB171}" sibTransId="{44A0D9A4-6FE6-4F28-9C90-4ED16B5067A8}"/>
    <dgm:cxn modelId="{B2FBC38E-46D8-4A1A-A5EB-B1049169B8E2}" type="presParOf" srcId="{8DE28171-8C32-42E6-9440-4C1A7633832F}" destId="{F7E2D552-2D01-486F-942C-89FC6B1115CD}" srcOrd="0" destOrd="0" presId="urn:microsoft.com/office/officeart/2005/8/layout/vProcess5"/>
    <dgm:cxn modelId="{F13AEB51-AE8A-4B63-B08E-BCD92E36CFC9}" type="presParOf" srcId="{8DE28171-8C32-42E6-9440-4C1A7633832F}" destId="{961375A9-AF8F-44EC-B847-9AC9FFFB5EBB}" srcOrd="1" destOrd="0" presId="urn:microsoft.com/office/officeart/2005/8/layout/vProcess5"/>
    <dgm:cxn modelId="{ED91FD10-D59F-4430-82E7-505239ED8548}" type="presParOf" srcId="{8DE28171-8C32-42E6-9440-4C1A7633832F}" destId="{860621E8-D3A3-42EB-83D7-E1C415E77ACD}" srcOrd="2" destOrd="0" presId="urn:microsoft.com/office/officeart/2005/8/layout/vProcess5"/>
    <dgm:cxn modelId="{00DADDF8-DF73-4DA8-94AB-B5E32B61BD86}" type="presParOf" srcId="{8DE28171-8C32-42E6-9440-4C1A7633832F}" destId="{A5584D4F-DDDD-4818-8473-2A8D1DA4E170}" srcOrd="3" destOrd="0" presId="urn:microsoft.com/office/officeart/2005/8/layout/vProcess5"/>
    <dgm:cxn modelId="{EF90DBEB-4841-401F-B079-B8822DBCFF8A}" type="presParOf" srcId="{8DE28171-8C32-42E6-9440-4C1A7633832F}" destId="{60650E1C-0A6D-46C6-8D46-DEA9EA69F864}" srcOrd="4" destOrd="0" presId="urn:microsoft.com/office/officeart/2005/8/layout/vProcess5"/>
    <dgm:cxn modelId="{4B1B51A9-8EED-480B-AA32-F1035A36D7C4}" type="presParOf" srcId="{8DE28171-8C32-42E6-9440-4C1A7633832F}" destId="{2909AA42-0E45-45F6-A22D-17297D5DD625}" srcOrd="5" destOrd="0" presId="urn:microsoft.com/office/officeart/2005/8/layout/vProcess5"/>
    <dgm:cxn modelId="{D9333156-0327-48A2-B29D-F52BCEA0054B}" type="presParOf" srcId="{8DE28171-8C32-42E6-9440-4C1A7633832F}" destId="{9D48BD3C-A904-4D33-839B-4873CFAC23F9}" srcOrd="6" destOrd="0" presId="urn:microsoft.com/office/officeart/2005/8/layout/vProcess5"/>
    <dgm:cxn modelId="{C11D8751-88B4-42DE-B7A9-F7016A88A3BE}" type="presParOf" srcId="{8DE28171-8C32-42E6-9440-4C1A7633832F}" destId="{2E94F221-5383-40C9-9833-2EF5DC4E3E33}" srcOrd="7" destOrd="0" presId="urn:microsoft.com/office/officeart/2005/8/layout/vProcess5"/>
    <dgm:cxn modelId="{5F6146E6-4F52-496E-89F3-6B65B3A6F9C4}" type="presParOf" srcId="{8DE28171-8C32-42E6-9440-4C1A7633832F}" destId="{404C67CA-E739-45E4-91AD-321D85DFF0D0}" srcOrd="8" destOrd="0" presId="urn:microsoft.com/office/officeart/2005/8/layout/vProcess5"/>
  </dgm:cxnLst>
  <dgm:bg/>
  <dgm:whole/>
</dgm:dataModel>
</file>

<file path=ppt/diagrams/data3.xml><?xml version="1.0" encoding="utf-8"?>
<dgm:dataModel xmlns:dgm="http://schemas.openxmlformats.org/drawingml/2006/diagram" xmlns:a="http://schemas.openxmlformats.org/drawingml/2006/main">
  <dgm:ptLst>
    <dgm:pt modelId="{FC09C203-1D84-4F4B-9B22-A11B3F27C05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190F69F-BF60-45F1-A167-10505798297B}">
      <dgm:prSet phldrT="[نص]"/>
      <dgm:spPr/>
      <dgm:t>
        <a:bodyPr/>
        <a:lstStyle/>
        <a:p>
          <a:r>
            <a:rPr lang="en-US" dirty="0" smtClean="0"/>
            <a:t>Preliminary design</a:t>
          </a:r>
          <a:endParaRPr lang="en-US" dirty="0"/>
        </a:p>
      </dgm:t>
    </dgm:pt>
    <dgm:pt modelId="{F3742139-E269-4C8F-B99D-AE26F7EDB171}" type="parTrans" cxnId="{7635C195-49C0-4E1F-B659-E6B678FBDC4F}">
      <dgm:prSet/>
      <dgm:spPr/>
      <dgm:t>
        <a:bodyPr/>
        <a:lstStyle/>
        <a:p>
          <a:endParaRPr lang="en-US"/>
        </a:p>
      </dgm:t>
    </dgm:pt>
    <dgm:pt modelId="{44A0D9A4-6FE6-4F28-9C90-4ED16B5067A8}" type="sibTrans" cxnId="{7635C195-49C0-4E1F-B659-E6B678FBDC4F}">
      <dgm:prSet/>
      <dgm:spPr/>
      <dgm:t>
        <a:bodyPr/>
        <a:lstStyle/>
        <a:p>
          <a:endParaRPr lang="en-US"/>
        </a:p>
      </dgm:t>
    </dgm:pt>
    <dgm:pt modelId="{37B10257-AE06-4840-93D8-ACB215330F0F}">
      <dgm:prSet phldrT="[نص]"/>
      <dgm:spPr/>
      <dgm:t>
        <a:bodyPr/>
        <a:lstStyle/>
        <a:p>
          <a:r>
            <a:rPr lang="en-US" dirty="0" smtClean="0"/>
            <a:t>Best alternative choice</a:t>
          </a:r>
          <a:endParaRPr lang="en-US" dirty="0"/>
        </a:p>
      </dgm:t>
    </dgm:pt>
    <dgm:pt modelId="{53FAF8E4-6759-4542-8A95-33EDB0C6BAE7}" type="parTrans" cxnId="{63DC707A-E339-46B5-B743-29FA45C82CA7}">
      <dgm:prSet/>
      <dgm:spPr/>
      <dgm:t>
        <a:bodyPr/>
        <a:lstStyle/>
        <a:p>
          <a:endParaRPr lang="en-US"/>
        </a:p>
      </dgm:t>
    </dgm:pt>
    <dgm:pt modelId="{E8190BE1-1D69-4489-BF92-E65E0A70238E}" type="sibTrans" cxnId="{63DC707A-E339-46B5-B743-29FA45C82CA7}">
      <dgm:prSet/>
      <dgm:spPr/>
      <dgm:t>
        <a:bodyPr/>
        <a:lstStyle/>
        <a:p>
          <a:endParaRPr lang="en-US"/>
        </a:p>
      </dgm:t>
    </dgm:pt>
    <dgm:pt modelId="{68C50258-F0C7-4B8C-A2B9-8797956127B7}">
      <dgm:prSet phldrT="[نص]"/>
      <dgm:spPr/>
      <dgm:t>
        <a:bodyPr/>
        <a:lstStyle/>
        <a:p>
          <a:r>
            <a:rPr lang="en-US" dirty="0" smtClean="0"/>
            <a:t>Geometric design</a:t>
          </a:r>
          <a:endParaRPr lang="en-US" dirty="0"/>
        </a:p>
      </dgm:t>
    </dgm:pt>
    <dgm:pt modelId="{097795F9-592A-47CD-81E3-90DFF9B6CECA}" type="parTrans" cxnId="{88A34137-5F6F-4F43-BA64-AD2136522940}">
      <dgm:prSet/>
      <dgm:spPr/>
      <dgm:t>
        <a:bodyPr/>
        <a:lstStyle/>
        <a:p>
          <a:endParaRPr lang="en-US"/>
        </a:p>
      </dgm:t>
    </dgm:pt>
    <dgm:pt modelId="{5BA1FC07-6485-424E-8B00-73EC566CC231}" type="sibTrans" cxnId="{88A34137-5F6F-4F43-BA64-AD2136522940}">
      <dgm:prSet/>
      <dgm:spPr/>
      <dgm:t>
        <a:bodyPr/>
        <a:lstStyle/>
        <a:p>
          <a:endParaRPr lang="en-US"/>
        </a:p>
      </dgm:t>
    </dgm:pt>
    <dgm:pt modelId="{8DE28171-8C32-42E6-9440-4C1A7633832F}" type="pres">
      <dgm:prSet presAssocID="{FC09C203-1D84-4F4B-9B22-A11B3F27C055}" presName="outerComposite" presStyleCnt="0">
        <dgm:presLayoutVars>
          <dgm:chMax val="5"/>
          <dgm:dir/>
          <dgm:resizeHandles val="exact"/>
        </dgm:presLayoutVars>
      </dgm:prSet>
      <dgm:spPr/>
      <dgm:t>
        <a:bodyPr/>
        <a:lstStyle/>
        <a:p>
          <a:endParaRPr lang="en-US"/>
        </a:p>
      </dgm:t>
    </dgm:pt>
    <dgm:pt modelId="{F7E2D552-2D01-486F-942C-89FC6B1115CD}" type="pres">
      <dgm:prSet presAssocID="{FC09C203-1D84-4F4B-9B22-A11B3F27C055}" presName="dummyMaxCanvas" presStyleCnt="0">
        <dgm:presLayoutVars/>
      </dgm:prSet>
      <dgm:spPr/>
    </dgm:pt>
    <dgm:pt modelId="{961375A9-AF8F-44EC-B847-9AC9FFFB5EBB}" type="pres">
      <dgm:prSet presAssocID="{FC09C203-1D84-4F4B-9B22-A11B3F27C055}" presName="ThreeNodes_1" presStyleLbl="node1" presStyleIdx="0" presStyleCnt="3" custLinFactNeighborX="1057">
        <dgm:presLayoutVars>
          <dgm:bulletEnabled val="1"/>
        </dgm:presLayoutVars>
      </dgm:prSet>
      <dgm:spPr/>
      <dgm:t>
        <a:bodyPr/>
        <a:lstStyle/>
        <a:p>
          <a:endParaRPr lang="en-US"/>
        </a:p>
      </dgm:t>
    </dgm:pt>
    <dgm:pt modelId="{860621E8-D3A3-42EB-83D7-E1C415E77ACD}" type="pres">
      <dgm:prSet presAssocID="{FC09C203-1D84-4F4B-9B22-A11B3F27C055}" presName="ThreeNodes_2" presStyleLbl="node1" presStyleIdx="1" presStyleCnt="3">
        <dgm:presLayoutVars>
          <dgm:bulletEnabled val="1"/>
        </dgm:presLayoutVars>
      </dgm:prSet>
      <dgm:spPr/>
      <dgm:t>
        <a:bodyPr/>
        <a:lstStyle/>
        <a:p>
          <a:endParaRPr lang="en-US"/>
        </a:p>
      </dgm:t>
    </dgm:pt>
    <dgm:pt modelId="{A5584D4F-DDDD-4818-8473-2A8D1DA4E170}" type="pres">
      <dgm:prSet presAssocID="{FC09C203-1D84-4F4B-9B22-A11B3F27C055}" presName="ThreeNodes_3" presStyleLbl="node1" presStyleIdx="2" presStyleCnt="3" custLinFactY="47137" custLinFactNeighborX="11949" custLinFactNeighborY="100000">
        <dgm:presLayoutVars>
          <dgm:bulletEnabled val="1"/>
        </dgm:presLayoutVars>
      </dgm:prSet>
      <dgm:spPr/>
      <dgm:t>
        <a:bodyPr/>
        <a:lstStyle/>
        <a:p>
          <a:endParaRPr lang="en-US"/>
        </a:p>
      </dgm:t>
    </dgm:pt>
    <dgm:pt modelId="{60650E1C-0A6D-46C6-8D46-DEA9EA69F864}" type="pres">
      <dgm:prSet presAssocID="{FC09C203-1D84-4F4B-9B22-A11B3F27C055}" presName="ThreeConn_1-2" presStyleLbl="fgAccFollowNode1" presStyleIdx="0" presStyleCnt="2">
        <dgm:presLayoutVars>
          <dgm:bulletEnabled val="1"/>
        </dgm:presLayoutVars>
      </dgm:prSet>
      <dgm:spPr/>
      <dgm:t>
        <a:bodyPr/>
        <a:lstStyle/>
        <a:p>
          <a:endParaRPr lang="en-US"/>
        </a:p>
      </dgm:t>
    </dgm:pt>
    <dgm:pt modelId="{2909AA42-0E45-45F6-A22D-17297D5DD625}" type="pres">
      <dgm:prSet presAssocID="{FC09C203-1D84-4F4B-9B22-A11B3F27C055}" presName="ThreeConn_2-3" presStyleLbl="fgAccFollowNode1" presStyleIdx="1" presStyleCnt="2">
        <dgm:presLayoutVars>
          <dgm:bulletEnabled val="1"/>
        </dgm:presLayoutVars>
      </dgm:prSet>
      <dgm:spPr/>
      <dgm:t>
        <a:bodyPr/>
        <a:lstStyle/>
        <a:p>
          <a:endParaRPr lang="en-US"/>
        </a:p>
      </dgm:t>
    </dgm:pt>
    <dgm:pt modelId="{9D48BD3C-A904-4D33-839B-4873CFAC23F9}" type="pres">
      <dgm:prSet presAssocID="{FC09C203-1D84-4F4B-9B22-A11B3F27C055}" presName="ThreeNodes_1_text" presStyleLbl="node1" presStyleIdx="2" presStyleCnt="3">
        <dgm:presLayoutVars>
          <dgm:bulletEnabled val="1"/>
        </dgm:presLayoutVars>
      </dgm:prSet>
      <dgm:spPr/>
      <dgm:t>
        <a:bodyPr/>
        <a:lstStyle/>
        <a:p>
          <a:endParaRPr lang="en-US"/>
        </a:p>
      </dgm:t>
    </dgm:pt>
    <dgm:pt modelId="{2E94F221-5383-40C9-9833-2EF5DC4E3E33}" type="pres">
      <dgm:prSet presAssocID="{FC09C203-1D84-4F4B-9B22-A11B3F27C055}" presName="ThreeNodes_2_text" presStyleLbl="node1" presStyleIdx="2" presStyleCnt="3">
        <dgm:presLayoutVars>
          <dgm:bulletEnabled val="1"/>
        </dgm:presLayoutVars>
      </dgm:prSet>
      <dgm:spPr/>
      <dgm:t>
        <a:bodyPr/>
        <a:lstStyle/>
        <a:p>
          <a:endParaRPr lang="en-US"/>
        </a:p>
      </dgm:t>
    </dgm:pt>
    <dgm:pt modelId="{404C67CA-E739-45E4-91AD-321D85DFF0D0}" type="pres">
      <dgm:prSet presAssocID="{FC09C203-1D84-4F4B-9B22-A11B3F27C055}" presName="ThreeNodes_3_text" presStyleLbl="node1" presStyleIdx="2" presStyleCnt="3">
        <dgm:presLayoutVars>
          <dgm:bulletEnabled val="1"/>
        </dgm:presLayoutVars>
      </dgm:prSet>
      <dgm:spPr/>
      <dgm:t>
        <a:bodyPr/>
        <a:lstStyle/>
        <a:p>
          <a:endParaRPr lang="en-US"/>
        </a:p>
      </dgm:t>
    </dgm:pt>
  </dgm:ptLst>
  <dgm:cxnLst>
    <dgm:cxn modelId="{63DC707A-E339-46B5-B743-29FA45C82CA7}" srcId="{FC09C203-1D84-4F4B-9B22-A11B3F27C055}" destId="{37B10257-AE06-4840-93D8-ACB215330F0F}" srcOrd="1" destOrd="0" parTransId="{53FAF8E4-6759-4542-8A95-33EDB0C6BAE7}" sibTransId="{E8190BE1-1D69-4489-BF92-E65E0A70238E}"/>
    <dgm:cxn modelId="{88A34137-5F6F-4F43-BA64-AD2136522940}" srcId="{FC09C203-1D84-4F4B-9B22-A11B3F27C055}" destId="{68C50258-F0C7-4B8C-A2B9-8797956127B7}" srcOrd="2" destOrd="0" parTransId="{097795F9-592A-47CD-81E3-90DFF9B6CECA}" sibTransId="{5BA1FC07-6485-424E-8B00-73EC566CC231}"/>
    <dgm:cxn modelId="{80F2F1B9-0F19-448E-91B0-598437F2F766}" type="presOf" srcId="{E8190BE1-1D69-4489-BF92-E65E0A70238E}" destId="{2909AA42-0E45-45F6-A22D-17297D5DD625}" srcOrd="0" destOrd="0" presId="urn:microsoft.com/office/officeart/2005/8/layout/vProcess5"/>
    <dgm:cxn modelId="{E2327800-1978-4A1E-9CFF-97A19E3BF15A}" type="presOf" srcId="{68C50258-F0C7-4B8C-A2B9-8797956127B7}" destId="{A5584D4F-DDDD-4818-8473-2A8D1DA4E170}" srcOrd="0" destOrd="0" presId="urn:microsoft.com/office/officeart/2005/8/layout/vProcess5"/>
    <dgm:cxn modelId="{3666C8A4-0D76-4E73-882F-ECB63A6CBA55}" type="presOf" srcId="{68C50258-F0C7-4B8C-A2B9-8797956127B7}" destId="{404C67CA-E739-45E4-91AD-321D85DFF0D0}" srcOrd="1" destOrd="0" presId="urn:microsoft.com/office/officeart/2005/8/layout/vProcess5"/>
    <dgm:cxn modelId="{E34A9B74-408F-40FC-8F95-65494A684AFA}" type="presOf" srcId="{37B10257-AE06-4840-93D8-ACB215330F0F}" destId="{2E94F221-5383-40C9-9833-2EF5DC4E3E33}" srcOrd="1" destOrd="0" presId="urn:microsoft.com/office/officeart/2005/8/layout/vProcess5"/>
    <dgm:cxn modelId="{053257E6-524F-415B-B23B-2095FC3290CD}" type="presOf" srcId="{6190F69F-BF60-45F1-A167-10505798297B}" destId="{961375A9-AF8F-44EC-B847-9AC9FFFB5EBB}" srcOrd="0" destOrd="0" presId="urn:microsoft.com/office/officeart/2005/8/layout/vProcess5"/>
    <dgm:cxn modelId="{F2674E78-9586-4DBD-BB43-0FF6E5804FF8}" type="presOf" srcId="{FC09C203-1D84-4F4B-9B22-A11B3F27C055}" destId="{8DE28171-8C32-42E6-9440-4C1A7633832F}" srcOrd="0" destOrd="0" presId="urn:microsoft.com/office/officeart/2005/8/layout/vProcess5"/>
    <dgm:cxn modelId="{B6F694DE-4A8C-4D97-A9C5-E93AC359D156}" type="presOf" srcId="{6190F69F-BF60-45F1-A167-10505798297B}" destId="{9D48BD3C-A904-4D33-839B-4873CFAC23F9}" srcOrd="1" destOrd="0" presId="urn:microsoft.com/office/officeart/2005/8/layout/vProcess5"/>
    <dgm:cxn modelId="{7635C195-49C0-4E1F-B659-E6B678FBDC4F}" srcId="{FC09C203-1D84-4F4B-9B22-A11B3F27C055}" destId="{6190F69F-BF60-45F1-A167-10505798297B}" srcOrd="0" destOrd="0" parTransId="{F3742139-E269-4C8F-B99D-AE26F7EDB171}" sibTransId="{44A0D9A4-6FE6-4F28-9C90-4ED16B5067A8}"/>
    <dgm:cxn modelId="{9DAADF18-95EA-45EE-8288-9EB8DD13FB10}" type="presOf" srcId="{37B10257-AE06-4840-93D8-ACB215330F0F}" destId="{860621E8-D3A3-42EB-83D7-E1C415E77ACD}" srcOrd="0" destOrd="0" presId="urn:microsoft.com/office/officeart/2005/8/layout/vProcess5"/>
    <dgm:cxn modelId="{0AD9A4B6-00C6-4874-9444-1C6F87094F81}" type="presOf" srcId="{44A0D9A4-6FE6-4F28-9C90-4ED16B5067A8}" destId="{60650E1C-0A6D-46C6-8D46-DEA9EA69F864}" srcOrd="0" destOrd="0" presId="urn:microsoft.com/office/officeart/2005/8/layout/vProcess5"/>
    <dgm:cxn modelId="{C021DA32-6A73-401B-81B4-A7993BA6D9A9}" type="presParOf" srcId="{8DE28171-8C32-42E6-9440-4C1A7633832F}" destId="{F7E2D552-2D01-486F-942C-89FC6B1115CD}" srcOrd="0" destOrd="0" presId="urn:microsoft.com/office/officeart/2005/8/layout/vProcess5"/>
    <dgm:cxn modelId="{55AD5E27-7B99-4892-A638-7C9F80EA206A}" type="presParOf" srcId="{8DE28171-8C32-42E6-9440-4C1A7633832F}" destId="{961375A9-AF8F-44EC-B847-9AC9FFFB5EBB}" srcOrd="1" destOrd="0" presId="urn:microsoft.com/office/officeart/2005/8/layout/vProcess5"/>
    <dgm:cxn modelId="{0438B1AB-0877-4F7F-AC04-BC963278A69A}" type="presParOf" srcId="{8DE28171-8C32-42E6-9440-4C1A7633832F}" destId="{860621E8-D3A3-42EB-83D7-E1C415E77ACD}" srcOrd="2" destOrd="0" presId="urn:microsoft.com/office/officeart/2005/8/layout/vProcess5"/>
    <dgm:cxn modelId="{82A3A037-D762-4B24-BD7E-EE1A7872EA80}" type="presParOf" srcId="{8DE28171-8C32-42E6-9440-4C1A7633832F}" destId="{A5584D4F-DDDD-4818-8473-2A8D1DA4E170}" srcOrd="3" destOrd="0" presId="urn:microsoft.com/office/officeart/2005/8/layout/vProcess5"/>
    <dgm:cxn modelId="{8F3CD848-E699-4E88-81D3-3BFB7C96F0B4}" type="presParOf" srcId="{8DE28171-8C32-42E6-9440-4C1A7633832F}" destId="{60650E1C-0A6D-46C6-8D46-DEA9EA69F864}" srcOrd="4" destOrd="0" presId="urn:microsoft.com/office/officeart/2005/8/layout/vProcess5"/>
    <dgm:cxn modelId="{A9BA2667-7498-427E-89AC-3C3190936C98}" type="presParOf" srcId="{8DE28171-8C32-42E6-9440-4C1A7633832F}" destId="{2909AA42-0E45-45F6-A22D-17297D5DD625}" srcOrd="5" destOrd="0" presId="urn:microsoft.com/office/officeart/2005/8/layout/vProcess5"/>
    <dgm:cxn modelId="{C6F429C8-4658-4046-A9E1-C1AE720F8A5D}" type="presParOf" srcId="{8DE28171-8C32-42E6-9440-4C1A7633832F}" destId="{9D48BD3C-A904-4D33-839B-4873CFAC23F9}" srcOrd="6" destOrd="0" presId="urn:microsoft.com/office/officeart/2005/8/layout/vProcess5"/>
    <dgm:cxn modelId="{9CA0BDB1-9811-47F4-B4AD-10957E0D2E39}" type="presParOf" srcId="{8DE28171-8C32-42E6-9440-4C1A7633832F}" destId="{2E94F221-5383-40C9-9833-2EF5DC4E3E33}" srcOrd="7" destOrd="0" presId="urn:microsoft.com/office/officeart/2005/8/layout/vProcess5"/>
    <dgm:cxn modelId="{5C40CD3A-C08D-44D9-915E-92131D868E16}" type="presParOf" srcId="{8DE28171-8C32-42E6-9440-4C1A7633832F}" destId="{404C67CA-E739-45E4-91AD-321D85DFF0D0}" srcOrd="8" destOrd="0" presId="urn:microsoft.com/office/officeart/2005/8/layout/vProcess5"/>
  </dgm:cxnLst>
  <dgm:bg/>
  <dgm:whole/>
</dgm:dataModel>
</file>

<file path=ppt/diagrams/data4.xml><?xml version="1.0" encoding="utf-8"?>
<dgm:dataModel xmlns:dgm="http://schemas.openxmlformats.org/drawingml/2006/diagram" xmlns:a="http://schemas.openxmlformats.org/drawingml/2006/main">
  <dgm:ptLst>
    <dgm:pt modelId="{8B4525F7-EF48-4741-A4E6-B31AE1157D19}" type="doc">
      <dgm:prSet loTypeId="urn:microsoft.com/office/officeart/2005/8/layout/hProcess3" loCatId="process" qsTypeId="urn:microsoft.com/office/officeart/2005/8/quickstyle/simple1" qsCatId="simple" csTypeId="urn:microsoft.com/office/officeart/2005/8/colors/accent1_2" csCatId="accent1" phldr="1"/>
      <dgm:spPr/>
    </dgm:pt>
    <dgm:pt modelId="{E36002FF-2CD9-49AD-8503-DC5476FB4F43}">
      <dgm:prSet phldrT="[نص]"/>
      <dgm:spPr/>
      <dgm:t>
        <a:bodyPr/>
        <a:lstStyle/>
        <a:p>
          <a:r>
            <a:rPr lang="en-US" b="1" dirty="0" smtClean="0"/>
            <a:t>traffic</a:t>
          </a:r>
          <a:endParaRPr lang="en-US" b="1" dirty="0"/>
        </a:p>
      </dgm:t>
    </dgm:pt>
    <dgm:pt modelId="{F43CA3F5-071E-437C-86DE-99FC2E901D4B}" type="parTrans" cxnId="{41DA3D81-D0BC-4BA8-B08E-0EF30DE9D43B}">
      <dgm:prSet/>
      <dgm:spPr/>
      <dgm:t>
        <a:bodyPr/>
        <a:lstStyle/>
        <a:p>
          <a:endParaRPr lang="en-US"/>
        </a:p>
      </dgm:t>
    </dgm:pt>
    <dgm:pt modelId="{0BB055F4-1AC7-41FF-BFD6-D35C7400B312}" type="sibTrans" cxnId="{41DA3D81-D0BC-4BA8-B08E-0EF30DE9D43B}">
      <dgm:prSet/>
      <dgm:spPr/>
      <dgm:t>
        <a:bodyPr/>
        <a:lstStyle/>
        <a:p>
          <a:endParaRPr lang="en-US"/>
        </a:p>
      </dgm:t>
    </dgm:pt>
    <dgm:pt modelId="{7AFE3D8E-F927-45B1-9F6A-2B2D232C96D5}">
      <dgm:prSet phldrT="[نص]"/>
      <dgm:spPr/>
      <dgm:t>
        <a:bodyPr/>
        <a:lstStyle/>
        <a:p>
          <a:r>
            <a:rPr lang="en-US" b="1" dirty="0" smtClean="0"/>
            <a:t>volume</a:t>
          </a:r>
          <a:endParaRPr lang="en-US" b="1" dirty="0"/>
        </a:p>
      </dgm:t>
    </dgm:pt>
    <dgm:pt modelId="{F2EFAF02-84FA-42DD-9093-39FD598407DE}" type="parTrans" cxnId="{9930ED39-1C5A-4936-BA4C-1647E5C308A3}">
      <dgm:prSet/>
      <dgm:spPr/>
      <dgm:t>
        <a:bodyPr/>
        <a:lstStyle/>
        <a:p>
          <a:endParaRPr lang="en-US"/>
        </a:p>
      </dgm:t>
    </dgm:pt>
    <dgm:pt modelId="{1C5D358D-FBD6-4ED7-BBBA-097147B9E0BB}" type="sibTrans" cxnId="{9930ED39-1C5A-4936-BA4C-1647E5C308A3}">
      <dgm:prSet/>
      <dgm:spPr/>
      <dgm:t>
        <a:bodyPr/>
        <a:lstStyle/>
        <a:p>
          <a:endParaRPr lang="en-US"/>
        </a:p>
      </dgm:t>
    </dgm:pt>
    <dgm:pt modelId="{B3D55996-9A15-4409-B3CC-C9B36639EB59}">
      <dgm:prSet phldrT="[نص]"/>
      <dgm:spPr/>
      <dgm:t>
        <a:bodyPr/>
        <a:lstStyle/>
        <a:p>
          <a:r>
            <a:rPr lang="en-US" b="1" dirty="0" smtClean="0"/>
            <a:t>studies</a:t>
          </a:r>
          <a:endParaRPr lang="en-US" b="1" dirty="0"/>
        </a:p>
      </dgm:t>
    </dgm:pt>
    <dgm:pt modelId="{8C6B7529-9D63-461B-86BF-D05E1528B816}" type="parTrans" cxnId="{0482F835-A6A2-42FB-8B2D-984138D09C1C}">
      <dgm:prSet/>
      <dgm:spPr/>
      <dgm:t>
        <a:bodyPr/>
        <a:lstStyle/>
        <a:p>
          <a:endParaRPr lang="en-US"/>
        </a:p>
      </dgm:t>
    </dgm:pt>
    <dgm:pt modelId="{92FA7A00-8380-4B9B-BF84-D6D7409FBEF8}" type="sibTrans" cxnId="{0482F835-A6A2-42FB-8B2D-984138D09C1C}">
      <dgm:prSet/>
      <dgm:spPr/>
      <dgm:t>
        <a:bodyPr/>
        <a:lstStyle/>
        <a:p>
          <a:endParaRPr lang="en-US"/>
        </a:p>
      </dgm:t>
    </dgm:pt>
    <dgm:pt modelId="{B9E4A19E-05BE-4B5B-BFEF-B7553F8408CC}" type="pres">
      <dgm:prSet presAssocID="{8B4525F7-EF48-4741-A4E6-B31AE1157D19}" presName="Name0" presStyleCnt="0">
        <dgm:presLayoutVars>
          <dgm:dir/>
          <dgm:animLvl val="lvl"/>
          <dgm:resizeHandles val="exact"/>
        </dgm:presLayoutVars>
      </dgm:prSet>
      <dgm:spPr/>
    </dgm:pt>
    <dgm:pt modelId="{ECC0E410-36C4-4562-92D6-E1B0DCD1B703}" type="pres">
      <dgm:prSet presAssocID="{8B4525F7-EF48-4741-A4E6-B31AE1157D19}" presName="dummy" presStyleCnt="0"/>
      <dgm:spPr/>
    </dgm:pt>
    <dgm:pt modelId="{E9D1DC50-8549-4A64-BD0C-E1C6E016BE11}" type="pres">
      <dgm:prSet presAssocID="{8B4525F7-EF48-4741-A4E6-B31AE1157D19}" presName="linH" presStyleCnt="0"/>
      <dgm:spPr/>
    </dgm:pt>
    <dgm:pt modelId="{6B8E80B2-0BCA-4A8E-BAF1-D11E9AE40E81}" type="pres">
      <dgm:prSet presAssocID="{8B4525F7-EF48-4741-A4E6-B31AE1157D19}" presName="padding1" presStyleCnt="0"/>
      <dgm:spPr/>
    </dgm:pt>
    <dgm:pt modelId="{7860A55A-6218-4EBB-8E00-C27A975A13BE}" type="pres">
      <dgm:prSet presAssocID="{E36002FF-2CD9-49AD-8503-DC5476FB4F43}" presName="linV" presStyleCnt="0"/>
      <dgm:spPr/>
    </dgm:pt>
    <dgm:pt modelId="{F43A4D79-1CBC-4159-B9F8-50AE145D6255}" type="pres">
      <dgm:prSet presAssocID="{E36002FF-2CD9-49AD-8503-DC5476FB4F43}" presName="spVertical1" presStyleCnt="0"/>
      <dgm:spPr/>
    </dgm:pt>
    <dgm:pt modelId="{D4FA5AAF-2373-4333-97F9-A76785564EF6}" type="pres">
      <dgm:prSet presAssocID="{E36002FF-2CD9-49AD-8503-DC5476FB4F43}" presName="parTx" presStyleLbl="revTx" presStyleIdx="0" presStyleCnt="3">
        <dgm:presLayoutVars>
          <dgm:chMax val="0"/>
          <dgm:chPref val="0"/>
          <dgm:bulletEnabled val="1"/>
        </dgm:presLayoutVars>
      </dgm:prSet>
      <dgm:spPr/>
      <dgm:t>
        <a:bodyPr/>
        <a:lstStyle/>
        <a:p>
          <a:endParaRPr lang="en-US"/>
        </a:p>
      </dgm:t>
    </dgm:pt>
    <dgm:pt modelId="{C95C963F-A1AC-46F4-87FD-471E33A0022D}" type="pres">
      <dgm:prSet presAssocID="{E36002FF-2CD9-49AD-8503-DC5476FB4F43}" presName="spVertical2" presStyleCnt="0"/>
      <dgm:spPr/>
    </dgm:pt>
    <dgm:pt modelId="{8484EEC3-1BC1-4F1D-9C8B-E9C230160A98}" type="pres">
      <dgm:prSet presAssocID="{E36002FF-2CD9-49AD-8503-DC5476FB4F43}" presName="spVertical3" presStyleCnt="0"/>
      <dgm:spPr/>
    </dgm:pt>
    <dgm:pt modelId="{C8F41568-35B5-436B-BBED-DA5E7A4B1D20}" type="pres">
      <dgm:prSet presAssocID="{0BB055F4-1AC7-41FF-BFD6-D35C7400B312}" presName="space" presStyleCnt="0"/>
      <dgm:spPr/>
    </dgm:pt>
    <dgm:pt modelId="{0C4B3668-3C3D-42A8-A5E3-62E70F6265F2}" type="pres">
      <dgm:prSet presAssocID="{7AFE3D8E-F927-45B1-9F6A-2B2D232C96D5}" presName="linV" presStyleCnt="0"/>
      <dgm:spPr/>
    </dgm:pt>
    <dgm:pt modelId="{E4DC4D29-B28B-4541-9629-48FC3DDBB0DC}" type="pres">
      <dgm:prSet presAssocID="{7AFE3D8E-F927-45B1-9F6A-2B2D232C96D5}" presName="spVertical1" presStyleCnt="0"/>
      <dgm:spPr/>
    </dgm:pt>
    <dgm:pt modelId="{7F7F0764-EEC6-408D-B75F-9F1DD55B6209}" type="pres">
      <dgm:prSet presAssocID="{7AFE3D8E-F927-45B1-9F6A-2B2D232C96D5}" presName="parTx" presStyleLbl="revTx" presStyleIdx="1" presStyleCnt="3">
        <dgm:presLayoutVars>
          <dgm:chMax val="0"/>
          <dgm:chPref val="0"/>
          <dgm:bulletEnabled val="1"/>
        </dgm:presLayoutVars>
      </dgm:prSet>
      <dgm:spPr/>
      <dgm:t>
        <a:bodyPr/>
        <a:lstStyle/>
        <a:p>
          <a:endParaRPr lang="en-US"/>
        </a:p>
      </dgm:t>
    </dgm:pt>
    <dgm:pt modelId="{EF63B1ED-7721-467F-B247-B6451868717A}" type="pres">
      <dgm:prSet presAssocID="{7AFE3D8E-F927-45B1-9F6A-2B2D232C96D5}" presName="spVertical2" presStyleCnt="0"/>
      <dgm:spPr/>
    </dgm:pt>
    <dgm:pt modelId="{A42708BA-9739-4487-8869-AE880565EA09}" type="pres">
      <dgm:prSet presAssocID="{7AFE3D8E-F927-45B1-9F6A-2B2D232C96D5}" presName="spVertical3" presStyleCnt="0"/>
      <dgm:spPr/>
    </dgm:pt>
    <dgm:pt modelId="{9F293129-4625-46C5-BFB9-8112A7C62724}" type="pres">
      <dgm:prSet presAssocID="{1C5D358D-FBD6-4ED7-BBBA-097147B9E0BB}" presName="space" presStyleCnt="0"/>
      <dgm:spPr/>
    </dgm:pt>
    <dgm:pt modelId="{81C9DF33-C798-4180-8AC8-2EEA18DD8B74}" type="pres">
      <dgm:prSet presAssocID="{B3D55996-9A15-4409-B3CC-C9B36639EB59}" presName="linV" presStyleCnt="0"/>
      <dgm:spPr/>
    </dgm:pt>
    <dgm:pt modelId="{B8A678B0-099D-4CDA-878E-5B1F0D8B782F}" type="pres">
      <dgm:prSet presAssocID="{B3D55996-9A15-4409-B3CC-C9B36639EB59}" presName="spVertical1" presStyleCnt="0"/>
      <dgm:spPr/>
    </dgm:pt>
    <dgm:pt modelId="{26E98E81-8791-4C01-8991-87CBC2014EC3}" type="pres">
      <dgm:prSet presAssocID="{B3D55996-9A15-4409-B3CC-C9B36639EB59}" presName="parTx" presStyleLbl="revTx" presStyleIdx="2" presStyleCnt="3">
        <dgm:presLayoutVars>
          <dgm:chMax val="0"/>
          <dgm:chPref val="0"/>
          <dgm:bulletEnabled val="1"/>
        </dgm:presLayoutVars>
      </dgm:prSet>
      <dgm:spPr/>
      <dgm:t>
        <a:bodyPr/>
        <a:lstStyle/>
        <a:p>
          <a:endParaRPr lang="en-US"/>
        </a:p>
      </dgm:t>
    </dgm:pt>
    <dgm:pt modelId="{EEC1449B-21EC-4AD7-91B3-2DE3EFF25F9A}" type="pres">
      <dgm:prSet presAssocID="{B3D55996-9A15-4409-B3CC-C9B36639EB59}" presName="spVertical2" presStyleCnt="0"/>
      <dgm:spPr/>
    </dgm:pt>
    <dgm:pt modelId="{B1200E00-42FF-492F-A52B-E8B7B6F51F20}" type="pres">
      <dgm:prSet presAssocID="{B3D55996-9A15-4409-B3CC-C9B36639EB59}" presName="spVertical3" presStyleCnt="0"/>
      <dgm:spPr/>
    </dgm:pt>
    <dgm:pt modelId="{5E7189F9-BCC5-4D34-8D7E-1E9F5517375E}" type="pres">
      <dgm:prSet presAssocID="{8B4525F7-EF48-4741-A4E6-B31AE1157D19}" presName="padding2" presStyleCnt="0"/>
      <dgm:spPr/>
    </dgm:pt>
    <dgm:pt modelId="{57A394A2-83FA-4E68-AD4D-AADB20BAD620}" type="pres">
      <dgm:prSet presAssocID="{8B4525F7-EF48-4741-A4E6-B31AE1157D19}" presName="negArrow" presStyleCnt="0"/>
      <dgm:spPr/>
    </dgm:pt>
    <dgm:pt modelId="{DBF9BA14-1669-4AB9-AFD4-2235D526189F}" type="pres">
      <dgm:prSet presAssocID="{8B4525F7-EF48-4741-A4E6-B31AE1157D19}" presName="backgroundArrow" presStyleLbl="node1" presStyleIdx="0" presStyleCnt="1"/>
      <dgm:spPr/>
    </dgm:pt>
  </dgm:ptLst>
  <dgm:cxnLst>
    <dgm:cxn modelId="{41DA3D81-D0BC-4BA8-B08E-0EF30DE9D43B}" srcId="{8B4525F7-EF48-4741-A4E6-B31AE1157D19}" destId="{E36002FF-2CD9-49AD-8503-DC5476FB4F43}" srcOrd="0" destOrd="0" parTransId="{F43CA3F5-071E-437C-86DE-99FC2E901D4B}" sibTransId="{0BB055F4-1AC7-41FF-BFD6-D35C7400B312}"/>
    <dgm:cxn modelId="{AF0B6938-E554-4247-A374-36174C6F190F}" type="presOf" srcId="{7AFE3D8E-F927-45B1-9F6A-2B2D232C96D5}" destId="{7F7F0764-EEC6-408D-B75F-9F1DD55B6209}" srcOrd="0" destOrd="0" presId="urn:microsoft.com/office/officeart/2005/8/layout/hProcess3"/>
    <dgm:cxn modelId="{0482F835-A6A2-42FB-8B2D-984138D09C1C}" srcId="{8B4525F7-EF48-4741-A4E6-B31AE1157D19}" destId="{B3D55996-9A15-4409-B3CC-C9B36639EB59}" srcOrd="2" destOrd="0" parTransId="{8C6B7529-9D63-461B-86BF-D05E1528B816}" sibTransId="{92FA7A00-8380-4B9B-BF84-D6D7409FBEF8}"/>
    <dgm:cxn modelId="{10340F47-D9E3-4AF9-B4A8-F4A4DC20EFA9}" type="presOf" srcId="{8B4525F7-EF48-4741-A4E6-B31AE1157D19}" destId="{B9E4A19E-05BE-4B5B-BFEF-B7553F8408CC}" srcOrd="0" destOrd="0" presId="urn:microsoft.com/office/officeart/2005/8/layout/hProcess3"/>
    <dgm:cxn modelId="{05A3C933-B365-4B57-A290-2D39D9F26A4E}" type="presOf" srcId="{E36002FF-2CD9-49AD-8503-DC5476FB4F43}" destId="{D4FA5AAF-2373-4333-97F9-A76785564EF6}" srcOrd="0" destOrd="0" presId="urn:microsoft.com/office/officeart/2005/8/layout/hProcess3"/>
    <dgm:cxn modelId="{5C1C4FB3-941B-452F-9E1F-0AD1C7D1CE7D}" type="presOf" srcId="{B3D55996-9A15-4409-B3CC-C9B36639EB59}" destId="{26E98E81-8791-4C01-8991-87CBC2014EC3}" srcOrd="0" destOrd="0" presId="urn:microsoft.com/office/officeart/2005/8/layout/hProcess3"/>
    <dgm:cxn modelId="{9930ED39-1C5A-4936-BA4C-1647E5C308A3}" srcId="{8B4525F7-EF48-4741-A4E6-B31AE1157D19}" destId="{7AFE3D8E-F927-45B1-9F6A-2B2D232C96D5}" srcOrd="1" destOrd="0" parTransId="{F2EFAF02-84FA-42DD-9093-39FD598407DE}" sibTransId="{1C5D358D-FBD6-4ED7-BBBA-097147B9E0BB}"/>
    <dgm:cxn modelId="{F0721807-73A0-42AD-A0BA-B6D4DDA10A70}" type="presParOf" srcId="{B9E4A19E-05BE-4B5B-BFEF-B7553F8408CC}" destId="{ECC0E410-36C4-4562-92D6-E1B0DCD1B703}" srcOrd="0" destOrd="0" presId="urn:microsoft.com/office/officeart/2005/8/layout/hProcess3"/>
    <dgm:cxn modelId="{F1BB3B88-FDC7-4A41-87E0-A48649132E35}" type="presParOf" srcId="{B9E4A19E-05BE-4B5B-BFEF-B7553F8408CC}" destId="{E9D1DC50-8549-4A64-BD0C-E1C6E016BE11}" srcOrd="1" destOrd="0" presId="urn:microsoft.com/office/officeart/2005/8/layout/hProcess3"/>
    <dgm:cxn modelId="{68D25FB5-8AAB-466A-B759-2422AFD60AD6}" type="presParOf" srcId="{E9D1DC50-8549-4A64-BD0C-E1C6E016BE11}" destId="{6B8E80B2-0BCA-4A8E-BAF1-D11E9AE40E81}" srcOrd="0" destOrd="0" presId="urn:microsoft.com/office/officeart/2005/8/layout/hProcess3"/>
    <dgm:cxn modelId="{E4D3BE45-A275-48C6-B53A-DB86CEAA4AD2}" type="presParOf" srcId="{E9D1DC50-8549-4A64-BD0C-E1C6E016BE11}" destId="{7860A55A-6218-4EBB-8E00-C27A975A13BE}" srcOrd="1" destOrd="0" presId="urn:microsoft.com/office/officeart/2005/8/layout/hProcess3"/>
    <dgm:cxn modelId="{5D34ED9D-8A64-4AEC-8197-80F76DFFED71}" type="presParOf" srcId="{7860A55A-6218-4EBB-8E00-C27A975A13BE}" destId="{F43A4D79-1CBC-4159-B9F8-50AE145D6255}" srcOrd="0" destOrd="0" presId="urn:microsoft.com/office/officeart/2005/8/layout/hProcess3"/>
    <dgm:cxn modelId="{E3A7DB88-B43D-4065-92AF-41BA45743928}" type="presParOf" srcId="{7860A55A-6218-4EBB-8E00-C27A975A13BE}" destId="{D4FA5AAF-2373-4333-97F9-A76785564EF6}" srcOrd="1" destOrd="0" presId="urn:microsoft.com/office/officeart/2005/8/layout/hProcess3"/>
    <dgm:cxn modelId="{D3064F14-B126-474E-A724-7B0FFB7A7A24}" type="presParOf" srcId="{7860A55A-6218-4EBB-8E00-C27A975A13BE}" destId="{C95C963F-A1AC-46F4-87FD-471E33A0022D}" srcOrd="2" destOrd="0" presId="urn:microsoft.com/office/officeart/2005/8/layout/hProcess3"/>
    <dgm:cxn modelId="{3F70A70B-2E2F-424B-8889-25FA4BCB9BD8}" type="presParOf" srcId="{7860A55A-6218-4EBB-8E00-C27A975A13BE}" destId="{8484EEC3-1BC1-4F1D-9C8B-E9C230160A98}" srcOrd="3" destOrd="0" presId="urn:microsoft.com/office/officeart/2005/8/layout/hProcess3"/>
    <dgm:cxn modelId="{9DA858DD-498D-40BF-8728-C3B6ACCD5ACC}" type="presParOf" srcId="{E9D1DC50-8549-4A64-BD0C-E1C6E016BE11}" destId="{C8F41568-35B5-436B-BBED-DA5E7A4B1D20}" srcOrd="2" destOrd="0" presId="urn:microsoft.com/office/officeart/2005/8/layout/hProcess3"/>
    <dgm:cxn modelId="{85BC9464-B21E-48F2-BF15-E54FB4233988}" type="presParOf" srcId="{E9D1DC50-8549-4A64-BD0C-E1C6E016BE11}" destId="{0C4B3668-3C3D-42A8-A5E3-62E70F6265F2}" srcOrd="3" destOrd="0" presId="urn:microsoft.com/office/officeart/2005/8/layout/hProcess3"/>
    <dgm:cxn modelId="{B38270F5-2ED8-4E76-9244-C2AB581D53B9}" type="presParOf" srcId="{0C4B3668-3C3D-42A8-A5E3-62E70F6265F2}" destId="{E4DC4D29-B28B-4541-9629-48FC3DDBB0DC}" srcOrd="0" destOrd="0" presId="urn:microsoft.com/office/officeart/2005/8/layout/hProcess3"/>
    <dgm:cxn modelId="{2CA8C9E7-706D-46E2-A27A-284730C6B3EF}" type="presParOf" srcId="{0C4B3668-3C3D-42A8-A5E3-62E70F6265F2}" destId="{7F7F0764-EEC6-408D-B75F-9F1DD55B6209}" srcOrd="1" destOrd="0" presId="urn:microsoft.com/office/officeart/2005/8/layout/hProcess3"/>
    <dgm:cxn modelId="{E35EDECC-9BBA-4B86-A391-A9F776515B9D}" type="presParOf" srcId="{0C4B3668-3C3D-42A8-A5E3-62E70F6265F2}" destId="{EF63B1ED-7721-467F-B247-B6451868717A}" srcOrd="2" destOrd="0" presId="urn:microsoft.com/office/officeart/2005/8/layout/hProcess3"/>
    <dgm:cxn modelId="{3F8C0B85-1847-476E-AD7D-5030008CD232}" type="presParOf" srcId="{0C4B3668-3C3D-42A8-A5E3-62E70F6265F2}" destId="{A42708BA-9739-4487-8869-AE880565EA09}" srcOrd="3" destOrd="0" presId="urn:microsoft.com/office/officeart/2005/8/layout/hProcess3"/>
    <dgm:cxn modelId="{8FD11E27-1745-46BC-B945-4530F4C72BD9}" type="presParOf" srcId="{E9D1DC50-8549-4A64-BD0C-E1C6E016BE11}" destId="{9F293129-4625-46C5-BFB9-8112A7C62724}" srcOrd="4" destOrd="0" presId="urn:microsoft.com/office/officeart/2005/8/layout/hProcess3"/>
    <dgm:cxn modelId="{E2C6E301-97BE-4C5B-A538-66044F128873}" type="presParOf" srcId="{E9D1DC50-8549-4A64-BD0C-E1C6E016BE11}" destId="{81C9DF33-C798-4180-8AC8-2EEA18DD8B74}" srcOrd="5" destOrd="0" presId="urn:microsoft.com/office/officeart/2005/8/layout/hProcess3"/>
    <dgm:cxn modelId="{AD2D0E19-3862-41A2-B381-F761EC0A0B09}" type="presParOf" srcId="{81C9DF33-C798-4180-8AC8-2EEA18DD8B74}" destId="{B8A678B0-099D-4CDA-878E-5B1F0D8B782F}" srcOrd="0" destOrd="0" presId="urn:microsoft.com/office/officeart/2005/8/layout/hProcess3"/>
    <dgm:cxn modelId="{52CE4F94-5356-410D-8622-9876726305C2}" type="presParOf" srcId="{81C9DF33-C798-4180-8AC8-2EEA18DD8B74}" destId="{26E98E81-8791-4C01-8991-87CBC2014EC3}" srcOrd="1" destOrd="0" presId="urn:microsoft.com/office/officeart/2005/8/layout/hProcess3"/>
    <dgm:cxn modelId="{CD9568B7-CAB7-470D-81A3-B7A0078B1C74}" type="presParOf" srcId="{81C9DF33-C798-4180-8AC8-2EEA18DD8B74}" destId="{EEC1449B-21EC-4AD7-91B3-2DE3EFF25F9A}" srcOrd="2" destOrd="0" presId="urn:microsoft.com/office/officeart/2005/8/layout/hProcess3"/>
    <dgm:cxn modelId="{89154744-FD71-4ABD-97D4-53874F43D65F}" type="presParOf" srcId="{81C9DF33-C798-4180-8AC8-2EEA18DD8B74}" destId="{B1200E00-42FF-492F-A52B-E8B7B6F51F20}" srcOrd="3" destOrd="0" presId="urn:microsoft.com/office/officeart/2005/8/layout/hProcess3"/>
    <dgm:cxn modelId="{8DD3CE05-7B20-4CFC-AED8-11A855857387}" type="presParOf" srcId="{E9D1DC50-8549-4A64-BD0C-E1C6E016BE11}" destId="{5E7189F9-BCC5-4D34-8D7E-1E9F5517375E}" srcOrd="6" destOrd="0" presId="urn:microsoft.com/office/officeart/2005/8/layout/hProcess3"/>
    <dgm:cxn modelId="{DE9386B5-8484-47E2-BB6D-189732E5E0D2}" type="presParOf" srcId="{E9D1DC50-8549-4A64-BD0C-E1C6E016BE11}" destId="{57A394A2-83FA-4E68-AD4D-AADB20BAD620}" srcOrd="7" destOrd="0" presId="urn:microsoft.com/office/officeart/2005/8/layout/hProcess3"/>
    <dgm:cxn modelId="{A0314974-39E2-44F6-B949-D01884252365}" type="presParOf" srcId="{E9D1DC50-8549-4A64-BD0C-E1C6E016BE11}" destId="{DBF9BA14-1669-4AB9-AFD4-2235D526189F}" srcOrd="8" destOrd="0" presId="urn:microsoft.com/office/officeart/2005/8/layout/hProcess3"/>
  </dgm:cxnLst>
  <dgm:bg/>
  <dgm:whole/>
</dgm:dataModel>
</file>

<file path=ppt/diagrams/data5.xml><?xml version="1.0" encoding="utf-8"?>
<dgm:dataModel xmlns:dgm="http://schemas.openxmlformats.org/drawingml/2006/diagram" xmlns:a="http://schemas.openxmlformats.org/drawingml/2006/main">
  <dgm:ptLst>
    <dgm:pt modelId="{25D394E5-B6B1-4705-AB99-AB50F9F292E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4CCCE52F-D9B8-44A9-A6EE-43A7F5FDC9C5}">
      <dgm:prSet phldrT="[نص]" custT="1"/>
      <dgm:spPr/>
      <dgm:t>
        <a:bodyPr/>
        <a:lstStyle/>
        <a:p>
          <a:r>
            <a:rPr lang="en-US" sz="3600" b="1" dirty="0" smtClean="0"/>
            <a:t>Counting at Al-</a:t>
          </a:r>
          <a:r>
            <a:rPr lang="en-US" sz="3600" b="1" dirty="0" err="1" smtClean="0"/>
            <a:t>Shuhada’a</a:t>
          </a:r>
          <a:r>
            <a:rPr lang="en-US" sz="3600" b="1" dirty="0" smtClean="0"/>
            <a:t> intersection</a:t>
          </a:r>
          <a:endParaRPr lang="en-US" sz="3600" b="1" dirty="0"/>
        </a:p>
      </dgm:t>
    </dgm:pt>
    <dgm:pt modelId="{4F73F13B-01EF-49DF-A208-4C0E9C7992B3}" type="parTrans" cxnId="{5D17FBC8-4462-4D75-BE8C-5A7498A20836}">
      <dgm:prSet/>
      <dgm:spPr/>
      <dgm:t>
        <a:bodyPr/>
        <a:lstStyle/>
        <a:p>
          <a:endParaRPr lang="en-US"/>
        </a:p>
      </dgm:t>
    </dgm:pt>
    <dgm:pt modelId="{3BFF6741-1596-4064-A1EA-79C89651D80A}" type="sibTrans" cxnId="{5D17FBC8-4462-4D75-BE8C-5A7498A20836}">
      <dgm:prSet/>
      <dgm:spPr/>
      <dgm:t>
        <a:bodyPr/>
        <a:lstStyle/>
        <a:p>
          <a:endParaRPr lang="en-US"/>
        </a:p>
      </dgm:t>
    </dgm:pt>
    <dgm:pt modelId="{6345EA08-4A4D-4A5C-A01E-56AB01C95805}">
      <dgm:prSet phldrT="[نص]" custT="1"/>
      <dgm:spPr/>
      <dgm:t>
        <a:bodyPr/>
        <a:lstStyle/>
        <a:p>
          <a:r>
            <a:rPr lang="en-US" sz="2400" b="1" dirty="0" smtClean="0"/>
            <a:t>PH=3-4 PM</a:t>
          </a:r>
          <a:endParaRPr lang="en-US" sz="2400" b="1" dirty="0"/>
        </a:p>
      </dgm:t>
    </dgm:pt>
    <dgm:pt modelId="{04381248-E599-4B24-84F2-43667ADCAB50}" type="parTrans" cxnId="{CEE6EA30-37D1-4D18-880F-1E1D0A67BB7F}">
      <dgm:prSet/>
      <dgm:spPr/>
      <dgm:t>
        <a:bodyPr/>
        <a:lstStyle/>
        <a:p>
          <a:endParaRPr lang="en-US"/>
        </a:p>
      </dgm:t>
    </dgm:pt>
    <dgm:pt modelId="{E9682E23-53E5-496F-9CC3-CE801974D490}" type="sibTrans" cxnId="{CEE6EA30-37D1-4D18-880F-1E1D0A67BB7F}">
      <dgm:prSet/>
      <dgm:spPr/>
      <dgm:t>
        <a:bodyPr/>
        <a:lstStyle/>
        <a:p>
          <a:endParaRPr lang="en-US"/>
        </a:p>
      </dgm:t>
    </dgm:pt>
    <dgm:pt modelId="{702AD496-A676-4B90-85EF-B4C25CA4D369}">
      <dgm:prSet phldrT="[نص]" custT="1"/>
      <dgm:spPr/>
      <dgm:t>
        <a:bodyPr/>
        <a:lstStyle/>
        <a:p>
          <a:r>
            <a:rPr lang="en-US" sz="2400" b="1" dirty="0" smtClean="0"/>
            <a:t>PHF=0.91</a:t>
          </a:r>
          <a:endParaRPr lang="en-US" sz="2400" b="1" dirty="0"/>
        </a:p>
      </dgm:t>
    </dgm:pt>
    <dgm:pt modelId="{0228C37D-51B4-4666-94FA-4D86093F0C2A}" type="parTrans" cxnId="{4B21FBCC-B226-451A-A7CC-4844CE3E3474}">
      <dgm:prSet/>
      <dgm:spPr/>
      <dgm:t>
        <a:bodyPr/>
        <a:lstStyle/>
        <a:p>
          <a:endParaRPr lang="en-US"/>
        </a:p>
      </dgm:t>
    </dgm:pt>
    <dgm:pt modelId="{AC0C734F-BF4E-45E9-B525-77C301897397}" type="sibTrans" cxnId="{4B21FBCC-B226-451A-A7CC-4844CE3E3474}">
      <dgm:prSet/>
      <dgm:spPr/>
      <dgm:t>
        <a:bodyPr/>
        <a:lstStyle/>
        <a:p>
          <a:endParaRPr lang="en-US"/>
        </a:p>
      </dgm:t>
    </dgm:pt>
    <dgm:pt modelId="{9AAA4ABA-3A10-4EB9-901F-7CB4C3C45174}">
      <dgm:prSet phldrT="[نص]" custT="1"/>
      <dgm:spPr/>
      <dgm:t>
        <a:bodyPr/>
        <a:lstStyle/>
        <a:p>
          <a:r>
            <a:rPr lang="en-US" sz="2400" b="1" dirty="0" smtClean="0"/>
            <a:t>DHV=808</a:t>
          </a:r>
          <a:endParaRPr lang="en-US" sz="2400" b="1" dirty="0"/>
        </a:p>
      </dgm:t>
    </dgm:pt>
    <dgm:pt modelId="{6BE6F0F1-DC05-46D7-ACA9-BDC1D01DC8B3}" type="parTrans" cxnId="{96BEFF19-D58A-4BA0-8F23-28B7DB0FEC7B}">
      <dgm:prSet/>
      <dgm:spPr/>
      <dgm:t>
        <a:bodyPr/>
        <a:lstStyle/>
        <a:p>
          <a:endParaRPr lang="en-US"/>
        </a:p>
      </dgm:t>
    </dgm:pt>
    <dgm:pt modelId="{59B2087D-105A-44B9-876D-5F930F82DDD8}" type="sibTrans" cxnId="{96BEFF19-D58A-4BA0-8F23-28B7DB0FEC7B}">
      <dgm:prSet/>
      <dgm:spPr/>
      <dgm:t>
        <a:bodyPr/>
        <a:lstStyle/>
        <a:p>
          <a:endParaRPr lang="en-US"/>
        </a:p>
      </dgm:t>
    </dgm:pt>
    <dgm:pt modelId="{AF0686A9-B0B9-4814-8677-9AD2A283E419}">
      <dgm:prSet phldrT="[نص]" custT="1"/>
      <dgm:spPr/>
      <dgm:t>
        <a:bodyPr/>
        <a:lstStyle/>
        <a:p>
          <a:r>
            <a:rPr lang="en-US" sz="2400" b="1" dirty="0" smtClean="0"/>
            <a:t>PHV=735</a:t>
          </a:r>
          <a:endParaRPr lang="en-US" sz="2400" b="1" dirty="0"/>
        </a:p>
      </dgm:t>
    </dgm:pt>
    <dgm:pt modelId="{E73F5159-7680-4D49-9582-F952C12D945C}" type="parTrans" cxnId="{EC73FCC5-00C8-497E-8EBB-E49F00087D5D}">
      <dgm:prSet/>
      <dgm:spPr/>
      <dgm:t>
        <a:bodyPr/>
        <a:lstStyle/>
        <a:p>
          <a:endParaRPr lang="en-US"/>
        </a:p>
      </dgm:t>
    </dgm:pt>
    <dgm:pt modelId="{F065731D-EAAB-40D3-A2B3-2858D78BEF47}" type="sibTrans" cxnId="{EC73FCC5-00C8-497E-8EBB-E49F00087D5D}">
      <dgm:prSet/>
      <dgm:spPr/>
      <dgm:t>
        <a:bodyPr/>
        <a:lstStyle/>
        <a:p>
          <a:endParaRPr lang="en-US"/>
        </a:p>
      </dgm:t>
    </dgm:pt>
    <dgm:pt modelId="{2902AE11-1A42-42FE-9539-0B8FD0FB433C}" type="pres">
      <dgm:prSet presAssocID="{25D394E5-B6B1-4705-AB99-AB50F9F292E8}" presName="composite" presStyleCnt="0">
        <dgm:presLayoutVars>
          <dgm:chMax val="1"/>
          <dgm:dir/>
          <dgm:resizeHandles val="exact"/>
        </dgm:presLayoutVars>
      </dgm:prSet>
      <dgm:spPr/>
      <dgm:t>
        <a:bodyPr/>
        <a:lstStyle/>
        <a:p>
          <a:endParaRPr lang="en-US"/>
        </a:p>
      </dgm:t>
    </dgm:pt>
    <dgm:pt modelId="{4CE5748F-6E56-428E-8855-37A938BF1818}" type="pres">
      <dgm:prSet presAssocID="{25D394E5-B6B1-4705-AB99-AB50F9F292E8}" presName="radial" presStyleCnt="0">
        <dgm:presLayoutVars>
          <dgm:animLvl val="ctr"/>
        </dgm:presLayoutVars>
      </dgm:prSet>
      <dgm:spPr/>
    </dgm:pt>
    <dgm:pt modelId="{CF8C48F0-8C03-4C82-BC38-1D8671F4E02E}" type="pres">
      <dgm:prSet presAssocID="{4CCCE52F-D9B8-44A9-A6EE-43A7F5FDC9C5}" presName="centerShape" presStyleLbl="vennNode1" presStyleIdx="0" presStyleCnt="5" custLinFactNeighborX="-398" custLinFactNeighborY="-398"/>
      <dgm:spPr/>
      <dgm:t>
        <a:bodyPr/>
        <a:lstStyle/>
        <a:p>
          <a:endParaRPr lang="en-US"/>
        </a:p>
      </dgm:t>
    </dgm:pt>
    <dgm:pt modelId="{378A1E9A-E738-481D-B271-9A0086821386}" type="pres">
      <dgm:prSet presAssocID="{6345EA08-4A4D-4A5C-A01E-56AB01C95805}" presName="node" presStyleLbl="vennNode1" presStyleIdx="1" presStyleCnt="5">
        <dgm:presLayoutVars>
          <dgm:bulletEnabled val="1"/>
        </dgm:presLayoutVars>
      </dgm:prSet>
      <dgm:spPr/>
      <dgm:t>
        <a:bodyPr/>
        <a:lstStyle/>
        <a:p>
          <a:endParaRPr lang="en-US"/>
        </a:p>
      </dgm:t>
    </dgm:pt>
    <dgm:pt modelId="{C2844B17-EB4C-4B3F-B9CC-46D992B77891}" type="pres">
      <dgm:prSet presAssocID="{702AD496-A676-4B90-85EF-B4C25CA4D369}" presName="node" presStyleLbl="vennNode1" presStyleIdx="2" presStyleCnt="5">
        <dgm:presLayoutVars>
          <dgm:bulletEnabled val="1"/>
        </dgm:presLayoutVars>
      </dgm:prSet>
      <dgm:spPr/>
      <dgm:t>
        <a:bodyPr/>
        <a:lstStyle/>
        <a:p>
          <a:endParaRPr lang="en-US"/>
        </a:p>
      </dgm:t>
    </dgm:pt>
    <dgm:pt modelId="{B1F46D7E-28B5-4457-931F-E2883C0C1930}" type="pres">
      <dgm:prSet presAssocID="{9AAA4ABA-3A10-4EB9-901F-7CB4C3C45174}" presName="node" presStyleLbl="vennNode1" presStyleIdx="3" presStyleCnt="5">
        <dgm:presLayoutVars>
          <dgm:bulletEnabled val="1"/>
        </dgm:presLayoutVars>
      </dgm:prSet>
      <dgm:spPr/>
      <dgm:t>
        <a:bodyPr/>
        <a:lstStyle/>
        <a:p>
          <a:endParaRPr lang="en-US"/>
        </a:p>
      </dgm:t>
    </dgm:pt>
    <dgm:pt modelId="{8FB4E530-8654-487E-83CC-B35048C7EE33}" type="pres">
      <dgm:prSet presAssocID="{AF0686A9-B0B9-4814-8677-9AD2A283E419}" presName="node" presStyleLbl="vennNode1" presStyleIdx="4" presStyleCnt="5">
        <dgm:presLayoutVars>
          <dgm:bulletEnabled val="1"/>
        </dgm:presLayoutVars>
      </dgm:prSet>
      <dgm:spPr/>
      <dgm:t>
        <a:bodyPr/>
        <a:lstStyle/>
        <a:p>
          <a:endParaRPr lang="en-US"/>
        </a:p>
      </dgm:t>
    </dgm:pt>
  </dgm:ptLst>
  <dgm:cxnLst>
    <dgm:cxn modelId="{C2215189-358E-45EF-9589-3F31618B5718}" type="presOf" srcId="{4CCCE52F-D9B8-44A9-A6EE-43A7F5FDC9C5}" destId="{CF8C48F0-8C03-4C82-BC38-1D8671F4E02E}" srcOrd="0" destOrd="0" presId="urn:microsoft.com/office/officeart/2005/8/layout/radial3"/>
    <dgm:cxn modelId="{CEE6EA30-37D1-4D18-880F-1E1D0A67BB7F}" srcId="{4CCCE52F-D9B8-44A9-A6EE-43A7F5FDC9C5}" destId="{6345EA08-4A4D-4A5C-A01E-56AB01C95805}" srcOrd="0" destOrd="0" parTransId="{04381248-E599-4B24-84F2-43667ADCAB50}" sibTransId="{E9682E23-53E5-496F-9CC3-CE801974D490}"/>
    <dgm:cxn modelId="{0AB7DF2E-5F93-4360-9C9A-34AB32632D04}" type="presOf" srcId="{AF0686A9-B0B9-4814-8677-9AD2A283E419}" destId="{8FB4E530-8654-487E-83CC-B35048C7EE33}" srcOrd="0" destOrd="0" presId="urn:microsoft.com/office/officeart/2005/8/layout/radial3"/>
    <dgm:cxn modelId="{EC73FCC5-00C8-497E-8EBB-E49F00087D5D}" srcId="{4CCCE52F-D9B8-44A9-A6EE-43A7F5FDC9C5}" destId="{AF0686A9-B0B9-4814-8677-9AD2A283E419}" srcOrd="3" destOrd="0" parTransId="{E73F5159-7680-4D49-9582-F952C12D945C}" sibTransId="{F065731D-EAAB-40D3-A2B3-2858D78BEF47}"/>
    <dgm:cxn modelId="{4B21FBCC-B226-451A-A7CC-4844CE3E3474}" srcId="{4CCCE52F-D9B8-44A9-A6EE-43A7F5FDC9C5}" destId="{702AD496-A676-4B90-85EF-B4C25CA4D369}" srcOrd="1" destOrd="0" parTransId="{0228C37D-51B4-4666-94FA-4D86093F0C2A}" sibTransId="{AC0C734F-BF4E-45E9-B525-77C301897397}"/>
    <dgm:cxn modelId="{5D17FBC8-4462-4D75-BE8C-5A7498A20836}" srcId="{25D394E5-B6B1-4705-AB99-AB50F9F292E8}" destId="{4CCCE52F-D9B8-44A9-A6EE-43A7F5FDC9C5}" srcOrd="0" destOrd="0" parTransId="{4F73F13B-01EF-49DF-A208-4C0E9C7992B3}" sibTransId="{3BFF6741-1596-4064-A1EA-79C89651D80A}"/>
    <dgm:cxn modelId="{FE9A4533-A188-4C77-9C62-0AD75430E24D}" type="presOf" srcId="{9AAA4ABA-3A10-4EB9-901F-7CB4C3C45174}" destId="{B1F46D7E-28B5-4457-931F-E2883C0C1930}" srcOrd="0" destOrd="0" presId="urn:microsoft.com/office/officeart/2005/8/layout/radial3"/>
    <dgm:cxn modelId="{F484114E-D998-4DF4-B07D-4337605486CE}" type="presOf" srcId="{6345EA08-4A4D-4A5C-A01E-56AB01C95805}" destId="{378A1E9A-E738-481D-B271-9A0086821386}" srcOrd="0" destOrd="0" presId="urn:microsoft.com/office/officeart/2005/8/layout/radial3"/>
    <dgm:cxn modelId="{96BEFF19-D58A-4BA0-8F23-28B7DB0FEC7B}" srcId="{4CCCE52F-D9B8-44A9-A6EE-43A7F5FDC9C5}" destId="{9AAA4ABA-3A10-4EB9-901F-7CB4C3C45174}" srcOrd="2" destOrd="0" parTransId="{6BE6F0F1-DC05-46D7-ACA9-BDC1D01DC8B3}" sibTransId="{59B2087D-105A-44B9-876D-5F930F82DDD8}"/>
    <dgm:cxn modelId="{42DAABF6-8629-40BF-92F8-F5DFF2DAC03E}" type="presOf" srcId="{702AD496-A676-4B90-85EF-B4C25CA4D369}" destId="{C2844B17-EB4C-4B3F-B9CC-46D992B77891}" srcOrd="0" destOrd="0" presId="urn:microsoft.com/office/officeart/2005/8/layout/radial3"/>
    <dgm:cxn modelId="{C4A18776-E3EB-4919-807A-84C1190B1B9B}" type="presOf" srcId="{25D394E5-B6B1-4705-AB99-AB50F9F292E8}" destId="{2902AE11-1A42-42FE-9539-0B8FD0FB433C}" srcOrd="0" destOrd="0" presId="urn:microsoft.com/office/officeart/2005/8/layout/radial3"/>
    <dgm:cxn modelId="{FCB0A6DE-E62B-4BAE-89B3-83BE218F5C64}" type="presParOf" srcId="{2902AE11-1A42-42FE-9539-0B8FD0FB433C}" destId="{4CE5748F-6E56-428E-8855-37A938BF1818}" srcOrd="0" destOrd="0" presId="urn:microsoft.com/office/officeart/2005/8/layout/radial3"/>
    <dgm:cxn modelId="{B031E097-4030-482E-871E-79F6E69CCDF9}" type="presParOf" srcId="{4CE5748F-6E56-428E-8855-37A938BF1818}" destId="{CF8C48F0-8C03-4C82-BC38-1D8671F4E02E}" srcOrd="0" destOrd="0" presId="urn:microsoft.com/office/officeart/2005/8/layout/radial3"/>
    <dgm:cxn modelId="{A458C452-3A9A-455C-9709-45680E5F5F0D}" type="presParOf" srcId="{4CE5748F-6E56-428E-8855-37A938BF1818}" destId="{378A1E9A-E738-481D-B271-9A0086821386}" srcOrd="1" destOrd="0" presId="urn:microsoft.com/office/officeart/2005/8/layout/radial3"/>
    <dgm:cxn modelId="{4C2F91AF-2CED-431A-8173-D890143170DD}" type="presParOf" srcId="{4CE5748F-6E56-428E-8855-37A938BF1818}" destId="{C2844B17-EB4C-4B3F-B9CC-46D992B77891}" srcOrd="2" destOrd="0" presId="urn:microsoft.com/office/officeart/2005/8/layout/radial3"/>
    <dgm:cxn modelId="{4E26AD45-2866-4648-98AF-64212FC54487}" type="presParOf" srcId="{4CE5748F-6E56-428E-8855-37A938BF1818}" destId="{B1F46D7E-28B5-4457-931F-E2883C0C1930}" srcOrd="3" destOrd="0" presId="urn:microsoft.com/office/officeart/2005/8/layout/radial3"/>
    <dgm:cxn modelId="{49849298-F144-4BB3-B144-6663A3A45A6E}" type="presParOf" srcId="{4CE5748F-6E56-428E-8855-37A938BF1818}" destId="{8FB4E530-8654-487E-83CC-B35048C7EE33}" srcOrd="4"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6CC3D-3108-4AD2-ADB9-AEDF63936B72}" type="datetimeFigureOut">
              <a:rPr lang="en-US" smtClean="0"/>
              <a:pPr/>
              <a:t>12/21/2015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91756B-406D-4632-B62C-88C765C823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So the one directional traffic that</a:t>
            </a:r>
            <a:r>
              <a:rPr lang="en-US" baseline="0" dirty="0" smtClean="0"/>
              <a:t> use the highway will be 906 </a:t>
            </a:r>
            <a:r>
              <a:rPr lang="en-US" baseline="0" dirty="0" err="1" smtClean="0"/>
              <a:t>veh</a:t>
            </a:r>
            <a:r>
              <a:rPr lang="en-US" baseline="0" dirty="0" smtClean="0"/>
              <a:t>/h</a:t>
            </a:r>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 the Rural Arterial Highway and based on the mountainous terrain the design speed ranges from 70 to 90 km/h</a:t>
            </a:r>
          </a:p>
          <a:p>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Based on traffic counting it is found that 9% of the traffic is trucks. As it noticed that there are trailers and semi-trailers related to commercial and industrial traffic, so the appropriate design vehicle is chosen to be semi-trailer WB-19. The characteristics of this vehicle as described by AASHTO are shown in Figure 4.1</a:t>
            </a:r>
            <a:r>
              <a:rPr lang="ar-SA"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dirty="0" smtClean="0"/>
              <a:t>The cross section elements are designed based on AASHTO recommendation</a:t>
            </a:r>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r>
              <a:rPr lang="en-US" dirty="0" smtClean="0">
                <a:solidFill>
                  <a:schemeClr val="tx1"/>
                </a:solidFill>
              </a:rPr>
              <a:t>-</a:t>
            </a:r>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highway starting from north of Tubas town and passes beside the village of Al-</a:t>
            </a:r>
            <a:r>
              <a:rPr lang="en-US" sz="1200" dirty="0" err="1" smtClean="0">
                <a:solidFill>
                  <a:schemeClr val="tx1"/>
                </a:solidFill>
              </a:rPr>
              <a:t>kfair</a:t>
            </a:r>
            <a:r>
              <a:rPr lang="en-US" sz="1200" dirty="0" smtClean="0">
                <a:solidFill>
                  <a:schemeClr val="tx1"/>
                </a:solidFill>
              </a:rPr>
              <a:t>, the towns of Al-</a:t>
            </a:r>
            <a:r>
              <a:rPr lang="en-US" sz="1200" dirty="0" err="1" smtClean="0">
                <a:solidFill>
                  <a:schemeClr val="tx1"/>
                </a:solidFill>
              </a:rPr>
              <a:t>Zababdeh</a:t>
            </a:r>
            <a:r>
              <a:rPr lang="en-US" sz="1200" dirty="0" smtClean="0">
                <a:solidFill>
                  <a:schemeClr val="tx1"/>
                </a:solidFill>
              </a:rPr>
              <a:t> and </a:t>
            </a:r>
            <a:r>
              <a:rPr lang="en-US" sz="1200" dirty="0" err="1" smtClean="0">
                <a:solidFill>
                  <a:schemeClr val="tx1"/>
                </a:solidFill>
              </a:rPr>
              <a:t>Qabatia</a:t>
            </a:r>
            <a:r>
              <a:rPr lang="en-US" sz="1200" dirty="0" smtClean="0">
                <a:solidFill>
                  <a:schemeClr val="tx1"/>
                </a:solidFill>
              </a:rPr>
              <a:t>, and ending at </a:t>
            </a:r>
            <a:r>
              <a:rPr lang="en-US" sz="1200" dirty="0" err="1" smtClean="0">
                <a:solidFill>
                  <a:schemeClr val="tx1"/>
                </a:solidFill>
              </a:rPr>
              <a:t>Jannat</a:t>
            </a:r>
            <a:r>
              <a:rPr lang="en-US" sz="1200" dirty="0" smtClean="0">
                <a:solidFill>
                  <a:schemeClr val="tx1"/>
                </a:solidFill>
              </a:rPr>
              <a:t> park south of </a:t>
            </a:r>
            <a:r>
              <a:rPr lang="en-US" sz="1200" dirty="0" err="1" smtClean="0">
                <a:solidFill>
                  <a:schemeClr val="tx1"/>
                </a:solidFill>
              </a:rPr>
              <a:t>Jenin</a:t>
            </a:r>
            <a:r>
              <a:rPr lang="en-US" sz="1200" dirty="0" smtClean="0">
                <a:solidFill>
                  <a:schemeClr val="tx1"/>
                </a:solidFill>
              </a:rPr>
              <a:t>.</a:t>
            </a:r>
          </a:p>
          <a:p>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Many reasons led construct a new highway, with the aim to provide higher speed and more safety.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road will provide considerable mobility as traffic don’t need to enter the towns and villages.</a:t>
            </a:r>
          </a:p>
          <a:p>
            <a:r>
              <a:rPr lang="en-US" sz="1200" kern="1200" dirty="0" smtClean="0">
                <a:solidFill>
                  <a:schemeClr val="tx1"/>
                </a:solidFill>
                <a:latin typeface="+mn-lt"/>
                <a:ea typeface="+mn-ea"/>
                <a:cs typeface="+mn-cs"/>
              </a:rPr>
              <a:t>. The highway is designed to serve the traffic more efficiently, like connection with Arab American University, and will serve the fertile agricultural areas, and the quarries of </a:t>
            </a:r>
            <a:r>
              <a:rPr lang="en-US" sz="1200" kern="1200" dirty="0" err="1" smtClean="0">
                <a:solidFill>
                  <a:schemeClr val="tx1"/>
                </a:solidFill>
                <a:latin typeface="+mn-lt"/>
                <a:ea typeface="+mn-ea"/>
                <a:cs typeface="+mn-cs"/>
              </a:rPr>
              <a:t>Qabatya</a:t>
            </a:r>
            <a:r>
              <a:rPr lang="en-US" sz="1200" kern="1200" dirty="0" smtClean="0">
                <a:solidFill>
                  <a:schemeClr val="tx1"/>
                </a:solidFill>
                <a:latin typeface="+mn-lt"/>
                <a:ea typeface="+mn-ea"/>
                <a:cs typeface="+mn-cs"/>
              </a:rPr>
              <a:t>. Finally this new highway is expected to induce and carry increasing commercial and industrial traffic in future.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We conduct counting at the </a:t>
            </a:r>
            <a:r>
              <a:rPr lang="en-US" dirty="0" err="1" smtClean="0"/>
              <a:t>intarnce</a:t>
            </a:r>
            <a:r>
              <a:rPr lang="en-US" dirty="0" smtClean="0"/>
              <a:t> of </a:t>
            </a:r>
            <a:r>
              <a:rPr lang="en-US" dirty="0" err="1" smtClean="0"/>
              <a:t>aqqaba</a:t>
            </a:r>
            <a:r>
              <a:rPr lang="en-US" dirty="0" smtClean="0"/>
              <a:t> ,</a:t>
            </a:r>
            <a:r>
              <a:rPr lang="en-US" baseline="0" dirty="0" smtClean="0"/>
              <a:t> and at al-</a:t>
            </a:r>
            <a:r>
              <a:rPr lang="en-US" baseline="0" dirty="0" err="1" smtClean="0"/>
              <a:t>shuhadaa</a:t>
            </a:r>
            <a:r>
              <a:rPr lang="en-US" baseline="0" dirty="0" smtClean="0"/>
              <a:t>’ intersection which have the maximum volume</a:t>
            </a:r>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a:p>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It’s the redistributed traffic, transferred to the new</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highway from the current road with the same origin and destination</a:t>
            </a:r>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traffic that will be considered when the new facility will be </a:t>
            </a:r>
            <a:r>
              <a:rPr lang="en-US" sz="1200" kern="1200" dirty="0" err="1" smtClean="0">
                <a:solidFill>
                  <a:schemeClr val="tx1"/>
                </a:solidFill>
                <a:latin typeface="+mn-lt"/>
                <a:ea typeface="+mn-ea"/>
                <a:cs typeface="+mn-cs"/>
              </a:rPr>
              <a:t>constr</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Is the induced traffic that will be considered when the new facility will be constructed. For the study area an assumption is made 5% of traffic will be generated due to a new university and schools which will be built in the future, 5% of agricultural areas development, 5% of new industrial area proposed between </a:t>
            </a:r>
            <a:r>
              <a:rPr lang="en-US" sz="1200" kern="1200" dirty="0" err="1" smtClean="0">
                <a:solidFill>
                  <a:schemeClr val="tx1"/>
                </a:solidFill>
                <a:latin typeface="+mn-lt"/>
                <a:ea typeface="+mn-ea"/>
                <a:cs typeface="+mn-cs"/>
              </a:rPr>
              <a:t>Qabatia</a:t>
            </a:r>
            <a:r>
              <a:rPr lang="en-US" sz="1200" kern="1200" dirty="0" smtClean="0">
                <a:solidFill>
                  <a:schemeClr val="tx1"/>
                </a:solidFill>
                <a:latin typeface="+mn-lt"/>
                <a:ea typeface="+mn-ea"/>
                <a:cs typeface="+mn-cs"/>
              </a:rPr>
              <a:t> and Al-</a:t>
            </a:r>
            <a:r>
              <a:rPr lang="en-US" sz="1200" kern="1200" dirty="0" err="1" smtClean="0">
                <a:solidFill>
                  <a:schemeClr val="tx1"/>
                </a:solidFill>
                <a:latin typeface="+mn-lt"/>
                <a:ea typeface="+mn-ea"/>
                <a:cs typeface="+mn-cs"/>
              </a:rPr>
              <a:t>Zababdeh</a:t>
            </a:r>
            <a:r>
              <a:rPr lang="en-US" sz="1200" kern="1200" dirty="0" smtClean="0">
                <a:solidFill>
                  <a:schemeClr val="tx1"/>
                </a:solidFill>
                <a:latin typeface="+mn-lt"/>
                <a:ea typeface="+mn-ea"/>
                <a:cs typeface="+mn-cs"/>
              </a:rPr>
              <a:t> and the quarries of </a:t>
            </a:r>
            <a:r>
              <a:rPr lang="en-US" sz="1200" kern="1200" dirty="0" err="1" smtClean="0">
                <a:solidFill>
                  <a:schemeClr val="tx1"/>
                </a:solidFill>
                <a:latin typeface="+mn-lt"/>
                <a:ea typeface="+mn-ea"/>
                <a:cs typeface="+mn-cs"/>
              </a:rPr>
              <a:t>Qabatya</a:t>
            </a:r>
            <a:r>
              <a:rPr lang="en-US" sz="1200" kern="1200" dirty="0" smtClean="0">
                <a:solidFill>
                  <a:schemeClr val="tx1"/>
                </a:solidFill>
                <a:latin typeface="+mn-lt"/>
                <a:ea typeface="+mn-ea"/>
                <a:cs typeface="+mn-cs"/>
              </a:rPr>
              <a:t>, and 15% due to new residential development</a:t>
            </a:r>
            <a:r>
              <a:rPr lang="ar-SA"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ucted</a:t>
            </a:r>
            <a:endParaRPr lang="en-US" dirty="0"/>
          </a:p>
        </p:txBody>
      </p:sp>
      <p:sp>
        <p:nvSpPr>
          <p:cNvPr id="4" name="عنصر نائب لرقم الشريحة 3"/>
          <p:cNvSpPr>
            <a:spLocks noGrp="1"/>
          </p:cNvSpPr>
          <p:nvPr>
            <p:ph type="sldNum" sz="quarter" idx="10"/>
          </p:nvPr>
        </p:nvSpPr>
        <p:spPr/>
        <p:txBody>
          <a:bodyPr/>
          <a:lstStyle/>
          <a:p>
            <a:fld id="{9E91756B-406D-4632-B62C-88C765C823D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5567C686-61F3-4695-9949-9AF267B4BD95}" type="datetimeFigureOut">
              <a:rPr lang="ar-JO" smtClean="0"/>
              <a:pPr/>
              <a:t>10/03/1437</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D9549ED4-43DC-4097-A799-75E966FA22AF}"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5567C686-61F3-4695-9949-9AF267B4BD95}" type="datetimeFigureOut">
              <a:rPr lang="ar-JO" smtClean="0"/>
              <a:pPr/>
              <a:t>10/03/1437</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D9549ED4-43DC-4097-A799-75E966FA22AF}"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5567C686-61F3-4695-9949-9AF267B4BD95}" type="datetimeFigureOut">
              <a:rPr lang="ar-JO" smtClean="0"/>
              <a:pPr/>
              <a:t>10/03/1437</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D9549ED4-43DC-4097-A799-75E966FA22AF}"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5567C686-61F3-4695-9949-9AF267B4BD95}" type="datetimeFigureOut">
              <a:rPr lang="ar-JO" smtClean="0"/>
              <a:pPr/>
              <a:t>10/03/1437</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D9549ED4-43DC-4097-A799-75E966FA22AF}"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567C686-61F3-4695-9949-9AF267B4BD95}" type="datetimeFigureOut">
              <a:rPr lang="ar-JO" smtClean="0"/>
              <a:pPr/>
              <a:t>10/03/1437</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D9549ED4-43DC-4097-A799-75E966FA22AF}"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5567C686-61F3-4695-9949-9AF267B4BD95}" type="datetimeFigureOut">
              <a:rPr lang="ar-JO" smtClean="0"/>
              <a:pPr/>
              <a:t>10/03/1437</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D9549ED4-43DC-4097-A799-75E966FA22AF}"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5567C686-61F3-4695-9949-9AF267B4BD95}" type="datetimeFigureOut">
              <a:rPr lang="ar-JO" smtClean="0"/>
              <a:pPr/>
              <a:t>10/03/1437</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D9549ED4-43DC-4097-A799-75E966FA22AF}"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5567C686-61F3-4695-9949-9AF267B4BD95}" type="datetimeFigureOut">
              <a:rPr lang="ar-JO" smtClean="0"/>
              <a:pPr/>
              <a:t>10/03/1437</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D9549ED4-43DC-4097-A799-75E966FA22AF}"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567C686-61F3-4695-9949-9AF267B4BD95}" type="datetimeFigureOut">
              <a:rPr lang="ar-JO" smtClean="0"/>
              <a:pPr/>
              <a:t>10/03/1437</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D9549ED4-43DC-4097-A799-75E966FA22AF}"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567C686-61F3-4695-9949-9AF267B4BD95}" type="datetimeFigureOut">
              <a:rPr lang="ar-JO" smtClean="0"/>
              <a:pPr/>
              <a:t>10/03/1437</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D9549ED4-43DC-4097-A799-75E966FA22AF}"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567C686-61F3-4695-9949-9AF267B4BD95}" type="datetimeFigureOut">
              <a:rPr lang="ar-JO" smtClean="0"/>
              <a:pPr/>
              <a:t>10/03/1437</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D9549ED4-43DC-4097-A799-75E966FA22AF}"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567C686-61F3-4695-9949-9AF267B4BD95}" type="datetimeFigureOut">
              <a:rPr lang="ar-JO" smtClean="0"/>
              <a:pPr/>
              <a:t>10/03/1437</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9549ED4-43DC-4097-A799-75E966FA22AF}"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ctr">
              <a:buNone/>
            </a:pPr>
            <a:r>
              <a:rPr lang="en-US" dirty="0" smtClean="0"/>
              <a:t>Prepared by :</a:t>
            </a:r>
          </a:p>
          <a:p>
            <a:pPr algn="ctr">
              <a:buNone/>
            </a:pPr>
            <a:r>
              <a:rPr lang="en-US" sz="3600" b="1" dirty="0" err="1" smtClean="0"/>
              <a:t>Wisam</a:t>
            </a:r>
            <a:r>
              <a:rPr lang="en-US" sz="3600" b="1" dirty="0" smtClean="0"/>
              <a:t> </a:t>
            </a:r>
            <a:r>
              <a:rPr lang="en-US" sz="3600" b="1" dirty="0" err="1" smtClean="0"/>
              <a:t>Mlaitat</a:t>
            </a:r>
            <a:endParaRPr lang="en-US" sz="3600" b="1" dirty="0" smtClean="0"/>
          </a:p>
          <a:p>
            <a:pPr algn="ctr">
              <a:buNone/>
            </a:pPr>
            <a:r>
              <a:rPr lang="en-US" sz="3600" b="1" dirty="0" err="1" smtClean="0"/>
              <a:t>Sanaa</a:t>
            </a:r>
            <a:r>
              <a:rPr lang="en-US" sz="3600" b="1" dirty="0" smtClean="0"/>
              <a:t>’ </a:t>
            </a:r>
            <a:r>
              <a:rPr lang="en-US" sz="3600" b="1" dirty="0" err="1" smtClean="0"/>
              <a:t>Sbaih</a:t>
            </a:r>
            <a:endParaRPr lang="en-US" sz="3600" b="1" dirty="0" smtClean="0"/>
          </a:p>
          <a:p>
            <a:pPr algn="ctr">
              <a:buNone/>
            </a:pPr>
            <a:r>
              <a:rPr lang="en-US" sz="3600" b="1" dirty="0" err="1" smtClean="0"/>
              <a:t>Doaa</a:t>
            </a:r>
            <a:r>
              <a:rPr lang="en-US" sz="3600" b="1" dirty="0" smtClean="0"/>
              <a:t>’ </a:t>
            </a:r>
            <a:r>
              <a:rPr lang="en-US" sz="3600" b="1" dirty="0" err="1" smtClean="0"/>
              <a:t>noirat</a:t>
            </a:r>
            <a:endParaRPr lang="en-US" sz="3600" b="1" dirty="0" smtClean="0"/>
          </a:p>
          <a:p>
            <a:pPr algn="ctr">
              <a:buNone/>
            </a:pPr>
            <a:endParaRPr lang="en-US" dirty="0" smtClean="0"/>
          </a:p>
          <a:p>
            <a:pPr algn="ctr">
              <a:buNone/>
            </a:pPr>
            <a:r>
              <a:rPr lang="en-US" dirty="0" err="1" smtClean="0"/>
              <a:t>Subbmitted</a:t>
            </a:r>
            <a:r>
              <a:rPr lang="en-US" dirty="0" smtClean="0"/>
              <a:t> to : </a:t>
            </a:r>
          </a:p>
          <a:p>
            <a:pPr algn="ctr">
              <a:buNone/>
            </a:pPr>
            <a:r>
              <a:rPr lang="en-US" sz="3600" b="1" dirty="0" err="1" smtClean="0"/>
              <a:t>prof</a:t>
            </a:r>
            <a:r>
              <a:rPr lang="en-US" sz="3600" b="1" dirty="0" smtClean="0"/>
              <a:t>. </a:t>
            </a:r>
            <a:r>
              <a:rPr lang="en-US" sz="3600" b="1" dirty="0" err="1" smtClean="0"/>
              <a:t>Sameer</a:t>
            </a:r>
            <a:r>
              <a:rPr lang="en-US" sz="3600" b="1" dirty="0" smtClean="0"/>
              <a:t> Abu-</a:t>
            </a:r>
            <a:r>
              <a:rPr lang="en-US" sz="3600" b="1" dirty="0" err="1" smtClean="0"/>
              <a:t>Eisheh</a:t>
            </a:r>
            <a:endParaRPr lang="en-US" sz="3600" b="1" dirty="0"/>
          </a:p>
        </p:txBody>
      </p:sp>
      <p:sp>
        <p:nvSpPr>
          <p:cNvPr id="5" name="مستطيل مستدير الزوايا 4"/>
          <p:cNvSpPr/>
          <p:nvPr/>
        </p:nvSpPr>
        <p:spPr>
          <a:xfrm>
            <a:off x="500034" y="214290"/>
            <a:ext cx="8358246"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عنوان 1"/>
          <p:cNvSpPr>
            <a:spLocks noGrp="1"/>
          </p:cNvSpPr>
          <p:nvPr>
            <p:ph type="title"/>
          </p:nvPr>
        </p:nvSpPr>
        <p:spPr>
          <a:xfrm>
            <a:off x="457200" y="274638"/>
            <a:ext cx="8229600" cy="1143000"/>
          </a:xfrm>
        </p:spPr>
        <p:txBody>
          <a:bodyPr/>
          <a:lstStyle/>
          <a:p>
            <a:r>
              <a:rPr lang="en-US" b="1" dirty="0" smtClean="0"/>
              <a:t>Design of </a:t>
            </a:r>
            <a:r>
              <a:rPr lang="en-US" b="1" dirty="0" err="1" smtClean="0"/>
              <a:t>Jenin</a:t>
            </a:r>
            <a:r>
              <a:rPr lang="en-US" b="1" dirty="0" smtClean="0"/>
              <a:t>-Tubas Highway</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428596" y="214290"/>
            <a:ext cx="8358246" cy="6357982"/>
          </a:xfrm>
        </p:spPr>
        <p:txBody>
          <a:bodyPr/>
          <a:lstStyle/>
          <a:p>
            <a:r>
              <a:rPr lang="en-US" dirty="0" smtClean="0">
                <a:solidFill>
                  <a:schemeClr val="tx1"/>
                </a:solidFill>
              </a:rPr>
              <a:t>The design volume from </a:t>
            </a:r>
            <a:r>
              <a:rPr lang="en-US" dirty="0" err="1" smtClean="0">
                <a:solidFill>
                  <a:schemeClr val="tx1"/>
                </a:solidFill>
              </a:rPr>
              <a:t>Jenin</a:t>
            </a:r>
            <a:r>
              <a:rPr lang="en-US" dirty="0" smtClean="0">
                <a:solidFill>
                  <a:schemeClr val="tx1"/>
                </a:solidFill>
              </a:rPr>
              <a:t> to Nablus and to </a:t>
            </a:r>
            <a:r>
              <a:rPr lang="en-US" dirty="0" err="1" smtClean="0">
                <a:solidFill>
                  <a:schemeClr val="tx1"/>
                </a:solidFill>
              </a:rPr>
              <a:t>Qapatia</a:t>
            </a:r>
            <a:r>
              <a:rPr lang="en-US" dirty="0" smtClean="0">
                <a:solidFill>
                  <a:schemeClr val="tx1"/>
                </a:solidFill>
              </a:rPr>
              <a:t> is 808 vehicles/hr, but notice that 50% of them  will arrive Nablus (404 </a:t>
            </a:r>
            <a:r>
              <a:rPr lang="en-US" dirty="0" err="1" smtClean="0">
                <a:solidFill>
                  <a:schemeClr val="tx1"/>
                </a:solidFill>
              </a:rPr>
              <a:t>veh</a:t>
            </a:r>
            <a:r>
              <a:rPr lang="en-US" dirty="0" smtClean="0">
                <a:solidFill>
                  <a:schemeClr val="tx1"/>
                </a:solidFill>
              </a:rPr>
              <a:t>) and 50% will distributed to villages and places which are  before Nablus</a:t>
            </a:r>
          </a:p>
          <a:p>
            <a:endParaRPr lang="en-US" dirty="0"/>
          </a:p>
        </p:txBody>
      </p:sp>
      <p:pic>
        <p:nvPicPr>
          <p:cNvPr id="5" name="صورة 4" descr="ssssss.png"/>
          <p:cNvPicPr>
            <a:picLocks noChangeAspect="1"/>
          </p:cNvPicPr>
          <p:nvPr/>
        </p:nvPicPr>
        <p:blipFill>
          <a:blip r:embed="rId2"/>
          <a:stretch>
            <a:fillRect/>
          </a:stretch>
        </p:blipFill>
        <p:spPr>
          <a:xfrm>
            <a:off x="2571736" y="3286124"/>
            <a:ext cx="4067743" cy="327705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a:t>Diverted traffic calculations</a:t>
            </a:r>
            <a:endParaRPr lang="ar-JO" sz="3600" dirty="0"/>
          </a:p>
        </p:txBody>
      </p:sp>
      <p:sp>
        <p:nvSpPr>
          <p:cNvPr id="3" name="عنصر نائب للمحتوى 2"/>
          <p:cNvSpPr>
            <a:spLocks noGrp="1"/>
          </p:cNvSpPr>
          <p:nvPr>
            <p:ph idx="1"/>
          </p:nvPr>
        </p:nvSpPr>
        <p:spPr/>
        <p:txBody>
          <a:bodyPr/>
          <a:lstStyle/>
          <a:p>
            <a:pPr algn="l">
              <a:buNone/>
            </a:pPr>
            <a:r>
              <a:rPr lang="en-US" sz="2800" dirty="0" smtClean="0"/>
              <a:t>Travel time for the existing road = 45 min</a:t>
            </a:r>
          </a:p>
          <a:p>
            <a:pPr algn="l">
              <a:buNone/>
            </a:pPr>
            <a:r>
              <a:rPr lang="en-US" sz="2800" dirty="0" smtClean="0"/>
              <a:t>Travel time foe the new highway = 24 min</a:t>
            </a:r>
          </a:p>
          <a:p>
            <a:pPr algn="l">
              <a:buNone/>
            </a:pPr>
            <a:r>
              <a:rPr lang="en-US" sz="2800" dirty="0" smtClean="0"/>
              <a:t>Travel time ratio = 0.53</a:t>
            </a:r>
          </a:p>
          <a:p>
            <a:pPr algn="l">
              <a:buNone/>
            </a:pPr>
            <a:r>
              <a:rPr lang="en-US" sz="2800" dirty="0" smtClean="0"/>
              <a:t>The percentage of the diverted traffic from the existing road to the new highway = 90 %</a:t>
            </a:r>
          </a:p>
          <a:p>
            <a:pPr algn="l">
              <a:buNone/>
            </a:pPr>
            <a:endParaRPr lang="en-US" sz="2800" dirty="0" smtClean="0"/>
          </a:p>
          <a:p>
            <a:pPr algn="l">
              <a:buNone/>
            </a:pPr>
            <a:r>
              <a:rPr lang="en-US" sz="3600" dirty="0">
                <a:solidFill>
                  <a:srgbClr val="FF0000"/>
                </a:solidFill>
              </a:rPr>
              <a:t>The diverted trip that will use the new </a:t>
            </a:r>
            <a:r>
              <a:rPr lang="en-US" sz="3600" dirty="0" smtClean="0">
                <a:solidFill>
                  <a:srgbClr val="FF0000"/>
                </a:solidFill>
              </a:rPr>
              <a:t>highway = 364 </a:t>
            </a:r>
            <a:r>
              <a:rPr lang="en-US" sz="3600" dirty="0" err="1" smtClean="0">
                <a:solidFill>
                  <a:srgbClr val="FF0000"/>
                </a:solidFill>
              </a:rPr>
              <a:t>veh</a:t>
            </a:r>
            <a:r>
              <a:rPr lang="en-US" sz="3600" dirty="0" smtClean="0">
                <a:solidFill>
                  <a:srgbClr val="FF0000"/>
                </a:solidFill>
              </a:rPr>
              <a:t> / h  </a:t>
            </a:r>
          </a:p>
          <a:p>
            <a:pPr algn="l">
              <a:buNone/>
            </a:pPr>
            <a:endParaRPr lang="ar-J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Natural Growth Traffic</a:t>
            </a:r>
            <a:endParaRPr lang="ar-JO" dirty="0"/>
          </a:p>
        </p:txBody>
      </p:sp>
      <p:sp>
        <p:nvSpPr>
          <p:cNvPr id="3" name="عنصر نائب للمحتوى 2"/>
          <p:cNvSpPr>
            <a:spLocks noGrp="1"/>
          </p:cNvSpPr>
          <p:nvPr>
            <p:ph idx="1"/>
          </p:nvPr>
        </p:nvSpPr>
        <p:spPr/>
        <p:txBody>
          <a:bodyPr/>
          <a:lstStyle/>
          <a:p>
            <a:pPr algn="l">
              <a:buNone/>
            </a:pPr>
            <a:r>
              <a:rPr lang="en-US" dirty="0" smtClean="0"/>
              <a:t>The percentage of growth traffic = 3.3 %</a:t>
            </a:r>
          </a:p>
          <a:p>
            <a:pPr algn="l">
              <a:buNone/>
            </a:pPr>
            <a:endParaRPr lang="en-US" dirty="0" smtClean="0"/>
          </a:p>
          <a:p>
            <a:pPr algn="l">
              <a:buNone/>
            </a:pPr>
            <a:r>
              <a:rPr lang="en-US" dirty="0" smtClean="0"/>
              <a:t>future diverted traffic = 364</a:t>
            </a:r>
            <a:r>
              <a:rPr lang="en-US" dirty="0"/>
              <a:t>*(1+.</a:t>
            </a:r>
            <a:r>
              <a:rPr lang="en-US" dirty="0" smtClean="0"/>
              <a:t>033)</a:t>
            </a:r>
            <a:r>
              <a:rPr lang="en-US" baseline="30000" dirty="0" smtClean="0"/>
              <a:t>20</a:t>
            </a:r>
            <a:endParaRPr lang="en-US" dirty="0"/>
          </a:p>
          <a:p>
            <a:pPr algn="l">
              <a:buNone/>
            </a:pPr>
            <a:r>
              <a:rPr lang="en-US" dirty="0" smtClean="0"/>
              <a:t>                                        =697 </a:t>
            </a:r>
            <a:r>
              <a:rPr lang="en-US" dirty="0" err="1" smtClean="0"/>
              <a:t>veh</a:t>
            </a:r>
            <a:r>
              <a:rPr lang="en-US" dirty="0" smtClean="0"/>
              <a:t>/h </a:t>
            </a:r>
            <a:endParaRPr lang="ar-J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 Generated traffic</a:t>
            </a:r>
            <a:endParaRPr lang="ar-JO" b="1" dirty="0"/>
          </a:p>
        </p:txBody>
      </p:sp>
      <p:sp>
        <p:nvSpPr>
          <p:cNvPr id="3" name="عنصر نائب للمحتوى 2"/>
          <p:cNvSpPr>
            <a:spLocks noGrp="1"/>
          </p:cNvSpPr>
          <p:nvPr>
            <p:ph idx="1"/>
          </p:nvPr>
        </p:nvSpPr>
        <p:spPr/>
        <p:txBody>
          <a:bodyPr>
            <a:normAutofit/>
          </a:bodyPr>
          <a:lstStyle/>
          <a:p>
            <a:pPr algn="l">
              <a:buNone/>
            </a:pPr>
            <a:r>
              <a:rPr lang="en-US" sz="2800" dirty="0" smtClean="0"/>
              <a:t>The expected future generated traffic = 30% * (697)                                                                           =209 </a:t>
            </a:r>
            <a:r>
              <a:rPr lang="en-US" sz="2800" dirty="0" err="1" smtClean="0"/>
              <a:t>veh</a:t>
            </a:r>
            <a:r>
              <a:rPr lang="en-US" sz="2800" dirty="0" smtClean="0"/>
              <a:t> /h</a:t>
            </a:r>
          </a:p>
          <a:p>
            <a:pPr algn="l">
              <a:buNone/>
            </a:pPr>
            <a:endParaRPr lang="en-US" sz="2800" dirty="0" smtClean="0"/>
          </a:p>
          <a:p>
            <a:pPr algn="l">
              <a:buNone/>
            </a:pPr>
            <a:r>
              <a:rPr lang="en-US" sz="2800" dirty="0" smtClean="0"/>
              <a:t>The total hourly traffic for one direction = 209+697</a:t>
            </a:r>
          </a:p>
          <a:p>
            <a:pPr algn="l">
              <a:buNone/>
            </a:pPr>
            <a:r>
              <a:rPr lang="en-US" sz="2800" dirty="0"/>
              <a:t> </a:t>
            </a:r>
            <a:r>
              <a:rPr lang="en-US" sz="2800" dirty="0" smtClean="0"/>
              <a:t>                                                                     =906 </a:t>
            </a:r>
            <a:r>
              <a:rPr lang="en-US" sz="2800" dirty="0" err="1" smtClean="0"/>
              <a:t>veh</a:t>
            </a:r>
            <a:r>
              <a:rPr lang="en-US" sz="2800" dirty="0" smtClean="0"/>
              <a:t> / h </a:t>
            </a:r>
          </a:p>
          <a:p>
            <a:pPr algn="l">
              <a:buNone/>
            </a:pPr>
            <a:endParaRPr lang="en-US" sz="2800" dirty="0"/>
          </a:p>
          <a:p>
            <a:pPr algn="l">
              <a:buNone/>
            </a:pPr>
            <a:endParaRPr lang="en-US" sz="2800" dirty="0" smtClean="0"/>
          </a:p>
          <a:p>
            <a:pPr algn="l">
              <a:buNone/>
            </a:pPr>
            <a:r>
              <a:rPr lang="en-US" sz="2800" dirty="0" smtClean="0"/>
              <a:t> </a:t>
            </a:r>
            <a:endParaRPr lang="ar-JO"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Calculation summery </a:t>
            </a:r>
            <a:endParaRPr lang="en-US" b="1" dirty="0"/>
          </a:p>
        </p:txBody>
      </p:sp>
      <p:sp>
        <p:nvSpPr>
          <p:cNvPr id="4" name="مستطيل مستدير الزوايا 3"/>
          <p:cNvSpPr/>
          <p:nvPr/>
        </p:nvSpPr>
        <p:spPr>
          <a:xfrm>
            <a:off x="1214414" y="1928802"/>
            <a:ext cx="242889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PHV</a:t>
            </a:r>
            <a:endParaRPr lang="en-US" sz="3200" dirty="0"/>
          </a:p>
        </p:txBody>
      </p:sp>
      <p:sp>
        <p:nvSpPr>
          <p:cNvPr id="5" name="مستطيل مستدير الزوايا 4"/>
          <p:cNvSpPr/>
          <p:nvPr/>
        </p:nvSpPr>
        <p:spPr>
          <a:xfrm>
            <a:off x="5143504" y="2000240"/>
            <a:ext cx="114300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404</a:t>
            </a:r>
            <a:endParaRPr lang="en-US" sz="3600" dirty="0"/>
          </a:p>
        </p:txBody>
      </p:sp>
      <p:sp>
        <p:nvSpPr>
          <p:cNvPr id="6" name="مستطيل مستدير الزوايا 5"/>
          <p:cNvSpPr/>
          <p:nvPr/>
        </p:nvSpPr>
        <p:spPr>
          <a:xfrm>
            <a:off x="1285852" y="3071810"/>
            <a:ext cx="242889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Diverted traffic</a:t>
            </a:r>
            <a:endParaRPr lang="en-US" sz="2800" dirty="0"/>
          </a:p>
        </p:txBody>
      </p:sp>
      <p:sp>
        <p:nvSpPr>
          <p:cNvPr id="7" name="مستطيل مستدير الزوايا 6"/>
          <p:cNvSpPr/>
          <p:nvPr/>
        </p:nvSpPr>
        <p:spPr>
          <a:xfrm>
            <a:off x="1285852" y="4286256"/>
            <a:ext cx="228601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Natural growth </a:t>
            </a:r>
            <a:endParaRPr lang="en-US" sz="2400" dirty="0"/>
          </a:p>
        </p:txBody>
      </p:sp>
      <p:sp>
        <p:nvSpPr>
          <p:cNvPr id="8" name="مستطيل مستدير الزوايا 7"/>
          <p:cNvSpPr/>
          <p:nvPr/>
        </p:nvSpPr>
        <p:spPr>
          <a:xfrm>
            <a:off x="1285852" y="5286388"/>
            <a:ext cx="228601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Generated traffic</a:t>
            </a:r>
            <a:endParaRPr lang="en-US" sz="2400" dirty="0"/>
          </a:p>
        </p:txBody>
      </p:sp>
      <p:sp>
        <p:nvSpPr>
          <p:cNvPr id="9" name="مستطيل مستدير الزوايا 8"/>
          <p:cNvSpPr/>
          <p:nvPr/>
        </p:nvSpPr>
        <p:spPr>
          <a:xfrm>
            <a:off x="5143504" y="3071810"/>
            <a:ext cx="114300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364</a:t>
            </a:r>
            <a:endParaRPr lang="en-US" sz="3200" dirty="0"/>
          </a:p>
        </p:txBody>
      </p:sp>
      <p:sp>
        <p:nvSpPr>
          <p:cNvPr id="10" name="مستطيل مستدير الزوايا 9"/>
          <p:cNvSpPr/>
          <p:nvPr/>
        </p:nvSpPr>
        <p:spPr>
          <a:xfrm>
            <a:off x="5143504" y="4214818"/>
            <a:ext cx="114300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697</a:t>
            </a:r>
            <a:endParaRPr lang="en-US" sz="3600" dirty="0"/>
          </a:p>
        </p:txBody>
      </p:sp>
      <p:sp>
        <p:nvSpPr>
          <p:cNvPr id="11" name="مستطيل مستدير الزوايا 10"/>
          <p:cNvSpPr/>
          <p:nvPr/>
        </p:nvSpPr>
        <p:spPr>
          <a:xfrm>
            <a:off x="5143504" y="5286388"/>
            <a:ext cx="114300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906</a:t>
            </a:r>
            <a:endParaRPr lang="en-US" sz="4000" dirty="0"/>
          </a:p>
        </p:txBody>
      </p:sp>
      <p:sp>
        <p:nvSpPr>
          <p:cNvPr id="16" name="سهم للأسفل 15"/>
          <p:cNvSpPr/>
          <p:nvPr/>
        </p:nvSpPr>
        <p:spPr>
          <a:xfrm>
            <a:off x="5715008" y="2643182"/>
            <a:ext cx="7143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سهم للأسفل 16"/>
          <p:cNvSpPr/>
          <p:nvPr/>
        </p:nvSpPr>
        <p:spPr>
          <a:xfrm>
            <a:off x="5715008" y="3786190"/>
            <a:ext cx="7143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سهم للأسفل 20"/>
          <p:cNvSpPr/>
          <p:nvPr/>
        </p:nvSpPr>
        <p:spPr>
          <a:xfrm>
            <a:off x="5715008" y="4929198"/>
            <a:ext cx="7143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t>The best Alignment </a:t>
            </a:r>
            <a:endParaRPr lang="ar-JO" b="1" dirty="0"/>
          </a:p>
        </p:txBody>
      </p:sp>
      <p:sp>
        <p:nvSpPr>
          <p:cNvPr id="3" name="عنصر نائب للمحتوى 2"/>
          <p:cNvSpPr>
            <a:spLocks noGrp="1"/>
          </p:cNvSpPr>
          <p:nvPr>
            <p:ph idx="1"/>
          </p:nvPr>
        </p:nvSpPr>
        <p:spPr>
          <a:xfrm>
            <a:off x="428596" y="1600200"/>
            <a:ext cx="8258204" cy="4900634"/>
          </a:xfrm>
        </p:spPr>
        <p:txBody>
          <a:bodyPr/>
          <a:lstStyle/>
          <a:p>
            <a:pPr algn="l">
              <a:buNone/>
            </a:pPr>
            <a:r>
              <a:rPr lang="en-US" dirty="0" smtClean="0"/>
              <a:t>We set three alternative (as center line ) and then choose the best one .</a:t>
            </a:r>
          </a:p>
          <a:p>
            <a:pPr algn="l">
              <a:buNone/>
            </a:pPr>
            <a:r>
              <a:rPr lang="en-US" dirty="0" smtClean="0"/>
              <a:t>Modification Based on :</a:t>
            </a:r>
          </a:p>
          <a:p>
            <a:pPr algn="l">
              <a:buNone/>
            </a:pPr>
            <a:r>
              <a:rPr lang="en-US" dirty="0" smtClean="0"/>
              <a:t>Arial photography </a:t>
            </a:r>
          </a:p>
          <a:p>
            <a:pPr algn="l">
              <a:buNone/>
            </a:pPr>
            <a:r>
              <a:rPr lang="en-US" dirty="0" smtClean="0"/>
              <a:t>Accurate contour layer</a:t>
            </a:r>
          </a:p>
        </p:txBody>
      </p:sp>
      <p:pic>
        <p:nvPicPr>
          <p:cNvPr id="4" name="Picture 3" descr="الصورة الجوية.png"/>
          <p:cNvPicPr>
            <a:picLocks noChangeAspect="1"/>
          </p:cNvPicPr>
          <p:nvPr/>
        </p:nvPicPr>
        <p:blipFill>
          <a:blip r:embed="rId2"/>
          <a:stretch>
            <a:fillRect/>
          </a:stretch>
        </p:blipFill>
        <p:spPr>
          <a:xfrm>
            <a:off x="5500694" y="2285992"/>
            <a:ext cx="2694972" cy="37377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571480"/>
            <a:ext cx="7772400" cy="1470025"/>
          </a:xfrm>
        </p:spPr>
        <p:txBody>
          <a:bodyPr/>
          <a:lstStyle/>
          <a:p>
            <a:r>
              <a:rPr lang="en-US" b="1" u="sng" dirty="0" smtClean="0"/>
              <a:t>Design control and criteria</a:t>
            </a:r>
            <a:endParaRPr lang="en-US" b="1" u="sng" dirty="0"/>
          </a:p>
        </p:txBody>
      </p:sp>
      <p:sp>
        <p:nvSpPr>
          <p:cNvPr id="4" name="مستطيل مستدير الزوايا 3"/>
          <p:cNvSpPr/>
          <p:nvPr/>
        </p:nvSpPr>
        <p:spPr>
          <a:xfrm>
            <a:off x="500034" y="3071810"/>
            <a:ext cx="321471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Functional classification </a:t>
            </a:r>
            <a:endParaRPr lang="en-US" sz="2800" b="1" dirty="0"/>
          </a:p>
        </p:txBody>
      </p:sp>
      <p:sp>
        <p:nvSpPr>
          <p:cNvPr id="5" name="مستطيل مستدير الزوايا 4"/>
          <p:cNvSpPr/>
          <p:nvPr/>
        </p:nvSpPr>
        <p:spPr>
          <a:xfrm>
            <a:off x="4643438" y="3071810"/>
            <a:ext cx="392909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Rural Principle Arterial Highway</a:t>
            </a:r>
            <a:endParaRPr lang="en-US" sz="2800" b="1" dirty="0"/>
          </a:p>
        </p:txBody>
      </p:sp>
      <p:sp>
        <p:nvSpPr>
          <p:cNvPr id="6" name="سهم إلى اليمين 5"/>
          <p:cNvSpPr/>
          <p:nvPr/>
        </p:nvSpPr>
        <p:spPr>
          <a:xfrm>
            <a:off x="3857620" y="3429000"/>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مستدير الزوايا 6"/>
          <p:cNvSpPr/>
          <p:nvPr/>
        </p:nvSpPr>
        <p:spPr>
          <a:xfrm>
            <a:off x="500034" y="5143512"/>
            <a:ext cx="321471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Level of service</a:t>
            </a:r>
            <a:endParaRPr lang="en-US" sz="2800" b="1" dirty="0"/>
          </a:p>
        </p:txBody>
      </p:sp>
      <p:sp>
        <p:nvSpPr>
          <p:cNvPr id="8" name="سهم إلى اليمين 7"/>
          <p:cNvSpPr/>
          <p:nvPr/>
        </p:nvSpPr>
        <p:spPr>
          <a:xfrm>
            <a:off x="3857620" y="5500702"/>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ستطيل مستدير الزوايا 8"/>
          <p:cNvSpPr/>
          <p:nvPr/>
        </p:nvSpPr>
        <p:spPr>
          <a:xfrm>
            <a:off x="4643438" y="5072074"/>
            <a:ext cx="392909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C</a:t>
            </a:r>
            <a:endParaRPr lang="en-US" sz="4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00100" y="500042"/>
            <a:ext cx="7772400" cy="642941"/>
          </a:xfrm>
        </p:spPr>
        <p:txBody>
          <a:bodyPr>
            <a:normAutofit fontScale="90000"/>
          </a:bodyPr>
          <a:lstStyle/>
          <a:p>
            <a:r>
              <a:rPr lang="en-GB" b="1" u="sng" dirty="0" smtClean="0"/>
              <a:t>Design speed</a:t>
            </a:r>
            <a:br>
              <a:rPr lang="en-GB" b="1" u="sng" dirty="0" smtClean="0"/>
            </a:br>
            <a:endParaRPr lang="en-US" dirty="0"/>
          </a:p>
        </p:txBody>
      </p:sp>
      <p:sp>
        <p:nvSpPr>
          <p:cNvPr id="3" name="عنوان فرعي 2"/>
          <p:cNvSpPr>
            <a:spLocks noGrp="1"/>
          </p:cNvSpPr>
          <p:nvPr>
            <p:ph type="subTitle" idx="1"/>
          </p:nvPr>
        </p:nvSpPr>
        <p:spPr>
          <a:xfrm>
            <a:off x="428596" y="1071546"/>
            <a:ext cx="8286808" cy="5286412"/>
          </a:xfrm>
        </p:spPr>
        <p:txBody>
          <a:bodyPr>
            <a:normAutofit fontScale="77500" lnSpcReduction="20000"/>
          </a:bodyPr>
          <a:lstStyle/>
          <a:p>
            <a:pPr algn="l"/>
            <a:endParaRPr lang="en-US" sz="3400" dirty="0" smtClean="0">
              <a:solidFill>
                <a:schemeClr val="tx1"/>
              </a:solidFill>
            </a:endParaRPr>
          </a:p>
          <a:p>
            <a:pPr algn="l"/>
            <a:r>
              <a:rPr lang="en-GB" sz="3400" b="1" dirty="0" smtClean="0">
                <a:solidFill>
                  <a:schemeClr val="tx1"/>
                </a:solidFill>
              </a:rPr>
              <a:t>The highway is divided into 5 zones depending on the </a:t>
            </a:r>
          </a:p>
          <a:p>
            <a:pPr algn="l"/>
            <a:r>
              <a:rPr lang="en-GB" sz="3400" b="1" dirty="0" smtClean="0">
                <a:solidFill>
                  <a:schemeClr val="tx1"/>
                </a:solidFill>
              </a:rPr>
              <a:t>design speed</a:t>
            </a:r>
          </a:p>
          <a:p>
            <a:pPr algn="l"/>
            <a:endParaRPr lang="en-US" sz="3400" b="1" dirty="0" smtClean="0">
              <a:solidFill>
                <a:schemeClr val="tx1"/>
              </a:solidFill>
            </a:endParaRPr>
          </a:p>
          <a:p>
            <a:pPr algn="l"/>
            <a:r>
              <a:rPr lang="en-US" sz="3400" b="1" dirty="0" smtClean="0">
                <a:solidFill>
                  <a:schemeClr val="tx1"/>
                </a:solidFill>
              </a:rPr>
              <a:t>From station 0+000 to station 3+401.86                V= 90 </a:t>
            </a:r>
            <a:r>
              <a:rPr lang="en-US" sz="3400" b="1" dirty="0" err="1" smtClean="0">
                <a:solidFill>
                  <a:schemeClr val="tx1"/>
                </a:solidFill>
              </a:rPr>
              <a:t>Kph</a:t>
            </a:r>
            <a:endParaRPr lang="en-US" sz="3400" b="1" dirty="0" smtClean="0">
              <a:solidFill>
                <a:schemeClr val="tx1"/>
              </a:solidFill>
            </a:endParaRPr>
          </a:p>
          <a:p>
            <a:pPr algn="l"/>
            <a:r>
              <a:rPr lang="en-US" sz="3400" b="1" dirty="0" smtClean="0">
                <a:solidFill>
                  <a:schemeClr val="tx1"/>
                </a:solidFill>
              </a:rPr>
              <a:t>From station 3+401.86 to station 5+555.66           V= 70 </a:t>
            </a:r>
            <a:r>
              <a:rPr lang="en-US" sz="3400" b="1" dirty="0" err="1" smtClean="0">
                <a:solidFill>
                  <a:schemeClr val="tx1"/>
                </a:solidFill>
              </a:rPr>
              <a:t>Kph</a:t>
            </a:r>
            <a:r>
              <a:rPr lang="en-US" sz="3400" b="1" dirty="0" smtClean="0">
                <a:solidFill>
                  <a:schemeClr val="tx1"/>
                </a:solidFill>
              </a:rPr>
              <a:t> </a:t>
            </a:r>
          </a:p>
          <a:p>
            <a:pPr algn="l"/>
            <a:r>
              <a:rPr lang="en-US" sz="3400" b="1" dirty="0" smtClean="0">
                <a:solidFill>
                  <a:schemeClr val="tx1"/>
                </a:solidFill>
              </a:rPr>
              <a:t>From station 5+555.66 to station 6+645.84           V= 80 </a:t>
            </a:r>
            <a:r>
              <a:rPr lang="en-US" sz="3400" b="1" dirty="0" err="1" smtClean="0">
                <a:solidFill>
                  <a:schemeClr val="tx1"/>
                </a:solidFill>
              </a:rPr>
              <a:t>Kph</a:t>
            </a:r>
            <a:r>
              <a:rPr lang="en-US" sz="3400" b="1" dirty="0" smtClean="0">
                <a:solidFill>
                  <a:schemeClr val="tx1"/>
                </a:solidFill>
              </a:rPr>
              <a:t> </a:t>
            </a:r>
          </a:p>
          <a:p>
            <a:pPr algn="l"/>
            <a:r>
              <a:rPr lang="en-US" sz="3400" b="1" dirty="0" smtClean="0">
                <a:solidFill>
                  <a:schemeClr val="tx1"/>
                </a:solidFill>
              </a:rPr>
              <a:t>From station 6+645.84 to station 9+969.64           V= 70 </a:t>
            </a:r>
            <a:r>
              <a:rPr lang="en-US" sz="3400" b="1" dirty="0" err="1" smtClean="0">
                <a:solidFill>
                  <a:schemeClr val="tx1"/>
                </a:solidFill>
              </a:rPr>
              <a:t>Kph</a:t>
            </a:r>
            <a:r>
              <a:rPr lang="en-US" sz="3400" b="1" dirty="0" smtClean="0">
                <a:solidFill>
                  <a:schemeClr val="tx1"/>
                </a:solidFill>
              </a:rPr>
              <a:t> </a:t>
            </a:r>
          </a:p>
          <a:p>
            <a:pPr algn="l"/>
            <a:r>
              <a:rPr lang="en-US" sz="3400" b="1" dirty="0" smtClean="0">
                <a:solidFill>
                  <a:schemeClr val="tx1"/>
                </a:solidFill>
              </a:rPr>
              <a:t>From station 9+969.64 to station 16+142              V= 90 </a:t>
            </a:r>
            <a:r>
              <a:rPr lang="en-US" sz="3400" b="1" dirty="0" err="1" smtClean="0">
                <a:solidFill>
                  <a:schemeClr val="tx1"/>
                </a:solidFill>
              </a:rPr>
              <a:t>Kph</a:t>
            </a:r>
            <a:endParaRPr lang="en-US" sz="3400" b="1" dirty="0" smtClean="0">
              <a:solidFill>
                <a:schemeClr val="tx1"/>
              </a:solidFill>
            </a:endParaRPr>
          </a:p>
          <a:p>
            <a:endParaRPr lang="en-US" sz="3600" dirty="0" smtClean="0"/>
          </a:p>
          <a:p>
            <a:pPr algn="l"/>
            <a:endParaRPr lang="en-US" sz="3400" b="1" dirty="0" smtClean="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28662" y="0"/>
            <a:ext cx="7772400" cy="1470025"/>
          </a:xfrm>
        </p:spPr>
        <p:txBody>
          <a:bodyPr/>
          <a:lstStyle/>
          <a:p>
            <a:r>
              <a:rPr lang="en-US" b="1" dirty="0" smtClean="0"/>
              <a:t>Design vehicle</a:t>
            </a:r>
            <a:endParaRPr lang="en-US" b="1" dirty="0"/>
          </a:p>
        </p:txBody>
      </p:sp>
      <p:sp>
        <p:nvSpPr>
          <p:cNvPr id="3" name="عنوان فرعي 2"/>
          <p:cNvSpPr>
            <a:spLocks noGrp="1"/>
          </p:cNvSpPr>
          <p:nvPr>
            <p:ph type="subTitle" idx="1"/>
          </p:nvPr>
        </p:nvSpPr>
        <p:spPr>
          <a:xfrm>
            <a:off x="714348" y="2143116"/>
            <a:ext cx="7858180" cy="4143404"/>
          </a:xfrm>
        </p:spPr>
        <p:txBody>
          <a:bodyPr>
            <a:normAutofit/>
          </a:bodyPr>
          <a:lstStyle/>
          <a:p>
            <a:r>
              <a:rPr lang="en-US" sz="4000" b="1" dirty="0" smtClean="0">
                <a:solidFill>
                  <a:schemeClr val="tx1"/>
                </a:solidFill>
              </a:rPr>
              <a:t>Semi – trailer WB-19 </a:t>
            </a:r>
          </a:p>
          <a:p>
            <a:endParaRPr lang="en-US" sz="4000" b="1" dirty="0">
              <a:solidFill>
                <a:schemeClr val="tx1"/>
              </a:solidFill>
            </a:endParaRPr>
          </a:p>
        </p:txBody>
      </p:sp>
      <p:pic>
        <p:nvPicPr>
          <p:cNvPr id="4" name="صورة 3" descr="wv.png"/>
          <p:cNvPicPr>
            <a:picLocks noChangeAspect="1"/>
          </p:cNvPicPr>
          <p:nvPr/>
        </p:nvPicPr>
        <p:blipFill>
          <a:blip r:embed="rId3"/>
          <a:stretch>
            <a:fillRect/>
          </a:stretch>
        </p:blipFill>
        <p:spPr>
          <a:xfrm>
            <a:off x="1000100" y="3000372"/>
            <a:ext cx="7542553" cy="292429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t>Design criteria for horizontal alignment</a:t>
            </a:r>
            <a:endParaRPr lang="ar-JO" sz="3600" b="1" dirty="0"/>
          </a:p>
        </p:txBody>
      </p:sp>
      <p:sp>
        <p:nvSpPr>
          <p:cNvPr id="3" name="عنصر نائب للمحتوى 2"/>
          <p:cNvSpPr>
            <a:spLocks noGrp="1"/>
          </p:cNvSpPr>
          <p:nvPr>
            <p:ph idx="1"/>
          </p:nvPr>
        </p:nvSpPr>
        <p:spPr/>
        <p:txBody>
          <a:bodyPr>
            <a:normAutofit/>
          </a:bodyPr>
          <a:lstStyle/>
          <a:p>
            <a:pPr algn="l">
              <a:buNone/>
            </a:pPr>
            <a:r>
              <a:rPr lang="en-US" dirty="0" smtClean="0"/>
              <a:t>-Max </a:t>
            </a:r>
            <a:r>
              <a:rPr lang="en-US" dirty="0" err="1" smtClean="0"/>
              <a:t>superelevation</a:t>
            </a:r>
            <a:r>
              <a:rPr lang="en-US" dirty="0" smtClean="0"/>
              <a:t> 8 %</a:t>
            </a:r>
          </a:p>
          <a:p>
            <a:pPr algn="l">
              <a:buNone/>
            </a:pPr>
            <a:endParaRPr lang="en-US" dirty="0" smtClean="0"/>
          </a:p>
          <a:p>
            <a:pPr algn="l">
              <a:buNone/>
            </a:pPr>
            <a:r>
              <a:rPr lang="en-US" dirty="0" smtClean="0"/>
              <a:t> </a:t>
            </a:r>
          </a:p>
          <a:p>
            <a:pPr algn="l">
              <a:buNone/>
            </a:pPr>
            <a:endParaRPr lang="en-US" dirty="0" smtClean="0"/>
          </a:p>
        </p:txBody>
      </p:sp>
      <p:graphicFrame>
        <p:nvGraphicFramePr>
          <p:cNvPr id="4" name="جدول 3"/>
          <p:cNvGraphicFramePr>
            <a:graphicFrameLocks noGrp="1"/>
          </p:cNvGraphicFramePr>
          <p:nvPr/>
        </p:nvGraphicFramePr>
        <p:xfrm>
          <a:off x="642910" y="2786058"/>
          <a:ext cx="7715304" cy="3214712"/>
        </p:xfrm>
        <a:graphic>
          <a:graphicData uri="http://schemas.openxmlformats.org/drawingml/2006/table">
            <a:tbl>
              <a:tblPr firstRow="1" bandRow="1">
                <a:tableStyleId>{5C22544A-7EE6-4342-B048-85BDC9FD1C3A}</a:tableStyleId>
              </a:tblPr>
              <a:tblGrid>
                <a:gridCol w="1928826"/>
                <a:gridCol w="1928826"/>
                <a:gridCol w="1928826"/>
                <a:gridCol w="1928826"/>
              </a:tblGrid>
              <a:tr h="803678">
                <a:tc>
                  <a:txBody>
                    <a:bodyPr/>
                    <a:lstStyle/>
                    <a:p>
                      <a:pPr algn="ctr"/>
                      <a:r>
                        <a:rPr lang="en-US" dirty="0" smtClean="0"/>
                        <a:t>Design</a:t>
                      </a:r>
                      <a:r>
                        <a:rPr lang="en-US" baseline="0" dirty="0" smtClean="0"/>
                        <a:t> speed  (</a:t>
                      </a:r>
                      <a:r>
                        <a:rPr lang="en-US" baseline="0" dirty="0" err="1" smtClean="0"/>
                        <a:t>kph</a:t>
                      </a:r>
                      <a:r>
                        <a:rPr lang="en-US" baseline="0" dirty="0" smtClean="0"/>
                        <a:t>)        </a:t>
                      </a:r>
                      <a:endParaRPr lang="en-US" dirty="0"/>
                    </a:p>
                  </a:txBody>
                  <a:tcPr/>
                </a:tc>
                <a:tc>
                  <a:txBody>
                    <a:bodyPr/>
                    <a:lstStyle/>
                    <a:p>
                      <a:pPr algn="ctr"/>
                      <a:r>
                        <a:rPr lang="en-US" dirty="0" smtClean="0"/>
                        <a:t>Side friction (</a:t>
                      </a:r>
                      <a:r>
                        <a:rPr lang="en-US" dirty="0" err="1" smtClean="0"/>
                        <a:t>fs</a:t>
                      </a:r>
                      <a:r>
                        <a:rPr lang="en-US" dirty="0" smtClean="0"/>
                        <a:t>) </a:t>
                      </a:r>
                      <a:endParaRPr lang="en-US" dirty="0"/>
                    </a:p>
                  </a:txBody>
                  <a:tcPr/>
                </a:tc>
                <a:tc>
                  <a:txBody>
                    <a:bodyPr/>
                    <a:lstStyle/>
                    <a:p>
                      <a:pPr algn="ctr"/>
                      <a:r>
                        <a:rPr lang="en-US" dirty="0" smtClean="0"/>
                        <a:t>Min</a:t>
                      </a:r>
                      <a:r>
                        <a:rPr lang="en-US" baseline="0" dirty="0" smtClean="0"/>
                        <a:t> radius   (m)</a:t>
                      </a:r>
                      <a:endParaRPr lang="en-US" dirty="0"/>
                    </a:p>
                  </a:txBody>
                  <a:tcPr/>
                </a:tc>
                <a:tc>
                  <a:txBody>
                    <a:bodyPr/>
                    <a:lstStyle/>
                    <a:p>
                      <a:pPr algn="ctr"/>
                      <a:r>
                        <a:rPr lang="en-US" dirty="0" smtClean="0"/>
                        <a:t>Min</a:t>
                      </a:r>
                      <a:r>
                        <a:rPr lang="en-US" baseline="0" dirty="0" smtClean="0"/>
                        <a:t> length of horizontal curves</a:t>
                      </a:r>
                      <a:endParaRPr lang="en-US" dirty="0"/>
                    </a:p>
                  </a:txBody>
                  <a:tcPr/>
                </a:tc>
              </a:tr>
              <a:tr h="803678">
                <a:tc>
                  <a:txBody>
                    <a:bodyPr/>
                    <a:lstStyle/>
                    <a:p>
                      <a:pPr algn="ctr"/>
                      <a:r>
                        <a:rPr lang="en-US" dirty="0" smtClean="0"/>
                        <a:t>90</a:t>
                      </a:r>
                      <a:endParaRPr lang="en-US" dirty="0"/>
                    </a:p>
                  </a:txBody>
                  <a:tcPr/>
                </a:tc>
                <a:tc>
                  <a:txBody>
                    <a:bodyPr/>
                    <a:lstStyle/>
                    <a:p>
                      <a:pPr algn="ctr"/>
                      <a:r>
                        <a:rPr lang="en-US" dirty="0" smtClean="0"/>
                        <a:t>0.13</a:t>
                      </a:r>
                      <a:endParaRPr lang="en-US" dirty="0"/>
                    </a:p>
                  </a:txBody>
                  <a:tcPr/>
                </a:tc>
                <a:tc>
                  <a:txBody>
                    <a:bodyPr/>
                    <a:lstStyle/>
                    <a:p>
                      <a:pPr algn="ctr"/>
                      <a:r>
                        <a:rPr lang="en-US" dirty="0" smtClean="0"/>
                        <a:t>304</a:t>
                      </a:r>
                      <a:endParaRPr lang="en-US" dirty="0"/>
                    </a:p>
                  </a:txBody>
                  <a:tcPr/>
                </a:tc>
                <a:tc>
                  <a:txBody>
                    <a:bodyPr/>
                    <a:lstStyle/>
                    <a:p>
                      <a:pPr algn="ctr"/>
                      <a:r>
                        <a:rPr lang="en-US" dirty="0" smtClean="0"/>
                        <a:t>270</a:t>
                      </a:r>
                      <a:endParaRPr lang="en-US" dirty="0"/>
                    </a:p>
                  </a:txBody>
                  <a:tcPr/>
                </a:tc>
              </a:tr>
              <a:tr h="803678">
                <a:tc>
                  <a:txBody>
                    <a:bodyPr/>
                    <a:lstStyle/>
                    <a:p>
                      <a:pPr algn="ctr"/>
                      <a:r>
                        <a:rPr lang="en-US" dirty="0" smtClean="0"/>
                        <a:t>80</a:t>
                      </a:r>
                      <a:endParaRPr lang="en-US" dirty="0"/>
                    </a:p>
                  </a:txBody>
                  <a:tcPr/>
                </a:tc>
                <a:tc>
                  <a:txBody>
                    <a:bodyPr/>
                    <a:lstStyle/>
                    <a:p>
                      <a:pPr algn="ctr"/>
                      <a:r>
                        <a:rPr lang="en-US" dirty="0" smtClean="0"/>
                        <a:t>0.14</a:t>
                      </a:r>
                      <a:endParaRPr lang="en-US" dirty="0"/>
                    </a:p>
                  </a:txBody>
                  <a:tcPr/>
                </a:tc>
                <a:tc>
                  <a:txBody>
                    <a:bodyPr/>
                    <a:lstStyle/>
                    <a:p>
                      <a:pPr algn="ctr"/>
                      <a:r>
                        <a:rPr lang="en-US" dirty="0" smtClean="0"/>
                        <a:t>230</a:t>
                      </a:r>
                      <a:endParaRPr lang="en-US" dirty="0"/>
                    </a:p>
                  </a:txBody>
                  <a:tcPr/>
                </a:tc>
                <a:tc>
                  <a:txBody>
                    <a:bodyPr/>
                    <a:lstStyle/>
                    <a:p>
                      <a:pPr algn="ctr"/>
                      <a:r>
                        <a:rPr lang="en-US" dirty="0" smtClean="0"/>
                        <a:t>240</a:t>
                      </a:r>
                      <a:endParaRPr lang="en-US" dirty="0"/>
                    </a:p>
                  </a:txBody>
                  <a:tcPr/>
                </a:tc>
              </a:tr>
              <a:tr h="803678">
                <a:tc>
                  <a:txBody>
                    <a:bodyPr/>
                    <a:lstStyle/>
                    <a:p>
                      <a:pPr algn="ctr"/>
                      <a:r>
                        <a:rPr lang="en-US" dirty="0" smtClean="0"/>
                        <a:t>70</a:t>
                      </a:r>
                      <a:endParaRPr lang="en-US" dirty="0"/>
                    </a:p>
                  </a:txBody>
                  <a:tcPr/>
                </a:tc>
                <a:tc>
                  <a:txBody>
                    <a:bodyPr/>
                    <a:lstStyle/>
                    <a:p>
                      <a:pPr algn="ctr"/>
                      <a:r>
                        <a:rPr lang="en-US" dirty="0" smtClean="0"/>
                        <a:t>0.15</a:t>
                      </a:r>
                      <a:endParaRPr lang="en-US" dirty="0"/>
                    </a:p>
                  </a:txBody>
                  <a:tcPr/>
                </a:tc>
                <a:tc>
                  <a:txBody>
                    <a:bodyPr/>
                    <a:lstStyle/>
                    <a:p>
                      <a:pPr algn="ctr"/>
                      <a:r>
                        <a:rPr lang="en-US" dirty="0" smtClean="0"/>
                        <a:t>168</a:t>
                      </a:r>
                      <a:endParaRPr lang="en-US" dirty="0"/>
                    </a:p>
                  </a:txBody>
                  <a:tcPr/>
                </a:tc>
                <a:tc>
                  <a:txBody>
                    <a:bodyPr/>
                    <a:lstStyle/>
                    <a:p>
                      <a:pPr algn="ctr"/>
                      <a:r>
                        <a:rPr lang="en-US" dirty="0" smtClean="0"/>
                        <a:t>210</a:t>
                      </a:r>
                      <a:endParaRPr lang="en-U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57224" y="357167"/>
            <a:ext cx="7772400" cy="928694"/>
          </a:xfrm>
        </p:spPr>
        <p:txBody>
          <a:bodyPr>
            <a:normAutofit fontScale="90000"/>
          </a:bodyPr>
          <a:lstStyle/>
          <a:p>
            <a:pPr algn="l"/>
            <a:r>
              <a:rPr lang="en-US" b="1" dirty="0" smtClean="0"/>
              <a:t>Outline</a:t>
            </a:r>
            <a:r>
              <a:rPr lang="en-US" dirty="0" smtClean="0"/>
              <a:t/>
            </a:r>
            <a:br>
              <a:rPr lang="en-US" dirty="0" smtClean="0"/>
            </a:br>
            <a:endParaRPr lang="ar-JO" dirty="0"/>
          </a:p>
        </p:txBody>
      </p:sp>
      <p:sp>
        <p:nvSpPr>
          <p:cNvPr id="3" name="عنوان فرعي 2"/>
          <p:cNvSpPr>
            <a:spLocks noGrp="1"/>
          </p:cNvSpPr>
          <p:nvPr>
            <p:ph type="subTitle" idx="1"/>
          </p:nvPr>
        </p:nvSpPr>
        <p:spPr>
          <a:xfrm>
            <a:off x="571472" y="1000108"/>
            <a:ext cx="7929618" cy="5214974"/>
          </a:xfrm>
        </p:spPr>
        <p:txBody>
          <a:bodyPr>
            <a:normAutofit fontScale="92500" lnSpcReduction="10000"/>
          </a:bodyPr>
          <a:lstStyle/>
          <a:p>
            <a:pPr algn="l"/>
            <a:r>
              <a:rPr lang="en-US" dirty="0" smtClean="0">
                <a:solidFill>
                  <a:schemeClr val="tx1"/>
                </a:solidFill>
              </a:rPr>
              <a:t>-introduction</a:t>
            </a:r>
          </a:p>
          <a:p>
            <a:pPr algn="l"/>
            <a:r>
              <a:rPr lang="en-US" dirty="0" smtClean="0">
                <a:solidFill>
                  <a:schemeClr val="tx1"/>
                </a:solidFill>
              </a:rPr>
              <a:t>-importance of the project</a:t>
            </a:r>
          </a:p>
          <a:p>
            <a:pPr algn="l"/>
            <a:r>
              <a:rPr lang="en-US" dirty="0" smtClean="0">
                <a:solidFill>
                  <a:schemeClr val="tx1"/>
                </a:solidFill>
              </a:rPr>
              <a:t>-objectives</a:t>
            </a:r>
          </a:p>
          <a:p>
            <a:pPr algn="l"/>
            <a:r>
              <a:rPr lang="en-US" dirty="0" smtClean="0">
                <a:solidFill>
                  <a:schemeClr val="tx1"/>
                </a:solidFill>
              </a:rPr>
              <a:t>-methodology</a:t>
            </a:r>
          </a:p>
          <a:p>
            <a:pPr algn="l"/>
            <a:r>
              <a:rPr lang="en-US" dirty="0" smtClean="0">
                <a:solidFill>
                  <a:schemeClr val="tx1"/>
                </a:solidFill>
              </a:rPr>
              <a:t>-design criteria</a:t>
            </a:r>
          </a:p>
          <a:p>
            <a:pPr algn="l"/>
            <a:r>
              <a:rPr lang="en-US" dirty="0" smtClean="0">
                <a:solidFill>
                  <a:schemeClr val="tx1"/>
                </a:solidFill>
              </a:rPr>
              <a:t>-highway geometric design </a:t>
            </a:r>
          </a:p>
          <a:p>
            <a:pPr algn="l"/>
            <a:r>
              <a:rPr lang="en-US" dirty="0" smtClean="0">
                <a:solidFill>
                  <a:schemeClr val="tx1"/>
                </a:solidFill>
              </a:rPr>
              <a:t>-Pavement design</a:t>
            </a:r>
          </a:p>
          <a:p>
            <a:pPr algn="l"/>
            <a:r>
              <a:rPr lang="en-US" dirty="0" smtClean="0">
                <a:solidFill>
                  <a:schemeClr val="tx1"/>
                </a:solidFill>
              </a:rPr>
              <a:t>-Intersection design</a:t>
            </a:r>
          </a:p>
          <a:p>
            <a:pPr algn="l"/>
            <a:r>
              <a:rPr lang="en-US" dirty="0" smtClean="0">
                <a:solidFill>
                  <a:schemeClr val="tx1"/>
                </a:solidFill>
              </a:rPr>
              <a:t>-Bill of quantities</a:t>
            </a:r>
          </a:p>
          <a:p>
            <a:pPr algn="l"/>
            <a:r>
              <a:rPr lang="en-US" dirty="0" smtClean="0">
                <a:solidFill>
                  <a:schemeClr val="tx1"/>
                </a:solidFill>
              </a:rPr>
              <a:t>-conclusion &amp;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1"/>
            <a:ext cx="7772400" cy="1000107"/>
          </a:xfrm>
        </p:spPr>
        <p:txBody>
          <a:bodyPr/>
          <a:lstStyle/>
          <a:p>
            <a:r>
              <a:rPr lang="en-US" sz="3600" u="sng" dirty="0" smtClean="0"/>
              <a:t>Summery of the horizontal curves</a:t>
            </a:r>
            <a:endParaRPr lang="en-US" sz="3600" u="sng" dirty="0"/>
          </a:p>
        </p:txBody>
      </p:sp>
      <p:pic>
        <p:nvPicPr>
          <p:cNvPr id="5" name="Picture 4" descr="11.png"/>
          <p:cNvPicPr>
            <a:picLocks noChangeAspect="1"/>
          </p:cNvPicPr>
          <p:nvPr/>
        </p:nvPicPr>
        <p:blipFill>
          <a:blip r:embed="rId2"/>
          <a:stretch>
            <a:fillRect/>
          </a:stretch>
        </p:blipFill>
        <p:spPr>
          <a:xfrm>
            <a:off x="571472" y="1071546"/>
            <a:ext cx="7716327" cy="511563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Design criteria for vertical alignment</a:t>
            </a:r>
            <a:endParaRPr lang="ar-JO" b="1" dirty="0"/>
          </a:p>
        </p:txBody>
      </p:sp>
      <p:sp>
        <p:nvSpPr>
          <p:cNvPr id="3" name="عنصر نائب للمحتوى 2"/>
          <p:cNvSpPr>
            <a:spLocks noGrp="1"/>
          </p:cNvSpPr>
          <p:nvPr>
            <p:ph idx="1"/>
          </p:nvPr>
        </p:nvSpPr>
        <p:spPr/>
        <p:txBody>
          <a:bodyPr>
            <a:normAutofit/>
          </a:bodyPr>
          <a:lstStyle/>
          <a:p>
            <a:pPr algn="l">
              <a:buNone/>
            </a:pPr>
            <a:r>
              <a:rPr lang="en-US" sz="2400" b="1" dirty="0" smtClean="0"/>
              <a:t>Grades </a:t>
            </a:r>
            <a:endParaRPr lang="en-US" sz="2400" dirty="0" smtClean="0">
              <a:solidFill>
                <a:srgbClr val="FF0000"/>
              </a:solidFill>
            </a:endParaRPr>
          </a:p>
          <a:p>
            <a:pPr algn="l">
              <a:buNone/>
            </a:pPr>
            <a:r>
              <a:rPr lang="en-US" sz="2400" dirty="0" smtClean="0"/>
              <a:t>Based on the speed of 80 and 70km/h in mountainous terrain , the maximum grade  is </a:t>
            </a:r>
            <a:r>
              <a:rPr lang="en-US" sz="2800" b="1" dirty="0" smtClean="0"/>
              <a:t>7%</a:t>
            </a:r>
            <a:r>
              <a:rPr lang="en-US" sz="2400" dirty="0" smtClean="0"/>
              <a:t>,</a:t>
            </a:r>
            <a:r>
              <a:rPr lang="en-US" sz="2800" b="1" dirty="0" smtClean="0"/>
              <a:t> </a:t>
            </a:r>
            <a:r>
              <a:rPr lang="en-US" sz="2400" dirty="0" smtClean="0"/>
              <a:t>and for speed 90 is </a:t>
            </a:r>
            <a:r>
              <a:rPr lang="en-US" sz="2800" dirty="0" smtClean="0"/>
              <a:t>6%</a:t>
            </a:r>
          </a:p>
          <a:p>
            <a:pPr algn="l">
              <a:buNone/>
            </a:pPr>
            <a:r>
              <a:rPr lang="en-US" sz="2800" b="1" dirty="0" smtClean="0"/>
              <a:t>The minimum grade is .3%</a:t>
            </a:r>
          </a:p>
          <a:p>
            <a:pPr algn="l">
              <a:buNone/>
            </a:pPr>
            <a:endParaRPr lang="en-US" sz="2400" dirty="0" smtClean="0">
              <a:solidFill>
                <a:srgbClr val="FF0000"/>
              </a:solidFill>
            </a:endParaRPr>
          </a:p>
          <a:p>
            <a:pPr algn="l">
              <a:buNone/>
            </a:pPr>
            <a:r>
              <a:rPr lang="en-US" sz="2400" dirty="0" smtClean="0"/>
              <a:t> Minimum length for crest vertical curve:  </a:t>
            </a:r>
            <a:r>
              <a:rPr lang="en-US" sz="2800" b="1" dirty="0" smtClean="0"/>
              <a:t>L </a:t>
            </a:r>
            <a:r>
              <a:rPr lang="en-US" sz="2800" b="1" baseline="-25000" dirty="0" smtClean="0"/>
              <a:t>min </a:t>
            </a:r>
            <a:r>
              <a:rPr lang="en-US" sz="2800" b="1" dirty="0" smtClean="0"/>
              <a:t>= KA</a:t>
            </a:r>
            <a:endParaRPr lang="ar-JO"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Crest vertical Curve </a:t>
            </a:r>
            <a:endParaRPr lang="en-US" b="1" dirty="0"/>
          </a:p>
        </p:txBody>
      </p:sp>
      <p:sp>
        <p:nvSpPr>
          <p:cNvPr id="3" name="Content Placeholder 2"/>
          <p:cNvSpPr>
            <a:spLocks noGrp="1"/>
          </p:cNvSpPr>
          <p:nvPr>
            <p:ph idx="1"/>
          </p:nvPr>
        </p:nvSpPr>
        <p:spPr/>
        <p:txBody>
          <a:bodyPr/>
          <a:lstStyle/>
          <a:p>
            <a:pPr algn="l" rtl="0">
              <a:buNone/>
            </a:pPr>
            <a:r>
              <a:rPr lang="en-US" b="1" dirty="0" smtClean="0"/>
              <a:t>L </a:t>
            </a:r>
            <a:r>
              <a:rPr lang="en-US" b="1" baseline="-25000" dirty="0" smtClean="0"/>
              <a:t>min </a:t>
            </a:r>
            <a:r>
              <a:rPr lang="en-US" b="1" dirty="0" smtClean="0"/>
              <a:t>= KA</a:t>
            </a:r>
          </a:p>
          <a:p>
            <a:pPr algn="l" rtl="0">
              <a:buNone/>
            </a:pPr>
            <a:r>
              <a:rPr lang="en-US" b="1" dirty="0" smtClean="0"/>
              <a:t>K </a:t>
            </a:r>
            <a:r>
              <a:rPr lang="en-US" sz="2800" b="1" dirty="0" smtClean="0"/>
              <a:t>min =17</a:t>
            </a:r>
          </a:p>
          <a:p>
            <a:pPr algn="l" rtl="0">
              <a:buNone/>
            </a:pPr>
            <a:r>
              <a:rPr lang="en-US" sz="2800" b="1" dirty="0" smtClean="0"/>
              <a:t>G1= 6.70%</a:t>
            </a:r>
          </a:p>
          <a:p>
            <a:pPr algn="l" rtl="0">
              <a:buNone/>
            </a:pPr>
            <a:r>
              <a:rPr lang="en-US" sz="2800" b="1" dirty="0" smtClean="0"/>
              <a:t>G2 = -2.85%</a:t>
            </a:r>
          </a:p>
          <a:p>
            <a:pPr algn="l" rtl="0">
              <a:buNone/>
            </a:pPr>
            <a:r>
              <a:rPr lang="en-US" sz="2800" b="1" dirty="0" smtClean="0"/>
              <a:t>A =9.55%</a:t>
            </a:r>
          </a:p>
          <a:p>
            <a:pPr algn="l" rtl="0">
              <a:buNone/>
            </a:pPr>
            <a:r>
              <a:rPr lang="en-US" sz="2800" b="1" dirty="0" smtClean="0"/>
              <a:t>K=23.7</a:t>
            </a:r>
          </a:p>
          <a:p>
            <a:pPr algn="l" rtl="0">
              <a:buNone/>
            </a:pPr>
            <a:r>
              <a:rPr lang="en-US" sz="2800" b="1" dirty="0" smtClean="0"/>
              <a:t>L </a:t>
            </a:r>
            <a:r>
              <a:rPr lang="en-US" sz="2400" b="1" dirty="0" smtClean="0"/>
              <a:t>min =  </a:t>
            </a:r>
            <a:r>
              <a:rPr lang="en-US" sz="2800" b="1" dirty="0" smtClean="0"/>
              <a:t>162.35 m</a:t>
            </a:r>
          </a:p>
          <a:p>
            <a:pPr algn="l" rtl="0">
              <a:buNone/>
            </a:pPr>
            <a:r>
              <a:rPr lang="en-US" sz="2800" b="1" dirty="0" smtClean="0"/>
              <a:t>L = 226.34 m &gt;</a:t>
            </a:r>
            <a:r>
              <a:rPr lang="en-US" sz="2800" b="1" dirty="0" err="1" smtClean="0"/>
              <a:t>L</a:t>
            </a:r>
            <a:r>
              <a:rPr lang="en-US" sz="2400" b="1" dirty="0" err="1" smtClean="0"/>
              <a:t>min</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Sag vertical Curve</a:t>
            </a:r>
            <a:endParaRPr lang="en-US" b="1" dirty="0"/>
          </a:p>
        </p:txBody>
      </p:sp>
      <p:sp>
        <p:nvSpPr>
          <p:cNvPr id="3" name="Content Placeholder 2"/>
          <p:cNvSpPr>
            <a:spLocks noGrp="1"/>
          </p:cNvSpPr>
          <p:nvPr>
            <p:ph idx="1"/>
          </p:nvPr>
        </p:nvSpPr>
        <p:spPr/>
        <p:txBody>
          <a:bodyPr>
            <a:normAutofit lnSpcReduction="10000"/>
          </a:bodyPr>
          <a:lstStyle/>
          <a:p>
            <a:pPr algn="l" rtl="0">
              <a:buNone/>
            </a:pPr>
            <a:r>
              <a:rPr lang="en-US" b="1" dirty="0" smtClean="0"/>
              <a:t>L </a:t>
            </a:r>
            <a:r>
              <a:rPr lang="en-US" b="1" baseline="-25000" dirty="0" smtClean="0"/>
              <a:t>min </a:t>
            </a:r>
            <a:r>
              <a:rPr lang="en-US" b="1" dirty="0" smtClean="0"/>
              <a:t>= KA</a:t>
            </a:r>
          </a:p>
          <a:p>
            <a:pPr algn="l" rtl="0">
              <a:buNone/>
            </a:pPr>
            <a:r>
              <a:rPr lang="en-US" b="1" dirty="0" smtClean="0"/>
              <a:t>K min =38</a:t>
            </a:r>
          </a:p>
          <a:p>
            <a:pPr algn="l" rtl="0">
              <a:buNone/>
            </a:pPr>
            <a:r>
              <a:rPr lang="en-US" b="1" dirty="0" smtClean="0"/>
              <a:t>G1= -5.41%</a:t>
            </a:r>
          </a:p>
          <a:p>
            <a:pPr algn="l" rtl="0">
              <a:buNone/>
            </a:pPr>
            <a:r>
              <a:rPr lang="en-US" b="1" dirty="0" smtClean="0"/>
              <a:t>G2 = 1.21%</a:t>
            </a:r>
          </a:p>
          <a:p>
            <a:pPr algn="l" rtl="0">
              <a:buNone/>
            </a:pPr>
            <a:r>
              <a:rPr lang="en-US" b="1" dirty="0" smtClean="0"/>
              <a:t>A =6.63%</a:t>
            </a:r>
          </a:p>
          <a:p>
            <a:pPr algn="l" rtl="0">
              <a:buNone/>
            </a:pPr>
            <a:r>
              <a:rPr lang="en-US" b="1" dirty="0" smtClean="0"/>
              <a:t>K=43</a:t>
            </a:r>
          </a:p>
          <a:p>
            <a:pPr algn="l" rtl="0">
              <a:buNone/>
            </a:pPr>
            <a:r>
              <a:rPr lang="en-US" b="1" dirty="0" smtClean="0"/>
              <a:t>L </a:t>
            </a:r>
            <a:r>
              <a:rPr lang="en-US" sz="2800" b="1" dirty="0" smtClean="0"/>
              <a:t>min =  </a:t>
            </a:r>
            <a:r>
              <a:rPr lang="en-US" b="1" dirty="0" smtClean="0"/>
              <a:t>252 m</a:t>
            </a:r>
          </a:p>
          <a:p>
            <a:pPr algn="l" rtl="0">
              <a:buNone/>
            </a:pPr>
            <a:r>
              <a:rPr lang="en-US" b="1" dirty="0" smtClean="0"/>
              <a:t>L = 285.1 m &gt;</a:t>
            </a:r>
            <a:r>
              <a:rPr lang="en-US" b="1" dirty="0" err="1" smtClean="0"/>
              <a:t>L</a:t>
            </a:r>
            <a:r>
              <a:rPr lang="en-US" sz="2800" b="1" dirty="0" err="1" smtClean="0"/>
              <a:t>min</a:t>
            </a:r>
            <a:endParaRPr lang="en-US" sz="4000"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jpg"/>
          <p:cNvPicPr>
            <a:picLocks noChangeAspect="1"/>
          </p:cNvPicPr>
          <p:nvPr/>
        </p:nvPicPr>
        <p:blipFill>
          <a:blip r:embed="rId2"/>
          <a:stretch>
            <a:fillRect/>
          </a:stretch>
        </p:blipFill>
        <p:spPr>
          <a:xfrm>
            <a:off x="785786" y="1428736"/>
            <a:ext cx="7761059" cy="435771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2"/>
          <a:stretch>
            <a:fillRect/>
          </a:stretch>
        </p:blipFill>
        <p:spPr>
          <a:xfrm>
            <a:off x="714348" y="1357298"/>
            <a:ext cx="7900471" cy="457203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smtClean="0"/>
              <a:t>Cross section elements </a:t>
            </a:r>
            <a:endParaRPr lang="ar-JO" b="1" u="sng" dirty="0"/>
          </a:p>
        </p:txBody>
      </p:sp>
      <p:sp>
        <p:nvSpPr>
          <p:cNvPr id="3" name="عنصر نائب للمحتوى 2"/>
          <p:cNvSpPr>
            <a:spLocks noGrp="1"/>
          </p:cNvSpPr>
          <p:nvPr>
            <p:ph idx="1"/>
          </p:nvPr>
        </p:nvSpPr>
        <p:spPr>
          <a:xfrm>
            <a:off x="457200" y="1600200"/>
            <a:ext cx="8329642" cy="4900634"/>
          </a:xfrm>
        </p:spPr>
        <p:txBody>
          <a:bodyPr>
            <a:normAutofit fontScale="92500" lnSpcReduction="10000"/>
          </a:bodyPr>
          <a:lstStyle/>
          <a:p>
            <a:pPr algn="l">
              <a:buNone/>
            </a:pPr>
            <a:r>
              <a:rPr lang="en-US" sz="3600" b="1" dirty="0" smtClean="0"/>
              <a:t>- 4 lanes with 3.6 m width for each</a:t>
            </a:r>
          </a:p>
          <a:p>
            <a:pPr algn="l">
              <a:buNone/>
            </a:pPr>
            <a:r>
              <a:rPr lang="en-US" sz="3600" b="1" dirty="0" smtClean="0"/>
              <a:t>- Outer Shoulder 2.4m width for each </a:t>
            </a:r>
          </a:p>
          <a:p>
            <a:pPr algn="l">
              <a:buNone/>
            </a:pPr>
            <a:r>
              <a:rPr lang="en-US" sz="3600" b="1" dirty="0" smtClean="0"/>
              <a:t>- Depressed median with 7 m width</a:t>
            </a:r>
          </a:p>
          <a:p>
            <a:pPr algn="l">
              <a:buNone/>
            </a:pPr>
            <a:r>
              <a:rPr lang="en-US" sz="3600" b="1" dirty="0" smtClean="0"/>
              <a:t>- Cross slope is 2% for traveled lanes and 2% for shoulder</a:t>
            </a:r>
          </a:p>
          <a:p>
            <a:pPr algn="l">
              <a:buNone/>
            </a:pPr>
            <a:r>
              <a:rPr lang="en-US" sz="3600" b="1" dirty="0" smtClean="0"/>
              <a:t>- Side slope of 1:4</a:t>
            </a:r>
          </a:p>
          <a:p>
            <a:pPr algn="l">
              <a:buNone/>
            </a:pPr>
            <a:r>
              <a:rPr lang="en-US" sz="3600" b="1" dirty="0" smtClean="0"/>
              <a:t>- Daylight 1:4</a:t>
            </a:r>
          </a:p>
          <a:p>
            <a:pPr algn="l">
              <a:buNone/>
            </a:pPr>
            <a:endParaRPr lang="en-US" sz="2800" dirty="0" smtClean="0"/>
          </a:p>
          <a:p>
            <a:pPr algn="l">
              <a:buNone/>
            </a:pPr>
            <a:r>
              <a:rPr lang="en-US" sz="2800" dirty="0" smtClean="0"/>
              <a:t> </a:t>
            </a:r>
            <a:endParaRPr lang="ar-JO"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hhhh.png"/>
          <p:cNvPicPr>
            <a:picLocks noChangeAspect="1"/>
          </p:cNvPicPr>
          <p:nvPr/>
        </p:nvPicPr>
        <p:blipFill>
          <a:blip r:embed="rId2"/>
          <a:stretch>
            <a:fillRect/>
          </a:stretch>
        </p:blipFill>
        <p:spPr>
          <a:xfrm>
            <a:off x="0" y="829235"/>
            <a:ext cx="9144000" cy="519952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00100" y="214290"/>
            <a:ext cx="7772400" cy="1470025"/>
          </a:xfrm>
        </p:spPr>
        <p:txBody>
          <a:bodyPr>
            <a:normAutofit fontScale="90000"/>
          </a:bodyPr>
          <a:lstStyle/>
          <a:p>
            <a:r>
              <a:rPr lang="en-US" sz="3100" b="1" dirty="0" smtClean="0"/>
              <a:t>typical assemblies that used in the highway</a:t>
            </a:r>
            <a:r>
              <a:rPr lang="en-US" dirty="0" smtClean="0"/>
              <a:t/>
            </a:r>
            <a:br>
              <a:rPr lang="en-US" dirty="0" smtClean="0"/>
            </a:br>
            <a:r>
              <a:rPr lang="en-US" dirty="0" smtClean="0"/>
              <a:t> </a:t>
            </a:r>
            <a:br>
              <a:rPr lang="en-US" dirty="0" smtClean="0"/>
            </a:br>
            <a:endParaRPr lang="en-US" dirty="0"/>
          </a:p>
        </p:txBody>
      </p:sp>
      <p:pic>
        <p:nvPicPr>
          <p:cNvPr id="5" name="صورة 4" descr="sa.jpg"/>
          <p:cNvPicPr/>
          <p:nvPr/>
        </p:nvPicPr>
        <p:blipFill>
          <a:blip r:embed="rId2" cstate="print"/>
          <a:stretch>
            <a:fillRect/>
          </a:stretch>
        </p:blipFill>
        <p:spPr>
          <a:xfrm>
            <a:off x="642910" y="785794"/>
            <a:ext cx="8001056" cy="2343463"/>
          </a:xfrm>
          <a:prstGeom prst="rect">
            <a:avLst/>
          </a:prstGeom>
        </p:spPr>
      </p:pic>
      <p:pic>
        <p:nvPicPr>
          <p:cNvPr id="6" name="صورة 5" descr="wi.jpg"/>
          <p:cNvPicPr/>
          <p:nvPr/>
        </p:nvPicPr>
        <p:blipFill>
          <a:blip r:embed="rId3" cstate="print"/>
          <a:stretch>
            <a:fillRect/>
          </a:stretch>
        </p:blipFill>
        <p:spPr>
          <a:xfrm>
            <a:off x="785786" y="2786058"/>
            <a:ext cx="7786742" cy="1835789"/>
          </a:xfrm>
          <a:prstGeom prst="rect">
            <a:avLst/>
          </a:prstGeom>
        </p:spPr>
      </p:pic>
      <p:pic>
        <p:nvPicPr>
          <p:cNvPr id="7" name="صورة 6" descr="m.jpg"/>
          <p:cNvPicPr/>
          <p:nvPr/>
        </p:nvPicPr>
        <p:blipFill>
          <a:blip r:embed="rId4" cstate="print"/>
          <a:stretch>
            <a:fillRect/>
          </a:stretch>
        </p:blipFill>
        <p:spPr>
          <a:xfrm>
            <a:off x="857224" y="4357694"/>
            <a:ext cx="7429552" cy="187833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Pavement Design </a:t>
            </a:r>
            <a:endParaRPr lang="ar-JO" b="1" dirty="0"/>
          </a:p>
        </p:txBody>
      </p:sp>
      <p:sp>
        <p:nvSpPr>
          <p:cNvPr id="3" name="عنصر نائب للمحتوى 2"/>
          <p:cNvSpPr>
            <a:spLocks noGrp="1"/>
          </p:cNvSpPr>
          <p:nvPr>
            <p:ph idx="1"/>
          </p:nvPr>
        </p:nvSpPr>
        <p:spPr>
          <a:xfrm>
            <a:off x="571472" y="1500174"/>
            <a:ext cx="8229600" cy="4525963"/>
          </a:xfrm>
        </p:spPr>
        <p:txBody>
          <a:bodyPr>
            <a:normAutofit fontScale="92500" lnSpcReduction="10000"/>
          </a:bodyPr>
          <a:lstStyle/>
          <a:p>
            <a:pPr algn="l">
              <a:buNone/>
            </a:pPr>
            <a:r>
              <a:rPr lang="en-US" dirty="0" smtClean="0"/>
              <a:t>The factors considered in AASHTO procedure for the design of flexible pavement are:</a:t>
            </a:r>
          </a:p>
          <a:p>
            <a:pPr algn="l">
              <a:buNone/>
            </a:pPr>
            <a:r>
              <a:rPr lang="en-US" b="1" dirty="0" smtClean="0"/>
              <a:t>1) Pavement performance</a:t>
            </a:r>
          </a:p>
          <a:p>
            <a:pPr algn="l">
              <a:buNone/>
            </a:pPr>
            <a:r>
              <a:rPr lang="en-US" b="1" dirty="0" smtClean="0"/>
              <a:t>2) Traffic</a:t>
            </a:r>
          </a:p>
          <a:p>
            <a:pPr algn="l">
              <a:buNone/>
            </a:pPr>
            <a:r>
              <a:rPr lang="en-US" b="1" dirty="0" smtClean="0"/>
              <a:t>3) Roadbed Soil (</a:t>
            </a:r>
            <a:r>
              <a:rPr lang="en-US" b="1" dirty="0" err="1" smtClean="0"/>
              <a:t>subgrade</a:t>
            </a:r>
            <a:r>
              <a:rPr lang="en-US" b="1" dirty="0" smtClean="0"/>
              <a:t> material)</a:t>
            </a:r>
          </a:p>
          <a:p>
            <a:pPr algn="l">
              <a:buNone/>
            </a:pPr>
            <a:r>
              <a:rPr lang="en-US" b="1" dirty="0" smtClean="0"/>
              <a:t>4) Material of construction</a:t>
            </a:r>
          </a:p>
          <a:p>
            <a:pPr algn="l">
              <a:buNone/>
            </a:pPr>
            <a:r>
              <a:rPr lang="en-US" b="1" dirty="0" smtClean="0"/>
              <a:t>5) Environmental</a:t>
            </a:r>
          </a:p>
          <a:p>
            <a:pPr algn="l">
              <a:buNone/>
            </a:pPr>
            <a:r>
              <a:rPr lang="en-US" b="1" dirty="0" smtClean="0"/>
              <a:t>6) Drainage</a:t>
            </a:r>
          </a:p>
          <a:p>
            <a:pPr algn="l">
              <a:buNone/>
            </a:pPr>
            <a:r>
              <a:rPr lang="en-US" b="1" dirty="0" smtClean="0"/>
              <a:t>7) Reliability</a:t>
            </a:r>
          </a:p>
          <a:p>
            <a:pPr>
              <a:buNone/>
            </a:pPr>
            <a:endParaRPr lang="ar-J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28662" y="0"/>
            <a:ext cx="7772400" cy="1470025"/>
          </a:xfrm>
        </p:spPr>
        <p:txBody>
          <a:bodyPr/>
          <a:lstStyle/>
          <a:p>
            <a:r>
              <a:rPr lang="en-US" b="1" dirty="0" smtClean="0"/>
              <a:t>introduction</a:t>
            </a:r>
            <a:endParaRPr lang="ar-JO" b="1" dirty="0"/>
          </a:p>
        </p:txBody>
      </p:sp>
      <p:sp>
        <p:nvSpPr>
          <p:cNvPr id="3" name="عنوان فرعي 2"/>
          <p:cNvSpPr>
            <a:spLocks noGrp="1"/>
          </p:cNvSpPr>
          <p:nvPr>
            <p:ph type="subTitle" idx="1"/>
          </p:nvPr>
        </p:nvSpPr>
        <p:spPr>
          <a:xfrm>
            <a:off x="642910" y="1428736"/>
            <a:ext cx="8215370" cy="5072098"/>
          </a:xfrm>
        </p:spPr>
        <p:txBody>
          <a:bodyPr>
            <a:noAutofit/>
          </a:bodyPr>
          <a:lstStyle/>
          <a:p>
            <a:pPr algn="l"/>
            <a:r>
              <a:rPr lang="en-US" b="1" dirty="0">
                <a:solidFill>
                  <a:schemeClr val="tx1"/>
                </a:solidFill>
              </a:rPr>
              <a:t>This project is part of an important national highway, </a:t>
            </a:r>
            <a:r>
              <a:rPr lang="en-US" b="1" dirty="0" err="1" smtClean="0">
                <a:solidFill>
                  <a:schemeClr val="tx1"/>
                </a:solidFill>
              </a:rPr>
              <a:t>Jenin</a:t>
            </a:r>
            <a:r>
              <a:rPr lang="en-US" b="1" dirty="0" smtClean="0">
                <a:solidFill>
                  <a:schemeClr val="tx1"/>
                </a:solidFill>
              </a:rPr>
              <a:t>-Al-</a:t>
            </a:r>
            <a:r>
              <a:rPr lang="en-US" b="1" dirty="0" err="1" smtClean="0">
                <a:solidFill>
                  <a:schemeClr val="tx1"/>
                </a:solidFill>
              </a:rPr>
              <a:t>Dahiryah</a:t>
            </a:r>
            <a:r>
              <a:rPr lang="en-US" b="1" dirty="0" smtClean="0">
                <a:solidFill>
                  <a:schemeClr val="tx1"/>
                </a:solidFill>
              </a:rPr>
              <a:t> Highway</a:t>
            </a:r>
            <a:r>
              <a:rPr lang="en-US" b="1" dirty="0">
                <a:solidFill>
                  <a:schemeClr val="tx1"/>
                </a:solidFill>
              </a:rPr>
              <a:t>, which </a:t>
            </a:r>
            <a:r>
              <a:rPr lang="en-US" b="1" dirty="0" smtClean="0">
                <a:solidFill>
                  <a:schemeClr val="tx1"/>
                </a:solidFill>
              </a:rPr>
              <a:t>connects </a:t>
            </a:r>
            <a:r>
              <a:rPr lang="en-US" b="1" dirty="0">
                <a:solidFill>
                  <a:schemeClr val="tx1"/>
                </a:solidFill>
              </a:rPr>
              <a:t>most of cities in </a:t>
            </a:r>
            <a:r>
              <a:rPr lang="en-US" b="1" dirty="0" smtClean="0">
                <a:solidFill>
                  <a:schemeClr val="tx1"/>
                </a:solidFill>
              </a:rPr>
              <a:t>Palestine.</a:t>
            </a:r>
          </a:p>
          <a:p>
            <a:pPr algn="l"/>
            <a:endParaRPr lang="en-US" b="1" dirty="0">
              <a:solidFill>
                <a:schemeClr val="tx1"/>
              </a:solidFill>
            </a:endParaRPr>
          </a:p>
          <a:p>
            <a:pPr algn="l"/>
            <a:r>
              <a:rPr lang="en-US" b="1" dirty="0" err="1" smtClean="0">
                <a:solidFill>
                  <a:schemeClr val="tx1"/>
                </a:solidFill>
              </a:rPr>
              <a:t>Jenin</a:t>
            </a:r>
            <a:r>
              <a:rPr lang="en-US" b="1" dirty="0" smtClean="0">
                <a:solidFill>
                  <a:schemeClr val="tx1"/>
                </a:solidFill>
              </a:rPr>
              <a:t> </a:t>
            </a:r>
            <a:r>
              <a:rPr lang="en-US" b="1" dirty="0">
                <a:solidFill>
                  <a:schemeClr val="tx1"/>
                </a:solidFill>
              </a:rPr>
              <a:t>T</a:t>
            </a:r>
            <a:r>
              <a:rPr lang="en-US" b="1" dirty="0" smtClean="0">
                <a:solidFill>
                  <a:schemeClr val="tx1"/>
                </a:solidFill>
              </a:rPr>
              <a:t>ubas highway is a major highway which connect the northern districts of </a:t>
            </a:r>
            <a:r>
              <a:rPr lang="en-US" b="1" dirty="0" err="1" smtClean="0">
                <a:solidFill>
                  <a:schemeClr val="tx1"/>
                </a:solidFill>
              </a:rPr>
              <a:t>Jenin</a:t>
            </a:r>
            <a:r>
              <a:rPr lang="en-US" b="1" dirty="0" smtClean="0">
                <a:solidFill>
                  <a:schemeClr val="tx1"/>
                </a:solidFill>
              </a:rPr>
              <a:t> and Tubas .</a:t>
            </a:r>
          </a:p>
          <a:p>
            <a:pPr algn="l"/>
            <a:endParaRPr lang="en-US" b="1" dirty="0">
              <a:solidFill>
                <a:schemeClr val="tx1"/>
              </a:solidFill>
            </a:endParaRPr>
          </a:p>
          <a:p>
            <a:pPr algn="l"/>
            <a:r>
              <a:rPr lang="en-US" sz="2800" dirty="0" smtClean="0"/>
              <a:t> </a:t>
            </a:r>
            <a:endParaRPr lang="ar-JO"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traffic counts, ESAL factors, and design EASL</a:t>
            </a:r>
            <a:endParaRPr lang="en-US" dirty="0"/>
          </a:p>
        </p:txBody>
      </p:sp>
      <p:pic>
        <p:nvPicPr>
          <p:cNvPr id="4" name="Content Placeholder 3" descr="pav.png"/>
          <p:cNvPicPr>
            <a:picLocks noGrp="1" noChangeAspect="1"/>
          </p:cNvPicPr>
          <p:nvPr>
            <p:ph idx="1"/>
          </p:nvPr>
        </p:nvPicPr>
        <p:blipFill>
          <a:blip r:embed="rId2"/>
          <a:stretch>
            <a:fillRect/>
          </a:stretch>
        </p:blipFill>
        <p:spPr>
          <a:xfrm>
            <a:off x="59217" y="2071678"/>
            <a:ext cx="9084783" cy="307183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357158" y="1785926"/>
          <a:ext cx="8429688" cy="2571768"/>
        </p:xfrm>
        <a:graphic>
          <a:graphicData uri="http://schemas.openxmlformats.org/drawingml/2006/table">
            <a:tbl>
              <a:tblPr firstRow="1" bandRow="1">
                <a:tableStyleId>{5C22544A-7EE6-4342-B048-85BDC9FD1C3A}</a:tableStyleId>
              </a:tblPr>
              <a:tblGrid>
                <a:gridCol w="2107422"/>
                <a:gridCol w="2107422"/>
                <a:gridCol w="2107422"/>
                <a:gridCol w="2107422"/>
              </a:tblGrid>
              <a:tr h="1285884">
                <a:tc>
                  <a:txBody>
                    <a:bodyPr/>
                    <a:lstStyle/>
                    <a:p>
                      <a:pPr algn="ctr"/>
                      <a:r>
                        <a:rPr lang="en-US" sz="3200" b="1" kern="1200" dirty="0" smtClean="0">
                          <a:solidFill>
                            <a:schemeClr val="tx1"/>
                          </a:solidFill>
                          <a:effectLst/>
                          <a:latin typeface="+mn-lt"/>
                          <a:ea typeface="+mn-ea"/>
                          <a:cs typeface="+mn-cs"/>
                        </a:rPr>
                        <a:t>Reliability</a:t>
                      </a:r>
                      <a:endParaRPr lang="en-US" sz="3200" b="1" dirty="0">
                        <a:solidFill>
                          <a:schemeClr val="tx1"/>
                        </a:solidFill>
                      </a:endParaRPr>
                    </a:p>
                  </a:txBody>
                  <a:tcPr/>
                </a:tc>
                <a:tc>
                  <a:txBody>
                    <a:bodyPr/>
                    <a:lstStyle/>
                    <a:p>
                      <a:pPr algn="ctr"/>
                      <a:r>
                        <a:rPr lang="en-US" sz="3200" b="1" kern="1200" dirty="0" smtClean="0">
                          <a:solidFill>
                            <a:schemeClr val="tx1"/>
                          </a:solidFill>
                          <a:effectLst/>
                          <a:latin typeface="+mn-lt"/>
                          <a:ea typeface="+mn-ea"/>
                          <a:cs typeface="+mn-cs"/>
                        </a:rPr>
                        <a:t>S</a:t>
                      </a:r>
                      <a:r>
                        <a:rPr lang="en-US" sz="3200" b="1" kern="1200" baseline="-25000" dirty="0" smtClean="0">
                          <a:solidFill>
                            <a:schemeClr val="tx1"/>
                          </a:solidFill>
                          <a:effectLst/>
                          <a:latin typeface="+mn-lt"/>
                          <a:ea typeface="+mn-ea"/>
                          <a:cs typeface="+mn-cs"/>
                        </a:rPr>
                        <a:t>0</a:t>
                      </a:r>
                      <a:endParaRPr lang="en-US" sz="3200" b="1" dirty="0">
                        <a:solidFill>
                          <a:schemeClr val="tx1"/>
                        </a:solidFill>
                      </a:endParaRPr>
                    </a:p>
                  </a:txBody>
                  <a:tcPr/>
                </a:tc>
                <a:tc>
                  <a:txBody>
                    <a:bodyPr/>
                    <a:lstStyle/>
                    <a:p>
                      <a:pPr algn="ctr"/>
                      <a:r>
                        <a:rPr lang="en-US" sz="3200" b="1" kern="1200" dirty="0" smtClean="0">
                          <a:solidFill>
                            <a:schemeClr val="tx1"/>
                          </a:solidFill>
                          <a:effectLst/>
                          <a:latin typeface="+mn-lt"/>
                          <a:ea typeface="+mn-ea"/>
                          <a:cs typeface="+mn-cs"/>
                        </a:rPr>
                        <a:t>ΔPSI</a:t>
                      </a:r>
                      <a:endParaRPr lang="en-US" sz="3200" b="1" dirty="0">
                        <a:solidFill>
                          <a:schemeClr val="tx1"/>
                        </a:solidFill>
                      </a:endParaRPr>
                    </a:p>
                  </a:txBody>
                  <a:tcPr/>
                </a:tc>
                <a:tc>
                  <a:txBody>
                    <a:bodyPr/>
                    <a:lstStyle/>
                    <a:p>
                      <a:pPr algn="ctr"/>
                      <a:r>
                        <a:rPr lang="en-US" sz="3200" b="1" kern="1200" dirty="0" smtClean="0">
                          <a:solidFill>
                            <a:schemeClr val="tx1"/>
                          </a:solidFill>
                          <a:effectLst/>
                          <a:latin typeface="+mn-lt"/>
                          <a:ea typeface="+mn-ea"/>
                          <a:cs typeface="+mn-cs"/>
                        </a:rPr>
                        <a:t>Total ESAL </a:t>
                      </a:r>
                      <a:endParaRPr lang="en-US" sz="3200" b="1" dirty="0">
                        <a:solidFill>
                          <a:schemeClr val="tx1"/>
                        </a:solidFill>
                      </a:endParaRPr>
                    </a:p>
                  </a:txBody>
                  <a:tcPr/>
                </a:tc>
              </a:tr>
              <a:tr h="1285884">
                <a:tc>
                  <a:txBody>
                    <a:bodyPr/>
                    <a:lstStyle/>
                    <a:p>
                      <a:pPr algn="ctr"/>
                      <a:r>
                        <a:rPr lang="en-US" sz="3200" b="1" dirty="0" smtClean="0"/>
                        <a:t>95%</a:t>
                      </a:r>
                      <a:endParaRPr lang="en-US" sz="3200" b="1" dirty="0"/>
                    </a:p>
                  </a:txBody>
                  <a:tcPr/>
                </a:tc>
                <a:tc>
                  <a:txBody>
                    <a:bodyPr/>
                    <a:lstStyle/>
                    <a:p>
                      <a:pPr algn="ctr"/>
                      <a:r>
                        <a:rPr lang="en-US" sz="3200" b="1" dirty="0" smtClean="0"/>
                        <a:t>0.45</a:t>
                      </a:r>
                      <a:endParaRPr lang="en-US" sz="3200" b="1" dirty="0"/>
                    </a:p>
                  </a:txBody>
                  <a:tcPr/>
                </a:tc>
                <a:tc>
                  <a:txBody>
                    <a:bodyPr/>
                    <a:lstStyle/>
                    <a:p>
                      <a:pPr algn="ctr"/>
                      <a:r>
                        <a:rPr lang="en-US" sz="3200" b="1" dirty="0" smtClean="0"/>
                        <a:t>2</a:t>
                      </a:r>
                      <a:endParaRPr lang="en-US" sz="3200" b="1" dirty="0"/>
                    </a:p>
                  </a:txBody>
                  <a:tcPr/>
                </a:tc>
                <a:tc>
                  <a:txBody>
                    <a:bodyPr/>
                    <a:lstStyle/>
                    <a:p>
                      <a:pPr algn="ctr"/>
                      <a:r>
                        <a:rPr lang="en-GB" sz="3200" b="1" kern="1200" dirty="0" smtClean="0">
                          <a:solidFill>
                            <a:schemeClr val="dk1"/>
                          </a:solidFill>
                          <a:latin typeface="+mn-lt"/>
                          <a:ea typeface="+mn-ea"/>
                          <a:cs typeface="+mn-cs"/>
                        </a:rPr>
                        <a:t>1.28 * 10</a:t>
                      </a:r>
                      <a:r>
                        <a:rPr lang="en-GB" sz="3200" b="1" kern="1200" baseline="30000" dirty="0" smtClean="0">
                          <a:solidFill>
                            <a:schemeClr val="dk1"/>
                          </a:solidFill>
                          <a:latin typeface="+mn-lt"/>
                          <a:ea typeface="+mn-ea"/>
                          <a:cs typeface="+mn-cs"/>
                        </a:rPr>
                        <a:t>5</a:t>
                      </a:r>
                      <a:endParaRPr lang="en-US" sz="3200" b="1"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00042"/>
            <a:ext cx="6700862" cy="857256"/>
          </a:xfrm>
        </p:spPr>
        <p:txBody>
          <a:bodyPr>
            <a:normAutofit/>
          </a:bodyPr>
          <a:lstStyle/>
          <a:p>
            <a:r>
              <a:rPr lang="en-US" b="1" u="sng" dirty="0" smtClean="0">
                <a:solidFill>
                  <a:schemeClr val="tx1"/>
                </a:solidFill>
              </a:rPr>
              <a:t>Calculation and results</a:t>
            </a:r>
          </a:p>
          <a:p>
            <a:endParaRPr lang="en-US" b="1" dirty="0">
              <a:solidFill>
                <a:schemeClr val="tx1"/>
              </a:solidFill>
            </a:endParaRPr>
          </a:p>
        </p:txBody>
      </p:sp>
      <p:graphicFrame>
        <p:nvGraphicFramePr>
          <p:cNvPr id="4" name="Table 3"/>
          <p:cNvGraphicFramePr>
            <a:graphicFrameLocks noGrp="1"/>
          </p:cNvGraphicFramePr>
          <p:nvPr/>
        </p:nvGraphicFramePr>
        <p:xfrm>
          <a:off x="1071538" y="1714488"/>
          <a:ext cx="7347908" cy="4249728"/>
        </p:xfrm>
        <a:graphic>
          <a:graphicData uri="http://schemas.openxmlformats.org/drawingml/2006/table">
            <a:tbl>
              <a:tblPr firstRow="1" bandRow="1">
                <a:tableStyleId>{7DF18680-E054-41AD-8BC1-D1AEF772440D}</a:tableStyleId>
              </a:tblPr>
              <a:tblGrid>
                <a:gridCol w="1333737"/>
                <a:gridCol w="765666"/>
                <a:gridCol w="1049701"/>
                <a:gridCol w="1049701"/>
                <a:gridCol w="1049701"/>
                <a:gridCol w="1049701"/>
                <a:gridCol w="1049701"/>
              </a:tblGrid>
              <a:tr h="645196">
                <a:tc>
                  <a:txBody>
                    <a:bodyPr/>
                    <a:lstStyle/>
                    <a:p>
                      <a:pPr algn="ctr"/>
                      <a:r>
                        <a:rPr lang="en-US" sz="2400" b="1" dirty="0" smtClean="0"/>
                        <a:t>Layer </a:t>
                      </a:r>
                      <a:endParaRPr lang="en-US" sz="2400" b="1" dirty="0"/>
                    </a:p>
                  </a:txBody>
                  <a:tcPr/>
                </a:tc>
                <a:tc>
                  <a:txBody>
                    <a:bodyPr/>
                    <a:lstStyle/>
                    <a:p>
                      <a:pPr algn="ctr"/>
                      <a:r>
                        <a:rPr lang="en-US" sz="2400" b="1" dirty="0" smtClean="0"/>
                        <a:t>CBR</a:t>
                      </a:r>
                      <a:endParaRPr lang="en-US" sz="2400" b="1" dirty="0"/>
                    </a:p>
                  </a:txBody>
                  <a:tcPr/>
                </a:tc>
                <a:tc>
                  <a:txBody>
                    <a:bodyPr/>
                    <a:lstStyle/>
                    <a:p>
                      <a:pPr algn="ctr"/>
                      <a:r>
                        <a:rPr lang="en-US" sz="2400" b="1" dirty="0" err="1" smtClean="0"/>
                        <a:t>Mr</a:t>
                      </a:r>
                      <a:endParaRPr lang="en-US" sz="2400" b="1" dirty="0"/>
                    </a:p>
                  </a:txBody>
                  <a:tcPr/>
                </a:tc>
                <a:tc>
                  <a:txBody>
                    <a:bodyPr/>
                    <a:lstStyle/>
                    <a:p>
                      <a:pPr algn="ctr"/>
                      <a:r>
                        <a:rPr lang="en-US" sz="2400" b="1" dirty="0" err="1" smtClean="0"/>
                        <a:t>ai</a:t>
                      </a:r>
                      <a:endParaRPr lang="en-US" sz="2400" b="1" dirty="0"/>
                    </a:p>
                  </a:txBody>
                  <a:tcPr/>
                </a:tc>
                <a:tc>
                  <a:txBody>
                    <a:bodyPr/>
                    <a:lstStyle/>
                    <a:p>
                      <a:pPr algn="ctr"/>
                      <a:r>
                        <a:rPr lang="en-US" sz="2400" b="1" dirty="0" smtClean="0"/>
                        <a:t>mi</a:t>
                      </a:r>
                      <a:endParaRPr lang="en-US" sz="2400" b="1" dirty="0"/>
                    </a:p>
                  </a:txBody>
                  <a:tcPr/>
                </a:tc>
                <a:tc>
                  <a:txBody>
                    <a:bodyPr/>
                    <a:lstStyle/>
                    <a:p>
                      <a:pPr algn="ctr"/>
                      <a:r>
                        <a:rPr lang="en-US" sz="2400" b="1" dirty="0" smtClean="0"/>
                        <a:t>SN</a:t>
                      </a:r>
                      <a:endParaRPr lang="en-US" sz="2400" b="1" dirty="0"/>
                    </a:p>
                  </a:txBody>
                  <a:tcPr/>
                </a:tc>
                <a:tc>
                  <a:txBody>
                    <a:bodyPr/>
                    <a:lstStyle/>
                    <a:p>
                      <a:pPr algn="ctr"/>
                      <a:r>
                        <a:rPr lang="en-US" sz="2400" b="1" dirty="0" smtClean="0"/>
                        <a:t>D(in)</a:t>
                      </a:r>
                      <a:endParaRPr lang="en-US" sz="2400" b="1" dirty="0"/>
                    </a:p>
                  </a:txBody>
                  <a:tcPr/>
                </a:tc>
              </a:tr>
              <a:tr h="645196">
                <a:tc>
                  <a:txBody>
                    <a:bodyPr/>
                    <a:lstStyle/>
                    <a:p>
                      <a:pPr algn="ctr"/>
                      <a:r>
                        <a:rPr lang="en-US" sz="2400" b="1" dirty="0" smtClean="0"/>
                        <a:t>Asphalt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450000</a:t>
                      </a:r>
                      <a:endParaRPr lang="en-US" sz="2400" b="1" dirty="0"/>
                    </a:p>
                  </a:txBody>
                  <a:tcPr/>
                </a:tc>
                <a:tc>
                  <a:txBody>
                    <a:bodyPr/>
                    <a:lstStyle/>
                    <a:p>
                      <a:pPr algn="ctr"/>
                      <a:r>
                        <a:rPr lang="en-US" sz="2400" b="1" dirty="0" smtClean="0"/>
                        <a:t>0.45</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kern="1200" dirty="0" smtClean="0">
                          <a:solidFill>
                            <a:schemeClr val="dk1"/>
                          </a:solidFill>
                          <a:latin typeface="+mn-lt"/>
                          <a:ea typeface="+mn-ea"/>
                          <a:cs typeface="+mn-cs"/>
                        </a:rPr>
                        <a:t>2.25</a:t>
                      </a:r>
                      <a:endParaRPr lang="en-US" sz="2400" b="1" dirty="0"/>
                    </a:p>
                  </a:txBody>
                  <a:tcPr/>
                </a:tc>
                <a:tc>
                  <a:txBody>
                    <a:bodyPr/>
                    <a:lstStyle/>
                    <a:p>
                      <a:pPr algn="ctr"/>
                      <a:r>
                        <a:rPr lang="en-US" sz="2400" b="1" dirty="0" smtClean="0"/>
                        <a:t>5</a:t>
                      </a:r>
                      <a:endParaRPr lang="en-US" sz="2400" b="1" dirty="0"/>
                    </a:p>
                  </a:txBody>
                  <a:tcPr/>
                </a:tc>
              </a:tr>
              <a:tr h="1129095">
                <a:tc>
                  <a:txBody>
                    <a:bodyPr/>
                    <a:lstStyle/>
                    <a:p>
                      <a:pPr algn="ctr"/>
                      <a:r>
                        <a:rPr lang="en-US" sz="2400" b="1" dirty="0" smtClean="0"/>
                        <a:t>Base</a:t>
                      </a:r>
                      <a:r>
                        <a:rPr lang="en-US" sz="2400" b="1" baseline="0" dirty="0" smtClean="0"/>
                        <a:t> course</a:t>
                      </a:r>
                      <a:endParaRPr lang="en-US" sz="2400" b="1" dirty="0"/>
                    </a:p>
                  </a:txBody>
                  <a:tcPr/>
                </a:tc>
                <a:tc>
                  <a:txBody>
                    <a:bodyPr/>
                    <a:lstStyle/>
                    <a:p>
                      <a:pPr algn="ctr"/>
                      <a:r>
                        <a:rPr lang="en-US" sz="2400" b="1" dirty="0" smtClean="0"/>
                        <a:t>100</a:t>
                      </a:r>
                      <a:endParaRPr lang="en-US" sz="2400" b="1" dirty="0"/>
                    </a:p>
                  </a:txBody>
                  <a:tcPr/>
                </a:tc>
                <a:tc>
                  <a:txBody>
                    <a:bodyPr/>
                    <a:lstStyle/>
                    <a:p>
                      <a:pPr algn="ctr"/>
                      <a:r>
                        <a:rPr lang="en-US" sz="2400" b="1" dirty="0" smtClean="0"/>
                        <a:t>31000</a:t>
                      </a:r>
                      <a:endParaRPr lang="en-US" sz="2400" b="1" dirty="0"/>
                    </a:p>
                  </a:txBody>
                  <a:tcPr/>
                </a:tc>
                <a:tc>
                  <a:txBody>
                    <a:bodyPr/>
                    <a:lstStyle/>
                    <a:p>
                      <a:pPr algn="ctr"/>
                      <a:r>
                        <a:rPr lang="en-US" sz="2400" b="1" dirty="0" smtClean="0"/>
                        <a:t>0.14</a:t>
                      </a:r>
                      <a:endParaRPr lang="en-US" sz="2400" b="1" dirty="0"/>
                    </a:p>
                  </a:txBody>
                  <a:tcPr/>
                </a:tc>
                <a:tc>
                  <a:txBody>
                    <a:bodyPr/>
                    <a:lstStyle/>
                    <a:p>
                      <a:pPr algn="ctr"/>
                      <a:r>
                        <a:rPr lang="en-US" sz="2400" b="1" dirty="0" smtClean="0"/>
                        <a:t>0.7</a:t>
                      </a:r>
                      <a:endParaRPr lang="en-US" sz="2400" b="1" dirty="0"/>
                    </a:p>
                  </a:txBody>
                  <a:tcPr/>
                </a:tc>
                <a:tc>
                  <a:txBody>
                    <a:bodyPr/>
                    <a:lstStyle/>
                    <a:p>
                      <a:pPr algn="ctr"/>
                      <a:r>
                        <a:rPr lang="en-US" sz="2400" b="1" dirty="0" smtClean="0"/>
                        <a:t>3.5</a:t>
                      </a:r>
                      <a:endParaRPr lang="en-US" sz="2400" b="1" dirty="0"/>
                    </a:p>
                  </a:txBody>
                  <a:tcPr/>
                </a:tc>
                <a:tc>
                  <a:txBody>
                    <a:bodyPr/>
                    <a:lstStyle/>
                    <a:p>
                      <a:pPr algn="ctr"/>
                      <a:r>
                        <a:rPr lang="en-US" sz="2400" b="1" dirty="0" smtClean="0"/>
                        <a:t>9</a:t>
                      </a:r>
                      <a:endParaRPr lang="en-US" sz="2400" b="1" dirty="0"/>
                    </a:p>
                  </a:txBody>
                  <a:tcPr/>
                </a:tc>
              </a:tr>
              <a:tr h="645196">
                <a:tc>
                  <a:txBody>
                    <a:bodyPr/>
                    <a:lstStyle/>
                    <a:p>
                      <a:pPr algn="ctr"/>
                      <a:r>
                        <a:rPr lang="en-US" sz="2400" b="1" dirty="0" smtClean="0"/>
                        <a:t>Sub</a:t>
                      </a:r>
                      <a:r>
                        <a:rPr lang="en-US" sz="2400" b="1" baseline="0" dirty="0" smtClean="0"/>
                        <a:t> base</a:t>
                      </a:r>
                      <a:endParaRPr lang="en-US" sz="2400" b="1" dirty="0"/>
                    </a:p>
                  </a:txBody>
                  <a:tcPr/>
                </a:tc>
                <a:tc>
                  <a:txBody>
                    <a:bodyPr/>
                    <a:lstStyle/>
                    <a:p>
                      <a:pPr algn="ctr"/>
                      <a:r>
                        <a:rPr lang="en-US" sz="2400" b="1" dirty="0" smtClean="0"/>
                        <a:t>50</a:t>
                      </a:r>
                      <a:endParaRPr lang="en-US" sz="2400" b="1" dirty="0"/>
                    </a:p>
                  </a:txBody>
                  <a:tcPr/>
                </a:tc>
                <a:tc>
                  <a:txBody>
                    <a:bodyPr/>
                    <a:lstStyle/>
                    <a:p>
                      <a:pPr algn="ctr"/>
                      <a:r>
                        <a:rPr lang="en-US" sz="2400" b="1" dirty="0" smtClean="0"/>
                        <a:t>17500</a:t>
                      </a:r>
                      <a:endParaRPr lang="en-US" sz="2400" b="1" dirty="0"/>
                    </a:p>
                  </a:txBody>
                  <a:tcPr/>
                </a:tc>
                <a:tc>
                  <a:txBody>
                    <a:bodyPr/>
                    <a:lstStyle/>
                    <a:p>
                      <a:pPr algn="ctr"/>
                      <a:r>
                        <a:rPr lang="en-US" sz="2400" b="1" dirty="0" smtClean="0"/>
                        <a:t>0.128</a:t>
                      </a:r>
                      <a:endParaRPr lang="en-US" sz="2400" b="1" dirty="0"/>
                    </a:p>
                  </a:txBody>
                  <a:tcPr/>
                </a:tc>
                <a:tc>
                  <a:txBody>
                    <a:bodyPr/>
                    <a:lstStyle/>
                    <a:p>
                      <a:pPr algn="ctr"/>
                      <a:r>
                        <a:rPr lang="en-US" sz="2400" b="1" dirty="0" smtClean="0"/>
                        <a:t>0.7</a:t>
                      </a:r>
                      <a:endParaRPr lang="en-US" sz="2400" b="1" dirty="0"/>
                    </a:p>
                  </a:txBody>
                  <a:tcPr/>
                </a:tc>
                <a:tc>
                  <a:txBody>
                    <a:bodyPr/>
                    <a:lstStyle/>
                    <a:p>
                      <a:pPr algn="ctr"/>
                      <a:r>
                        <a:rPr lang="en-US" sz="2400" b="1" dirty="0" smtClean="0"/>
                        <a:t>4.3</a:t>
                      </a:r>
                      <a:endParaRPr lang="en-US" sz="2400" b="1" dirty="0"/>
                    </a:p>
                  </a:txBody>
                  <a:tcPr/>
                </a:tc>
                <a:tc>
                  <a:txBody>
                    <a:bodyPr/>
                    <a:lstStyle/>
                    <a:p>
                      <a:pPr algn="ctr"/>
                      <a:r>
                        <a:rPr lang="en-US" sz="2400" b="1" dirty="0" smtClean="0"/>
                        <a:t>22</a:t>
                      </a:r>
                      <a:endParaRPr lang="en-US" sz="2400" b="1" dirty="0"/>
                    </a:p>
                  </a:txBody>
                  <a:tcPr/>
                </a:tc>
              </a:tr>
              <a:tr h="1007281">
                <a:tc>
                  <a:txBody>
                    <a:bodyPr/>
                    <a:lstStyle/>
                    <a:p>
                      <a:pPr algn="ctr"/>
                      <a:r>
                        <a:rPr lang="en-US" sz="2400" b="1" dirty="0" smtClean="0"/>
                        <a:t>Sub grade</a:t>
                      </a:r>
                      <a:endParaRPr lang="en-US" sz="2400" b="1" dirty="0"/>
                    </a:p>
                  </a:txBody>
                  <a:tcPr/>
                </a:tc>
                <a:tc>
                  <a:txBody>
                    <a:bodyPr/>
                    <a:lstStyle/>
                    <a:p>
                      <a:pPr algn="ctr"/>
                      <a:r>
                        <a:rPr lang="en-US" sz="2400" b="1" dirty="0" smtClean="0"/>
                        <a:t>3</a:t>
                      </a:r>
                      <a:endParaRPr lang="en-US" sz="2400" b="1" dirty="0"/>
                    </a:p>
                  </a:txBody>
                  <a:tcPr/>
                </a:tc>
                <a:tc>
                  <a:txBody>
                    <a:bodyPr/>
                    <a:lstStyle/>
                    <a:p>
                      <a:pPr algn="ctr"/>
                      <a:r>
                        <a:rPr lang="en-US" sz="2400" b="1" dirty="0" smtClean="0"/>
                        <a:t>4118</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c>
                  <a:txBody>
                    <a:bodyPr/>
                    <a:lstStyle/>
                    <a:p>
                      <a:pPr algn="ctr"/>
                      <a:r>
                        <a:rPr lang="en-US" sz="2400" b="1" dirty="0" smtClean="0"/>
                        <a:t>-</a:t>
                      </a:r>
                      <a:endParaRPr lang="en-US" sz="2400" b="1"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ppppav.png"/>
          <p:cNvPicPr>
            <a:picLocks noChangeAspect="1"/>
          </p:cNvPicPr>
          <p:nvPr/>
        </p:nvPicPr>
        <p:blipFill>
          <a:blip r:embed="rId2"/>
          <a:stretch>
            <a:fillRect/>
          </a:stretch>
        </p:blipFill>
        <p:spPr>
          <a:xfrm>
            <a:off x="428596" y="1071546"/>
            <a:ext cx="8432453" cy="5267681"/>
          </a:xfrm>
          <a:prstGeom prst="rect">
            <a:avLst/>
          </a:prstGeom>
        </p:spPr>
      </p:pic>
      <p:sp>
        <p:nvSpPr>
          <p:cNvPr id="6" name="مربع نص 5"/>
          <p:cNvSpPr txBox="1"/>
          <p:nvPr/>
        </p:nvSpPr>
        <p:spPr>
          <a:xfrm>
            <a:off x="2071670" y="285728"/>
            <a:ext cx="5143536" cy="584775"/>
          </a:xfrm>
          <a:prstGeom prst="rect">
            <a:avLst/>
          </a:prstGeom>
          <a:noFill/>
        </p:spPr>
        <p:txBody>
          <a:bodyPr wrap="square" rtlCol="0">
            <a:spAutoFit/>
          </a:bodyPr>
          <a:lstStyle/>
          <a:p>
            <a:r>
              <a:rPr lang="en-US" sz="3200" dirty="0" smtClean="0"/>
              <a:t>Recommended layers depth</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14291"/>
            <a:ext cx="7772400" cy="1071569"/>
          </a:xfrm>
        </p:spPr>
        <p:txBody>
          <a:bodyPr/>
          <a:lstStyle/>
          <a:p>
            <a:r>
              <a:rPr lang="en-US" dirty="0" smtClean="0"/>
              <a:t>  </a:t>
            </a:r>
            <a:r>
              <a:rPr lang="en-US" b="1" dirty="0" smtClean="0"/>
              <a:t>Intersection Design </a:t>
            </a:r>
            <a:endParaRPr lang="en-US" b="1" dirty="0"/>
          </a:p>
        </p:txBody>
      </p:sp>
      <p:sp>
        <p:nvSpPr>
          <p:cNvPr id="4" name="عنوان فرعي 3"/>
          <p:cNvSpPr>
            <a:spLocks noGrp="1"/>
          </p:cNvSpPr>
          <p:nvPr>
            <p:ph type="subTitle" idx="1"/>
          </p:nvPr>
        </p:nvSpPr>
        <p:spPr>
          <a:xfrm>
            <a:off x="571472" y="1428736"/>
            <a:ext cx="7786742" cy="4429156"/>
          </a:xfrm>
        </p:spPr>
        <p:txBody>
          <a:bodyPr>
            <a:normAutofit/>
          </a:bodyPr>
          <a:lstStyle/>
          <a:p>
            <a:pPr algn="l"/>
            <a:r>
              <a:rPr lang="en-US" dirty="0" smtClean="0">
                <a:solidFill>
                  <a:schemeClr val="tx1"/>
                </a:solidFill>
              </a:rPr>
              <a:t>The main factors that affected the design of intersection are :</a:t>
            </a:r>
          </a:p>
          <a:p>
            <a:pPr algn="l"/>
            <a:r>
              <a:rPr lang="en-US" b="1" dirty="0" smtClean="0">
                <a:solidFill>
                  <a:schemeClr val="tx1"/>
                </a:solidFill>
              </a:rPr>
              <a:t>- Angle of the turn (90, 60)</a:t>
            </a:r>
          </a:p>
          <a:p>
            <a:pPr algn="l"/>
            <a:r>
              <a:rPr lang="en-US" b="1" dirty="0" smtClean="0">
                <a:solidFill>
                  <a:schemeClr val="tx1"/>
                </a:solidFill>
              </a:rPr>
              <a:t>-turning speed ( &gt; 15 mi/h)</a:t>
            </a:r>
          </a:p>
          <a:p>
            <a:pPr algn="l"/>
            <a:r>
              <a:rPr lang="en-US" b="1" dirty="0" smtClean="0">
                <a:solidFill>
                  <a:schemeClr val="tx1"/>
                </a:solidFill>
              </a:rPr>
              <a:t>-design vehicle (WB-12)</a:t>
            </a:r>
          </a:p>
          <a:p>
            <a:pPr algn="l"/>
            <a:r>
              <a:rPr lang="en-US" b="1" dirty="0" smtClean="0">
                <a:solidFill>
                  <a:schemeClr val="tx1"/>
                </a:solidFill>
              </a:rPr>
              <a:t>-traffic volume ( 906 </a:t>
            </a:r>
            <a:r>
              <a:rPr lang="en-US" b="1" dirty="0" err="1" smtClean="0">
                <a:solidFill>
                  <a:schemeClr val="tx1"/>
                </a:solidFill>
              </a:rPr>
              <a:t>veh</a:t>
            </a:r>
            <a:r>
              <a:rPr lang="en-US" b="1" dirty="0" smtClean="0">
                <a:solidFill>
                  <a:schemeClr val="tx1"/>
                </a:solidFill>
              </a:rPr>
              <a:t>/h)</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772400" cy="1470025"/>
          </a:xfrm>
        </p:spPr>
        <p:txBody>
          <a:bodyPr/>
          <a:lstStyle/>
          <a:p>
            <a:pPr lvl="0"/>
            <a:r>
              <a:rPr lang="en-US" b="1" u="sng" dirty="0" smtClean="0"/>
              <a:t>Design of  </a:t>
            </a:r>
            <a:r>
              <a:rPr lang="en-US" b="1" u="sng" dirty="0" err="1" smtClean="0"/>
              <a:t>Qabatia</a:t>
            </a:r>
            <a:r>
              <a:rPr lang="en-US" b="1" u="sng" dirty="0" smtClean="0"/>
              <a:t> intersection </a:t>
            </a:r>
            <a:r>
              <a:rPr lang="en-US" dirty="0" smtClean="0"/>
              <a:t/>
            </a:r>
            <a:br>
              <a:rPr lang="en-US" dirty="0" smtClean="0"/>
            </a:br>
            <a:endParaRPr lang="en-US" dirty="0"/>
          </a:p>
        </p:txBody>
      </p:sp>
      <p:sp>
        <p:nvSpPr>
          <p:cNvPr id="3" name="Subtitle 2"/>
          <p:cNvSpPr>
            <a:spLocks noGrp="1"/>
          </p:cNvSpPr>
          <p:nvPr>
            <p:ph type="subTitle" idx="1"/>
          </p:nvPr>
        </p:nvSpPr>
        <p:spPr>
          <a:xfrm>
            <a:off x="857224" y="1643050"/>
            <a:ext cx="7429552" cy="3995750"/>
          </a:xfrm>
        </p:spPr>
        <p:txBody>
          <a:bodyPr>
            <a:normAutofit/>
          </a:bodyPr>
          <a:lstStyle/>
          <a:p>
            <a:pPr algn="l"/>
            <a:r>
              <a:rPr lang="en-US" dirty="0" smtClean="0">
                <a:solidFill>
                  <a:schemeClr val="tx1"/>
                </a:solidFill>
              </a:rPr>
              <a:t>The criteria that used in design of  </a:t>
            </a:r>
            <a:r>
              <a:rPr lang="en-US" dirty="0" err="1" smtClean="0">
                <a:solidFill>
                  <a:schemeClr val="tx1"/>
                </a:solidFill>
              </a:rPr>
              <a:t>Qabatia</a:t>
            </a:r>
            <a:r>
              <a:rPr lang="en-US" dirty="0" smtClean="0">
                <a:solidFill>
                  <a:schemeClr val="tx1"/>
                </a:solidFill>
              </a:rPr>
              <a:t>  intersection are :</a:t>
            </a:r>
          </a:p>
          <a:p>
            <a:pPr lvl="0" algn="l"/>
            <a:r>
              <a:rPr lang="en-US" b="1" dirty="0" smtClean="0">
                <a:solidFill>
                  <a:schemeClr val="tx1"/>
                </a:solidFill>
              </a:rPr>
              <a:t>Speed at intersection = 25 </a:t>
            </a:r>
            <a:r>
              <a:rPr lang="en-US" b="1" dirty="0" err="1" smtClean="0">
                <a:solidFill>
                  <a:schemeClr val="tx1"/>
                </a:solidFill>
              </a:rPr>
              <a:t>Kph</a:t>
            </a:r>
            <a:r>
              <a:rPr lang="en-US" b="1" dirty="0" smtClean="0">
                <a:solidFill>
                  <a:schemeClr val="tx1"/>
                </a:solidFill>
              </a:rPr>
              <a:t>.</a:t>
            </a:r>
          </a:p>
          <a:p>
            <a:pPr lvl="0" algn="l"/>
            <a:r>
              <a:rPr lang="en-US" b="1" dirty="0" smtClean="0">
                <a:solidFill>
                  <a:schemeClr val="tx1"/>
                </a:solidFill>
              </a:rPr>
              <a:t>Radius = 22m </a:t>
            </a:r>
          </a:p>
          <a:p>
            <a:pPr algn="l"/>
            <a:r>
              <a:rPr lang="en-US" b="1" dirty="0" smtClean="0">
                <a:solidFill>
                  <a:schemeClr val="tx1"/>
                </a:solidFill>
              </a:rPr>
              <a:t>Turning width = 6.7m (Case 2 condition B ) </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444.png"/>
          <p:cNvPicPr/>
          <p:nvPr/>
        </p:nvPicPr>
        <p:blipFill>
          <a:blip r:embed="rId2" cstate="print"/>
          <a:stretch>
            <a:fillRect/>
          </a:stretch>
        </p:blipFill>
        <p:spPr>
          <a:xfrm>
            <a:off x="428596" y="714356"/>
            <a:ext cx="8286808" cy="5786478"/>
          </a:xfrm>
          <a:prstGeom prst="rect">
            <a:avLst/>
          </a:prstGeom>
        </p:spPr>
      </p:pic>
      <p:sp>
        <p:nvSpPr>
          <p:cNvPr id="5" name="مربع نص 4"/>
          <p:cNvSpPr txBox="1"/>
          <p:nvPr/>
        </p:nvSpPr>
        <p:spPr>
          <a:xfrm>
            <a:off x="3000364" y="0"/>
            <a:ext cx="4071966" cy="646331"/>
          </a:xfrm>
          <a:prstGeom prst="rect">
            <a:avLst/>
          </a:prstGeom>
          <a:noFill/>
        </p:spPr>
        <p:txBody>
          <a:bodyPr wrap="square" rtlCol="0">
            <a:spAutoFit/>
          </a:bodyPr>
          <a:lstStyle/>
          <a:p>
            <a:r>
              <a:rPr lang="en-US" sz="3600" b="1" dirty="0" err="1" smtClean="0"/>
              <a:t>Qabatia</a:t>
            </a:r>
            <a:r>
              <a:rPr lang="en-US" sz="3600" b="1" dirty="0" smtClean="0"/>
              <a:t> Intersection</a:t>
            </a:r>
            <a:endParaRPr lang="en-US" sz="36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8662" y="1714488"/>
            <a:ext cx="7358114" cy="3643338"/>
          </a:xfrm>
        </p:spPr>
        <p:txBody>
          <a:bodyPr>
            <a:normAutofit/>
          </a:bodyPr>
          <a:lstStyle/>
          <a:p>
            <a:pPr algn="l"/>
            <a:r>
              <a:rPr lang="en-US" dirty="0" smtClean="0">
                <a:solidFill>
                  <a:schemeClr val="tx1"/>
                </a:solidFill>
              </a:rPr>
              <a:t>The criteria that used in design of  </a:t>
            </a:r>
            <a:r>
              <a:rPr lang="en-US" dirty="0" err="1" smtClean="0">
                <a:solidFill>
                  <a:schemeClr val="tx1"/>
                </a:solidFill>
              </a:rPr>
              <a:t>Janat</a:t>
            </a:r>
            <a:r>
              <a:rPr lang="en-US" dirty="0" smtClean="0">
                <a:solidFill>
                  <a:schemeClr val="tx1"/>
                </a:solidFill>
              </a:rPr>
              <a:t> intersection are :</a:t>
            </a:r>
          </a:p>
          <a:p>
            <a:pPr lvl="0" algn="l"/>
            <a:r>
              <a:rPr lang="en-US" b="1" dirty="0" smtClean="0">
                <a:solidFill>
                  <a:schemeClr val="tx1"/>
                </a:solidFill>
              </a:rPr>
              <a:t>Speed at intersection = 25 </a:t>
            </a:r>
            <a:r>
              <a:rPr lang="en-US" b="1" dirty="0" err="1" smtClean="0">
                <a:solidFill>
                  <a:schemeClr val="tx1"/>
                </a:solidFill>
              </a:rPr>
              <a:t>Kph</a:t>
            </a:r>
            <a:r>
              <a:rPr lang="en-US" b="1" dirty="0" smtClean="0">
                <a:solidFill>
                  <a:schemeClr val="tx1"/>
                </a:solidFill>
              </a:rPr>
              <a:t> .</a:t>
            </a:r>
          </a:p>
          <a:p>
            <a:pPr lvl="0" algn="l"/>
            <a:r>
              <a:rPr lang="en-US" b="1" dirty="0" smtClean="0">
                <a:solidFill>
                  <a:schemeClr val="tx1"/>
                </a:solidFill>
              </a:rPr>
              <a:t>Radius = 47m </a:t>
            </a:r>
          </a:p>
          <a:p>
            <a:pPr algn="l"/>
            <a:r>
              <a:rPr lang="en-US" b="1" dirty="0" smtClean="0">
                <a:solidFill>
                  <a:schemeClr val="tx1"/>
                </a:solidFill>
              </a:rPr>
              <a:t>Turning width = 7.8m (Case 2 condition B ) </a:t>
            </a:r>
          </a:p>
          <a:p>
            <a:endParaRPr lang="en-US" dirty="0"/>
          </a:p>
        </p:txBody>
      </p:sp>
      <p:sp>
        <p:nvSpPr>
          <p:cNvPr id="4" name="مربع نص 3"/>
          <p:cNvSpPr txBox="1"/>
          <p:nvPr/>
        </p:nvSpPr>
        <p:spPr>
          <a:xfrm>
            <a:off x="1000100" y="571480"/>
            <a:ext cx="6143668" cy="646331"/>
          </a:xfrm>
          <a:prstGeom prst="rect">
            <a:avLst/>
          </a:prstGeom>
          <a:noFill/>
        </p:spPr>
        <p:txBody>
          <a:bodyPr wrap="square" rtlCol="0">
            <a:spAutoFit/>
          </a:bodyPr>
          <a:lstStyle/>
          <a:p>
            <a:r>
              <a:rPr lang="en-US" sz="3600" b="1" dirty="0" smtClean="0"/>
              <a:t>Design of </a:t>
            </a:r>
            <a:r>
              <a:rPr lang="en-US" sz="3600" b="1" dirty="0" err="1" smtClean="0"/>
              <a:t>Janat</a:t>
            </a:r>
            <a:r>
              <a:rPr lang="en-US" sz="3600" b="1" dirty="0" smtClean="0"/>
              <a:t> intersection</a:t>
            </a:r>
            <a:endParaRPr lang="en-US" sz="36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582594"/>
          </a:xfrm>
        </p:spPr>
        <p:txBody>
          <a:bodyPr>
            <a:normAutofit fontScale="90000"/>
          </a:bodyPr>
          <a:lstStyle/>
          <a:p>
            <a:r>
              <a:rPr lang="en-US" b="1" dirty="0" err="1" smtClean="0"/>
              <a:t>Janat</a:t>
            </a:r>
            <a:r>
              <a:rPr lang="en-US" b="1" dirty="0" smtClean="0"/>
              <a:t> intersection</a:t>
            </a:r>
            <a:endParaRPr lang="en-US" b="1" dirty="0"/>
          </a:p>
        </p:txBody>
      </p:sp>
      <p:pic>
        <p:nvPicPr>
          <p:cNvPr id="5" name="صورة 4" descr="jannat.png"/>
          <p:cNvPicPr>
            <a:picLocks noChangeAspect="1"/>
          </p:cNvPicPr>
          <p:nvPr/>
        </p:nvPicPr>
        <p:blipFill>
          <a:blip r:embed="rId2"/>
          <a:stretch>
            <a:fillRect/>
          </a:stretch>
        </p:blipFill>
        <p:spPr>
          <a:xfrm>
            <a:off x="263787" y="736884"/>
            <a:ext cx="8523055" cy="583538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46"/>
          </a:xfrm>
        </p:spPr>
        <p:txBody>
          <a:bodyPr>
            <a:normAutofit fontScale="90000"/>
          </a:bodyPr>
          <a:lstStyle/>
          <a:p>
            <a:r>
              <a:rPr lang="en-US" b="1" cap="all" dirty="0" smtClean="0"/>
              <a:t>Bill of quantities</a:t>
            </a:r>
            <a:br>
              <a:rPr lang="en-US" b="1" cap="all" dirty="0" smtClean="0"/>
            </a:br>
            <a:endParaRPr lang="en-US" dirty="0"/>
          </a:p>
        </p:txBody>
      </p:sp>
      <p:pic>
        <p:nvPicPr>
          <p:cNvPr id="5" name="Picture 4" descr="55.png"/>
          <p:cNvPicPr>
            <a:picLocks noChangeAspect="1"/>
          </p:cNvPicPr>
          <p:nvPr/>
        </p:nvPicPr>
        <p:blipFill>
          <a:blip r:embed="rId2"/>
          <a:stretch>
            <a:fillRect/>
          </a:stretch>
        </p:blipFill>
        <p:spPr>
          <a:xfrm>
            <a:off x="0" y="1571612"/>
            <a:ext cx="8885382" cy="400052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00232" y="0"/>
            <a:ext cx="5486400" cy="566738"/>
          </a:xfrm>
        </p:spPr>
        <p:txBody>
          <a:bodyPr>
            <a:noAutofit/>
          </a:bodyPr>
          <a:lstStyle/>
          <a:p>
            <a:pPr algn="ctr"/>
            <a:r>
              <a:rPr lang="en-US" sz="4000" dirty="0" smtClean="0"/>
              <a:t>Study area </a:t>
            </a:r>
            <a:endParaRPr lang="ar-JO" sz="4000" dirty="0"/>
          </a:p>
        </p:txBody>
      </p:sp>
      <p:pic>
        <p:nvPicPr>
          <p:cNvPr id="6" name="عنصر نائب للصورة 4" descr="صورة جوية جيني طوباس.jpg"/>
          <p:cNvPicPr>
            <a:picLocks noGrp="1" noChangeAspect="1"/>
          </p:cNvPicPr>
          <p:nvPr>
            <p:ph type="pic" idx="1"/>
          </p:nvPr>
        </p:nvPicPr>
        <p:blipFill>
          <a:blip r:embed="rId3"/>
          <a:srcRect t="7913" b="7913"/>
          <a:stretch>
            <a:fillRect/>
          </a:stretch>
        </p:blipFill>
        <p:spPr>
          <a:xfrm>
            <a:off x="0" y="554011"/>
            <a:ext cx="9144000" cy="6303989"/>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5400" b="1" u="sng" dirty="0" smtClean="0"/>
              <a:t>Total cost of the project</a:t>
            </a:r>
          </a:p>
          <a:p>
            <a:pPr algn="ctr">
              <a:buNone/>
            </a:pPr>
            <a:r>
              <a:rPr lang="en-US" sz="5400" b="1" u="sng" dirty="0" smtClean="0"/>
              <a:t>70616979 $</a:t>
            </a:r>
            <a:r>
              <a:rPr lang="en-US" sz="5400" dirty="0" smtClean="0"/>
              <a:t> </a:t>
            </a:r>
            <a:endParaRPr lang="en-US" sz="5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6908"/>
          </a:xfrm>
        </p:spPr>
        <p:txBody>
          <a:bodyPr/>
          <a:lstStyle/>
          <a:p>
            <a:r>
              <a:rPr lang="en-US" b="1" dirty="0" smtClean="0"/>
              <a:t>Conclusion</a:t>
            </a:r>
            <a:r>
              <a:rPr lang="en-US" dirty="0" smtClean="0"/>
              <a:t> </a:t>
            </a:r>
            <a:endParaRPr lang="en-US" dirty="0"/>
          </a:p>
        </p:txBody>
      </p:sp>
      <p:sp>
        <p:nvSpPr>
          <p:cNvPr id="3" name="عنصر نائب للمحتوى 2"/>
          <p:cNvSpPr>
            <a:spLocks noGrp="1"/>
          </p:cNvSpPr>
          <p:nvPr>
            <p:ph idx="1"/>
          </p:nvPr>
        </p:nvSpPr>
        <p:spPr>
          <a:xfrm>
            <a:off x="457200" y="1285860"/>
            <a:ext cx="8186766" cy="4840303"/>
          </a:xfrm>
        </p:spPr>
        <p:txBody>
          <a:bodyPr>
            <a:normAutofit fontScale="92500"/>
          </a:bodyPr>
          <a:lstStyle/>
          <a:p>
            <a:pPr lvl="0" algn="l">
              <a:buNone/>
            </a:pPr>
            <a:r>
              <a:rPr lang="en-US" dirty="0" smtClean="0"/>
              <a:t>-The design of this new highway will increase the mobility, and reduce the traffic volumes passing through the cities, and aids in diverting the traffic flow between cities to rural highway.</a:t>
            </a:r>
          </a:p>
          <a:p>
            <a:pPr lvl="0" algn="l">
              <a:buNone/>
            </a:pPr>
            <a:r>
              <a:rPr lang="en-US" dirty="0" smtClean="0"/>
              <a:t>-The new highway will create economic development, serve the traffic efficiently, provide connection with Arab American University, and will serve the fertile agricultural areas, and the quarries of </a:t>
            </a:r>
            <a:r>
              <a:rPr lang="en-US" dirty="0" err="1" smtClean="0"/>
              <a:t>Qabatia</a:t>
            </a:r>
            <a:r>
              <a:rPr lang="en-US" dirty="0" smtClean="0"/>
              <a:t>.  </a:t>
            </a:r>
          </a:p>
          <a:p>
            <a:pPr algn="l">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500042"/>
            <a:ext cx="8229600" cy="296842"/>
          </a:xfrm>
        </p:spPr>
        <p:txBody>
          <a:bodyPr>
            <a:normAutofit fontScale="90000"/>
          </a:bodyPr>
          <a:lstStyle/>
          <a:p>
            <a:r>
              <a:rPr lang="en-US" b="1" dirty="0" smtClean="0"/>
              <a:t> Recommendations </a:t>
            </a:r>
            <a:br>
              <a:rPr lang="en-US" b="1" dirty="0" smtClean="0"/>
            </a:br>
            <a:endParaRPr lang="en-US" dirty="0"/>
          </a:p>
        </p:txBody>
      </p:sp>
      <p:sp>
        <p:nvSpPr>
          <p:cNvPr id="4" name="مستطيل مستدير الزوايا 3"/>
          <p:cNvSpPr/>
          <p:nvPr/>
        </p:nvSpPr>
        <p:spPr>
          <a:xfrm>
            <a:off x="428596" y="785794"/>
            <a:ext cx="821537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 Encourage the Ministry of the public works  to implement the design of the road</a:t>
            </a:r>
            <a:endParaRPr lang="en-US" sz="3200" b="1" dirty="0"/>
          </a:p>
        </p:txBody>
      </p:sp>
      <p:sp>
        <p:nvSpPr>
          <p:cNvPr id="6" name="مستطيل مستدير الزوايا 5"/>
          <p:cNvSpPr/>
          <p:nvPr/>
        </p:nvSpPr>
        <p:spPr>
          <a:xfrm>
            <a:off x="428596" y="2285992"/>
            <a:ext cx="821537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This project is part of an important national highway, </a:t>
            </a:r>
            <a:r>
              <a:rPr lang="en-US" sz="2400" b="1" dirty="0" err="1" smtClean="0">
                <a:solidFill>
                  <a:schemeClr val="tx1"/>
                </a:solidFill>
              </a:rPr>
              <a:t>Jenin</a:t>
            </a:r>
            <a:r>
              <a:rPr lang="en-US" sz="2400" b="1" dirty="0" smtClean="0">
                <a:solidFill>
                  <a:schemeClr val="tx1"/>
                </a:solidFill>
              </a:rPr>
              <a:t>-Al-</a:t>
            </a:r>
            <a:r>
              <a:rPr lang="en-US" sz="2400" b="1" dirty="0" err="1" smtClean="0">
                <a:solidFill>
                  <a:schemeClr val="tx1"/>
                </a:solidFill>
              </a:rPr>
              <a:t>Dahiryah</a:t>
            </a:r>
            <a:r>
              <a:rPr lang="en-US" sz="2400" b="1" dirty="0" smtClean="0">
                <a:solidFill>
                  <a:schemeClr val="tx1"/>
                </a:solidFill>
              </a:rPr>
              <a:t> Highway. Therefore  we recommend continuing the design of this highway that includes lighting and drainage structure of highway.</a:t>
            </a:r>
            <a:r>
              <a:rPr lang="en-US" dirty="0" smtClean="0"/>
              <a:t> </a:t>
            </a:r>
            <a:endParaRPr lang="en-US" dirty="0"/>
          </a:p>
        </p:txBody>
      </p:sp>
      <p:sp>
        <p:nvSpPr>
          <p:cNvPr id="7" name="مستطيل مستدير الزوايا 6"/>
          <p:cNvSpPr/>
          <p:nvPr/>
        </p:nvSpPr>
        <p:spPr>
          <a:xfrm>
            <a:off x="428596" y="3786190"/>
            <a:ext cx="821537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We recommend creating a plan for operation and periodical maintenance for this new highway to complete it in proper work. </a:t>
            </a:r>
            <a:endParaRPr lang="en-US" sz="2800" b="1" dirty="0">
              <a:solidFill>
                <a:schemeClr val="tx1"/>
              </a:solidFill>
            </a:endParaRPr>
          </a:p>
        </p:txBody>
      </p:sp>
      <p:sp>
        <p:nvSpPr>
          <p:cNvPr id="8" name="مستطيل مستدير الزوايا 7"/>
          <p:cNvSpPr/>
          <p:nvPr/>
        </p:nvSpPr>
        <p:spPr>
          <a:xfrm>
            <a:off x="428596" y="5286388"/>
            <a:ext cx="821537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Not to cut the trees that is located within the boundary of our design road to preserve the green design and environment</a:t>
            </a:r>
            <a:r>
              <a:rPr lang="en-US" dirty="0" smtClean="0"/>
              <a: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thank-you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57224" y="1"/>
            <a:ext cx="7772400" cy="928670"/>
          </a:xfrm>
        </p:spPr>
        <p:txBody>
          <a:bodyPr/>
          <a:lstStyle/>
          <a:p>
            <a:r>
              <a:rPr lang="en-US" b="1" dirty="0" smtClean="0"/>
              <a:t>Importance of the project</a:t>
            </a:r>
            <a:endParaRPr lang="ar-JO" b="1" dirty="0"/>
          </a:p>
        </p:txBody>
      </p:sp>
      <p:sp>
        <p:nvSpPr>
          <p:cNvPr id="3" name="عنوان فرعي 2"/>
          <p:cNvSpPr>
            <a:spLocks noGrp="1"/>
          </p:cNvSpPr>
          <p:nvPr>
            <p:ph type="subTitle" idx="1"/>
          </p:nvPr>
        </p:nvSpPr>
        <p:spPr>
          <a:xfrm>
            <a:off x="642910" y="1571612"/>
            <a:ext cx="7786742" cy="4786346"/>
          </a:xfrm>
        </p:spPr>
        <p:txBody>
          <a:bodyPr/>
          <a:lstStyle/>
          <a:p>
            <a:pPr algn="l"/>
            <a:r>
              <a:rPr lang="en-US" dirty="0" smtClean="0"/>
              <a:t> </a:t>
            </a:r>
            <a:endParaRPr lang="ar-JO" dirty="0"/>
          </a:p>
        </p:txBody>
      </p:sp>
      <p:graphicFrame>
        <p:nvGraphicFramePr>
          <p:cNvPr id="4" name="رسم تخطيطي 3"/>
          <p:cNvGraphicFramePr/>
          <p:nvPr/>
        </p:nvGraphicFramePr>
        <p:xfrm>
          <a:off x="714348" y="1142984"/>
          <a:ext cx="7786742"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fontScale="90000"/>
          </a:bodyPr>
          <a:lstStyle/>
          <a:p>
            <a:r>
              <a:rPr lang="en-US" b="1" dirty="0" smtClean="0"/>
              <a:t>Objective</a:t>
            </a:r>
            <a:r>
              <a:rPr lang="en-US" dirty="0" smtClean="0"/>
              <a:t/>
            </a:r>
            <a:br>
              <a:rPr lang="en-US" dirty="0" smtClean="0"/>
            </a:br>
            <a:endParaRPr lang="ar-JO" dirty="0"/>
          </a:p>
        </p:txBody>
      </p:sp>
      <p:sp>
        <p:nvSpPr>
          <p:cNvPr id="3" name="عنصر نائب للمحتوى 2"/>
          <p:cNvSpPr>
            <a:spLocks noGrp="1"/>
          </p:cNvSpPr>
          <p:nvPr>
            <p:ph idx="1"/>
          </p:nvPr>
        </p:nvSpPr>
        <p:spPr>
          <a:xfrm>
            <a:off x="285720" y="785794"/>
            <a:ext cx="8858280" cy="5715040"/>
          </a:xfrm>
        </p:spPr>
        <p:txBody>
          <a:bodyPr>
            <a:normAutofit fontScale="25000" lnSpcReduction="20000"/>
          </a:bodyPr>
          <a:lstStyle/>
          <a:p>
            <a:pPr algn="l">
              <a:buNone/>
            </a:pPr>
            <a:r>
              <a:rPr lang="en-US" sz="9600" dirty="0" smtClean="0"/>
              <a:t>After making the necessary studies and determining the design  </a:t>
            </a:r>
            <a:endParaRPr lang="ar-JO" sz="9600" dirty="0" smtClean="0"/>
          </a:p>
          <a:p>
            <a:pPr algn="l">
              <a:buNone/>
            </a:pPr>
            <a:r>
              <a:rPr lang="ar-JO" sz="9600" dirty="0" smtClean="0"/>
              <a:t>  </a:t>
            </a:r>
            <a:r>
              <a:rPr lang="en-US" sz="9600" dirty="0" smtClean="0"/>
              <a:t>criteria, based on AASGHTO (2011), and Palestinian standards   the following will be done:</a:t>
            </a:r>
          </a:p>
          <a:p>
            <a:pPr algn="l">
              <a:buNone/>
            </a:pPr>
            <a:endParaRPr lang="en-US" sz="9600" dirty="0" smtClean="0"/>
          </a:p>
          <a:p>
            <a:pPr algn="l">
              <a:buNone/>
            </a:pPr>
            <a:r>
              <a:rPr lang="en-US" sz="9600" b="1" dirty="0" smtClean="0"/>
              <a:t>1) Geometric design  </a:t>
            </a:r>
          </a:p>
          <a:p>
            <a:pPr algn="l">
              <a:buNone/>
            </a:pPr>
            <a:r>
              <a:rPr lang="en-US" sz="9600" dirty="0" smtClean="0"/>
              <a:t>-Set three alternative of the route and select the best alignment .</a:t>
            </a:r>
          </a:p>
          <a:p>
            <a:pPr algn="l">
              <a:buNone/>
            </a:pPr>
            <a:r>
              <a:rPr lang="en-US" sz="9600" dirty="0" smtClean="0"/>
              <a:t>-Design the horizontal alignment</a:t>
            </a:r>
          </a:p>
          <a:p>
            <a:pPr algn="l">
              <a:buNone/>
            </a:pPr>
            <a:r>
              <a:rPr lang="en-US" sz="9600" dirty="0" smtClean="0"/>
              <a:t>-Design the vertical alignment</a:t>
            </a:r>
          </a:p>
          <a:p>
            <a:pPr algn="l">
              <a:buNone/>
            </a:pPr>
            <a:r>
              <a:rPr lang="en-US" sz="9600" dirty="0" smtClean="0"/>
              <a:t>-Design the cross section elements</a:t>
            </a:r>
          </a:p>
          <a:p>
            <a:pPr algn="l">
              <a:buNone/>
            </a:pPr>
            <a:r>
              <a:rPr lang="en-US" sz="9600" dirty="0" smtClean="0"/>
              <a:t>-Intersection design</a:t>
            </a:r>
          </a:p>
          <a:p>
            <a:pPr algn="l">
              <a:buNone/>
            </a:pPr>
            <a:endParaRPr lang="en-US" sz="9600" b="1" dirty="0"/>
          </a:p>
          <a:p>
            <a:pPr algn="l">
              <a:buNone/>
            </a:pPr>
            <a:r>
              <a:rPr lang="en-US" sz="9600" b="1" dirty="0" smtClean="0"/>
              <a:t>2) Pavement design </a:t>
            </a:r>
          </a:p>
          <a:p>
            <a:pPr algn="l">
              <a:buNone/>
            </a:pPr>
            <a:r>
              <a:rPr lang="en-US" sz="9600" b="1" dirty="0" smtClean="0"/>
              <a:t>3) marking an signing</a:t>
            </a:r>
          </a:p>
          <a:p>
            <a:pPr algn="l">
              <a:buNone/>
            </a:pPr>
            <a:endParaRPr lang="en-US" sz="9600" dirty="0" smtClean="0"/>
          </a:p>
          <a:p>
            <a:pPr algn="l">
              <a:buNone/>
            </a:pPr>
            <a:endParaRPr lang="en-US" sz="9600" dirty="0"/>
          </a:p>
          <a:p>
            <a:pPr algn="l">
              <a:buNone/>
            </a:pPr>
            <a:endParaRPr lang="en-US" sz="9600" dirty="0" smtClean="0"/>
          </a:p>
          <a:p>
            <a:pPr algn="l">
              <a:buNone/>
            </a:pPr>
            <a:r>
              <a:rPr lang="en-US" sz="9600" dirty="0" smtClean="0"/>
              <a:t> </a:t>
            </a:r>
          </a:p>
          <a:p>
            <a:pPr algn="l">
              <a:buNone/>
            </a:pPr>
            <a:r>
              <a:rPr lang="en-US" sz="2400" dirty="0"/>
              <a:t>-</a:t>
            </a:r>
            <a:r>
              <a:rPr lang="en-US" sz="2400" dirty="0" smtClean="0"/>
              <a:t>  </a:t>
            </a:r>
            <a:endParaRPr lang="ar-JO"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285728"/>
            <a:ext cx="7758138" cy="785770"/>
          </a:xfrm>
        </p:spPr>
        <p:txBody>
          <a:bodyPr>
            <a:normAutofit/>
          </a:bodyPr>
          <a:lstStyle/>
          <a:p>
            <a:r>
              <a:rPr lang="en-US" sz="3200" b="1" dirty="0" smtClean="0"/>
              <a:t>Methodology</a:t>
            </a:r>
            <a:endParaRPr lang="ar-JO" sz="3200" b="1" dirty="0"/>
          </a:p>
        </p:txBody>
      </p:sp>
      <p:graphicFrame>
        <p:nvGraphicFramePr>
          <p:cNvPr id="7" name="رسم تخطيطي 6"/>
          <p:cNvGraphicFramePr/>
          <p:nvPr/>
        </p:nvGraphicFramePr>
        <p:xfrm>
          <a:off x="571472" y="1214422"/>
          <a:ext cx="6500858" cy="2571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رسم تخطيطي 11"/>
          <p:cNvGraphicFramePr/>
          <p:nvPr/>
        </p:nvGraphicFramePr>
        <p:xfrm>
          <a:off x="1928794" y="3929066"/>
          <a:ext cx="6500858" cy="25717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nvGraphicFramePr>
        <p:xfrm>
          <a:off x="857224" y="1285860"/>
          <a:ext cx="7286676"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42910" y="1571612"/>
            <a:ext cx="8072494" cy="4857784"/>
          </a:xfrm>
        </p:spPr>
        <p:txBody>
          <a:bodyPr>
            <a:normAutofit/>
          </a:bodyPr>
          <a:lstStyle/>
          <a:p>
            <a:pPr algn="l"/>
            <a:r>
              <a:rPr lang="en-US" dirty="0" smtClean="0"/>
              <a:t> </a:t>
            </a:r>
            <a:endParaRPr lang="ar-JO" dirty="0"/>
          </a:p>
        </p:txBody>
      </p:sp>
      <p:graphicFrame>
        <p:nvGraphicFramePr>
          <p:cNvPr id="6" name="رسم تخطيطي 5"/>
          <p:cNvGraphicFramePr/>
          <p:nvPr/>
        </p:nvGraphicFramePr>
        <p:xfrm>
          <a:off x="285720" y="214290"/>
          <a:ext cx="8858280"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3644</TotalTime>
  <Words>1468</Words>
  <Application>Microsoft Office PowerPoint</Application>
  <PresentationFormat>عرض على الشاشة (3:4)‏</PresentationFormat>
  <Paragraphs>290</Paragraphs>
  <Slides>43</Slides>
  <Notes>17</Notes>
  <HiddenSlides>0</HiddenSlides>
  <MMClips>0</MMClips>
  <ScaleCrop>false</ScaleCrop>
  <HeadingPairs>
    <vt:vector size="4" baseType="variant">
      <vt:variant>
        <vt:lpstr>سمة</vt:lpstr>
      </vt:variant>
      <vt:variant>
        <vt:i4>1</vt:i4>
      </vt:variant>
      <vt:variant>
        <vt:lpstr>عناوين الشرائح</vt:lpstr>
      </vt:variant>
      <vt:variant>
        <vt:i4>43</vt:i4>
      </vt:variant>
    </vt:vector>
  </HeadingPairs>
  <TitlesOfParts>
    <vt:vector size="44" baseType="lpstr">
      <vt:lpstr>سمة Office</vt:lpstr>
      <vt:lpstr>Design of Jenin-Tubas Highway</vt:lpstr>
      <vt:lpstr>Outline </vt:lpstr>
      <vt:lpstr>introduction</vt:lpstr>
      <vt:lpstr>Study area </vt:lpstr>
      <vt:lpstr>Importance of the project</vt:lpstr>
      <vt:lpstr>Objective </vt:lpstr>
      <vt:lpstr>Methodology</vt:lpstr>
      <vt:lpstr>الشريحة 8</vt:lpstr>
      <vt:lpstr>الشريحة 9</vt:lpstr>
      <vt:lpstr>الشريحة 10</vt:lpstr>
      <vt:lpstr>Diverted traffic calculations</vt:lpstr>
      <vt:lpstr>Natural Growth Traffic</vt:lpstr>
      <vt:lpstr> Generated traffic</vt:lpstr>
      <vt:lpstr>Calculation summery </vt:lpstr>
      <vt:lpstr>The best Alignment </vt:lpstr>
      <vt:lpstr>Design control and criteria</vt:lpstr>
      <vt:lpstr>Design speed </vt:lpstr>
      <vt:lpstr>Design vehicle</vt:lpstr>
      <vt:lpstr>Design criteria for horizontal alignment</vt:lpstr>
      <vt:lpstr>Summery of the horizontal curves</vt:lpstr>
      <vt:lpstr>Design criteria for vertical alignment</vt:lpstr>
      <vt:lpstr>The Crest vertical Curve </vt:lpstr>
      <vt:lpstr>The Sag vertical Curve</vt:lpstr>
      <vt:lpstr>الشريحة 24</vt:lpstr>
      <vt:lpstr>الشريحة 25</vt:lpstr>
      <vt:lpstr>Cross section elements </vt:lpstr>
      <vt:lpstr>الشريحة 27</vt:lpstr>
      <vt:lpstr>typical assemblies that used in the highway   </vt:lpstr>
      <vt:lpstr>Pavement Design </vt:lpstr>
      <vt:lpstr>The traffic counts, ESAL factors, and design EASL</vt:lpstr>
      <vt:lpstr>الشريحة 31</vt:lpstr>
      <vt:lpstr>الشريحة 32</vt:lpstr>
      <vt:lpstr>الشريحة 33</vt:lpstr>
      <vt:lpstr>  Intersection Design </vt:lpstr>
      <vt:lpstr>Design of  Qabatia intersection  </vt:lpstr>
      <vt:lpstr>الشريحة 36</vt:lpstr>
      <vt:lpstr>الشريحة 37</vt:lpstr>
      <vt:lpstr>Janat intersection</vt:lpstr>
      <vt:lpstr>Bill of quantities </vt:lpstr>
      <vt:lpstr>الشريحة 40</vt:lpstr>
      <vt:lpstr>Conclusion </vt:lpstr>
      <vt:lpstr> Recommendations  </vt:lpstr>
      <vt:lpstr>الشريحة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wisam</cp:lastModifiedBy>
  <cp:revision>252</cp:revision>
  <dcterms:created xsi:type="dcterms:W3CDTF">2015-05-11T21:08:50Z</dcterms:created>
  <dcterms:modified xsi:type="dcterms:W3CDTF">2015-12-21T17:29:16Z</dcterms:modified>
</cp:coreProperties>
</file>