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0"/>
  </p:notesMasterIdLst>
  <p:sldIdLst>
    <p:sldId id="256" r:id="rId2"/>
    <p:sldId id="321" r:id="rId3"/>
    <p:sldId id="281" r:id="rId4"/>
    <p:sldId id="322" r:id="rId5"/>
    <p:sldId id="284" r:id="rId6"/>
    <p:sldId id="325" r:id="rId7"/>
    <p:sldId id="326" r:id="rId8"/>
    <p:sldId id="327" r:id="rId9"/>
    <p:sldId id="339" r:id="rId10"/>
    <p:sldId id="328" r:id="rId11"/>
    <p:sldId id="329" r:id="rId12"/>
    <p:sldId id="330" r:id="rId13"/>
    <p:sldId id="333" r:id="rId14"/>
    <p:sldId id="335" r:id="rId15"/>
    <p:sldId id="331" r:id="rId16"/>
    <p:sldId id="336" r:id="rId17"/>
    <p:sldId id="337" r:id="rId18"/>
    <p:sldId id="257" r:id="rId19"/>
    <p:sldId id="258" r:id="rId20"/>
    <p:sldId id="274" r:id="rId21"/>
    <p:sldId id="261" r:id="rId22"/>
    <p:sldId id="316" r:id="rId23"/>
    <p:sldId id="317" r:id="rId24"/>
    <p:sldId id="313" r:id="rId25"/>
    <p:sldId id="269" r:id="rId26"/>
    <p:sldId id="270" r:id="rId27"/>
    <p:sldId id="334" r:id="rId28"/>
    <p:sldId id="32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9F22"/>
    <a:srgbClr val="0E3F07"/>
    <a:srgbClr val="57E430"/>
    <a:srgbClr val="7AF27A"/>
    <a:srgbClr val="DDFBDD"/>
    <a:srgbClr val="F7E8FE"/>
    <a:srgbClr val="F2DBFD"/>
    <a:srgbClr val="CEFACE"/>
    <a:srgbClr val="C1F6F7"/>
    <a:srgbClr val="9FF1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26" autoAdjust="0"/>
  </p:normalViewPr>
  <p:slideViewPr>
    <p:cSldViewPr>
      <p:cViewPr>
        <p:scale>
          <a:sx n="75" d="100"/>
          <a:sy n="75" d="100"/>
        </p:scale>
        <p:origin x="-115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605;&#1581;&#1605;&#1583;&#1606;&#1608;&#1585;%20&#1586;&#1593;&#1610;&#1605;%20&#1575;&#1604;&#1585;&#1610;&#1605;&#1575;&#1608;\Desktop\FlexTable_%20Conduit%20Table%20(123.swc)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605;&#1581;&#1605;&#1583;&#1606;&#1608;&#1585;%20&#1586;&#1593;&#1610;&#1605;%20&#1575;&#1604;&#1585;&#1610;&#1605;&#1575;&#1608;\Desktop\project\&#1575;&#1604;&#1605;&#1588;&#1585;&#1608;&#1593;%20&#1605;&#1593;&#1583;&#1604;\&#1575;&#1604;&#1606;&#1607;&#1575;&#1574;&#1610;\final\Junction%20Table%20after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605;&#1581;&#1605;&#1583;&#1606;&#1608;&#1585;%20&#1586;&#1593;&#1610;&#1605;%20&#1575;&#1604;&#1585;&#1610;&#1605;&#1575;&#1608;\Desktop\project\&#1575;&#1604;&#1605;&#1588;&#1585;&#1608;&#1593;%20&#1605;&#1593;&#1583;&#1604;\&#1575;&#1604;&#1606;&#1607;&#1575;&#1574;&#1610;\final\Junction%20Table%20aft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autoTitleDeleted val="1"/>
    <c:plotArea>
      <c:layout>
        <c:manualLayout>
          <c:layoutTarget val="inner"/>
          <c:xMode val="edge"/>
          <c:yMode val="edge"/>
          <c:x val="0.16654373793858299"/>
          <c:y val="0.10980424097022312"/>
          <c:w val="0.79869922320316267"/>
          <c:h val="0.74641827236587366"/>
        </c:manualLayout>
      </c:layout>
      <c:scatterChart>
        <c:scatterStyle val="smoothMarker"/>
        <c:ser>
          <c:idx val="0"/>
          <c:order val="0"/>
          <c:tx>
            <c:v>g</c:v>
          </c:tx>
          <c:spPr>
            <a:ln w="36000">
              <a:noFill/>
            </a:ln>
          </c:spPr>
          <c:xVal>
            <c:numRef>
              <c:f>Sheet1!$B$7:$B$165</c:f>
              <c:numCache>
                <c:formatCode>General</c:formatCode>
                <c:ptCount val="15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</c:numCache>
            </c:numRef>
          </c:xVal>
          <c:yVal>
            <c:numRef>
              <c:f>Sheet1!$H$7:$H$165</c:f>
              <c:numCache>
                <c:formatCode>General</c:formatCode>
                <c:ptCount val="159"/>
                <c:pt idx="0">
                  <c:v>0.56000000000000005</c:v>
                </c:pt>
                <c:pt idx="1">
                  <c:v>0.53</c:v>
                </c:pt>
                <c:pt idx="2">
                  <c:v>0.53</c:v>
                </c:pt>
                <c:pt idx="3">
                  <c:v>0.8</c:v>
                </c:pt>
                <c:pt idx="4">
                  <c:v>0.81</c:v>
                </c:pt>
                <c:pt idx="5">
                  <c:v>0.67000000000000148</c:v>
                </c:pt>
                <c:pt idx="6">
                  <c:v>0.64000000000000135</c:v>
                </c:pt>
                <c:pt idx="7">
                  <c:v>0.65000000000000135</c:v>
                </c:pt>
                <c:pt idx="8">
                  <c:v>0.9600000000000003</c:v>
                </c:pt>
                <c:pt idx="9">
                  <c:v>1.1499999999999984</c:v>
                </c:pt>
                <c:pt idx="10">
                  <c:v>1.07</c:v>
                </c:pt>
                <c:pt idx="11">
                  <c:v>0.85000000000000031</c:v>
                </c:pt>
                <c:pt idx="12">
                  <c:v>0.65000000000000135</c:v>
                </c:pt>
                <c:pt idx="13">
                  <c:v>0.94000000000000028</c:v>
                </c:pt>
                <c:pt idx="14">
                  <c:v>1.62</c:v>
                </c:pt>
                <c:pt idx="15">
                  <c:v>0.99</c:v>
                </c:pt>
                <c:pt idx="16">
                  <c:v>0.82000000000000028</c:v>
                </c:pt>
                <c:pt idx="17">
                  <c:v>0.82000000000000028</c:v>
                </c:pt>
                <c:pt idx="18">
                  <c:v>0.85000000000000031</c:v>
                </c:pt>
                <c:pt idx="19">
                  <c:v>0.74000000000000032</c:v>
                </c:pt>
                <c:pt idx="20">
                  <c:v>1.08</c:v>
                </c:pt>
                <c:pt idx="21">
                  <c:v>0.85000000000000031</c:v>
                </c:pt>
                <c:pt idx="22">
                  <c:v>0.58000000000000029</c:v>
                </c:pt>
                <c:pt idx="23">
                  <c:v>0.78</c:v>
                </c:pt>
                <c:pt idx="24">
                  <c:v>0.53</c:v>
                </c:pt>
                <c:pt idx="25">
                  <c:v>0.64000000000000135</c:v>
                </c:pt>
                <c:pt idx="26">
                  <c:v>0.72000000000000031</c:v>
                </c:pt>
                <c:pt idx="27">
                  <c:v>0.83000000000000029</c:v>
                </c:pt>
                <c:pt idx="28">
                  <c:v>0.95000000000000029</c:v>
                </c:pt>
                <c:pt idx="29">
                  <c:v>0.52</c:v>
                </c:pt>
                <c:pt idx="30">
                  <c:v>0.52</c:v>
                </c:pt>
                <c:pt idx="31">
                  <c:v>0.70000000000000029</c:v>
                </c:pt>
                <c:pt idx="32">
                  <c:v>0.91</c:v>
                </c:pt>
                <c:pt idx="33">
                  <c:v>0.97</c:v>
                </c:pt>
                <c:pt idx="34">
                  <c:v>0.56000000000000005</c:v>
                </c:pt>
                <c:pt idx="35">
                  <c:v>0.65000000000000135</c:v>
                </c:pt>
                <c:pt idx="36">
                  <c:v>0.62000000000000033</c:v>
                </c:pt>
                <c:pt idx="37">
                  <c:v>0.8</c:v>
                </c:pt>
                <c:pt idx="38">
                  <c:v>0.56999999999999995</c:v>
                </c:pt>
                <c:pt idx="39">
                  <c:v>0.75000000000000033</c:v>
                </c:pt>
                <c:pt idx="40">
                  <c:v>0.98</c:v>
                </c:pt>
                <c:pt idx="41">
                  <c:v>0.54</c:v>
                </c:pt>
                <c:pt idx="42">
                  <c:v>0.52</c:v>
                </c:pt>
                <c:pt idx="43">
                  <c:v>0.98</c:v>
                </c:pt>
                <c:pt idx="44">
                  <c:v>0.83000000000000029</c:v>
                </c:pt>
                <c:pt idx="45">
                  <c:v>0.85000000000000031</c:v>
                </c:pt>
                <c:pt idx="46">
                  <c:v>0.9</c:v>
                </c:pt>
                <c:pt idx="47">
                  <c:v>0.61000000000000032</c:v>
                </c:pt>
                <c:pt idx="48">
                  <c:v>0.9</c:v>
                </c:pt>
                <c:pt idx="49">
                  <c:v>1.24</c:v>
                </c:pt>
                <c:pt idx="50">
                  <c:v>1.3</c:v>
                </c:pt>
                <c:pt idx="51">
                  <c:v>1.4</c:v>
                </c:pt>
                <c:pt idx="52">
                  <c:v>1.54</c:v>
                </c:pt>
                <c:pt idx="53">
                  <c:v>1.61</c:v>
                </c:pt>
                <c:pt idx="54">
                  <c:v>1.37</c:v>
                </c:pt>
                <c:pt idx="55">
                  <c:v>1.26</c:v>
                </c:pt>
                <c:pt idx="56">
                  <c:v>1.1800000000000017</c:v>
                </c:pt>
                <c:pt idx="57">
                  <c:v>1.0900000000000001</c:v>
                </c:pt>
                <c:pt idx="58">
                  <c:v>0.64000000000000135</c:v>
                </c:pt>
                <c:pt idx="59">
                  <c:v>0.6900000000000015</c:v>
                </c:pt>
                <c:pt idx="60">
                  <c:v>1.1200000000000001</c:v>
                </c:pt>
                <c:pt idx="61">
                  <c:v>1.01</c:v>
                </c:pt>
                <c:pt idx="62">
                  <c:v>1.1399999999999983</c:v>
                </c:pt>
                <c:pt idx="63">
                  <c:v>0.81</c:v>
                </c:pt>
                <c:pt idx="64">
                  <c:v>1.44</c:v>
                </c:pt>
                <c:pt idx="65">
                  <c:v>1.85</c:v>
                </c:pt>
                <c:pt idx="66">
                  <c:v>1.29</c:v>
                </c:pt>
                <c:pt idx="67">
                  <c:v>1.7300000000000018</c:v>
                </c:pt>
                <c:pt idx="68">
                  <c:v>1.6300000000000001</c:v>
                </c:pt>
                <c:pt idx="69">
                  <c:v>1.2</c:v>
                </c:pt>
                <c:pt idx="70">
                  <c:v>1.24</c:v>
                </c:pt>
                <c:pt idx="71">
                  <c:v>1.08</c:v>
                </c:pt>
                <c:pt idx="72">
                  <c:v>0.54</c:v>
                </c:pt>
                <c:pt idx="73">
                  <c:v>1.0900000000000001</c:v>
                </c:pt>
                <c:pt idx="74">
                  <c:v>1.49</c:v>
                </c:pt>
                <c:pt idx="75">
                  <c:v>1.7100000000000017</c:v>
                </c:pt>
                <c:pt idx="76">
                  <c:v>1.6</c:v>
                </c:pt>
                <c:pt idx="77">
                  <c:v>1.6700000000000017</c:v>
                </c:pt>
                <c:pt idx="78">
                  <c:v>1.6300000000000001</c:v>
                </c:pt>
                <c:pt idx="79">
                  <c:v>1.6800000000000017</c:v>
                </c:pt>
                <c:pt idx="80">
                  <c:v>1.1200000000000001</c:v>
                </c:pt>
                <c:pt idx="81">
                  <c:v>1.7700000000000018</c:v>
                </c:pt>
                <c:pt idx="82">
                  <c:v>1.750000000000002</c:v>
                </c:pt>
                <c:pt idx="83">
                  <c:v>1.7100000000000017</c:v>
                </c:pt>
                <c:pt idx="84">
                  <c:v>1.62</c:v>
                </c:pt>
                <c:pt idx="85">
                  <c:v>1.7200000000000017</c:v>
                </c:pt>
                <c:pt idx="86">
                  <c:v>1.750000000000002</c:v>
                </c:pt>
                <c:pt idx="87">
                  <c:v>2.0099999999999998</c:v>
                </c:pt>
                <c:pt idx="88">
                  <c:v>0.61000000000000032</c:v>
                </c:pt>
                <c:pt idx="89">
                  <c:v>0.55000000000000004</c:v>
                </c:pt>
                <c:pt idx="90">
                  <c:v>0.61000000000000032</c:v>
                </c:pt>
                <c:pt idx="91">
                  <c:v>0.56999999999999995</c:v>
                </c:pt>
                <c:pt idx="92">
                  <c:v>0.58000000000000029</c:v>
                </c:pt>
                <c:pt idx="93">
                  <c:v>0.55000000000000004</c:v>
                </c:pt>
                <c:pt idx="94">
                  <c:v>0.5</c:v>
                </c:pt>
                <c:pt idx="95">
                  <c:v>0.88000000000000034</c:v>
                </c:pt>
                <c:pt idx="96">
                  <c:v>0.7100000000000003</c:v>
                </c:pt>
                <c:pt idx="97">
                  <c:v>0.9</c:v>
                </c:pt>
                <c:pt idx="98">
                  <c:v>1.27</c:v>
                </c:pt>
                <c:pt idx="99">
                  <c:v>0.75000000000000033</c:v>
                </c:pt>
                <c:pt idx="100">
                  <c:v>0.6900000000000015</c:v>
                </c:pt>
                <c:pt idx="101">
                  <c:v>1.41</c:v>
                </c:pt>
                <c:pt idx="102">
                  <c:v>1.1700000000000017</c:v>
                </c:pt>
                <c:pt idx="103">
                  <c:v>1.24</c:v>
                </c:pt>
                <c:pt idx="104">
                  <c:v>1.49</c:v>
                </c:pt>
                <c:pt idx="105">
                  <c:v>1.59</c:v>
                </c:pt>
                <c:pt idx="106">
                  <c:v>1.53</c:v>
                </c:pt>
                <c:pt idx="107">
                  <c:v>0.76000000000000034</c:v>
                </c:pt>
                <c:pt idx="108">
                  <c:v>1.3800000000000001</c:v>
                </c:pt>
                <c:pt idx="109">
                  <c:v>1.3800000000000001</c:v>
                </c:pt>
                <c:pt idx="110">
                  <c:v>1.4</c:v>
                </c:pt>
                <c:pt idx="111">
                  <c:v>1.9</c:v>
                </c:pt>
                <c:pt idx="112">
                  <c:v>2.2999999999999998</c:v>
                </c:pt>
                <c:pt idx="113">
                  <c:v>1.6800000000000017</c:v>
                </c:pt>
                <c:pt idx="114">
                  <c:v>1.41</c:v>
                </c:pt>
                <c:pt idx="115">
                  <c:v>1.1900000000000017</c:v>
                </c:pt>
                <c:pt idx="116">
                  <c:v>1.36</c:v>
                </c:pt>
                <c:pt idx="117">
                  <c:v>1.57</c:v>
                </c:pt>
                <c:pt idx="118">
                  <c:v>1.22</c:v>
                </c:pt>
                <c:pt idx="119">
                  <c:v>0.94000000000000028</c:v>
                </c:pt>
                <c:pt idx="120">
                  <c:v>0.92</c:v>
                </c:pt>
                <c:pt idx="121">
                  <c:v>0.94000000000000028</c:v>
                </c:pt>
                <c:pt idx="122">
                  <c:v>0.98</c:v>
                </c:pt>
                <c:pt idx="123">
                  <c:v>0.72000000000000031</c:v>
                </c:pt>
                <c:pt idx="124">
                  <c:v>0.97</c:v>
                </c:pt>
                <c:pt idx="125">
                  <c:v>0.5900000000000003</c:v>
                </c:pt>
                <c:pt idx="126">
                  <c:v>1.1200000000000001</c:v>
                </c:pt>
                <c:pt idx="127">
                  <c:v>0.64000000000000135</c:v>
                </c:pt>
                <c:pt idx="128">
                  <c:v>1.23</c:v>
                </c:pt>
                <c:pt idx="129">
                  <c:v>1.1200000000000001</c:v>
                </c:pt>
                <c:pt idx="130">
                  <c:v>0.94000000000000028</c:v>
                </c:pt>
                <c:pt idx="131">
                  <c:v>1.33</c:v>
                </c:pt>
                <c:pt idx="132">
                  <c:v>0.81</c:v>
                </c:pt>
                <c:pt idx="133">
                  <c:v>0.6800000000000016</c:v>
                </c:pt>
                <c:pt idx="134">
                  <c:v>0.86000000000000032</c:v>
                </c:pt>
                <c:pt idx="135">
                  <c:v>0.67000000000000148</c:v>
                </c:pt>
                <c:pt idx="136">
                  <c:v>0.99</c:v>
                </c:pt>
                <c:pt idx="137">
                  <c:v>1.05</c:v>
                </c:pt>
                <c:pt idx="138">
                  <c:v>1.1599999999999984</c:v>
                </c:pt>
                <c:pt idx="139">
                  <c:v>1.07</c:v>
                </c:pt>
                <c:pt idx="140">
                  <c:v>0.62000000000000033</c:v>
                </c:pt>
                <c:pt idx="141">
                  <c:v>1.1399999999999983</c:v>
                </c:pt>
                <c:pt idx="142">
                  <c:v>0.95000000000000029</c:v>
                </c:pt>
                <c:pt idx="143">
                  <c:v>0.73000000000000032</c:v>
                </c:pt>
                <c:pt idx="144">
                  <c:v>0.73000000000000032</c:v>
                </c:pt>
                <c:pt idx="145">
                  <c:v>0.85000000000000031</c:v>
                </c:pt>
                <c:pt idx="146">
                  <c:v>0.95000000000000029</c:v>
                </c:pt>
                <c:pt idx="147">
                  <c:v>0.93</c:v>
                </c:pt>
                <c:pt idx="148">
                  <c:v>0.89000000000000035</c:v>
                </c:pt>
                <c:pt idx="149">
                  <c:v>0.8</c:v>
                </c:pt>
                <c:pt idx="150">
                  <c:v>0.56999999999999995</c:v>
                </c:pt>
                <c:pt idx="151">
                  <c:v>0.94000000000000028</c:v>
                </c:pt>
                <c:pt idx="152">
                  <c:v>0.8</c:v>
                </c:pt>
                <c:pt idx="153">
                  <c:v>0.97</c:v>
                </c:pt>
                <c:pt idx="154">
                  <c:v>0.95000000000000029</c:v>
                </c:pt>
                <c:pt idx="155">
                  <c:v>0.75000000000000033</c:v>
                </c:pt>
                <c:pt idx="156">
                  <c:v>1.0900000000000001</c:v>
                </c:pt>
                <c:pt idx="157">
                  <c:v>1.06</c:v>
                </c:pt>
                <c:pt idx="158">
                  <c:v>1.25</c:v>
                </c:pt>
              </c:numCache>
            </c:numRef>
          </c:yVal>
          <c:smooth val="1"/>
        </c:ser>
        <c:axId val="61935616"/>
        <c:axId val="61937536"/>
      </c:scatterChart>
      <c:valAx>
        <c:axId val="61935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Pipes ID</a:t>
                </a:r>
              </a:p>
            </c:rich>
          </c:tx>
          <c:layout>
            <c:manualLayout>
              <c:xMode val="edge"/>
              <c:yMode val="edge"/>
              <c:x val="0.50914070247338861"/>
              <c:y val="0.93461912640337363"/>
            </c:manualLayout>
          </c:layout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1937536"/>
        <c:crosses val="autoZero"/>
        <c:crossBetween val="midCat"/>
      </c:valAx>
      <c:valAx>
        <c:axId val="61937536"/>
        <c:scaling>
          <c:orientation val="minMax"/>
        </c:scaling>
        <c:axPos val="l"/>
        <c:majorGridlines>
          <c:spPr>
            <a:ln>
              <a:solidFill>
                <a:prstClr val="black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Velocity(m/s)</a:t>
                </a:r>
              </a:p>
            </c:rich>
          </c:tx>
          <c:layout>
            <c:manualLayout>
              <c:xMode val="edge"/>
              <c:yMode val="edge"/>
              <c:x val="4.5725372077999496E-2"/>
              <c:y val="1.5699081483438803E-2"/>
            </c:manualLayout>
          </c:layout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1935616"/>
        <c:crosses val="autoZero"/>
        <c:crossBetween val="midCat"/>
      </c:valAx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118676341927909"/>
          <c:y val="0.13953696412948399"/>
          <c:w val="0.75432414698162698"/>
          <c:h val="0.71236475648877351"/>
        </c:manualLayout>
      </c:layout>
      <c:scatterChart>
        <c:scatterStyle val="smoothMarker"/>
        <c:axId val="61946880"/>
        <c:axId val="61973248"/>
      </c:scatterChart>
      <c:valAx>
        <c:axId val="61946880"/>
        <c:scaling>
          <c:orientation val="minMax"/>
        </c:scaling>
        <c:axPos val="b"/>
        <c:numFmt formatCode="General" sourceLinked="1"/>
        <c:tickLblPos val="nextTo"/>
        <c:crossAx val="61973248"/>
        <c:crosses val="autoZero"/>
        <c:crossBetween val="midCat"/>
      </c:valAx>
      <c:valAx>
        <c:axId val="61973248"/>
        <c:scaling>
          <c:orientation val="minMax"/>
        </c:scaling>
        <c:axPos val="l"/>
        <c:numFmt formatCode="General" sourceLinked="1"/>
        <c:tickLblPos val="nextTo"/>
        <c:crossAx val="6194688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autoTitleDeleted val="1"/>
    <c:plotArea>
      <c:layout>
        <c:manualLayout>
          <c:layoutTarget val="inner"/>
          <c:xMode val="edge"/>
          <c:yMode val="edge"/>
          <c:x val="0.10579249207259304"/>
          <c:y val="0.1256480752405949"/>
          <c:w val="0.84187016603676501"/>
          <c:h val="0.72074592020639761"/>
        </c:manualLayout>
      </c:layout>
      <c:scatterChart>
        <c:scatterStyle val="smoothMarker"/>
        <c:ser>
          <c:idx val="0"/>
          <c:order val="0"/>
          <c:tx>
            <c:v>er</c:v>
          </c:tx>
          <c:spPr>
            <a:ln w="36000">
              <a:noFill/>
            </a:ln>
          </c:spPr>
          <c:xVal>
            <c:strRef>
              <c:f>'[Junction Table after.xls]Sheet3'!$E$10:$F$55</c:f>
              <c:strCach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</c:strCache>
            </c:strRef>
          </c:xVal>
          <c:yVal>
            <c:numRef>
              <c:f>Sheet3!$D$10:$D$64</c:f>
              <c:numCache>
                <c:formatCode>General</c:formatCode>
                <c:ptCount val="55"/>
                <c:pt idx="0">
                  <c:v>48.5</c:v>
                </c:pt>
                <c:pt idx="1">
                  <c:v>50.9</c:v>
                </c:pt>
                <c:pt idx="2">
                  <c:v>50.8</c:v>
                </c:pt>
                <c:pt idx="3">
                  <c:v>49.2</c:v>
                </c:pt>
                <c:pt idx="4">
                  <c:v>45.2</c:v>
                </c:pt>
                <c:pt idx="5">
                  <c:v>44.3</c:v>
                </c:pt>
                <c:pt idx="6">
                  <c:v>34.300000000000004</c:v>
                </c:pt>
                <c:pt idx="7">
                  <c:v>27.9</c:v>
                </c:pt>
                <c:pt idx="8">
                  <c:v>27.9</c:v>
                </c:pt>
                <c:pt idx="9">
                  <c:v>35.700000000000003</c:v>
                </c:pt>
                <c:pt idx="10">
                  <c:v>42.6</c:v>
                </c:pt>
                <c:pt idx="11">
                  <c:v>37.200000000000003</c:v>
                </c:pt>
                <c:pt idx="12">
                  <c:v>33.6</c:v>
                </c:pt>
                <c:pt idx="13">
                  <c:v>30.1</c:v>
                </c:pt>
                <c:pt idx="14">
                  <c:v>26.4</c:v>
                </c:pt>
                <c:pt idx="15">
                  <c:v>26.2</c:v>
                </c:pt>
                <c:pt idx="16">
                  <c:v>28.2</c:v>
                </c:pt>
                <c:pt idx="17">
                  <c:v>32.300000000000004</c:v>
                </c:pt>
                <c:pt idx="18">
                  <c:v>23.5</c:v>
                </c:pt>
                <c:pt idx="19">
                  <c:v>21.3</c:v>
                </c:pt>
                <c:pt idx="20">
                  <c:v>29.9</c:v>
                </c:pt>
                <c:pt idx="21">
                  <c:v>29</c:v>
                </c:pt>
                <c:pt idx="22">
                  <c:v>21.4</c:v>
                </c:pt>
                <c:pt idx="23">
                  <c:v>20.8</c:v>
                </c:pt>
                <c:pt idx="24">
                  <c:v>21.4</c:v>
                </c:pt>
                <c:pt idx="25">
                  <c:v>21.1</c:v>
                </c:pt>
                <c:pt idx="26">
                  <c:v>21.3</c:v>
                </c:pt>
                <c:pt idx="27">
                  <c:v>23.8</c:v>
                </c:pt>
                <c:pt idx="28">
                  <c:v>22.7</c:v>
                </c:pt>
                <c:pt idx="29">
                  <c:v>21.4</c:v>
                </c:pt>
                <c:pt idx="30">
                  <c:v>25.1</c:v>
                </c:pt>
                <c:pt idx="31">
                  <c:v>21.2</c:v>
                </c:pt>
                <c:pt idx="32">
                  <c:v>17</c:v>
                </c:pt>
                <c:pt idx="33">
                  <c:v>8.1</c:v>
                </c:pt>
                <c:pt idx="34">
                  <c:v>14.1</c:v>
                </c:pt>
                <c:pt idx="35">
                  <c:v>12.9</c:v>
                </c:pt>
                <c:pt idx="36">
                  <c:v>25.8</c:v>
                </c:pt>
                <c:pt idx="37">
                  <c:v>24.9</c:v>
                </c:pt>
                <c:pt idx="38">
                  <c:v>25.4</c:v>
                </c:pt>
                <c:pt idx="39">
                  <c:v>47.2</c:v>
                </c:pt>
                <c:pt idx="40">
                  <c:v>36.200000000000003</c:v>
                </c:pt>
                <c:pt idx="41">
                  <c:v>24.7</c:v>
                </c:pt>
                <c:pt idx="42">
                  <c:v>33</c:v>
                </c:pt>
                <c:pt idx="43">
                  <c:v>51.8</c:v>
                </c:pt>
                <c:pt idx="44">
                  <c:v>26.2</c:v>
                </c:pt>
                <c:pt idx="45">
                  <c:v>25.2</c:v>
                </c:pt>
                <c:pt idx="46">
                  <c:v>28.9</c:v>
                </c:pt>
                <c:pt idx="47">
                  <c:v>27.2</c:v>
                </c:pt>
                <c:pt idx="48">
                  <c:v>26</c:v>
                </c:pt>
                <c:pt idx="49">
                  <c:v>45.7</c:v>
                </c:pt>
                <c:pt idx="50">
                  <c:v>19.2</c:v>
                </c:pt>
                <c:pt idx="51">
                  <c:v>19.100000000000001</c:v>
                </c:pt>
                <c:pt idx="52">
                  <c:v>44</c:v>
                </c:pt>
                <c:pt idx="53">
                  <c:v>41.4</c:v>
                </c:pt>
                <c:pt idx="54">
                  <c:v>36.1</c:v>
                </c:pt>
              </c:numCache>
            </c:numRef>
          </c:yVal>
          <c:smooth val="1"/>
        </c:ser>
        <c:axId val="62067840"/>
        <c:axId val="62069376"/>
      </c:scatterChart>
      <c:valAx>
        <c:axId val="6206784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2069376"/>
        <c:crosses val="autoZero"/>
        <c:crossBetween val="midCat"/>
      </c:valAx>
      <c:valAx>
        <c:axId val="62069376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50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206784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0.0064</cdr:x>
      <cdr:y>0.38872</cdr:y>
    </cdr:from>
    <cdr:to>
      <cdr:x>0.1488</cdr:x>
      <cdr:y>0.45401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98" y="1247775"/>
          <a:ext cx="8477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0.46985</cdr:x>
      <cdr:y>0.92629</cdr:y>
    </cdr:from>
    <cdr:to>
      <cdr:x>0.58766</cdr:x>
      <cdr:y>0.97789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90875" y="3590926"/>
          <a:ext cx="8001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>
                  <a:lumMod val="95000"/>
                </a:schemeClr>
              </a:solidFill>
            </a:rPr>
            <a:t>ID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0.01042</cdr:x>
      <cdr:y>0.07292</cdr:y>
    </cdr:from>
    <cdr:to>
      <cdr:x>0.22034</cdr:x>
      <cdr:y>0.15278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684" y="200025"/>
          <a:ext cx="1061741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0.49742</cdr:x>
      <cdr:y>0.92038</cdr:y>
    </cdr:from>
    <cdr:to>
      <cdr:x>0.69363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52725" y="2892990"/>
          <a:ext cx="1085850" cy="250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>
                  <a:lumMod val="95000"/>
                </a:schemeClr>
              </a:solidFill>
            </a:rPr>
            <a:t>junction ID</a:t>
          </a:r>
        </a:p>
      </cdr:txBody>
    </cdr:sp>
  </cdr:relSizeAnchor>
  <cdr:relSizeAnchor xmlns:cdr="http://schemas.openxmlformats.org/drawingml/2006/chartDrawing">
    <cdr:from>
      <cdr:x>0.00516</cdr:x>
      <cdr:y>0.45152</cdr:y>
    </cdr:from>
    <cdr:to>
      <cdr:x>0.13597</cdr:x>
      <cdr:y>0.52121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575" y="1419225"/>
          <a:ext cx="7239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tx1">
                  <a:lumMod val="95000"/>
                </a:schemeClr>
              </a:solidFill>
            </a:rPr>
            <a:t>Pressure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0.01042</cdr:x>
      <cdr:y>0.07292</cdr:y>
    </cdr:from>
    <cdr:to>
      <cdr:x>0.22034</cdr:x>
      <cdr:y>0.15278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684" y="200025"/>
          <a:ext cx="1061741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0.49742</cdr:x>
      <cdr:y>0.92038</cdr:y>
    </cdr:from>
    <cdr:to>
      <cdr:x>0.69363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52725" y="2892990"/>
          <a:ext cx="1085850" cy="250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junction ID</a:t>
          </a:r>
        </a:p>
      </cdr:txBody>
    </cdr:sp>
  </cdr:relSizeAnchor>
  <cdr:relSizeAnchor xmlns:cdr="http://schemas.openxmlformats.org/drawingml/2006/chartDrawing">
    <cdr:from>
      <cdr:x>0</cdr:x>
      <cdr:y>0.2835</cdr:y>
    </cdr:from>
    <cdr:to>
      <cdr:x>0.12812</cdr:x>
      <cdr:y>0.61424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-546212" y="1554327"/>
          <a:ext cx="1512170" cy="995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Pressure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2E33-6806-42FC-862B-EE13B2AAF8F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2CA95-1419-4C53-8C93-4DD01D01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56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CB46C-72C9-49E6-9514-A07B604F0C60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EA7C9-3C48-4551-A91C-BDB4D00360E7}" type="datetime1">
              <a:rPr lang="en-US" smtClean="0"/>
              <a:pPr/>
              <a:t>1/7/2012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A92BB-9857-4882-AAAD-6B55ECC9C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AD0B5-F464-48A8-B495-08B696E702E6}" type="datetime1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7AC4C-02F4-4C18-881C-C1ED903651C7}" type="datetime1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667CA-3CC5-4370-93E5-45DE25473D8B}" type="datetime1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04554-CEFD-4599-975E-845A6CE883E0}" type="datetime1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16287-46CA-434B-A223-F681F4FEB7C8}" type="datetime1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95A11-BE41-4E15-8EBA-B126AC54742F}" type="datetime1">
              <a:rPr lang="en-US" smtClean="0"/>
              <a:pPr/>
              <a:t>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4D556-CF2E-437B-B0D4-E12B645D7D5B}" type="datetime1">
              <a:rPr lang="en-US" smtClean="0"/>
              <a:pPr/>
              <a:t>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6D8DB4-207C-4970-B69C-1CD1FE09698B}" type="datetime1">
              <a:rPr lang="en-US" smtClean="0"/>
              <a:pPr>
                <a:defRPr/>
              </a:pPr>
              <a:t>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171711-2CE4-480D-86E7-E10F0B616FAD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B8288-BA35-4521-A30E-DD88AC5D795C}" type="datetime1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60EE101-774A-4F36-AD1C-E5F7C5818394}" type="datetime1">
              <a:rPr lang="en-US" smtClean="0"/>
              <a:pPr/>
              <a:t>1/7/2012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6B3CC0-0011-45C6-8D00-376163969122}" type="datetime1">
              <a:rPr lang="en-US" smtClean="0"/>
              <a:pPr/>
              <a:t>1/7/2012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92BB-9857-4882-AAAD-6B55ECC9C5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77724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900" b="1" dirty="0" smtClean="0">
                <a:solidFill>
                  <a:schemeClr val="bg1"/>
                </a:solidFill>
                <a:latin typeface="Lucida Bright" pitchFamily="18" charset="0"/>
              </a:rPr>
              <a:t>AN </a:t>
            </a:r>
            <a:r>
              <a:rPr lang="en-US" sz="2900" b="1" dirty="0">
                <a:solidFill>
                  <a:schemeClr val="bg1"/>
                </a:solidFill>
                <a:latin typeface="Lucida Bright" pitchFamily="18" charset="0"/>
              </a:rPr>
              <a:t>– Najah </a:t>
            </a:r>
            <a:r>
              <a:rPr lang="en-US" sz="2800" b="1" dirty="0">
                <a:solidFill>
                  <a:schemeClr val="bg1"/>
                </a:solidFill>
                <a:latin typeface="Lucida Bright" pitchFamily="18" charset="0"/>
              </a:rPr>
              <a:t>National</a:t>
            </a:r>
            <a:r>
              <a:rPr lang="en-US" sz="2900" b="1" dirty="0">
                <a:solidFill>
                  <a:schemeClr val="bg1"/>
                </a:solidFill>
                <a:latin typeface="Lucida Bright" pitchFamily="18" charset="0"/>
              </a:rPr>
              <a:t> </a:t>
            </a:r>
            <a:r>
              <a:rPr lang="en-US" sz="2900" b="1" dirty="0" smtClean="0">
                <a:solidFill>
                  <a:schemeClr val="bg1"/>
                </a:solidFill>
                <a:latin typeface="Lucida Bright" pitchFamily="18" charset="0"/>
              </a:rPr>
              <a:t>University</a:t>
            </a:r>
            <a:br>
              <a:rPr lang="en-US" sz="2900" b="1" dirty="0" smtClean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2900" dirty="0" smtClean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2900" dirty="0" smtClean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2900" dirty="0" smtClean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2900" dirty="0" smtClean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2900" dirty="0" smtClean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2900" dirty="0" smtClean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2900" dirty="0" smtClean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2900" dirty="0" smtClean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2900" dirty="0" smtClean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2900" dirty="0" smtClean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2900" b="1" dirty="0" smtClean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2900" b="1" dirty="0" smtClean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837084"/>
            <a:ext cx="8280920" cy="3020916"/>
          </a:xfrm>
        </p:spPr>
        <p:txBody>
          <a:bodyPr>
            <a:noAutofit/>
          </a:bodyPr>
          <a:lstStyle/>
          <a:p>
            <a:pPr algn="ctr"/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of a wastewater collection  Network  and a Water Distribution Network for Azmut using SewerCAD and WaterCAD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1"/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Prepared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         </a:t>
            </a:r>
          </a:p>
          <a:p>
            <a:pPr algn="ctr" rtl="1"/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Mohammad noor Shawer</a:t>
            </a:r>
            <a:endParaRPr lang="ar-EG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Ayman Hani Kabaha</a:t>
            </a:r>
          </a:p>
          <a:p>
            <a:pPr algn="ctr" rtl="1"/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Fahmi Zahi Alawni</a:t>
            </a:r>
          </a:p>
          <a:p>
            <a:pPr algn="ctr" rtl="1"/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Supervisor :   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Mohammad N. Almasri</a:t>
            </a:r>
            <a:endParaRPr lang="en-US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608px-Basmala.sv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3875500" cy="78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صورة 4"/>
          <p:cNvPicPr>
            <a:picLocks noChangeArrowheads="1"/>
          </p:cNvPicPr>
          <p:nvPr/>
        </p:nvPicPr>
        <p:blipFill>
          <a:blip r:embed="rId3" cstate="print">
            <a:lum contrast="31000"/>
          </a:blip>
          <a:srcRect/>
          <a:stretch>
            <a:fillRect/>
          </a:stretch>
        </p:blipFill>
        <p:spPr bwMode="auto">
          <a:xfrm>
            <a:off x="3491880" y="1628800"/>
            <a:ext cx="1800200" cy="172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Excel Sheet Data</a:t>
            </a:r>
            <a:endParaRPr lang="x-none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50206" cy="5500726"/>
          </a:xfrm>
        </p:spPr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Calculate the future population by the following equation:</a:t>
            </a:r>
          </a:p>
          <a:p>
            <a:pPr algn="l">
              <a:buNone/>
            </a:pP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P=p</a:t>
            </a:r>
            <a:r>
              <a:rPr lang="en-US" sz="2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*(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1+r)</a:t>
            </a:r>
            <a:r>
              <a:rPr lang="en-US" sz="2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where:</a:t>
            </a:r>
          </a:p>
          <a:p>
            <a:pPr algn="l">
              <a:buNone/>
            </a:pP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: is the future population .</a:t>
            </a:r>
          </a:p>
          <a:p>
            <a:pPr algn="l">
              <a:buNone/>
            </a:pP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9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is the present population .</a:t>
            </a:r>
          </a:p>
          <a:p>
            <a:pPr algn="l">
              <a:buNone/>
            </a:pP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 : is the annual population growth rate .</a:t>
            </a:r>
          </a:p>
          <a:p>
            <a:pPr algn="l">
              <a:buNone/>
            </a:pP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: is the period of projection .</a:t>
            </a:r>
          </a:p>
          <a:p>
            <a:pPr marL="58293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2-The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population of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Azmut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2061 =  6840</a:t>
            </a:r>
          </a:p>
          <a:p>
            <a:pPr algn="l" rtl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  The water consumption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 (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L/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c.d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  80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of demand taken as waste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water.</a:t>
            </a:r>
          </a:p>
          <a:p>
            <a:pPr algn="l" rtl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5-Max.hourly demand = 3</a:t>
            </a:r>
          </a:p>
          <a:p>
            <a:pPr algn="l" rtl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6-Design period = 50 years</a:t>
            </a:r>
          </a:p>
          <a:p>
            <a:pPr algn="l" rtl="0"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None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endParaRPr lang="x-non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Constraints used in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x-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26055"/>
          </a:xfrm>
        </p:spPr>
        <p:txBody>
          <a:bodyPr>
            <a:normAutofit/>
          </a:bodyPr>
          <a:lstStyle/>
          <a:p>
            <a:pPr algn="l" rtl="0">
              <a:buClrTx/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we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 velocity constraints as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Nablus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municipality which is between (0.5-3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Tx/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slope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be between (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0.002-0.2).</a:t>
            </a:r>
          </a:p>
          <a:p>
            <a:pPr algn="l" rtl="0"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Size of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pipes: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 used circular pipes with minimum diameter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8 inches 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x-none" sz="2400" dirty="0"/>
              <a:t> </a:t>
            </a:r>
            <a:endParaRPr lang="en-US" sz="2400" dirty="0"/>
          </a:p>
          <a:p>
            <a:pPr algn="l" rtl="0">
              <a:buNone/>
            </a:pPr>
            <a:endParaRPr lang="en-US" sz="2400" b="1" dirty="0" smtClean="0"/>
          </a:p>
          <a:p>
            <a:pPr algn="l" rtl="0">
              <a:buNone/>
            </a:pPr>
            <a:endParaRPr lang="x-non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of sewers</a:t>
            </a:r>
            <a:endParaRPr lang="x-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 commonly formula is </a:t>
            </a:r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Manning formula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V=1/n * R^2/3 *  S ^1/2</a:t>
            </a:r>
          </a:p>
          <a:p>
            <a:pPr algn="l" rtl="0">
              <a:buNone/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Where: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Manning coefficient.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slope of the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pipe.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(A/P) :hydraulic radius.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cross section area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wetted parameter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x-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ClrTx/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all pipe diameters are 8 in</a:t>
            </a:r>
          </a:p>
          <a:p>
            <a:pPr algn="l" rtl="0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Tx/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Manholes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number of manholes = 159.</a:t>
            </a:r>
          </a:p>
          <a:p>
            <a:pPr algn="l" rtl="0"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Tx/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Pipes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number of  pipes = 159 .</a:t>
            </a:r>
          </a:p>
          <a:p>
            <a:pPr algn="l" rtl="0"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Outlet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we use two outlets .</a:t>
            </a:r>
          </a:p>
          <a:p>
            <a:pPr algn="l" rtl="0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Tx/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Pipe materials: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Polyvinyl chloride PVC.</a:t>
            </a:r>
          </a:p>
          <a:p>
            <a:pPr algn="l" rtl="0">
              <a:buFont typeface="Wingdings" pitchFamily="2" charset="2"/>
              <a:buChar char="Ø"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Velocity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467544" y="1340768"/>
          <a:ext cx="77768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7256"/>
          </a:xfrm>
        </p:spPr>
        <p:txBody>
          <a:bodyPr>
            <a:normAutofit/>
          </a:bodyPr>
          <a:lstStyle/>
          <a:p>
            <a:pPr algn="ctr" rtl="0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 and Recommendation</a:t>
            </a:r>
            <a:endParaRPr lang="x-none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endParaRPr lang="en-US" sz="2500" b="1" dirty="0" smtClean="0"/>
          </a:p>
          <a:p>
            <a:endParaRPr lang="en-US" sz="2500" b="1" dirty="0" smtClean="0"/>
          </a:p>
          <a:p>
            <a:endParaRPr lang="en-US" sz="2500" b="1" dirty="0" smtClean="0"/>
          </a:p>
          <a:p>
            <a:pPr>
              <a:buClrTx/>
              <a:buFont typeface="Wingdings" pitchFamily="2" charset="2"/>
              <a:buChar char="v"/>
            </a:pP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Slopes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We face some problems, such that slope is largest than max. slope ,so we use droop manhole to solve this problem </a:t>
            </a:r>
          </a:p>
          <a:p>
            <a:pPr>
              <a:buNone/>
            </a:pP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Tx/>
              <a:buFont typeface="Wingdings" pitchFamily="2" charset="2"/>
              <a:buChar char="v"/>
            </a:pP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Velocity :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speed for some pipes in the network reached a speed of less than 0.5 m / s, we have to solve  this problem by changing the slope of the low-speed tube by drilling an appropriate distance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endParaRPr lang="en-US" sz="2400" b="1" dirty="0" smtClean="0"/>
          </a:p>
          <a:p>
            <a:pPr algn="l" rtl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x-none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753530" cy="5317688"/>
          </a:xfrm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Total cost of sewer is 82447.5 $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Total cost of excavation is 36220 $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Total  cost of manholes is 33857.2 $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Total cost  of covers is 22260 $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Total cost of basement concrete is 1827 $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Total cost of base coarse is 7800 $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Total cost of asphalt is 65958 $</a:t>
            </a:r>
          </a:p>
          <a:p>
            <a:pPr algn="just">
              <a:buClrTx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total cost of the network is 250370 $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Total Cost of the Sewage Network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92BB-9857-4882-AAAD-6B55ECC9C5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of Azmut Water Distribution Network </a:t>
            </a:r>
            <a:endParaRPr lang="en-US" sz="6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229600" cy="2357454"/>
          </a:xfrm>
        </p:spPr>
        <p:txBody>
          <a:bodyPr>
            <a:noAutofit/>
          </a:bodyPr>
          <a:lstStyle/>
          <a:p>
            <a:pPr algn="ctr"/>
            <a:r>
              <a:rPr lang="en-US" sz="9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sz="9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96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8429652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importance of water distribution network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1816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Clr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 distribution networks are used to distribute water from the sources to the consumptions.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WDNs decrease the effort, time, cost and make the life easier</a:t>
            </a:r>
          </a:p>
          <a:p>
            <a:pPr algn="just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efficiency is very important, and to check on this, a hydraulic analysis  is carried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71711-2CE4-480D-86E7-E10F0B616FAD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03648" y="2276872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en-US" sz="9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ar-EG" sz="96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ar-EG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929718" cy="6858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 distribution networks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9144000" cy="4880584"/>
          </a:xfrm>
        </p:spPr>
        <p:txBody>
          <a:bodyPr>
            <a:normAutofit lnSpcReduction="10000"/>
          </a:bodyPr>
          <a:lstStyle/>
          <a:p>
            <a:pPr algn="just" rtl="0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WDNs should be capable of:</a:t>
            </a:r>
          </a:p>
          <a:p>
            <a:pPr lvl="2" algn="just" rtl="0">
              <a:buClr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Meeting the demands</a:t>
            </a:r>
          </a:p>
          <a:p>
            <a:pPr lvl="2" algn="just" rtl="0">
              <a:buClr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Satisfactory the pressure head</a:t>
            </a:r>
          </a:p>
          <a:p>
            <a:pPr algn="just" rtl="0">
              <a:buClrTx/>
              <a:buNone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Clr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WDNs may be classified as:</a:t>
            </a:r>
          </a:p>
          <a:p>
            <a:pPr lvl="2" algn="just" rtl="0">
              <a:buClr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Grid (looped) systems</a:t>
            </a:r>
          </a:p>
          <a:p>
            <a:pPr lvl="2" algn="just" rtl="0">
              <a:buClr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Branching systems</a:t>
            </a:r>
          </a:p>
          <a:p>
            <a:pPr lvl="2" algn="just" rtl="0">
              <a:buClr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Combination of the both.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our design we considered the combination of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214314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Lucida Calligraphy" pitchFamily="66" charset="0"/>
              </a:rPr>
              <a:t/>
            </a:r>
            <a:b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Lucida Calligraphy" pitchFamily="66" charset="0"/>
              </a:rPr>
            </a:b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Lucida Calligraphy" pitchFamily="66" charset="0"/>
              </a:rPr>
              <a:t/>
            </a:r>
            <a:b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Lucida Calligraphy" pitchFamily="66" charset="0"/>
              </a:rPr>
            </a:br>
            <a:r>
              <a:rPr lang="en-US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Methodology</a:t>
            </a:r>
            <a:endParaRPr lang="en-US" sz="3600" b="1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70" name="Rectangle 69"/>
          <p:cNvSpPr/>
          <p:nvPr/>
        </p:nvSpPr>
        <p:spPr>
          <a:xfrm>
            <a:off x="3352800" y="1752600"/>
            <a:ext cx="22860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Collecting </a:t>
            </a: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Data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26632" name="Straight Connector 70"/>
          <p:cNvCxnSpPr>
            <a:cxnSpLocks noChangeShapeType="1"/>
          </p:cNvCxnSpPr>
          <p:nvPr/>
        </p:nvCxnSpPr>
        <p:spPr bwMode="auto">
          <a:xfrm rot="5400000">
            <a:off x="4229100" y="2628900"/>
            <a:ext cx="533400" cy="0"/>
          </a:xfrm>
          <a:prstGeom prst="line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6633" name="Shape 10"/>
          <p:cNvCxnSpPr>
            <a:cxnSpLocks noChangeShapeType="1"/>
            <a:stCxn id="70" idx="3"/>
          </p:cNvCxnSpPr>
          <p:nvPr/>
        </p:nvCxnSpPr>
        <p:spPr bwMode="auto">
          <a:xfrm>
            <a:off x="5638800" y="2095500"/>
            <a:ext cx="609600" cy="419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73" name="Rectangle 72"/>
          <p:cNvSpPr/>
          <p:nvPr/>
        </p:nvSpPr>
        <p:spPr>
          <a:xfrm>
            <a:off x="6096000" y="2057400"/>
            <a:ext cx="22860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Azmut</a:t>
            </a:r>
            <a:r>
              <a:rPr lang="en-US" dirty="0" smtClean="0"/>
              <a:t> </a:t>
            </a: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Village</a:t>
            </a:r>
            <a:r>
              <a:rPr lang="en-US" dirty="0" smtClean="0"/>
              <a:t> </a:t>
            </a: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Council</a:t>
            </a:r>
            <a:endParaRPr lang="x-none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352800" y="2667000"/>
            <a:ext cx="22860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Working with </a:t>
            </a: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Data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391400" y="2895600"/>
            <a:ext cx="14478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AutoCAD map</a:t>
            </a:r>
          </a:p>
        </p:txBody>
      </p:sp>
      <p:cxnSp>
        <p:nvCxnSpPr>
          <p:cNvPr id="26640" name="Straight Connector 79"/>
          <p:cNvCxnSpPr>
            <a:cxnSpLocks noChangeShapeType="1"/>
          </p:cNvCxnSpPr>
          <p:nvPr/>
        </p:nvCxnSpPr>
        <p:spPr bwMode="auto">
          <a:xfrm>
            <a:off x="6934200" y="2743200"/>
            <a:ext cx="14064" cy="469776"/>
          </a:xfrm>
          <a:prstGeom prst="line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6643" name="Straight Connector 82"/>
          <p:cNvCxnSpPr>
            <a:cxnSpLocks noChangeShapeType="1"/>
          </p:cNvCxnSpPr>
          <p:nvPr/>
        </p:nvCxnSpPr>
        <p:spPr bwMode="auto">
          <a:xfrm>
            <a:off x="6934200" y="3200400"/>
            <a:ext cx="457200" cy="0"/>
          </a:xfrm>
          <a:prstGeom prst="line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6648" name="Shape 88"/>
          <p:cNvCxnSpPr>
            <a:cxnSpLocks noChangeShapeType="1"/>
            <a:stCxn id="76" idx="1"/>
          </p:cNvCxnSpPr>
          <p:nvPr/>
        </p:nvCxnSpPr>
        <p:spPr bwMode="auto">
          <a:xfrm rot="10800000" flipV="1">
            <a:off x="2971800" y="3009900"/>
            <a:ext cx="381000" cy="647700"/>
          </a:xfrm>
          <a:prstGeom prst="bentConnector2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90" name="Rectangle 89"/>
          <p:cNvSpPr/>
          <p:nvPr/>
        </p:nvSpPr>
        <p:spPr>
          <a:xfrm>
            <a:off x="2438400" y="3429000"/>
            <a:ext cx="13716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AutoCAD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26650" name="Shape 90"/>
          <p:cNvCxnSpPr>
            <a:cxnSpLocks noChangeShapeType="1"/>
            <a:stCxn id="76" idx="3"/>
          </p:cNvCxnSpPr>
          <p:nvPr/>
        </p:nvCxnSpPr>
        <p:spPr bwMode="auto">
          <a:xfrm>
            <a:off x="5638800" y="3009900"/>
            <a:ext cx="457200" cy="647700"/>
          </a:xfrm>
          <a:prstGeom prst="bentConnector2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92" name="Rectangle 91"/>
          <p:cNvSpPr/>
          <p:nvPr/>
        </p:nvSpPr>
        <p:spPr>
          <a:xfrm>
            <a:off x="5257800" y="3429000"/>
            <a:ext cx="13716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DXF to WaterCAD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26652" name="Straight Connector 92"/>
          <p:cNvCxnSpPr>
            <a:cxnSpLocks noChangeShapeType="1"/>
            <a:stCxn id="76" idx="2"/>
            <a:endCxn id="97" idx="0"/>
          </p:cNvCxnSpPr>
          <p:nvPr/>
        </p:nvCxnSpPr>
        <p:spPr bwMode="auto">
          <a:xfrm rot="5400000">
            <a:off x="3238500" y="4610100"/>
            <a:ext cx="2514600" cy="0"/>
          </a:xfrm>
          <a:prstGeom prst="line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4" name="Rectangle 93"/>
          <p:cNvSpPr/>
          <p:nvPr/>
        </p:nvSpPr>
        <p:spPr>
          <a:xfrm>
            <a:off x="3352800" y="4267200"/>
            <a:ext cx="22860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Entering the data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26654" name="Shape 94"/>
          <p:cNvCxnSpPr>
            <a:cxnSpLocks noChangeShapeType="1"/>
          </p:cNvCxnSpPr>
          <p:nvPr/>
        </p:nvCxnSpPr>
        <p:spPr bwMode="auto">
          <a:xfrm>
            <a:off x="5638800" y="4610100"/>
            <a:ext cx="457200" cy="647700"/>
          </a:xfrm>
          <a:prstGeom prst="bentConnector2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96" name="Rectangle 95"/>
          <p:cNvSpPr/>
          <p:nvPr/>
        </p:nvSpPr>
        <p:spPr>
          <a:xfrm>
            <a:off x="5436096" y="5013176"/>
            <a:ext cx="13716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WaterCAD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352800" y="5867400"/>
            <a:ext cx="22860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Results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90600" y="4419600"/>
            <a:ext cx="1371600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Demand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990600" y="5105400"/>
            <a:ext cx="1371600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Pipes and Nodes</a:t>
            </a:r>
          </a:p>
        </p:txBody>
      </p:sp>
      <p:sp>
        <p:nvSpPr>
          <p:cNvPr id="26665" name="TextBox 4"/>
          <p:cNvSpPr txBox="1">
            <a:spLocks noChangeArrowheads="1"/>
          </p:cNvSpPr>
          <p:nvPr/>
        </p:nvSpPr>
        <p:spPr bwMode="auto">
          <a:xfrm>
            <a:off x="0" y="7620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Processing Steps: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358082" y="5857892"/>
            <a:ext cx="1557342" cy="6429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Design</a:t>
            </a:r>
            <a:endParaRPr lang="ar-EG" kern="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62" name="Straight Connector 61"/>
          <p:cNvCxnSpPr>
            <a:stCxn id="97" idx="3"/>
            <a:endCxn id="57" idx="1"/>
          </p:cNvCxnSpPr>
          <p:nvPr/>
        </p:nvCxnSpPr>
        <p:spPr>
          <a:xfrm flipV="1">
            <a:off x="5638800" y="6179363"/>
            <a:ext cx="1719282" cy="30937"/>
          </a:xfrm>
          <a:prstGeom prst="line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1" name="Elbow Connector 30"/>
          <p:cNvCxnSpPr>
            <a:stCxn id="94" idx="1"/>
            <a:endCxn id="126" idx="3"/>
          </p:cNvCxnSpPr>
          <p:nvPr/>
        </p:nvCxnSpPr>
        <p:spPr>
          <a:xfrm rot="10800000" flipV="1">
            <a:off x="2362200" y="4610100"/>
            <a:ext cx="990600" cy="7620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4" idx="1"/>
          </p:cNvCxnSpPr>
          <p:nvPr/>
        </p:nvCxnSpPr>
        <p:spPr>
          <a:xfrm flipH="1" flipV="1">
            <a:off x="2339752" y="4581128"/>
            <a:ext cx="1013048" cy="2897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Azmut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WDN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762000" y="1066800"/>
            <a:ext cx="2667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Azmut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WDN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55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nodes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69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</a:p>
          <a:p>
            <a:endParaRPr lang="en-US" dirty="0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609600" y="5500702"/>
            <a:ext cx="784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Azmut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reservoir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Elevation =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506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m, </a:t>
            </a: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1"/>
            <a:ext cx="9144000" cy="345638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Input: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786842" cy="507209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Growth rate (r) = 3.2%</a:t>
            </a:r>
          </a:p>
          <a:p>
            <a:pPr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Period = 20 years </a:t>
            </a:r>
          </a:p>
          <a:p>
            <a:pPr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 consumption per capita day = 100 L /C-d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Demand : we calculate the num. of capita for each service area by Thiesson Polygon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Diameter : we calculate the largest diameter = 3 in</a:t>
            </a:r>
          </a:p>
          <a:p>
            <a:pPr>
              <a:lnSpc>
                <a:spcPct val="150000"/>
              </a:lnSpc>
              <a:buClrTx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and we use all diameter ≤ 3 in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5984" y="1000108"/>
            <a:ext cx="4929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Lucida Calligraphy" pitchFamily="66" charset="0"/>
            </a:endParaRPr>
          </a:p>
          <a:p>
            <a:pPr algn="ctr"/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Lucida Calligraphy" pitchFamily="66" charset="0"/>
              </a:rPr>
              <a:t/>
            </a:r>
            <a:b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Lucida Calligraphy" pitchFamily="66" charset="0"/>
              </a:rPr>
            </a:br>
            <a:r>
              <a:rPr lang="en-US" sz="9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3152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Pressure After Adding Pump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71600" y="1556792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179512" y="1412776"/>
          <a:ext cx="82044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US" sz="4400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ar-E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Min. head in junction = 15 m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Velocity range : 0.2 m/s ≤ v ≤ 3 m/s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Pump Power = 3.58 KW </a:t>
            </a:r>
          </a:p>
          <a:p>
            <a:pPr>
              <a:buClrTx/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Tx/>
              <a:buNone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EG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8"/>
          <p:cNvSpPr txBox="1">
            <a:spLocks noChangeArrowheads="1"/>
          </p:cNvSpPr>
          <p:nvPr/>
        </p:nvSpPr>
        <p:spPr bwMode="auto">
          <a:xfrm>
            <a:off x="990600" y="1828800"/>
            <a:ext cx="7685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tion" pitchFamily="2" charset="0"/>
                <a:cs typeface="Times New Roman" pitchFamily="18" charset="0"/>
              </a:rPr>
              <a:t>Thank You…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92BB-9857-4882-AAAD-6B55ECC9C56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Objectives of the Project:</a:t>
            </a:r>
            <a:b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just" rtl="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main objectives of this project are to:</a:t>
            </a:r>
          </a:p>
          <a:p>
            <a:pPr algn="just" rtl="0"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2930" indent="-514350" algn="just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  </a:t>
            </a:r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a Wastewater collection network for Azmut  village</a:t>
            </a:r>
          </a:p>
          <a:p>
            <a:pPr algn="just" rtl="0">
              <a:buNone/>
            </a:pPr>
            <a:endParaRPr lang="en-US" sz="28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  </a:t>
            </a:r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a water distribution network for </a:t>
            </a:r>
            <a:r>
              <a:rPr lang="en-US" sz="28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Azmut</a:t>
            </a:r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Village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204864"/>
            <a:ext cx="7848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Study Area</a:t>
            </a:r>
            <a:endParaRPr lang="ar-EG" sz="9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71711-2CE4-480D-86E7-E10F0B616FAD}" type="slidenum">
              <a:rPr lang="x-none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Geography and Topography: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820472" cy="5181600"/>
          </a:xfrm>
        </p:spPr>
        <p:txBody>
          <a:bodyPr/>
          <a:lstStyle/>
          <a:p>
            <a:pPr algn="just" fontAlgn="t">
              <a:buClrTx/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Azmut is located to the north -  east of Nablus City, 5 km away from the city center. It  stands at elevation of around 469m, the maximum elevation is 560 m and minimum elevation is 440 m  above sea level .And total area of  11000  donums, ) the population in Azmut in 1997 was  2035 persons . this number increased in 2007 to 2797 persons.   So ,  we can calculate population growth rate = 3.2%           </a:t>
            </a:r>
          </a:p>
          <a:p>
            <a:pPr algn="l" rtl="0" fontAlgn="t">
              <a:buFont typeface="Wingdings" pitchFamily="2" charset="2"/>
              <a:buChar char="v"/>
            </a:pPr>
            <a:endParaRPr lang="en-US" sz="18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027790"/>
            <a:ext cx="6336704" cy="365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92BB-9857-4882-AAAD-6B55ECC9C5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1844824"/>
            <a:ext cx="8496944" cy="2880320"/>
          </a:xfrm>
        </p:spPr>
        <p:txBody>
          <a:bodyPr/>
          <a:lstStyle/>
          <a:p>
            <a:pPr algn="ctr"/>
            <a:r>
              <a:rPr lang="en-US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of Azmut Wastewater Collection Network</a:t>
            </a:r>
            <a:endParaRPr lang="x-none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144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x-none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688632"/>
          </a:xfrm>
        </p:spPr>
        <p:txBody>
          <a:bodyPr>
            <a:noAutofit/>
          </a:bodyPr>
          <a:lstStyle/>
          <a:p>
            <a:pPr algn="l" rtl="0">
              <a:buClrTx/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Azmut Village without a wastewater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net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disposal of sewage was done through traditional methods as cesspits , but the disadvantages of this method such as ( pollution ,disease  and the cost of evacuation of wastes ) requires the presence of sewage system 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it is necessary to design  a  sewage collection network in the areas expected to be populated in the future since these networks are in general essential parts of the infrastructure of these areas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endParaRPr lang="x-none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Tx/>
              <a:buFont typeface="Wingdings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main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goals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the design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rtl="0">
              <a:buNone/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Prevent pollution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Make people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comfortable.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 In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future we can reuse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wastewater after treatment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Methodology</a:t>
            </a:r>
            <a:endParaRPr lang="en-US" sz="3600" b="1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70" name="Rectangle 69"/>
          <p:cNvSpPr/>
          <p:nvPr/>
        </p:nvSpPr>
        <p:spPr>
          <a:xfrm>
            <a:off x="3352800" y="1752600"/>
            <a:ext cx="22860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Collecting </a:t>
            </a: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Data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26632" name="Straight Connector 70"/>
          <p:cNvCxnSpPr>
            <a:cxnSpLocks noChangeShapeType="1"/>
          </p:cNvCxnSpPr>
          <p:nvPr/>
        </p:nvCxnSpPr>
        <p:spPr bwMode="auto">
          <a:xfrm rot="5400000">
            <a:off x="4229100" y="2628900"/>
            <a:ext cx="533400" cy="0"/>
          </a:xfrm>
          <a:prstGeom prst="line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6633" name="Shape 10"/>
          <p:cNvCxnSpPr>
            <a:cxnSpLocks noChangeShapeType="1"/>
            <a:stCxn id="70" idx="3"/>
          </p:cNvCxnSpPr>
          <p:nvPr/>
        </p:nvCxnSpPr>
        <p:spPr bwMode="auto">
          <a:xfrm>
            <a:off x="5638800" y="2095500"/>
            <a:ext cx="609600" cy="419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73" name="Rectangle 72"/>
          <p:cNvSpPr/>
          <p:nvPr/>
        </p:nvSpPr>
        <p:spPr>
          <a:xfrm>
            <a:off x="6096000" y="2057400"/>
            <a:ext cx="22860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Azmut</a:t>
            </a:r>
            <a:r>
              <a:rPr lang="en-US" dirty="0" smtClean="0"/>
              <a:t> </a:t>
            </a: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Village</a:t>
            </a:r>
            <a:r>
              <a:rPr lang="en-US" dirty="0" smtClean="0"/>
              <a:t> </a:t>
            </a: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Council</a:t>
            </a:r>
            <a:endParaRPr lang="x-none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352800" y="2667000"/>
            <a:ext cx="22860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Working with </a:t>
            </a: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Data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391400" y="2895600"/>
            <a:ext cx="14478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AutoCAD map</a:t>
            </a:r>
          </a:p>
        </p:txBody>
      </p:sp>
      <p:cxnSp>
        <p:nvCxnSpPr>
          <p:cNvPr id="26640" name="Straight Connector 79"/>
          <p:cNvCxnSpPr>
            <a:cxnSpLocks noChangeShapeType="1"/>
          </p:cNvCxnSpPr>
          <p:nvPr/>
        </p:nvCxnSpPr>
        <p:spPr bwMode="auto">
          <a:xfrm>
            <a:off x="6934200" y="2743200"/>
            <a:ext cx="14064" cy="469776"/>
          </a:xfrm>
          <a:prstGeom prst="line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6643" name="Straight Connector 82"/>
          <p:cNvCxnSpPr>
            <a:cxnSpLocks noChangeShapeType="1"/>
          </p:cNvCxnSpPr>
          <p:nvPr/>
        </p:nvCxnSpPr>
        <p:spPr bwMode="auto">
          <a:xfrm>
            <a:off x="6934200" y="3200400"/>
            <a:ext cx="457200" cy="0"/>
          </a:xfrm>
          <a:prstGeom prst="line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6648" name="Shape 88"/>
          <p:cNvCxnSpPr>
            <a:cxnSpLocks noChangeShapeType="1"/>
            <a:stCxn id="76" idx="1"/>
          </p:cNvCxnSpPr>
          <p:nvPr/>
        </p:nvCxnSpPr>
        <p:spPr bwMode="auto">
          <a:xfrm rot="10800000" flipV="1">
            <a:off x="2971800" y="3009900"/>
            <a:ext cx="381000" cy="647700"/>
          </a:xfrm>
          <a:prstGeom prst="bentConnector2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90" name="Rectangle 89"/>
          <p:cNvSpPr/>
          <p:nvPr/>
        </p:nvSpPr>
        <p:spPr>
          <a:xfrm>
            <a:off x="2438400" y="3429000"/>
            <a:ext cx="13716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AutoCAD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257800" y="3429000"/>
            <a:ext cx="13716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DXF to SewerCAD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352800" y="4267200"/>
            <a:ext cx="22860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Entering the data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26654" name="Shape 94"/>
          <p:cNvCxnSpPr>
            <a:cxnSpLocks noChangeShapeType="1"/>
          </p:cNvCxnSpPr>
          <p:nvPr/>
        </p:nvCxnSpPr>
        <p:spPr bwMode="auto">
          <a:xfrm>
            <a:off x="5638800" y="4610100"/>
            <a:ext cx="457200" cy="647700"/>
          </a:xfrm>
          <a:prstGeom prst="bentConnector2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96" name="Rectangle 95"/>
          <p:cNvSpPr/>
          <p:nvPr/>
        </p:nvSpPr>
        <p:spPr>
          <a:xfrm>
            <a:off x="5436096" y="5157192"/>
            <a:ext cx="1371600" cy="54178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SewerCAD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059832" y="6398096"/>
            <a:ext cx="2286000" cy="45990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Results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90600" y="4419600"/>
            <a:ext cx="1371600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Load</a:t>
            </a: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971600" y="5085184"/>
            <a:ext cx="1371600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Manholes </a:t>
            </a: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and </a:t>
            </a:r>
            <a:r>
              <a:rPr lang="en-US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Conduit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6665" name="TextBox 4"/>
          <p:cNvSpPr txBox="1">
            <a:spLocks noChangeArrowheads="1"/>
          </p:cNvSpPr>
          <p:nvPr/>
        </p:nvSpPr>
        <p:spPr bwMode="auto">
          <a:xfrm>
            <a:off x="0" y="7620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Processing Steps: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436096" y="5877272"/>
            <a:ext cx="1368152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Design</a:t>
            </a:r>
            <a:endParaRPr lang="ar-EG" kern="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31" name="Elbow Connector 30"/>
          <p:cNvCxnSpPr>
            <a:stCxn id="94" idx="1"/>
            <a:endCxn id="126" idx="3"/>
          </p:cNvCxnSpPr>
          <p:nvPr/>
        </p:nvCxnSpPr>
        <p:spPr>
          <a:xfrm rot="10800000" flipV="1">
            <a:off x="2343200" y="4610100"/>
            <a:ext cx="1009600" cy="87112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4" idx="1"/>
          </p:cNvCxnSpPr>
          <p:nvPr/>
        </p:nvCxnSpPr>
        <p:spPr>
          <a:xfrm flipH="1" flipV="1">
            <a:off x="2339752" y="4581128"/>
            <a:ext cx="1013048" cy="2897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043608" y="3789040"/>
            <a:ext cx="129614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Excel sheet</a:t>
            </a:r>
            <a:endParaRPr lang="en-US" dirty="0"/>
          </a:p>
        </p:txBody>
      </p:sp>
      <p:cxnSp>
        <p:nvCxnSpPr>
          <p:cNvPr id="39" name="Straight Connector 38"/>
          <p:cNvCxnSpPr>
            <a:endCxn id="37" idx="0"/>
          </p:cNvCxnSpPr>
          <p:nvPr/>
        </p:nvCxnSpPr>
        <p:spPr>
          <a:xfrm>
            <a:off x="1691680" y="2996952"/>
            <a:ext cx="0" cy="7920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76" idx="1"/>
          </p:cNvCxnSpPr>
          <p:nvPr/>
        </p:nvCxnSpPr>
        <p:spPr>
          <a:xfrm flipH="1" flipV="1">
            <a:off x="1691680" y="2996952"/>
            <a:ext cx="1661120" cy="1294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0" idx="3"/>
            <a:endCxn id="92" idx="1"/>
          </p:cNvCxnSpPr>
          <p:nvPr/>
        </p:nvCxnSpPr>
        <p:spPr>
          <a:xfrm>
            <a:off x="3810000" y="3771900"/>
            <a:ext cx="14478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6" idx="2"/>
            <a:endCxn id="94" idx="0"/>
          </p:cNvCxnSpPr>
          <p:nvPr/>
        </p:nvCxnSpPr>
        <p:spPr>
          <a:xfrm>
            <a:off x="4495800" y="3352800"/>
            <a:ext cx="0" cy="9144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57" idx="2"/>
            <a:endCxn id="97" idx="3"/>
          </p:cNvCxnSpPr>
          <p:nvPr/>
        </p:nvCxnSpPr>
        <p:spPr>
          <a:xfrm rot="5400000">
            <a:off x="5609642" y="6117518"/>
            <a:ext cx="246720" cy="774340"/>
          </a:xfrm>
          <a:prstGeom prst="bentConnector2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96" idx="2"/>
            <a:endCxn id="57" idx="0"/>
          </p:cNvCxnSpPr>
          <p:nvPr/>
        </p:nvCxnSpPr>
        <p:spPr>
          <a:xfrm flipH="1">
            <a:off x="6120172" y="5698976"/>
            <a:ext cx="1724" cy="1782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4545</TotalTime>
  <Words>858</Words>
  <Application>Microsoft Office PowerPoint</Application>
  <PresentationFormat>On-screen Show (4:3)</PresentationFormat>
  <Paragraphs>213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Metro</vt:lpstr>
      <vt:lpstr>   AN – Najah National University        </vt:lpstr>
      <vt:lpstr>Slide 2</vt:lpstr>
      <vt:lpstr>The Objectives of the Project: </vt:lpstr>
      <vt:lpstr>Slide 4</vt:lpstr>
      <vt:lpstr>Geography and Topography:</vt:lpstr>
      <vt:lpstr>Design of Azmut Wastewater Collection Network</vt:lpstr>
      <vt:lpstr>Introduction</vt:lpstr>
      <vt:lpstr>Objective</vt:lpstr>
      <vt:lpstr>Methodology</vt:lpstr>
      <vt:lpstr>Excel Sheet Data</vt:lpstr>
      <vt:lpstr>Constraints used in design   </vt:lpstr>
      <vt:lpstr>Design of sewers</vt:lpstr>
      <vt:lpstr>Results</vt:lpstr>
      <vt:lpstr>Velocity </vt:lpstr>
      <vt:lpstr>Conclusion and Recommendation</vt:lpstr>
      <vt:lpstr>Total Cost of the Sewage Network</vt:lpstr>
      <vt:lpstr>Slide 17</vt:lpstr>
      <vt:lpstr>Introduction </vt:lpstr>
      <vt:lpstr>The importance of water distribution network</vt:lpstr>
      <vt:lpstr>Water distribution networks </vt:lpstr>
      <vt:lpstr>  Methodology</vt:lpstr>
      <vt:lpstr>Methodology</vt:lpstr>
      <vt:lpstr>Azmut  WDN</vt:lpstr>
      <vt:lpstr>Data Input:</vt:lpstr>
      <vt:lpstr>Slide 25</vt:lpstr>
      <vt:lpstr>Pressure After Adding Pump </vt:lpstr>
      <vt:lpstr>Conclusion </vt:lpstr>
      <vt:lpstr>Slide 28</vt:lpstr>
    </vt:vector>
  </TitlesOfParts>
  <Company>Eng. Mohammad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محمد زعيم الريماوي</cp:lastModifiedBy>
  <cp:revision>342</cp:revision>
  <dcterms:created xsi:type="dcterms:W3CDTF">2010-04-29T20:30:07Z</dcterms:created>
  <dcterms:modified xsi:type="dcterms:W3CDTF">2012-01-07T07:03:40Z</dcterms:modified>
</cp:coreProperties>
</file>