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72" r:id="rId8"/>
    <p:sldId id="273" r:id="rId9"/>
    <p:sldId id="266" r:id="rId10"/>
    <p:sldId id="267" r:id="rId11"/>
    <p:sldId id="278" r:id="rId12"/>
    <p:sldId id="268" r:id="rId13"/>
    <p:sldId id="274" r:id="rId14"/>
    <p:sldId id="279" r:id="rId15"/>
    <p:sldId id="280" r:id="rId16"/>
    <p:sldId id="275" r:id="rId17"/>
    <p:sldId id="276" r:id="rId18"/>
    <p:sldId id="277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AEBFBE-2575-4DFA-B5D2-D1E39B60A27B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510DCA-DF62-4C92-983D-E57DF745C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2928934"/>
          </a:xfrm>
          <a:noFill/>
          <a:effectLst/>
        </p:spPr>
        <p:txBody>
          <a:bodyPr lIns="36000" tIns="36000" rIns="36000" bIns="36000">
            <a:normAutofit/>
          </a:bodyPr>
          <a:lstStyle/>
          <a:p>
            <a:pPr algn="ctr"/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 system for building of Palestinian telecommunication group “paltel group”</a:t>
            </a:r>
            <a:r>
              <a:rPr lang="en-US" sz="3600" b="1" i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988840"/>
            <a:ext cx="7286676" cy="4392488"/>
          </a:xfrm>
        </p:spPr>
        <p:txBody>
          <a:bodyPr>
            <a:normAutofit/>
          </a:bodyPr>
          <a:lstStyle/>
          <a:p>
            <a:pPr rtl="1"/>
            <a:r>
              <a:rPr lang="en-US" b="1" dirty="0" smtClean="0"/>
              <a:t> </a:t>
            </a:r>
            <a:endParaRPr lang="en-US" dirty="0" smtClean="0"/>
          </a:p>
          <a:p>
            <a:pPr algn="l" rtl="1"/>
            <a:r>
              <a:rPr lang="en-US" sz="2900" b="1" u="sng" dirty="0" smtClean="0">
                <a:solidFill>
                  <a:srgbClr val="FF0000"/>
                </a:solidFill>
              </a:rPr>
              <a:t>Prepared by :</a:t>
            </a:r>
          </a:p>
          <a:p>
            <a:pPr algn="l" rtl="1"/>
            <a:r>
              <a:rPr lang="en-US" sz="2900" b="1" dirty="0" smtClean="0">
                <a:solidFill>
                  <a:srgbClr val="002060"/>
                </a:solidFill>
              </a:rPr>
              <a:t>10612603</a:t>
            </a:r>
            <a:r>
              <a:rPr lang="ar-SA" sz="2900" b="1" dirty="0" smtClean="0">
                <a:solidFill>
                  <a:srgbClr val="002060"/>
                </a:solidFill>
              </a:rPr>
              <a:t>           </a:t>
            </a:r>
            <a:r>
              <a:rPr lang="en-US" sz="2900" b="1" dirty="0" smtClean="0">
                <a:solidFill>
                  <a:srgbClr val="002060"/>
                </a:solidFill>
              </a:rPr>
              <a:t>Ameed mahmoud qzaih</a:t>
            </a:r>
          </a:p>
          <a:p>
            <a:pPr algn="l" rtl="1"/>
            <a:r>
              <a:rPr lang="en-US" sz="2900" b="1" dirty="0" smtClean="0">
                <a:solidFill>
                  <a:srgbClr val="002060"/>
                </a:solidFill>
              </a:rPr>
              <a:t>10613800</a:t>
            </a:r>
            <a:r>
              <a:rPr lang="ar-SA" sz="2900" b="1" dirty="0" smtClean="0">
                <a:solidFill>
                  <a:srgbClr val="002060"/>
                </a:solidFill>
              </a:rPr>
              <a:t>    </a:t>
            </a:r>
            <a:r>
              <a:rPr lang="en-US" sz="2900" b="1" dirty="0" smtClean="0">
                <a:solidFill>
                  <a:srgbClr val="002060"/>
                </a:solidFill>
              </a:rPr>
              <a:t>Mohammad mustafa yaseen</a:t>
            </a:r>
          </a:p>
          <a:p>
            <a:pPr algn="l" rtl="1"/>
            <a:r>
              <a:rPr lang="en-US" sz="2900" b="1" dirty="0" smtClean="0">
                <a:solidFill>
                  <a:srgbClr val="002060"/>
                </a:solidFill>
              </a:rPr>
              <a:t>10509606</a:t>
            </a:r>
            <a:r>
              <a:rPr lang="ar-SA" sz="2900" b="1" dirty="0" smtClean="0">
                <a:solidFill>
                  <a:srgbClr val="002060"/>
                </a:solidFill>
              </a:rPr>
              <a:t>       </a:t>
            </a:r>
            <a:r>
              <a:rPr lang="en-US" sz="2900" b="1" dirty="0" smtClean="0">
                <a:solidFill>
                  <a:srgbClr val="002060"/>
                </a:solidFill>
              </a:rPr>
              <a:t>Samer abdelrazaq khanfar</a:t>
            </a:r>
          </a:p>
          <a:p>
            <a:pPr algn="l" rtl="1"/>
            <a:endParaRPr lang="en-US" dirty="0" smtClean="0">
              <a:solidFill>
                <a:srgbClr val="002060"/>
              </a:solidFill>
            </a:endParaRPr>
          </a:p>
          <a:p>
            <a:pPr algn="l" rtl="1"/>
            <a:r>
              <a:rPr lang="en-US" sz="2800" b="1" u="sng" dirty="0" smtClean="0">
                <a:solidFill>
                  <a:srgbClr val="FF0000"/>
                </a:solidFill>
              </a:rPr>
              <a:t>Supervisor 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1"/>
            <a:r>
              <a:rPr lang="en-US" sz="2800" b="1" dirty="0" smtClean="0">
                <a:solidFill>
                  <a:srgbClr val="002060"/>
                </a:solidFill>
              </a:rPr>
              <a:t>                              Dr. Eyad Assaf  </a:t>
            </a:r>
            <a:r>
              <a:rPr lang="en-US" sz="2800" b="1" dirty="0" smtClean="0"/>
              <a:t>    </a:t>
            </a:r>
            <a:endParaRPr lang="en-US" sz="28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1222375"/>
          </a:xfrm>
        </p:spPr>
        <p:txBody>
          <a:bodyPr/>
          <a:lstStyle/>
          <a:p>
            <a:pPr algn="l"/>
            <a:r>
              <a:rPr lang="en-US" sz="3200" dirty="0" smtClean="0"/>
              <a:t>Sample calculation For Design duct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10000"/>
          </a:blip>
          <a:srcRect/>
          <a:stretch>
            <a:fillRect/>
          </a:stretch>
        </p:blipFill>
        <p:spPr bwMode="auto">
          <a:xfrm>
            <a:off x="2285983" y="1071546"/>
            <a:ext cx="3870193" cy="741101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3566" y="1988844"/>
          <a:ext cx="7704855" cy="4154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856095"/>
                <a:gridCol w="856095"/>
                <a:gridCol w="856095"/>
                <a:gridCol w="975946"/>
                <a:gridCol w="776251"/>
                <a:gridCol w="816088"/>
                <a:gridCol w="856095"/>
                <a:gridCol w="856095"/>
                <a:gridCol w="856095"/>
              </a:tblGrid>
              <a:tr h="83096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FCU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section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circ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∆P/L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D(cm)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velocity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H(cm)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W(cm)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</a:tr>
              <a:tr h="83096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AB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0.2727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0.074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30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3.7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30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25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3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BC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0.11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0.04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2.8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   17.5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3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BD</a:t>
                      </a:r>
                      <a:endParaRPr lang="en-US" sz="1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0.11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0.04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2.8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17.5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3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BE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0.11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0.04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2.8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20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/>
                        <a:t>17.5</a:t>
                      </a:r>
                      <a:endParaRPr lang="en-US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37" t="31758" r="980" b="333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92867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Plumbing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Total demand water :</a:t>
            </a:r>
          </a:p>
          <a:p>
            <a:pPr algn="l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39552" y="1700807"/>
          <a:ext cx="7560840" cy="2160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65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Demand Water (GPM)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Totally Fixture Unit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Type Of Supply Water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0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78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102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Cold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00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33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35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Hot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00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84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112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331640" y="4437113"/>
          <a:ext cx="6480720" cy="2271503"/>
        </p:xfrm>
        <a:graphic>
          <a:graphicData uri="http://schemas.openxmlformats.org/drawingml/2006/table">
            <a:tbl>
              <a:tblPr/>
              <a:tblGrid>
                <a:gridCol w="3918766"/>
                <a:gridCol w="2561954"/>
              </a:tblGrid>
              <a:tr h="401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Name of pipe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Size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in inches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Municipality Line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3/4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standard)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Supply Line of pump 1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kumimoji="0" lang="ar-S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Pressurized pump 1 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kumimoji="0" lang="ar-S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Pressurized pump 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kumimoji="0" lang="ar-S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323528" y="393305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main pipe size for riser :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301208"/>
            <a:ext cx="95250" cy="42862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301208"/>
            <a:ext cx="104775" cy="428625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805264"/>
            <a:ext cx="104775" cy="428625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237312"/>
            <a:ext cx="104775" cy="428625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Sample of calculation for determined number of fixture unit:</a:t>
            </a:r>
            <a:endParaRPr lang="ar-SA" sz="28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79512" y="1857363"/>
          <a:ext cx="8686800" cy="3929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9120"/>
                <a:gridCol w="579120"/>
                <a:gridCol w="579120"/>
                <a:gridCol w="1737360"/>
                <a:gridCol w="868680"/>
                <a:gridCol w="868680"/>
                <a:gridCol w="579120"/>
                <a:gridCol w="579120"/>
                <a:gridCol w="579120"/>
                <a:gridCol w="1737360"/>
              </a:tblGrid>
              <a:tr h="5149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Fixture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Pipe Size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Fixture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494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total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hot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cold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hot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8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cold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 1/2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3.5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3.5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W C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1.6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1.6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 3/8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 3/8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0.8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Lavatory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4.6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4.6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 1/2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 1/2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2.3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2.3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Mop sink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7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6.2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13.2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7.5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3.1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6.6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Total Fixture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7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Total Demand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    ( GPM )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76" t="14608" r="2333" b="14597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7759" t="3025" r="3829" b="1197"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en-US" dirty="0" smtClean="0"/>
              <a:t>                Equipment Selection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7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Boiler :</a:t>
            </a:r>
          </a:p>
          <a:p>
            <a:pPr algn="l">
              <a:buNone/>
            </a:pPr>
            <a:r>
              <a:rPr lang="en-US" dirty="0" smtClean="0"/>
              <a:t>From mansour catalog of steam boiler is </a:t>
            </a:r>
          </a:p>
          <a:p>
            <a:pPr algn="l">
              <a:buNone/>
            </a:pPr>
            <a:r>
              <a:rPr lang="en-US" dirty="0" smtClean="0"/>
              <a:t>250 kw.</a:t>
            </a:r>
            <a:r>
              <a:rPr lang="ar-SA" dirty="0" smtClean="0"/>
              <a:t> </a:t>
            </a:r>
            <a:r>
              <a:rPr lang="en-US" u="sng" dirty="0" smtClean="0"/>
              <a:t>MS-10</a:t>
            </a:r>
            <a:r>
              <a:rPr lang="en-US" dirty="0" smtClean="0"/>
              <a:t> which has capacity is</a:t>
            </a:r>
            <a:endParaRPr lang="ar-SA" dirty="0" smtClean="0"/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Chiller :</a:t>
            </a:r>
          </a:p>
          <a:p>
            <a:pPr algn="l">
              <a:buNone/>
            </a:pPr>
            <a:r>
              <a:rPr lang="ar-SA" dirty="0" smtClean="0"/>
              <a:t> </a:t>
            </a:r>
            <a:r>
              <a:rPr lang="en-US" dirty="0" smtClean="0"/>
              <a:t>From Petra catalog we select a model </a:t>
            </a:r>
          </a:p>
          <a:p>
            <a:pPr algn="l">
              <a:buNone/>
            </a:pPr>
            <a:r>
              <a:rPr lang="en-US" dirty="0" smtClean="0"/>
              <a:t>Which has capacity is 372 kw.</a:t>
            </a:r>
            <a:r>
              <a:rPr lang="ar-SA" dirty="0" smtClean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A P S  75  2S  AC</a:t>
            </a:r>
            <a:endParaRPr lang="en-US" dirty="0" smtClean="0"/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Fan coil :</a:t>
            </a:r>
          </a:p>
          <a:p>
            <a:pPr algn="l">
              <a:buNone/>
            </a:pPr>
            <a:r>
              <a:rPr lang="en-US" dirty="0" smtClean="0"/>
              <a:t>RAC 4 H/C CBP 3 </a:t>
            </a:r>
            <a:endParaRPr lang="ar-SA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    400 cfm</a:t>
            </a:r>
            <a:endParaRPr lang="ar-SA" dirty="0" smtClean="0"/>
          </a:p>
        </p:txBody>
      </p:sp>
      <p:sp>
        <p:nvSpPr>
          <p:cNvPr id="4" name="سهم للأسفل 3"/>
          <p:cNvSpPr/>
          <p:nvPr/>
        </p:nvSpPr>
        <p:spPr>
          <a:xfrm>
            <a:off x="1187624" y="53732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57256"/>
          </a:xfrm>
        </p:spPr>
        <p:txBody>
          <a:bodyPr/>
          <a:lstStyle/>
          <a:p>
            <a:pPr algn="ctr"/>
            <a:r>
              <a:rPr lang="en-US" dirty="0" smtClean="0"/>
              <a:t>Equipment selection cont.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686800" cy="5159396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Fresh air and Exhaust fans:</a:t>
            </a:r>
            <a:endParaRPr lang="ar-SA" b="1" u="sng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From ROSENBERG program we select a fan according to total CFM for example. first floor </a:t>
            </a:r>
            <a:r>
              <a:rPr lang="ar-SA" dirty="0" smtClean="0"/>
              <a:t>   </a:t>
            </a:r>
            <a:r>
              <a:rPr lang="en-US" u="sng" dirty="0" smtClean="0"/>
              <a:t>UNO-ME50-355-4E</a:t>
            </a:r>
            <a:r>
              <a:rPr lang="en-US" dirty="0" smtClean="0"/>
              <a:t> , </a:t>
            </a:r>
            <a:r>
              <a:rPr lang="en-US" u="sng" dirty="0" smtClean="0"/>
              <a:t>DH 355-4 D EX </a:t>
            </a:r>
            <a:endParaRPr lang="ar-SA" u="sng" dirty="0" smtClean="0"/>
          </a:p>
          <a:p>
            <a:pPr algn="l">
              <a:buNone/>
            </a:pPr>
            <a:r>
              <a:rPr lang="en-US" dirty="0" smtClean="0"/>
              <a:t>respectively.</a:t>
            </a:r>
            <a:endParaRPr lang="ar-SA" u="sng" dirty="0" smtClean="0"/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PUMPS: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From LOWARA company we select 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1. Circulation pump for boiler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GXS20</a:t>
            </a:r>
            <a:endParaRPr lang="ar-SA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2. Centrifugal pump for potable water </a:t>
            </a:r>
            <a:r>
              <a:rPr lang="en-US" b="1" u="sng" dirty="0" smtClean="0">
                <a:solidFill>
                  <a:schemeClr val="tx1"/>
                </a:solidFill>
              </a:rPr>
              <a:t>GTKS20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3.Transfer pump </a:t>
            </a:r>
            <a:r>
              <a:rPr lang="en-US" b="1" u="sng" dirty="0" smtClean="0">
                <a:solidFill>
                  <a:schemeClr val="tx1"/>
                </a:solidFill>
              </a:rPr>
              <a:t>4HM9</a:t>
            </a:r>
            <a:endParaRPr lang="ar-SA" b="1" u="sng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4.Drainge pump </a:t>
            </a:r>
            <a:r>
              <a:rPr lang="en-US" b="1" u="sng" dirty="0" smtClean="0">
                <a:solidFill>
                  <a:schemeClr val="tx1"/>
                </a:solidFill>
              </a:rPr>
              <a:t>DOC3</a:t>
            </a:r>
            <a:endParaRPr lang="ar-SA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SUMMARY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*All steps of design and plans of HVAC  system are done.  </a:t>
            </a:r>
          </a:p>
          <a:p>
            <a:pPr algn="l">
              <a:buNone/>
            </a:pPr>
            <a:r>
              <a:rPr lang="en-US" sz="3600" dirty="0" smtClean="0"/>
              <a:t>*All steps of design and plans of plumping system are done.</a:t>
            </a:r>
          </a:p>
          <a:p>
            <a:pPr algn="l">
              <a:buNone/>
            </a:pPr>
            <a:r>
              <a:rPr lang="en-US" sz="3600" dirty="0" smtClean="0"/>
              <a:t>*we select a suitable equipment for the system which satisfied the required conditions.</a:t>
            </a:r>
          </a:p>
          <a:p>
            <a:pPr algn="l">
              <a:buNone/>
            </a:pPr>
            <a:r>
              <a:rPr lang="en-US" dirty="0" smtClean="0"/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u="sng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algn="ctr">
              <a:buNone/>
            </a:pPr>
            <a:r>
              <a:rPr lang="en-US" sz="9600" b="1" u="sng" dirty="0" smtClean="0">
                <a:solidFill>
                  <a:srgbClr val="FF0000"/>
                </a:solidFill>
                <a:latin typeface="Monotype Corsiva" pitchFamily="66" charset="0"/>
              </a:rPr>
              <a:t>The end</a:t>
            </a:r>
          </a:p>
          <a:p>
            <a:pPr algn="ctr">
              <a:buNone/>
            </a:pPr>
            <a:endParaRPr lang="en-US" sz="7200" u="sng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72510" cy="100010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Presentation out line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4357718"/>
          </a:xfrm>
        </p:spPr>
        <p:txBody>
          <a:bodyPr>
            <a:noAutofit/>
          </a:bodyPr>
          <a:lstStyle/>
          <a:p>
            <a:pPr algn="l"/>
            <a:endParaRPr lang="en-US" sz="2800" dirty="0" smtClean="0"/>
          </a:p>
          <a:p>
            <a:r>
              <a:rPr lang="en-US" sz="3200" b="1" dirty="0" smtClean="0"/>
              <a:t> - Building Description. </a:t>
            </a:r>
          </a:p>
          <a:p>
            <a:r>
              <a:rPr lang="en-US" sz="3200" b="1" dirty="0" smtClean="0"/>
              <a:t> - Heating load calculation. </a:t>
            </a:r>
          </a:p>
          <a:p>
            <a:r>
              <a:rPr lang="en-US" sz="3200" b="1" dirty="0" smtClean="0"/>
              <a:t> - Cooling load calculation. </a:t>
            </a:r>
          </a:p>
          <a:p>
            <a:r>
              <a:rPr lang="en-US" sz="3200" b="1" dirty="0" smtClean="0"/>
              <a:t> - Duct Design.</a:t>
            </a:r>
          </a:p>
          <a:p>
            <a:r>
              <a:rPr lang="en-US" sz="3200" b="1" dirty="0" smtClean="0"/>
              <a:t> - Plumbing System. </a:t>
            </a:r>
          </a:p>
          <a:p>
            <a:r>
              <a:rPr lang="en-US" sz="3200" b="1" dirty="0" smtClean="0"/>
              <a:t> - Equipment Selection.</a:t>
            </a:r>
          </a:p>
          <a:p>
            <a:r>
              <a:rPr lang="en-US" sz="3200" b="1" dirty="0" smtClean="0"/>
              <a:t> - Summary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Building Description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</a:rPr>
              <a:t> Building Location :</a:t>
            </a:r>
          </a:p>
          <a:p>
            <a:pPr algn="l">
              <a:buNone/>
            </a:pPr>
            <a:r>
              <a:rPr lang="en-US" sz="2000" dirty="0" smtClean="0"/>
              <a:t>              </a:t>
            </a:r>
            <a:r>
              <a:rPr lang="en-US" b="1" dirty="0" smtClean="0">
                <a:solidFill>
                  <a:srgbClr val="002060"/>
                </a:solidFill>
              </a:rPr>
              <a:t>Country: Palestine.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City: Ramallah</a:t>
            </a:r>
          </a:p>
          <a:p>
            <a:pPr algn="l" rtl="1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Elevation: 840 m above sea level  </a:t>
            </a:r>
          </a:p>
          <a:p>
            <a:pPr algn="l" rtl="1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Latitude: 32˚.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Building face sits at the south orientation.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The wind speed in Ramallah above 5 m/s.</a:t>
            </a:r>
          </a:p>
          <a:p>
            <a:pPr>
              <a:buFont typeface="Wingdings" pitchFamily="2" charset="2"/>
              <a:buChar char="Ø"/>
            </a:pPr>
            <a:endParaRPr lang="en-US" b="1" u="sng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Building details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04800" y="1554159"/>
          <a:ext cx="8686800" cy="44796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usage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Floor  number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Extra department &amp; offices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Basement 1 &amp; 2</a:t>
                      </a: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Exhibition hall &amp; main reception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Interconnect department &amp; consultants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First floor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VP operation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Second floor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VP public &amp; investment relations 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Third floor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President (CEO)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Fourth floor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38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Main meeting hall &amp;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rest area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Fifth floor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Heating load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rmAutofit/>
          </a:bodyPr>
          <a:lstStyle/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The heat loss is calculated by this equation :  </a:t>
            </a:r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  <a:p>
            <a:pPr lvl="2" algn="l">
              <a:buNone/>
            </a:pP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1071537" y="1214420"/>
          <a:ext cx="6548463" cy="39269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82821"/>
                <a:gridCol w="2182821"/>
                <a:gridCol w="2182821"/>
              </a:tblGrid>
              <a:tr h="67129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Outside design condition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Inside design condition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052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22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T: temperature</a:t>
                      </a:r>
                      <a:endParaRPr lang="ar-SA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29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62 %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50 %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: relative humidity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29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 g of water/kg of dry air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8.3 g of water/kg of dry air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 : moisture content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291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8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ar-SA" sz="1800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Tun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: unconditioned temperature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291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: ground temperature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3275856" y="5805264"/>
            <a:ext cx="189635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 for heating load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04800" y="1554153"/>
          <a:ext cx="8686800" cy="4946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Heating load (ton)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load (kw)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Floor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6.64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23.24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Basement (– 2)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8.85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Basement (– 1)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5.75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20.11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Ground floor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8.37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29.29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First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30.08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Second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8.38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29.34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Third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7.62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26.68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Fourth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10.15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35,51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Fifth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68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64.36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225.25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/>
          <a:lstStyle/>
          <a:p>
            <a:pPr algn="ctr"/>
            <a:r>
              <a:rPr lang="en-US" dirty="0" smtClean="0"/>
              <a:t>Cooling Load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612856" cy="2468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474"/>
                <a:gridCol w="2821908"/>
                <a:gridCol w="2895474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Outside design condition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Inside design condition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32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dirty="0" smtClean="0"/>
                        <a:t>C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aseline="0" dirty="0" smtClean="0"/>
                        <a:t>C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T: temperature</a:t>
                      </a:r>
                      <a:endParaRPr lang="ar-SA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57 %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50 %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: relative humidity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17.4 g of water/kg of dry air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9.6 g of water/kg of dry air</a:t>
                      </a:r>
                      <a:endParaRPr lang="ar-SA" sz="1800" dirty="0"/>
                    </a:p>
                  </a:txBody>
                  <a:tcPr marL="92694" marR="9269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 : moisture content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  <a:tr h="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29.4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aseline="0" dirty="0" smtClean="0"/>
                        <a:t>C</a:t>
                      </a:r>
                      <a:endParaRPr lang="ar-SA" sz="1800" dirty="0"/>
                    </a:p>
                  </a:txBody>
                  <a:tcPr marL="92694" marR="92694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Tun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: unconditioned temperature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  <a:tr h="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: ground temperature</a:t>
                      </a:r>
                      <a:endParaRPr lang="ar-SA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2694" marR="92694"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323528" y="3717032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/>
              <a:t>The general conduction equation in cooling calculation is: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3995936" y="4077072"/>
            <a:ext cx="2520280" cy="50006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43608" y="6237312"/>
            <a:ext cx="7502130" cy="428628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118762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transmitted through glass: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For convection through glass: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067944" y="4869160"/>
            <a:ext cx="2736304" cy="659648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4067944" y="5733256"/>
            <a:ext cx="252028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43008"/>
          </a:xfrm>
        </p:spPr>
        <p:txBody>
          <a:bodyPr/>
          <a:lstStyle/>
          <a:p>
            <a:pPr algn="ctr"/>
            <a:r>
              <a:rPr lang="en-US" dirty="0" smtClean="0"/>
              <a:t>Summary of cooling load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04800" y="1554165"/>
          <a:ext cx="8686800" cy="4518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Cooling load (ton)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Cooling load (kw)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Floor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11.24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39.33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Basement (– 2)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12.19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42.56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Basement (– 1)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10.03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35.09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Ground floor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12.85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44.97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First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11.95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41.83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Second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11.16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39.05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Third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11.73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41.04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Fourth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13.11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45.9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Fifth floor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80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94.24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327.19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/>
            <a:r>
              <a:rPr lang="en-US" dirty="0" smtClean="0"/>
              <a:t>Duct </a:t>
            </a:r>
            <a:r>
              <a:rPr lang="en-US" sz="3600" dirty="0" smtClean="0"/>
              <a:t>Design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8641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/>
              <a:t>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Design procedures</a:t>
            </a:r>
          </a:p>
          <a:p>
            <a:pPr lvl="0" algn="l">
              <a:buNone/>
            </a:pPr>
            <a:r>
              <a:rPr lang="en-US" sz="2400" dirty="0" smtClean="0"/>
              <a:t> * Number of grills and diffusers are calculated and distributed                uniformly.</a:t>
            </a:r>
          </a:p>
          <a:p>
            <a:pPr lvl="0" algn="l">
              <a:buNone/>
            </a:pPr>
            <a:r>
              <a:rPr lang="en-US" sz="2400" dirty="0" smtClean="0"/>
              <a:t> * The total sensible heat of floor is calculated. </a:t>
            </a:r>
          </a:p>
          <a:p>
            <a:pPr lvl="0" algn="l">
              <a:buNone/>
            </a:pPr>
            <a:r>
              <a:rPr lang="en-US" sz="2400" dirty="0" smtClean="0"/>
              <a:t> * The V</a:t>
            </a:r>
            <a:r>
              <a:rPr lang="en-US" sz="2400" b="1" baseline="-25000" dirty="0" smtClean="0"/>
              <a:t>circulation</a:t>
            </a:r>
            <a:r>
              <a:rPr lang="en-US" sz="2400" dirty="0" smtClean="0"/>
              <a:t> of floor is calculated.</a:t>
            </a:r>
          </a:p>
          <a:p>
            <a:pPr lvl="0" algn="l">
              <a:buNone/>
            </a:pPr>
            <a:r>
              <a:rPr lang="en-US" sz="2400" dirty="0" smtClean="0"/>
              <a:t> * The initial velocity for the main duct must </a:t>
            </a:r>
            <a:r>
              <a:rPr lang="en-US" sz="2400" dirty="0" smtClean="0">
                <a:latin typeface="Arial"/>
                <a:cs typeface="Arial"/>
              </a:rPr>
              <a:t>≤</a:t>
            </a:r>
            <a:r>
              <a:rPr lang="en-US" sz="2400" dirty="0" smtClean="0"/>
              <a:t>  5 m/s.</a:t>
            </a:r>
          </a:p>
          <a:p>
            <a:pPr lvl="0" algn="l">
              <a:buNone/>
            </a:pPr>
            <a:r>
              <a:rPr lang="en-US" sz="2400" dirty="0" smtClean="0"/>
              <a:t> * The pressure drop (∆P/L)=0.6 Pa/m</a:t>
            </a:r>
          </a:p>
          <a:p>
            <a:pPr lvl="0" algn="l">
              <a:buNone/>
            </a:pPr>
            <a:r>
              <a:rPr lang="en-US" sz="2400" dirty="0" smtClean="0"/>
              <a:t> * The main diameter is calculated . </a:t>
            </a:r>
          </a:p>
          <a:p>
            <a:pPr lvl="0" algn="l">
              <a:buNone/>
            </a:pPr>
            <a:r>
              <a:rPr lang="en-US" sz="2400" dirty="0" smtClean="0"/>
              <a:t> * The height and width of the rectangular ducts are determined from     software program .</a:t>
            </a:r>
          </a:p>
          <a:p>
            <a:pPr algn="l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845</TotalTime>
  <Words>838</Words>
  <Application>Microsoft Office PowerPoint</Application>
  <PresentationFormat>عرض على الشاشة (3:4)‏</PresentationFormat>
  <Paragraphs>351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رحلة</vt:lpstr>
      <vt:lpstr>  Mechanical system for building of Palestinian telecommunication group “paltel group”    </vt:lpstr>
      <vt:lpstr> Presentation out line</vt:lpstr>
      <vt:lpstr>Building Description</vt:lpstr>
      <vt:lpstr>Building details</vt:lpstr>
      <vt:lpstr>Heating load </vt:lpstr>
      <vt:lpstr>Summary for heating load</vt:lpstr>
      <vt:lpstr>Cooling Load</vt:lpstr>
      <vt:lpstr>Summary of cooling load</vt:lpstr>
      <vt:lpstr>Duct Design     </vt:lpstr>
      <vt:lpstr>Sample calculation For Design duct :</vt:lpstr>
      <vt:lpstr>الشريحة 11</vt:lpstr>
      <vt:lpstr>Plumbing System</vt:lpstr>
      <vt:lpstr>Sample of calculation for determined number of fixture unit:</vt:lpstr>
      <vt:lpstr>الشريحة 14</vt:lpstr>
      <vt:lpstr>الشريحة 15</vt:lpstr>
      <vt:lpstr>                Equipment Selection</vt:lpstr>
      <vt:lpstr>Equipment selection cont.</vt:lpstr>
      <vt:lpstr>SUMMARY</vt:lpstr>
      <vt:lpstr>الشريحة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"Mechanical System For Engineering And Information Technology college in Arab American University"    </dc:title>
  <dc:creator>mo2ed</dc:creator>
  <cp:lastModifiedBy>HP</cp:lastModifiedBy>
  <cp:revision>69</cp:revision>
  <dcterms:created xsi:type="dcterms:W3CDTF">2010-05-21T11:52:18Z</dcterms:created>
  <dcterms:modified xsi:type="dcterms:W3CDTF">2010-12-25T22:25:50Z</dcterms:modified>
</cp:coreProperties>
</file>