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9" r:id="rId10"/>
    <p:sldId id="264" r:id="rId11"/>
    <p:sldId id="265" r:id="rId12"/>
    <p:sldId id="266" r:id="rId13"/>
    <p:sldId id="267" r:id="rId14"/>
    <p:sldId id="272" r:id="rId15"/>
    <p:sldId id="268" r:id="rId16"/>
    <p:sldId id="273" r:id="rId17"/>
    <p:sldId id="274" r:id="rId18"/>
    <p:sldId id="269" r:id="rId19"/>
    <p:sldId id="270" r:id="rId20"/>
    <p:sldId id="271" r:id="rId21"/>
    <p:sldId id="275" r:id="rId22"/>
    <p:sldId id="276" r:id="rId23"/>
    <p:sldId id="277" r:id="rId24"/>
    <p:sldId id="278" r:id="rId25"/>
    <p:sldId id="280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BFBE-2575-4DFA-B5D2-D1E39B60A27B}" type="datetimeFigureOut">
              <a:rPr lang="en-US" smtClean="0"/>
              <a:pPr/>
              <a:t>5/24/2007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BFBE-2575-4DFA-B5D2-D1E39B60A27B}" type="datetimeFigureOut">
              <a:rPr lang="en-US" smtClean="0"/>
              <a:pPr/>
              <a:t>5/24/2007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BFBE-2575-4DFA-B5D2-D1E39B60A27B}" type="datetimeFigureOut">
              <a:rPr lang="en-US" smtClean="0"/>
              <a:pPr/>
              <a:t>5/24/2007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BFBE-2575-4DFA-B5D2-D1E39B60A27B}" type="datetimeFigureOut">
              <a:rPr lang="en-US" smtClean="0"/>
              <a:pPr/>
              <a:t>5/24/2007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BFBE-2575-4DFA-B5D2-D1E39B60A27B}" type="datetimeFigureOut">
              <a:rPr lang="en-US" smtClean="0"/>
              <a:pPr/>
              <a:t>5/24/2007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BFBE-2575-4DFA-B5D2-D1E39B60A27B}" type="datetimeFigureOut">
              <a:rPr lang="en-US" smtClean="0"/>
              <a:pPr/>
              <a:t>5/24/2007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BFBE-2575-4DFA-B5D2-D1E39B60A27B}" type="datetimeFigureOut">
              <a:rPr lang="en-US" smtClean="0"/>
              <a:pPr/>
              <a:t>5/24/2007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BFBE-2575-4DFA-B5D2-D1E39B60A27B}" type="datetimeFigureOut">
              <a:rPr lang="en-US" smtClean="0"/>
              <a:pPr/>
              <a:t>5/24/2007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BFBE-2575-4DFA-B5D2-D1E39B60A27B}" type="datetimeFigureOut">
              <a:rPr lang="en-US" smtClean="0"/>
              <a:pPr/>
              <a:t>5/24/2007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BFBE-2575-4DFA-B5D2-D1E39B60A27B}" type="datetimeFigureOut">
              <a:rPr lang="en-US" smtClean="0"/>
              <a:pPr/>
              <a:t>5/24/2007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BFBE-2575-4DFA-B5D2-D1E39B60A27B}" type="datetimeFigureOut">
              <a:rPr lang="en-US" smtClean="0"/>
              <a:pPr/>
              <a:t>5/24/2007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4AEBFBE-2575-4DFA-B5D2-D1E39B60A27B}" type="datetimeFigureOut">
              <a:rPr lang="en-US" smtClean="0"/>
              <a:pPr/>
              <a:t>5/24/2007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14338"/>
            <a:ext cx="9144000" cy="2928934"/>
          </a:xfrm>
        </p:spPr>
        <p:txBody>
          <a:bodyPr>
            <a:normAutofit fontScale="90000"/>
          </a:bodyPr>
          <a:lstStyle/>
          <a:p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en-US" sz="36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"Mechanical </a:t>
            </a:r>
            <a:r>
              <a:rPr lang="en-US" sz="36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Systems </a:t>
            </a:r>
            <a:r>
              <a:rPr lang="en-US" sz="36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For </a:t>
            </a:r>
            <a:r>
              <a:rPr lang="en-US" sz="36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the </a:t>
            </a:r>
            <a:r>
              <a:rPr lang="en-US" sz="36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palestinian</a:t>
            </a:r>
            <a:r>
              <a:rPr lang="en-US" sz="36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ECONOMIC POLICY RESEARCH INSTITUTE</a:t>
            </a:r>
            <a:r>
              <a:rPr lang="en-US" sz="36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"  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2428868"/>
            <a:ext cx="7286676" cy="4214842"/>
          </a:xfrm>
        </p:spPr>
        <p:txBody>
          <a:bodyPr>
            <a:normAutofit lnSpcReduction="10000"/>
          </a:bodyPr>
          <a:lstStyle/>
          <a:p>
            <a:pPr algn="l" rtl="1"/>
            <a:r>
              <a:rPr lang="en-US" b="1" dirty="0" smtClean="0"/>
              <a:t> </a:t>
            </a:r>
            <a:r>
              <a:rPr lang="en-US" b="1" u="sng" dirty="0" smtClean="0">
                <a:solidFill>
                  <a:srgbClr val="002060"/>
                </a:solidFill>
              </a:rPr>
              <a:t>Supervisor :</a:t>
            </a:r>
            <a:endParaRPr lang="en-US" dirty="0" smtClean="0">
              <a:solidFill>
                <a:srgbClr val="002060"/>
              </a:solidFill>
            </a:endParaRPr>
          </a:p>
          <a:p>
            <a:pPr algn="l" rtl="1"/>
            <a:r>
              <a:rPr lang="en-US" b="1" dirty="0" smtClean="0">
                <a:solidFill>
                  <a:srgbClr val="002060"/>
                </a:solidFill>
              </a:rPr>
              <a:t>                              Eng. </a:t>
            </a:r>
            <a:r>
              <a:rPr lang="en-US" b="1" dirty="0" err="1" smtClean="0">
                <a:solidFill>
                  <a:srgbClr val="002060"/>
                </a:solidFill>
              </a:rPr>
              <a:t>Ramez</a:t>
            </a:r>
            <a:r>
              <a:rPr lang="en-US" b="1" dirty="0" smtClean="0">
                <a:solidFill>
                  <a:srgbClr val="002060"/>
                </a:solidFill>
              </a:rPr>
              <a:t> Al </a:t>
            </a:r>
            <a:r>
              <a:rPr lang="en-US" b="1" dirty="0" err="1" smtClean="0">
                <a:solidFill>
                  <a:srgbClr val="002060"/>
                </a:solidFill>
              </a:rPr>
              <a:t>Khaldi</a:t>
            </a:r>
            <a:endParaRPr lang="en-US" dirty="0" smtClean="0"/>
          </a:p>
          <a:p>
            <a:pPr rtl="1"/>
            <a:endParaRPr lang="en-US" dirty="0" smtClean="0"/>
          </a:p>
          <a:p>
            <a:pPr algn="l" rtl="1"/>
            <a:r>
              <a:rPr lang="en-US" b="1" u="sng" dirty="0" smtClean="0">
                <a:solidFill>
                  <a:srgbClr val="002060"/>
                </a:solidFill>
              </a:rPr>
              <a:t>Prepared by </a:t>
            </a:r>
            <a:r>
              <a:rPr lang="en-US" sz="3800" b="1" u="sng" dirty="0" smtClean="0">
                <a:solidFill>
                  <a:srgbClr val="002060"/>
                </a:solidFill>
              </a:rPr>
              <a:t>:</a:t>
            </a:r>
            <a:endParaRPr lang="en-US" sz="3800" dirty="0" smtClean="0">
              <a:solidFill>
                <a:srgbClr val="002060"/>
              </a:solidFill>
            </a:endParaRPr>
          </a:p>
          <a:p>
            <a:pPr algn="l" rtl="1"/>
            <a:r>
              <a:rPr lang="en-US" sz="2900" b="1" dirty="0" smtClean="0">
                <a:solidFill>
                  <a:srgbClr val="002060"/>
                </a:solidFill>
              </a:rPr>
              <a:t>  </a:t>
            </a:r>
            <a:r>
              <a:rPr lang="en-US" sz="2900" b="1" dirty="0" smtClean="0">
                <a:solidFill>
                  <a:srgbClr val="002060"/>
                </a:solidFill>
              </a:rPr>
              <a:t>Bahaa </a:t>
            </a:r>
            <a:r>
              <a:rPr lang="en-US" sz="2900" b="1" dirty="0" err="1" smtClean="0">
                <a:solidFill>
                  <a:srgbClr val="002060"/>
                </a:solidFill>
              </a:rPr>
              <a:t>Yousef</a:t>
            </a:r>
            <a:r>
              <a:rPr lang="en-US" sz="2900" b="1" dirty="0" smtClean="0">
                <a:solidFill>
                  <a:srgbClr val="002060"/>
                </a:solidFill>
              </a:rPr>
              <a:t> Malhis</a:t>
            </a:r>
          </a:p>
          <a:p>
            <a:pPr algn="l" rtl="1"/>
            <a:r>
              <a:rPr lang="en-US" sz="2900" b="1" dirty="0" smtClean="0">
                <a:solidFill>
                  <a:srgbClr val="002060"/>
                </a:solidFill>
              </a:rPr>
              <a:t>  </a:t>
            </a:r>
            <a:r>
              <a:rPr lang="en-US" sz="2900" b="1" dirty="0" err="1" smtClean="0">
                <a:solidFill>
                  <a:srgbClr val="002060"/>
                </a:solidFill>
              </a:rPr>
              <a:t>Nodar</a:t>
            </a:r>
            <a:r>
              <a:rPr lang="en-US" sz="2900" b="1" dirty="0" smtClean="0">
                <a:solidFill>
                  <a:srgbClr val="002060"/>
                </a:solidFill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</a:rPr>
              <a:t>Hisham</a:t>
            </a:r>
            <a:r>
              <a:rPr lang="en-US" sz="2900" b="1" dirty="0" smtClean="0">
                <a:solidFill>
                  <a:srgbClr val="002060"/>
                </a:solidFill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</a:rPr>
              <a:t>Sabbah</a:t>
            </a:r>
            <a:endParaRPr lang="en-US" sz="2900" b="1" dirty="0" smtClean="0">
              <a:solidFill>
                <a:srgbClr val="002060"/>
              </a:solidFill>
            </a:endParaRPr>
          </a:p>
          <a:p>
            <a:pPr algn="l" rtl="1"/>
            <a:r>
              <a:rPr lang="en-US" sz="2900" b="1" dirty="0" smtClean="0">
                <a:solidFill>
                  <a:srgbClr val="002060"/>
                </a:solidFill>
              </a:rPr>
              <a:t> </a:t>
            </a:r>
            <a:r>
              <a:rPr lang="en-US" sz="2900" b="1" dirty="0" smtClean="0">
                <a:solidFill>
                  <a:srgbClr val="002060"/>
                </a:solidFill>
              </a:rPr>
              <a:t> Ameer Ghazi Malhis</a:t>
            </a:r>
          </a:p>
          <a:p>
            <a:pPr algn="l" rtl="1"/>
            <a:r>
              <a:rPr lang="en-US" sz="2900" b="1" dirty="0" smtClean="0">
                <a:solidFill>
                  <a:srgbClr val="002060"/>
                </a:solidFill>
              </a:rPr>
              <a:t> </a:t>
            </a:r>
            <a:r>
              <a:rPr lang="en-US" sz="2900" b="1" dirty="0" smtClean="0">
                <a:solidFill>
                  <a:srgbClr val="002060"/>
                </a:solidFill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</a:rPr>
              <a:t>Ala’a</a:t>
            </a:r>
            <a:r>
              <a:rPr lang="en-US" sz="2900" b="1" dirty="0" smtClean="0">
                <a:solidFill>
                  <a:srgbClr val="002060"/>
                </a:solidFill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</a:rPr>
              <a:t>Abd</a:t>
            </a:r>
            <a:r>
              <a:rPr lang="en-US" sz="2900" b="1" dirty="0" smtClean="0">
                <a:solidFill>
                  <a:srgbClr val="002060"/>
                </a:solidFill>
              </a:rPr>
              <a:t> An-</a:t>
            </a:r>
            <a:r>
              <a:rPr lang="en-US" sz="2900" b="1" dirty="0" err="1" smtClean="0">
                <a:solidFill>
                  <a:srgbClr val="002060"/>
                </a:solidFill>
              </a:rPr>
              <a:t>Naser</a:t>
            </a:r>
            <a:r>
              <a:rPr lang="en-US" sz="2900" b="1" dirty="0" smtClean="0">
                <a:solidFill>
                  <a:srgbClr val="002060"/>
                </a:solidFill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</a:rPr>
              <a:t>Diab</a:t>
            </a:r>
            <a:endParaRPr lang="en-US" sz="2900" dirty="0" smtClean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2060"/>
              </a:solidFill>
            </a:endParaRP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686800" cy="857256"/>
          </a:xfrm>
        </p:spPr>
        <p:txBody>
          <a:bodyPr>
            <a:normAutofit/>
          </a:bodyPr>
          <a:lstStyle/>
          <a:p>
            <a:pPr algn="l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en-US" dirty="0" smtClean="0"/>
              <a:t>In calculations </a:t>
            </a:r>
            <a:r>
              <a:rPr lang="en-US" dirty="0" smtClean="0"/>
              <a:t>of cooling </a:t>
            </a:r>
            <a:r>
              <a:rPr lang="en-US" dirty="0" smtClean="0"/>
              <a:t>load, </a:t>
            </a:r>
            <a:r>
              <a:rPr lang="en-US" dirty="0" smtClean="0"/>
              <a:t>orientation is an important </a:t>
            </a:r>
            <a:r>
              <a:rPr lang="en-US" dirty="0" smtClean="0"/>
              <a:t>basic </a:t>
            </a:r>
            <a:r>
              <a:rPr lang="en-US" dirty="0" smtClean="0"/>
              <a:t>factor during calculation, the general equation in cooling </a:t>
            </a:r>
            <a:r>
              <a:rPr lang="en-US" dirty="0" smtClean="0"/>
              <a:t>calculations </a:t>
            </a:r>
            <a:r>
              <a:rPr lang="en-US" dirty="0" smtClean="0"/>
              <a:t>is:</a:t>
            </a:r>
          </a:p>
          <a:p>
            <a:pPr>
              <a:buNone/>
            </a:pPr>
            <a:r>
              <a:rPr lang="en-US" dirty="0" smtClean="0"/>
              <a:t>                   </a:t>
            </a:r>
          </a:p>
          <a:p>
            <a:pPr>
              <a:buNone/>
            </a:pPr>
            <a:r>
              <a:rPr lang="en-US" dirty="0" smtClean="0"/>
              <a:t>               </a:t>
            </a:r>
          </a:p>
          <a:p>
            <a:pPr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For transmitted through glass: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   For convection through glass:</a:t>
            </a:r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-20000"/>
          </a:blip>
          <a:srcRect/>
          <a:stretch>
            <a:fillRect/>
          </a:stretch>
        </p:blipFill>
        <p:spPr bwMode="auto">
          <a:xfrm>
            <a:off x="3071802" y="2285992"/>
            <a:ext cx="2214578" cy="500066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/>
          </a:blip>
          <a:srcRect/>
          <a:stretch>
            <a:fillRect/>
          </a:stretch>
        </p:blipFill>
        <p:spPr bwMode="auto">
          <a:xfrm>
            <a:off x="857224" y="2928934"/>
            <a:ext cx="7358114" cy="428628"/>
          </a:xfrm>
          <a:prstGeom prst="rect">
            <a:avLst/>
          </a:prstGeom>
          <a:noFill/>
        </p:spPr>
      </p:pic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/>
          </a:blip>
          <a:srcRect/>
          <a:stretch>
            <a:fillRect/>
          </a:stretch>
        </p:blipFill>
        <p:spPr bwMode="auto">
          <a:xfrm>
            <a:off x="2786050" y="4357694"/>
            <a:ext cx="2667008" cy="714380"/>
          </a:xfrm>
          <a:prstGeom prst="rect">
            <a:avLst/>
          </a:prstGeom>
          <a:noFill/>
        </p:spPr>
      </p:pic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40000"/>
          </a:blip>
          <a:srcRect/>
          <a:stretch>
            <a:fillRect/>
          </a:stretch>
        </p:blipFill>
        <p:spPr bwMode="auto">
          <a:xfrm>
            <a:off x="785786" y="6072206"/>
            <a:ext cx="7500990" cy="571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Cooling Load Results:</a:t>
            </a:r>
            <a:endParaRPr lang="en-US" sz="36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1285860"/>
          <a:ext cx="7000923" cy="5200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5384"/>
                <a:gridCol w="2371898"/>
                <a:gridCol w="2333641"/>
              </a:tblGrid>
              <a:tr h="852090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Arial"/>
                        </a:rPr>
                        <a:t>Floor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Times New Roman"/>
                          <a:ea typeface="Times New Roman"/>
                          <a:cs typeface="Arial"/>
                        </a:rPr>
                        <a:t>Q</a:t>
                      </a:r>
                      <a:r>
                        <a:rPr lang="en-US" sz="1800" b="1" baseline="-25000" dirty="0" err="1">
                          <a:latin typeface="Times New Roman"/>
                          <a:ea typeface="Times New Roman"/>
                          <a:cs typeface="Arial"/>
                        </a:rPr>
                        <a:t>total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Arial"/>
                        </a:rPr>
                        <a:t>(KW)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Arial"/>
                        </a:rPr>
                        <a:t>Q</a:t>
                      </a:r>
                      <a:r>
                        <a:rPr lang="en-US" sz="1800" b="1" baseline="-25000">
                          <a:latin typeface="Times New Roman"/>
                          <a:ea typeface="Times New Roman"/>
                          <a:cs typeface="Arial"/>
                        </a:rPr>
                        <a:t>total</a:t>
                      </a:r>
                      <a:r>
                        <a:rPr lang="en-US" sz="1800" b="1">
                          <a:latin typeface="Times New Roman"/>
                          <a:ea typeface="Times New Roman"/>
                          <a:cs typeface="Arial"/>
                        </a:rPr>
                        <a:t>(TON)</a:t>
                      </a:r>
                      <a:endParaRPr lang="en-US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52090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Arial"/>
                        </a:rPr>
                        <a:t>Ground floor</a:t>
                      </a:r>
                      <a:endParaRPr lang="en-US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Times New Roman"/>
                          <a:cs typeface="Arial"/>
                        </a:rPr>
                        <a:t>89.3</a:t>
                      </a:r>
                      <a:endParaRPr lang="en-US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Times New Roman"/>
                          <a:cs typeface="Arial"/>
                        </a:rPr>
                        <a:t>25.5</a:t>
                      </a:r>
                      <a:endParaRPr lang="en-US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52090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Arial"/>
                        </a:rPr>
                        <a:t>First floor</a:t>
                      </a:r>
                      <a:endParaRPr lang="en-US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Times New Roman"/>
                          <a:cs typeface="Arial"/>
                        </a:rPr>
                        <a:t>47.7</a:t>
                      </a:r>
                      <a:endParaRPr lang="en-US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Times New Roman"/>
                          <a:cs typeface="Arial"/>
                        </a:rPr>
                        <a:t>13.6</a:t>
                      </a:r>
                      <a:endParaRPr lang="en-US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52090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Arial"/>
                        </a:rPr>
                        <a:t>Second floor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Times New Roman"/>
                          <a:cs typeface="Arial"/>
                        </a:rPr>
                        <a:t>45.9</a:t>
                      </a:r>
                      <a:endParaRPr lang="en-US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Times New Roman"/>
                          <a:cs typeface="Arial"/>
                        </a:rPr>
                        <a:t>13.1</a:t>
                      </a:r>
                      <a:endParaRPr lang="en-US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52090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Arial"/>
                        </a:rPr>
                        <a:t>Third floor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Times New Roman"/>
                          <a:cs typeface="Arial"/>
                        </a:rPr>
                        <a:t>47.4</a:t>
                      </a:r>
                      <a:endParaRPr lang="en-US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Times New Roman"/>
                          <a:cs typeface="Arial"/>
                        </a:rPr>
                        <a:t>13.5</a:t>
                      </a:r>
                      <a:endParaRPr lang="en-US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9402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Arial"/>
                        </a:rPr>
                        <a:t>Roof floor</a:t>
                      </a:r>
                      <a:endParaRPr lang="en-US" sz="2000" dirty="0" smtClean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Times New Roman"/>
                          <a:cs typeface="Arial"/>
                        </a:rPr>
                        <a:t>35.9</a:t>
                      </a:r>
                      <a:endParaRPr lang="en-US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Times New Roman"/>
                          <a:cs typeface="Arial"/>
                        </a:rPr>
                        <a:t>10.25</a:t>
                      </a:r>
                      <a:endParaRPr lang="en-US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Duct </a:t>
            </a:r>
            <a:r>
              <a:rPr lang="en-US" sz="3600" dirty="0" smtClean="0">
                <a:solidFill>
                  <a:srgbClr val="FF0000"/>
                </a:solidFill>
              </a:rPr>
              <a:t>Design</a:t>
            </a:r>
            <a:r>
              <a:rPr lang="en-US" dirty="0" smtClean="0">
                <a:solidFill>
                  <a:srgbClr val="FF0000"/>
                </a:solidFill>
              </a:rPr>
              <a:t> :  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   Design procedures</a:t>
            </a:r>
          </a:p>
          <a:p>
            <a:pPr lvl="0"/>
            <a:r>
              <a:rPr lang="en-US" sz="2400" dirty="0" smtClean="0"/>
              <a:t>Number of grills and diffusers are calculated and distributed uniformly.</a:t>
            </a:r>
          </a:p>
          <a:p>
            <a:pPr lvl="0"/>
            <a:r>
              <a:rPr lang="en-US" sz="2400" dirty="0" smtClean="0"/>
              <a:t>The total sensible heat of floor is calculated.</a:t>
            </a:r>
          </a:p>
          <a:p>
            <a:pPr lvl="0"/>
            <a:r>
              <a:rPr lang="en-US" sz="2400" dirty="0" smtClean="0"/>
              <a:t>The </a:t>
            </a:r>
            <a:r>
              <a:rPr lang="en-US" sz="2400" dirty="0" err="1" smtClean="0"/>
              <a:t>V</a:t>
            </a:r>
            <a:r>
              <a:rPr lang="en-US" sz="2400" baseline="-25000" dirty="0" err="1" smtClean="0"/>
              <a:t>circulation</a:t>
            </a:r>
            <a:r>
              <a:rPr lang="en-US" sz="2400" dirty="0" smtClean="0"/>
              <a:t> of floor is calculated.</a:t>
            </a:r>
          </a:p>
          <a:p>
            <a:pPr lvl="0"/>
            <a:r>
              <a:rPr lang="en-US" sz="2400" dirty="0" smtClean="0"/>
              <a:t>The </a:t>
            </a:r>
            <a:r>
              <a:rPr lang="en-US" sz="2400" dirty="0" smtClean="0"/>
              <a:t>main branch duct velocity </a:t>
            </a:r>
            <a:r>
              <a:rPr lang="en-US" sz="2400" dirty="0" smtClean="0"/>
              <a:t>is 5 m/s.</a:t>
            </a:r>
          </a:p>
          <a:p>
            <a:pPr lvl="0"/>
            <a:r>
              <a:rPr lang="en-US" sz="2400" dirty="0" smtClean="0"/>
              <a:t>The pressure drop (∆P/L) </a:t>
            </a:r>
            <a:r>
              <a:rPr lang="en-US" sz="2400" dirty="0" smtClean="0"/>
              <a:t> method is achieved for duct design </a:t>
            </a:r>
            <a:r>
              <a:rPr lang="en-US" sz="2400" dirty="0" smtClean="0"/>
              <a:t>(by </a:t>
            </a:r>
            <a:r>
              <a:rPr lang="en-US" sz="2400" dirty="0" smtClean="0"/>
              <a:t>using ∆</a:t>
            </a:r>
            <a:r>
              <a:rPr lang="en-US" sz="2400" dirty="0" smtClean="0"/>
              <a:t>P/L(0.6 Pa/m)).</a:t>
            </a:r>
            <a:endParaRPr lang="en-US" sz="2400" dirty="0" smtClean="0"/>
          </a:p>
          <a:p>
            <a:pPr lvl="0"/>
            <a:r>
              <a:rPr lang="en-US" sz="2400" dirty="0" smtClean="0"/>
              <a:t>The main diameter is calculated ,at the same (∆P/L).</a:t>
            </a:r>
          </a:p>
          <a:p>
            <a:pPr lvl="0"/>
            <a:r>
              <a:rPr lang="en-US" sz="2400" dirty="0" smtClean="0"/>
              <a:t>The height and width of the rectangular ducts are determined from software program .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Equations For Design duct 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Font typeface="Wingdings" pitchFamily="2" charset="2"/>
              <a:buChar char="Ø"/>
            </a:pPr>
            <a:r>
              <a:rPr lang="en-US" sz="2000" b="1" dirty="0" smtClean="0"/>
              <a:t>The equal pressure drop method for sizing in </a:t>
            </a:r>
            <a:r>
              <a:rPr lang="en-US" sz="2000" b="1" dirty="0" smtClean="0"/>
              <a:t>second </a:t>
            </a:r>
            <a:r>
              <a:rPr lang="en-US" sz="2000" b="1" dirty="0" smtClean="0"/>
              <a:t>floor room </a:t>
            </a:r>
            <a:r>
              <a:rPr lang="en-US" sz="2000" b="1" dirty="0" smtClean="0"/>
              <a:t>(12,13,14) </a:t>
            </a:r>
            <a:r>
              <a:rPr lang="en-US" sz="2000" b="1" dirty="0" smtClean="0"/>
              <a:t>:</a:t>
            </a:r>
            <a:endParaRPr lang="en-US" sz="2000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10000"/>
          </a:blip>
          <a:srcRect/>
          <a:stretch>
            <a:fillRect/>
          </a:stretch>
        </p:blipFill>
        <p:spPr bwMode="auto">
          <a:xfrm>
            <a:off x="2285984" y="1071546"/>
            <a:ext cx="3357586" cy="642942"/>
          </a:xfrm>
          <a:prstGeom prst="rect">
            <a:avLst/>
          </a:prstGeom>
          <a:noFill/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40000"/>
          </a:blip>
          <a:srcRect/>
          <a:stretch>
            <a:fillRect/>
          </a:stretch>
        </p:blipFill>
        <p:spPr bwMode="auto">
          <a:xfrm>
            <a:off x="2143108" y="1857364"/>
            <a:ext cx="3357586" cy="642942"/>
          </a:xfrm>
          <a:prstGeom prst="rect">
            <a:avLst/>
          </a:prstGeom>
          <a:noFill/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40000"/>
          </a:blip>
          <a:srcRect/>
          <a:stretch>
            <a:fillRect/>
          </a:stretch>
        </p:blipFill>
        <p:spPr bwMode="auto">
          <a:xfrm>
            <a:off x="2143108" y="2571744"/>
            <a:ext cx="3786214" cy="785818"/>
          </a:xfrm>
          <a:prstGeom prst="rect">
            <a:avLst/>
          </a:prstGeom>
          <a:noFill/>
        </p:spPr>
      </p:pic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57158" y="4214818"/>
          <a:ext cx="6064136" cy="1533046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849319"/>
                <a:gridCol w="849319"/>
                <a:gridCol w="849319"/>
                <a:gridCol w="968222"/>
                <a:gridCol w="849319"/>
                <a:gridCol w="849319"/>
                <a:gridCol w="849319"/>
              </a:tblGrid>
              <a:tr h="345899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FCU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(No.)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section</a:t>
                      </a:r>
                      <a:endParaRPr lang="en-US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/>
                        <a:t>Vcirc</a:t>
                      </a:r>
                      <a:endParaRPr lang="en-US" sz="1600" dirty="0" smtClean="0"/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(l/s)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Velocity(m/s)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∆</a:t>
                      </a:r>
                      <a:r>
                        <a:rPr lang="en-US" sz="1600" dirty="0" smtClean="0"/>
                        <a:t>P/L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(Pa/m)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H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(cm</a:t>
                      </a:r>
                      <a:r>
                        <a:rPr lang="en-US" sz="1600" dirty="0"/>
                        <a:t>)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W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(</a:t>
                      </a:r>
                      <a:r>
                        <a:rPr lang="en-US" sz="1600" dirty="0"/>
                        <a:t>cm)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</a:tr>
              <a:tr h="345899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4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AB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Times New Roman"/>
                          <a:cs typeface="Arial"/>
                        </a:rPr>
                        <a:t>424.95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5</a:t>
                      </a:r>
                      <a:endParaRPr lang="en-US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0.6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/>
                        <a:t>30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Calibri"/>
                          <a:ea typeface="Times New Roman"/>
                          <a:cs typeface="Arial"/>
                        </a:rPr>
                        <a:t>37.5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45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BC</a:t>
                      </a:r>
                      <a:endParaRPr lang="en-US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Times New Roman"/>
                          <a:cs typeface="Arial"/>
                        </a:rPr>
                        <a:t>271.25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3.6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0.6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/>
                        <a:t>30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/>
                          <a:ea typeface="Times New Roman"/>
                          <a:cs typeface="Arial"/>
                        </a:rPr>
                        <a:t>25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2405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Times New Roman"/>
                          <a:cs typeface="Arial"/>
                        </a:rPr>
                        <a:t>CD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Times New Roman"/>
                          <a:cs typeface="Arial"/>
                        </a:rPr>
                        <a:t>174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3.6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0.6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/>
                        <a:t>30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Calibri"/>
                          <a:ea typeface="Times New Roman"/>
                          <a:cs typeface="Arial"/>
                        </a:rPr>
                        <a:t>200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جح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0"/>
            <a:ext cx="8401080" cy="92867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Plumbing </a:t>
            </a:r>
            <a:r>
              <a:rPr lang="en-US" sz="3600" dirty="0" smtClean="0">
                <a:solidFill>
                  <a:srgbClr val="FF0000"/>
                </a:solidFill>
              </a:rPr>
              <a:t>System: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2200" dirty="0" smtClean="0">
                <a:solidFill>
                  <a:srgbClr val="FF0000"/>
                </a:solidFill>
              </a:rPr>
              <a:t>Potable water: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2863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Find number of unit for fixtures from tables , the results </a:t>
            </a:r>
            <a:r>
              <a:rPr lang="en-US" sz="2000" dirty="0" smtClean="0"/>
              <a:t> as shown </a:t>
            </a:r>
            <a:r>
              <a:rPr lang="en-US" sz="2000" dirty="0" smtClean="0"/>
              <a:t>in table: 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28728" y="1214422"/>
          <a:ext cx="6096000" cy="5821394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595316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/>
                        <a:t>Floor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/>
                        <a:t>Hot</a:t>
                      </a:r>
                      <a:r>
                        <a:rPr lang="en-US" sz="1800" b="1" i="1" baseline="0" dirty="0" smtClean="0"/>
                        <a:t> F.</a:t>
                      </a:r>
                      <a:r>
                        <a:rPr lang="en-US" sz="1800" b="1" i="1" dirty="0" smtClean="0"/>
                        <a:t>U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/>
                        <a:t>Cold</a:t>
                      </a:r>
                      <a:r>
                        <a:rPr lang="en-US" sz="1800" b="1" i="1" baseline="0" dirty="0" smtClean="0"/>
                        <a:t> F.</a:t>
                      </a:r>
                      <a:r>
                        <a:rPr lang="en-US" sz="1800" b="1" i="1" dirty="0" smtClean="0"/>
                        <a:t>U</a:t>
                      </a:r>
                      <a:endParaRPr lang="en-US" sz="1800" b="1" i="1" dirty="0" smtClean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en-US" sz="1800" b="1" i="1" dirty="0"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+mn-cs"/>
                        </a:rPr>
                        <a:t>Hot</a:t>
                      </a:r>
                    </a:p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+mn-cs"/>
                        </a:rPr>
                        <a:t> size(in)</a:t>
                      </a:r>
                      <a:endParaRPr lang="en-US" sz="1800" b="1" i="1" dirty="0"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+mn-cs"/>
                        </a:rPr>
                        <a:t>Cold</a:t>
                      </a:r>
                    </a:p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baseline="0" dirty="0" smtClean="0">
                          <a:latin typeface="Calibri"/>
                          <a:ea typeface="Times New Roman"/>
                          <a:cs typeface="+mn-cs"/>
                        </a:rPr>
                        <a:t>size(in)</a:t>
                      </a:r>
                      <a:endParaRPr lang="en-US" sz="1800" b="1" i="1" dirty="0"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5953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</a:t>
                      </a:r>
                      <a:r>
                        <a:rPr lang="en-US" dirty="0" err="1" smtClean="0"/>
                        <a:t>Basment</a:t>
                      </a:r>
                      <a:r>
                        <a:rPr lang="en-US" dirty="0" smtClean="0"/>
                        <a:t> </a:t>
                      </a:r>
                      <a:endParaRPr lang="ar-SA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3.75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6.75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1.25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95316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/>
                        <a:t>Ground floor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10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40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1.25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1.5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95316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/>
                        <a:t>First floor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7.5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22.5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1.25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1.5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95316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/>
                        <a:t>Second floor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7.5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22.5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1.25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1.5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95316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/>
                        <a:t>Third Floor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7.5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22.5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1.25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1.5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16606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/>
                        <a:t>Roof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12.75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23.75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1.25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1.5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953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/>
                        <a:t>Sum</a:t>
                      </a:r>
                      <a:endParaRPr lang="en-US" sz="1800" b="1" i="1" dirty="0" smtClean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49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138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i="1" dirty="0" smtClean="0">
                          <a:latin typeface="Calibri"/>
                          <a:ea typeface="Times New Roman"/>
                          <a:cs typeface="Arial"/>
                        </a:rPr>
                        <a:t>2.5</a:t>
                      </a:r>
                      <a:endParaRPr lang="en-US" sz="1800" b="1" i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Potable water piping inside floor</a:t>
            </a:r>
            <a:endParaRPr lang="ar-SA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example 2</a:t>
            </a:r>
            <a:r>
              <a:rPr lang="en-US" baseline="30000" dirty="0" smtClean="0"/>
              <a:t>nd</a:t>
            </a:r>
            <a:r>
              <a:rPr lang="en-US" dirty="0" smtClean="0"/>
              <a:t>  floor:</a:t>
            </a:r>
          </a:p>
        </p:txBody>
      </p:sp>
      <p:pic>
        <p:nvPicPr>
          <p:cNvPr id="29700" name="Picture 4" descr="C:\Documents and Settings\bhaa malhis\Desktop\pipe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285992"/>
            <a:ext cx="6572296" cy="40995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fr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Riser: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cold water:</a:t>
            </a:r>
            <a:endParaRPr lang="ar-SA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199" y="1600200"/>
          <a:ext cx="8229601" cy="264350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00277"/>
                <a:gridCol w="2014524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Size(in)A</a:t>
                      </a:r>
                      <a:endParaRPr lang="ar-SA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Demand (l/s)</a:t>
                      </a:r>
                      <a:endParaRPr lang="ar-SA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Fixture</a:t>
                      </a:r>
                      <a:endParaRPr lang="ar-SA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Section</a:t>
                      </a:r>
                      <a:endParaRPr lang="ar-SA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2.5</a:t>
                      </a:r>
                      <a:endParaRPr lang="ar-SA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3.24</a:t>
                      </a:r>
                      <a:endParaRPr lang="ar-SA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138</a:t>
                      </a:r>
                      <a:endParaRPr lang="ar-SA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a-b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2.5</a:t>
                      </a:r>
                      <a:endParaRPr lang="ar-SA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2.91</a:t>
                      </a:r>
                      <a:endParaRPr lang="ar-SA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114.25</a:t>
                      </a:r>
                      <a:endParaRPr lang="ar-SA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b-c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ar-SA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2.57</a:t>
                      </a:r>
                      <a:endParaRPr lang="ar-SA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91.75</a:t>
                      </a:r>
                      <a:endParaRPr lang="ar-SA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c-d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ar-SA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2.148</a:t>
                      </a:r>
                      <a:endParaRPr lang="ar-SA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69.25</a:t>
                      </a:r>
                      <a:endParaRPr lang="ar-SA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d-e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1.5</a:t>
                      </a:r>
                      <a:endParaRPr lang="ar-SA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1.45</a:t>
                      </a:r>
                      <a:endParaRPr lang="ar-SA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46.75</a:t>
                      </a:r>
                      <a:endParaRPr lang="ar-SA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e-f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1.25</a:t>
                      </a:r>
                      <a:endParaRPr lang="ar-SA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1.052</a:t>
                      </a:r>
                      <a:endParaRPr lang="ar-SA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6.75</a:t>
                      </a:r>
                      <a:endParaRPr lang="ar-SA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f-6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Hot water:</a:t>
            </a:r>
            <a:endParaRPr lang="ar-SA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Size(in)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Demand(l/s)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Fixture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Section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1.81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49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a-b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1.78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45.25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b-c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1.5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1.58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35.25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c-d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1.5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1.4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27.75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d-e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1.5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1.25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20.25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e-f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1.25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1.034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12.75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f-6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8872510" cy="714356"/>
          </a:xfrm>
        </p:spPr>
        <p:txBody>
          <a:bodyPr/>
          <a:lstStyle/>
          <a:p>
            <a:pPr algn="l"/>
            <a:r>
              <a:rPr lang="en-US" sz="3200" dirty="0" smtClean="0">
                <a:solidFill>
                  <a:srgbClr val="FF0000"/>
                </a:solidFill>
              </a:rPr>
              <a:t> Presentation out line: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pPr algn="l"/>
            <a:endParaRPr lang="en-US" dirty="0" smtClean="0"/>
          </a:p>
          <a:p>
            <a:pPr algn="l"/>
            <a:r>
              <a:rPr lang="en-US" dirty="0" smtClean="0"/>
              <a:t>- Building Description. </a:t>
            </a:r>
          </a:p>
          <a:p>
            <a:pPr algn="l"/>
            <a:r>
              <a:rPr lang="en-US" dirty="0" smtClean="0"/>
              <a:t>- Heating load calculation.</a:t>
            </a:r>
          </a:p>
          <a:p>
            <a:pPr algn="l"/>
            <a:r>
              <a:rPr lang="en-US" dirty="0" smtClean="0"/>
              <a:t>- Cooling load calculation.</a:t>
            </a:r>
          </a:p>
          <a:p>
            <a:pPr algn="l"/>
            <a:r>
              <a:rPr lang="en-US" dirty="0" smtClean="0"/>
              <a:t>- Duct Design.</a:t>
            </a:r>
          </a:p>
          <a:p>
            <a:pPr algn="l"/>
            <a:r>
              <a:rPr lang="en-US" dirty="0" smtClean="0"/>
              <a:t>- Plumbing System.</a:t>
            </a:r>
          </a:p>
          <a:p>
            <a:pPr algn="l"/>
            <a:r>
              <a:rPr lang="en-US" dirty="0" smtClean="0"/>
              <a:t>- Fire Fighting System.</a:t>
            </a:r>
          </a:p>
          <a:p>
            <a:pPr algn="l"/>
            <a:r>
              <a:rPr lang="en-US" dirty="0" smtClean="0"/>
              <a:t>- Equipment </a:t>
            </a:r>
            <a:r>
              <a:rPr lang="en-US" smtClean="0"/>
              <a:t>Selection</a:t>
            </a:r>
            <a:r>
              <a:rPr lang="en-US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Documents and Settings\bhaa malhis\Desktop\potable ris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Drainage System: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428868"/>
            <a:ext cx="8229600" cy="4709160"/>
          </a:xfrm>
        </p:spPr>
        <p:txBody>
          <a:bodyPr/>
          <a:lstStyle/>
          <a:p>
            <a:r>
              <a:rPr lang="en-US" dirty="0" smtClean="0"/>
              <a:t>Two separated stacks one for soil and the other for waste.</a:t>
            </a:r>
            <a:r>
              <a:rPr lang="en-US" dirty="0" smtClean="0"/>
              <a:t> Each stack </a:t>
            </a:r>
            <a:r>
              <a:rPr lang="en-US" dirty="0" smtClean="0"/>
              <a:t>4 in.</a:t>
            </a:r>
          </a:p>
          <a:p>
            <a:r>
              <a:rPr lang="en-US" dirty="0" smtClean="0"/>
              <a:t>(standard </a:t>
            </a:r>
            <a:r>
              <a:rPr lang="en-US" dirty="0" smtClean="0"/>
              <a:t>4 in for </a:t>
            </a:r>
            <a:r>
              <a:rPr lang="en-US" dirty="0" smtClean="0"/>
              <a:t>WC,2 in for other fixtuers,4 in floor drain).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خره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Fire Fighting System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148840"/>
            <a:ext cx="8229600" cy="470916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We used in fire system class 3 as standpipe system (cabinet and landing valves).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Class </a:t>
            </a:r>
            <a:r>
              <a:rPr lang="en-US" sz="2000" b="1" dirty="0" smtClean="0"/>
              <a:t>III Systems: </a:t>
            </a:r>
            <a:r>
              <a:rPr lang="en-US" sz="2000" dirty="0" smtClean="0"/>
              <a:t>A Class III standpipe system shall provide 11⁄2 in. (40 mm) hose stations to supply water for use by trained personnel and 21⁄2 in. (65 mm) hose connections to supply a larger volume of water for use by fire </a:t>
            </a:r>
            <a:r>
              <a:rPr lang="en-US" sz="2000" dirty="0" smtClean="0"/>
              <a:t>departments and </a:t>
            </a:r>
            <a:r>
              <a:rPr lang="en-US" sz="2000" dirty="0" smtClean="0"/>
              <a:t>those trained in handling heavy fire </a:t>
            </a:r>
            <a:r>
              <a:rPr lang="en-US" sz="2000" dirty="0" smtClean="0"/>
              <a:t>streams.</a:t>
            </a:r>
          </a:p>
          <a:p>
            <a:r>
              <a:rPr lang="en-US" sz="2000" dirty="0" smtClean="0"/>
              <a:t>One riser so 500 GPM for 40 min operating the tank size = 80m^3.</a:t>
            </a:r>
          </a:p>
          <a:p>
            <a:r>
              <a:rPr lang="en-US" sz="2000" dirty="0" smtClean="0"/>
              <a:t>Pressure for cabinet = 65 Psi and 100 Psi for landing valve.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:\Documents and Settings\Islam\Desktop\نار.bmp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Equepments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Selction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Boiler:</a:t>
            </a:r>
          </a:p>
          <a:p>
            <a:r>
              <a:rPr lang="en-US" dirty="0" smtClean="0"/>
              <a:t>The heating load for building is 193.9 </a:t>
            </a:r>
            <a:r>
              <a:rPr lang="en-US" dirty="0" err="1" smtClean="0"/>
              <a:t>Kw</a:t>
            </a:r>
            <a:r>
              <a:rPr lang="en-US" dirty="0" smtClean="0"/>
              <a:t>, and load for boiler selected =1.1*193.9=213.3 </a:t>
            </a:r>
            <a:r>
              <a:rPr lang="en-US" dirty="0" err="1" smtClean="0"/>
              <a:t>Kw</a:t>
            </a:r>
            <a:r>
              <a:rPr lang="en-US" dirty="0" smtClean="0"/>
              <a:t>, since we have one </a:t>
            </a:r>
            <a:r>
              <a:rPr lang="en-US" dirty="0" smtClean="0"/>
              <a:t>boiler,</a:t>
            </a:r>
            <a:r>
              <a:rPr lang="en-US" dirty="0" smtClean="0"/>
              <a:t> Because that we choose from </a:t>
            </a:r>
            <a:r>
              <a:rPr lang="en-US" dirty="0" err="1" smtClean="0"/>
              <a:t>mansour</a:t>
            </a:r>
            <a:r>
              <a:rPr lang="en-US" dirty="0" smtClean="0"/>
              <a:t> catalog of steam boiler is </a:t>
            </a:r>
            <a:r>
              <a:rPr lang="en-US" u="sng" dirty="0" smtClean="0"/>
              <a:t>MS-10</a:t>
            </a:r>
            <a:r>
              <a:rPr lang="en-US" dirty="0" smtClean="0"/>
              <a:t> which has a capacity is 470 KW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Chiller:</a:t>
            </a:r>
          </a:p>
          <a:p>
            <a:r>
              <a:rPr lang="en-US" dirty="0" smtClean="0"/>
              <a:t>For the building the total cooling load is equal 272.23kw, so the minimum capacity for the chiller should be equal to:</a:t>
            </a:r>
          </a:p>
          <a:p>
            <a:r>
              <a:rPr lang="en-US" dirty="0" smtClean="0"/>
              <a:t>272.23x1.1=300 </a:t>
            </a:r>
            <a:r>
              <a:rPr lang="en-US" dirty="0" err="1" smtClean="0"/>
              <a:t>kw</a:t>
            </a:r>
            <a:r>
              <a:rPr lang="en-US" dirty="0" smtClean="0"/>
              <a:t>, we select chiller that fits the needs, in tons units=85.7 tons</a:t>
            </a:r>
          </a:p>
          <a:p>
            <a:r>
              <a:rPr lang="en-US" dirty="0" smtClean="0"/>
              <a:t>Flow rate= 85.7*2.4=210.48 GPM and 50 HZ.</a:t>
            </a:r>
          </a:p>
          <a:p>
            <a:r>
              <a:rPr lang="en-US" b="1" i="1" dirty="0" smtClean="0"/>
              <a:t>From the figure below we select the chiller of model </a:t>
            </a:r>
            <a:r>
              <a:rPr lang="en-US" b="1" i="1" u="sng" dirty="0" smtClean="0"/>
              <a:t>W P S  a  135-2D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Fan coil units:</a:t>
            </a:r>
          </a:p>
          <a:p>
            <a:r>
              <a:rPr lang="en-US" dirty="0" smtClean="0"/>
              <a:t>Sample 2</a:t>
            </a:r>
            <a:r>
              <a:rPr lang="en-US" baseline="30000" dirty="0" smtClean="0"/>
              <a:t>nd</a:t>
            </a:r>
            <a:r>
              <a:rPr lang="en-US" dirty="0" smtClean="0"/>
              <a:t> floor:</a:t>
            </a:r>
          </a:p>
          <a:p>
            <a:r>
              <a:rPr lang="en-US" dirty="0" smtClean="0"/>
              <a:t> </a:t>
            </a:r>
            <a:r>
              <a:rPr lang="en-US" dirty="0" smtClean="0"/>
              <a:t>Fan04</a:t>
            </a:r>
          </a:p>
          <a:p>
            <a:r>
              <a:rPr lang="en-US" dirty="0" smtClean="0"/>
              <a:t>1000 </a:t>
            </a:r>
            <a:r>
              <a:rPr lang="en-US" dirty="0" err="1" smtClean="0"/>
              <a:t>Cfm</a:t>
            </a:r>
            <a:endParaRPr lang="en-US" dirty="0" smtClean="0"/>
          </a:p>
          <a:p>
            <a:r>
              <a:rPr lang="en-US" dirty="0" smtClean="0"/>
              <a:t>DC P 10 H/C  3</a:t>
            </a:r>
          </a:p>
          <a:p>
            <a:pPr>
              <a:buNone/>
            </a:pP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Circulation </a:t>
            </a:r>
            <a:r>
              <a:rPr lang="en-US" b="1" dirty="0" smtClean="0"/>
              <a:t>pumps for </a:t>
            </a:r>
            <a:r>
              <a:rPr lang="en-US" b="1" dirty="0" smtClean="0"/>
              <a:t>chiller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 series S55 </a:t>
            </a:r>
            <a:r>
              <a:rPr lang="en-US" dirty="0" smtClean="0"/>
              <a:t>with  </a:t>
            </a:r>
            <a:r>
              <a:rPr lang="en-US" dirty="0" smtClean="0"/>
              <a:t>258.688 Pa/m and 6.5 L/s flow rate </a:t>
            </a:r>
          </a:p>
          <a:p>
            <a:pPr>
              <a:buNone/>
            </a:pPr>
            <a:r>
              <a:rPr lang="en-US" dirty="0" smtClean="0"/>
              <a:t>Hot </a:t>
            </a:r>
            <a:r>
              <a:rPr lang="en-US" dirty="0" smtClean="0"/>
              <a:t>water pump  </a:t>
            </a:r>
            <a:r>
              <a:rPr lang="en-US" dirty="0" smtClean="0"/>
              <a:t>demand = 28.5 GPM  pressure= 6Psi</a:t>
            </a:r>
          </a:p>
          <a:p>
            <a:r>
              <a:rPr lang="en-US" b="1" dirty="0" smtClean="0"/>
              <a:t>Potable </a:t>
            </a:r>
            <a:r>
              <a:rPr lang="en-US" b="1" dirty="0" smtClean="0"/>
              <a:t>water pumps: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From last chapter(plumping) we calculate the total demand  cold water of the building which is equal=51.17 GPM     pressure=6.7 Psi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r>
              <a:rPr lang="en-US" b="1" dirty="0" smtClean="0"/>
              <a:t>Fire </a:t>
            </a:r>
            <a:r>
              <a:rPr lang="en-US" b="1" dirty="0" smtClean="0"/>
              <a:t>water pumps: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According to number of risers which  equal 1 </a:t>
            </a:r>
          </a:p>
          <a:p>
            <a:pPr>
              <a:buNone/>
            </a:pPr>
            <a:r>
              <a:rPr lang="en-US" dirty="0" smtClean="0"/>
              <a:t>Now:</a:t>
            </a:r>
          </a:p>
          <a:p>
            <a:pPr>
              <a:buNone/>
            </a:pPr>
            <a:r>
              <a:rPr lang="en-US" dirty="0" smtClean="0"/>
              <a:t>Flow rate=500 GPM</a:t>
            </a:r>
            <a:r>
              <a:rPr lang="en-US" baseline="-25000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Pressure= </a:t>
            </a:r>
            <a:r>
              <a:rPr lang="en-US" dirty="0" smtClean="0"/>
              <a:t>128.4 PSI</a:t>
            </a:r>
          </a:p>
          <a:p>
            <a:pPr>
              <a:buNone/>
            </a:pPr>
            <a:r>
              <a:rPr lang="en-US" dirty="0" err="1" smtClean="0"/>
              <a:t>Jocky</a:t>
            </a:r>
            <a:r>
              <a:rPr lang="en-US" dirty="0" smtClean="0"/>
              <a:t> pump = 128.4+10=138 .4 Psi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C00000"/>
                </a:solidFill>
              </a:rPr>
              <a:t>Building Description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000" b="1" u="sng" dirty="0" smtClean="0"/>
              <a:t> Building Location :</a:t>
            </a:r>
          </a:p>
          <a:p>
            <a:pPr>
              <a:buNone/>
            </a:pPr>
            <a:r>
              <a:rPr lang="en-US" sz="2000" dirty="0" smtClean="0"/>
              <a:t>            Country: Palestine.</a:t>
            </a:r>
          </a:p>
          <a:p>
            <a:pPr>
              <a:buNone/>
            </a:pPr>
            <a:r>
              <a:rPr lang="en-US" sz="2000" dirty="0" smtClean="0"/>
              <a:t>            City: </a:t>
            </a:r>
            <a:r>
              <a:rPr lang="en-US" sz="2000" dirty="0" smtClean="0"/>
              <a:t>Ramallah</a:t>
            </a:r>
            <a:endParaRPr lang="en-US" sz="2000" dirty="0" smtClean="0"/>
          </a:p>
          <a:p>
            <a:pPr rtl="1"/>
            <a:r>
              <a:rPr lang="en-US" sz="2000" dirty="0" smtClean="0"/>
              <a:t>              Elevation: </a:t>
            </a:r>
            <a:r>
              <a:rPr lang="en-US" sz="2000" dirty="0" smtClean="0"/>
              <a:t>840 m </a:t>
            </a:r>
            <a:r>
              <a:rPr lang="en-US" sz="2000" dirty="0" smtClean="0"/>
              <a:t>above sea level Latitude: 32˚.</a:t>
            </a:r>
          </a:p>
          <a:p>
            <a:pPr>
              <a:buNone/>
            </a:pPr>
            <a:r>
              <a:rPr lang="en-US" sz="2000" dirty="0" smtClean="0"/>
              <a:t>            Building face sits at the </a:t>
            </a:r>
            <a:r>
              <a:rPr lang="en-US" sz="2000" dirty="0" smtClean="0"/>
              <a:t>south </a:t>
            </a:r>
            <a:r>
              <a:rPr lang="en-US" sz="2000" dirty="0" smtClean="0"/>
              <a:t>orientation.</a:t>
            </a:r>
          </a:p>
          <a:p>
            <a:pPr>
              <a:buNone/>
            </a:pPr>
            <a:r>
              <a:rPr lang="en-US" sz="2000" dirty="0" smtClean="0"/>
              <a:t>            The wind speed </a:t>
            </a:r>
            <a:r>
              <a:rPr lang="en-US" sz="2000" dirty="0" smtClean="0"/>
              <a:t>in Ramallah is above </a:t>
            </a:r>
            <a:r>
              <a:rPr lang="en-US" sz="2000" dirty="0" smtClean="0"/>
              <a:t>5 m/s.</a:t>
            </a:r>
          </a:p>
          <a:p>
            <a:pPr>
              <a:buNone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b="1" dirty="0" smtClean="0"/>
              <a:t> </a:t>
            </a:r>
            <a:r>
              <a:rPr lang="en-US" sz="2000" b="1" u="sng" dirty="0" smtClean="0"/>
              <a:t>Building  Details :</a:t>
            </a:r>
          </a:p>
          <a:p>
            <a:pPr>
              <a:buFont typeface="Wingdings" pitchFamily="2" charset="2"/>
              <a:buChar char="Ø"/>
            </a:pPr>
            <a:endParaRPr lang="en-US" sz="2000" b="1" u="sng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450057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Palestinian Economic Policy research institute  consists of 6 floors, 5 up  ground, one below  ground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</a:rPr>
              <a:t>Overall Heat Transfer Coefficient, U overall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U overall is given by</a:t>
            </a:r>
            <a:r>
              <a:rPr lang="en-US" sz="2400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000" dirty="0" smtClean="0"/>
              <a:t>In our project the method was used as following: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000" dirty="0" smtClean="0"/>
              <a:t>Where:</a:t>
            </a:r>
          </a:p>
          <a:p>
            <a:pPr>
              <a:buNone/>
            </a:pPr>
            <a:r>
              <a:rPr lang="en-US" sz="2000" dirty="0" smtClean="0"/>
              <a:t>      U: The overall heat transfer coefficient [W</a:t>
            </a:r>
            <a:r>
              <a:rPr lang="en-US" sz="2000" dirty="0" smtClean="0"/>
              <a:t>/ m².</a:t>
            </a:r>
            <a:r>
              <a:rPr lang="en-US" sz="2000" dirty="0" smtClean="0"/>
              <a:t>˚C].</a:t>
            </a:r>
          </a:p>
          <a:p>
            <a:pPr>
              <a:buNone/>
            </a:pPr>
            <a:r>
              <a:rPr lang="en-US" sz="2000" dirty="0" smtClean="0"/>
              <a:t>      </a:t>
            </a:r>
            <a:r>
              <a:rPr lang="en-US" sz="2000" dirty="0" err="1" smtClean="0"/>
              <a:t>Ri</a:t>
            </a:r>
            <a:r>
              <a:rPr lang="en-US" sz="2000" dirty="0" smtClean="0"/>
              <a:t>: Inside film temperature [m².˚C/W].</a:t>
            </a:r>
          </a:p>
          <a:p>
            <a:pPr>
              <a:buNone/>
            </a:pPr>
            <a:r>
              <a:rPr lang="en-US" sz="2000" dirty="0" smtClean="0"/>
              <a:t>      Ro: Outside film temperature [m².˚C/W].</a:t>
            </a:r>
          </a:p>
          <a:p>
            <a:pPr>
              <a:buNone/>
            </a:pPr>
            <a:r>
              <a:rPr lang="en-US" sz="2000" dirty="0" smtClean="0"/>
              <a:t>      K1, 2, …, n : Thermal conductivity of the material [W/</a:t>
            </a:r>
            <a:r>
              <a:rPr lang="en-US" sz="2000" dirty="0" err="1" smtClean="0"/>
              <a:t>m.˚C</a:t>
            </a:r>
            <a:r>
              <a:rPr lang="en-US" sz="2000" dirty="0" smtClean="0"/>
              <a:t>].</a:t>
            </a:r>
          </a:p>
          <a:p>
            <a:pPr>
              <a:buNone/>
            </a:pPr>
            <a:r>
              <a:rPr lang="en-US" sz="2000" dirty="0" smtClean="0"/>
              <a:t>      X1, 2, …, n : Thickness of each element of the wall construction [m].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20000"/>
          </a:blip>
          <a:srcRect/>
          <a:stretch>
            <a:fillRect/>
          </a:stretch>
        </p:blipFill>
        <p:spPr bwMode="auto">
          <a:xfrm>
            <a:off x="1357290" y="1357298"/>
            <a:ext cx="3286148" cy="95597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20000"/>
          </a:blip>
          <a:srcRect/>
          <a:stretch>
            <a:fillRect/>
          </a:stretch>
        </p:blipFill>
        <p:spPr bwMode="auto">
          <a:xfrm>
            <a:off x="1428728" y="2857496"/>
            <a:ext cx="1500198" cy="71438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20000"/>
          </a:blip>
          <a:srcRect/>
          <a:stretch>
            <a:fillRect/>
          </a:stretch>
        </p:blipFill>
        <p:spPr bwMode="auto">
          <a:xfrm>
            <a:off x="1357290" y="3643314"/>
            <a:ext cx="2428892" cy="428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</a:rPr>
              <a:t>Results of overall heat transfer coefficient for each element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1785926"/>
          <a:ext cx="8072494" cy="4343412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4036247"/>
                <a:gridCol w="4036247"/>
              </a:tblGrid>
              <a:tr h="714367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/>
                        <a:t>Type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Overall Heat Transfer Coefficient U(W/m</a:t>
                      </a:r>
                      <a:r>
                        <a:rPr lang="en-US" sz="2000" baseline="30000"/>
                        <a:t>2</a:t>
                      </a:r>
                      <a:r>
                        <a:rPr lang="en-US" sz="2000"/>
                        <a:t>.K)</a:t>
                      </a:r>
                      <a:endParaRPr lang="en-US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71502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Outside wall</a:t>
                      </a:r>
                      <a:endParaRPr lang="en-US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Times New Roman"/>
                          <a:cs typeface="Arial"/>
                        </a:rPr>
                        <a:t>0.74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71502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Inside wall</a:t>
                      </a:r>
                      <a:endParaRPr lang="en-US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Times New Roman"/>
                          <a:cs typeface="Arial"/>
                        </a:rPr>
                        <a:t>2.6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71502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Ceiling</a:t>
                      </a:r>
                      <a:endParaRPr lang="en-US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Times New Roman"/>
                          <a:cs typeface="Arial"/>
                        </a:rPr>
                        <a:t>0.88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71502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Floor</a:t>
                      </a:r>
                      <a:endParaRPr lang="en-US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Times New Roman"/>
                          <a:cs typeface="Arial"/>
                        </a:rPr>
                        <a:t>0.88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71502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Glass</a:t>
                      </a:r>
                      <a:endParaRPr lang="en-US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Times New Roman"/>
                          <a:cs typeface="Arial"/>
                        </a:rPr>
                        <a:t>3.5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71502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/>
                        <a:t>Wood door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Times New Roman"/>
                          <a:cs typeface="Arial"/>
                        </a:rPr>
                        <a:t>3.5</a:t>
                      </a:r>
                      <a:endParaRPr lang="en-US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Heat Load Calculations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000" dirty="0" smtClean="0"/>
              <a:t>Heat loss by conduction and convection heat transfer through any surface is given by: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Where:</a:t>
            </a:r>
          </a:p>
          <a:p>
            <a:pPr>
              <a:buNone/>
            </a:pPr>
            <a:r>
              <a:rPr lang="en-US" sz="2000" dirty="0" smtClean="0"/>
              <a:t>     Q = heat transfer through walls, roof, glass, etc.</a:t>
            </a:r>
          </a:p>
          <a:p>
            <a:pPr>
              <a:buNone/>
            </a:pPr>
            <a:r>
              <a:rPr lang="en-US" sz="2000" dirty="0" smtClean="0"/>
              <a:t>     A = surface </a:t>
            </a:r>
            <a:r>
              <a:rPr lang="en-US" sz="2000" dirty="0" smtClean="0"/>
              <a:t>area.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U = overall heat transfer coefficient.</a:t>
            </a:r>
          </a:p>
          <a:p>
            <a:pPr>
              <a:buNone/>
            </a:pPr>
            <a:r>
              <a:rPr lang="en-US" sz="2000" dirty="0" smtClean="0"/>
              <a:t>     ΔT = Difference in outside temperature and inside temperature.</a:t>
            </a:r>
          </a:p>
          <a:p>
            <a:pPr>
              <a:buNone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Select inside &amp; outside design condition  (from Palestinian code) </a:t>
            </a:r>
            <a:r>
              <a:rPr lang="en-US" sz="2000" dirty="0" smtClean="0"/>
              <a:t>: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20000"/>
          </a:blip>
          <a:srcRect/>
          <a:stretch>
            <a:fillRect/>
          </a:stretch>
        </p:blipFill>
        <p:spPr bwMode="auto">
          <a:xfrm>
            <a:off x="3143240" y="1714488"/>
            <a:ext cx="1896354" cy="571504"/>
          </a:xfrm>
          <a:prstGeom prst="rect">
            <a:avLst/>
          </a:prstGeom>
          <a:noFill/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28662" y="4786322"/>
          <a:ext cx="6929488" cy="205740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1732372"/>
                <a:gridCol w="1732372"/>
                <a:gridCol w="1732372"/>
                <a:gridCol w="1732372"/>
              </a:tblGrid>
              <a:tr h="371478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Parameters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Winter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Parameters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Winter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71478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Tin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22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Win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8.3</a:t>
                      </a:r>
                      <a:endParaRPr lang="en-US" sz="1800" b="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71478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Tout</a:t>
                      </a:r>
                      <a:endParaRPr lang="en-US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4.7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Wout</a:t>
                      </a:r>
                      <a:endParaRPr lang="en-US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4.1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71478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Φin</a:t>
                      </a:r>
                      <a:endParaRPr lang="en-US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50%</a:t>
                      </a:r>
                      <a:endParaRPr lang="en-US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Tun</a:t>
                      </a:r>
                      <a:endParaRPr lang="en-US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30.65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71478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Φout</a:t>
                      </a:r>
                      <a:endParaRPr lang="en-US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62%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</a:rPr>
              <a:t>General Procedures for Calculating Total Heat Load: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/>
          </a:bodyPr>
          <a:lstStyle/>
          <a:p>
            <a:pPr lvl="0"/>
            <a:r>
              <a:rPr lang="en-US" sz="2200" dirty="0" smtClean="0"/>
              <a:t>Select inside design condition (Temperature, relative humidity).</a:t>
            </a:r>
          </a:p>
          <a:p>
            <a:pPr lvl="0"/>
            <a:r>
              <a:rPr lang="en-US" sz="2200" dirty="0" smtClean="0"/>
              <a:t>Select outside design condition (Temperature, relative humidity).</a:t>
            </a:r>
          </a:p>
          <a:p>
            <a:pPr lvl="0"/>
            <a:r>
              <a:rPr lang="en-US" sz="2200" dirty="0" smtClean="0"/>
              <a:t>Select unconditioned temperature (</a:t>
            </a:r>
            <a:r>
              <a:rPr lang="en-US" sz="2200" dirty="0" err="1" smtClean="0"/>
              <a:t>T</a:t>
            </a:r>
            <a:r>
              <a:rPr lang="en-US" sz="2200" baseline="-25000" dirty="0" err="1" smtClean="0"/>
              <a:t>un</a:t>
            </a:r>
            <a:r>
              <a:rPr lang="en-US" sz="2200" dirty="0" smtClean="0"/>
              <a:t>).</a:t>
            </a:r>
          </a:p>
          <a:p>
            <a:pPr lvl="0"/>
            <a:r>
              <a:rPr lang="en-US" sz="2200" dirty="0" smtClean="0"/>
              <a:t>Find over all heat transfer coefficient </a:t>
            </a:r>
            <a:r>
              <a:rPr lang="en-US" sz="2200" dirty="0" err="1" smtClean="0"/>
              <a:t>U</a:t>
            </a:r>
            <a:r>
              <a:rPr lang="en-US" sz="2200" baseline="-25000" dirty="0" err="1" smtClean="0"/>
              <a:t>o</a:t>
            </a:r>
            <a:r>
              <a:rPr lang="en-US" sz="2200" dirty="0" smtClean="0"/>
              <a:t> for wall, ceiling, floor, door, windows, below grade.</a:t>
            </a:r>
          </a:p>
          <a:p>
            <a:pPr lvl="0"/>
            <a:r>
              <a:rPr lang="en-US" sz="2200" dirty="0" smtClean="0"/>
              <a:t>Find area of wall, ceiling, floor, door, windows, below grade.</a:t>
            </a:r>
          </a:p>
          <a:p>
            <a:pPr lvl="0"/>
            <a:r>
              <a:rPr lang="en-US" sz="2200" dirty="0" smtClean="0"/>
              <a:t>Find Q</a:t>
            </a:r>
            <a:r>
              <a:rPr lang="en-US" sz="2200" baseline="-25000" dirty="0" smtClean="0"/>
              <a:t>s conduction</a:t>
            </a:r>
            <a:r>
              <a:rPr lang="en-US" sz="2200" dirty="0" smtClean="0"/>
              <a:t>.</a:t>
            </a:r>
          </a:p>
          <a:p>
            <a:pPr lvl="0"/>
            <a:r>
              <a:rPr lang="en-US" sz="2200" dirty="0" smtClean="0"/>
              <a:t>Find V</a:t>
            </a:r>
            <a:r>
              <a:rPr lang="en-US" sz="2200" baseline="-25000" dirty="0" smtClean="0"/>
              <a:t>inf</a:t>
            </a:r>
            <a:r>
              <a:rPr lang="en-US" sz="2200" dirty="0" smtClean="0"/>
              <a:t>, V </a:t>
            </a:r>
            <a:r>
              <a:rPr lang="en-US" sz="2200" baseline="-25000" dirty="0" smtClean="0"/>
              <a:t>vent.</a:t>
            </a:r>
            <a:endParaRPr lang="en-US" sz="2200" dirty="0" smtClean="0"/>
          </a:p>
          <a:p>
            <a:pPr lvl="0"/>
            <a:r>
              <a:rPr lang="en-US" sz="2200" dirty="0" smtClean="0"/>
              <a:t>Find Q</a:t>
            </a:r>
            <a:r>
              <a:rPr lang="en-US" sz="2200" baseline="-25000" dirty="0" smtClean="0"/>
              <a:t>s</a:t>
            </a:r>
            <a:r>
              <a:rPr lang="en-US" sz="2200" dirty="0" smtClean="0"/>
              <a:t>, Q</a:t>
            </a:r>
            <a:r>
              <a:rPr lang="en-US" sz="2200" baseline="-25000" dirty="0" smtClean="0"/>
              <a:t>L</a:t>
            </a:r>
            <a:r>
              <a:rPr lang="en-US" sz="2200" dirty="0" smtClean="0"/>
              <a:t> </a:t>
            </a:r>
            <a:r>
              <a:rPr lang="en-US" sz="2200" baseline="-25000" dirty="0" smtClean="0"/>
              <a:t>vent, inf</a:t>
            </a:r>
            <a:r>
              <a:rPr lang="en-US" sz="2200" dirty="0" smtClean="0"/>
              <a:t>.</a:t>
            </a:r>
            <a:endParaRPr lang="en-US" sz="2200" dirty="0" smtClean="0"/>
          </a:p>
          <a:p>
            <a:r>
              <a:rPr lang="en-US" sz="2200" dirty="0" smtClean="0"/>
              <a:t>Find Q </a:t>
            </a:r>
            <a:r>
              <a:rPr lang="en-US" sz="2200" baseline="-25000" dirty="0" smtClean="0"/>
              <a:t>total</a:t>
            </a:r>
            <a:r>
              <a:rPr lang="en-US" sz="2200" dirty="0" smtClean="0"/>
              <a:t> and Q </a:t>
            </a:r>
            <a:r>
              <a:rPr lang="en-US" sz="2200" baseline="-25000" dirty="0" smtClean="0"/>
              <a:t>boiler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Equations and Results for heating load calculations :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2400" b="1" dirty="0" smtClean="0"/>
              <a:t>Heating load </a:t>
            </a:r>
            <a:r>
              <a:rPr lang="en-US" sz="2400" b="1" dirty="0" smtClean="0"/>
              <a:t>summary </a:t>
            </a:r>
            <a:r>
              <a:rPr lang="en-US" sz="2400" b="1" dirty="0" smtClean="0"/>
              <a:t>: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20000"/>
          </a:blip>
          <a:srcRect/>
          <a:stretch>
            <a:fillRect/>
          </a:stretch>
        </p:blipFill>
        <p:spPr bwMode="auto">
          <a:xfrm>
            <a:off x="142844" y="1214422"/>
            <a:ext cx="8215370" cy="754962"/>
          </a:xfrm>
          <a:prstGeom prst="rect">
            <a:avLst/>
          </a:prstGeom>
          <a:noFill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10000"/>
          </a:blip>
          <a:srcRect/>
          <a:stretch>
            <a:fillRect/>
          </a:stretch>
        </p:blipFill>
        <p:spPr bwMode="auto">
          <a:xfrm>
            <a:off x="214282" y="2000240"/>
            <a:ext cx="4071966" cy="500066"/>
          </a:xfrm>
          <a:prstGeom prst="rect">
            <a:avLst/>
          </a:prstGeom>
          <a:noFill/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42910" y="3286124"/>
          <a:ext cx="3643340" cy="3343296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1821670"/>
                <a:gridCol w="1821670"/>
              </a:tblGrid>
              <a:tr h="557216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Floor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Q </a:t>
                      </a:r>
                      <a:r>
                        <a:rPr lang="en-US" sz="1800" baseline="-25000" dirty="0"/>
                        <a:t>Total</a:t>
                      </a:r>
                      <a:r>
                        <a:rPr lang="en-US" sz="1800" dirty="0"/>
                        <a:t>(KW)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57216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Ground Floor</a:t>
                      </a:r>
                      <a:endParaRPr lang="en-US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Times New Roman"/>
                          <a:cs typeface="Arial"/>
                        </a:rPr>
                        <a:t>83.8</a:t>
                      </a:r>
                      <a:endParaRPr lang="en-US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57216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First Floor</a:t>
                      </a:r>
                      <a:endParaRPr lang="en-US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Times New Roman"/>
                          <a:cs typeface="Arial"/>
                        </a:rPr>
                        <a:t>48.1</a:t>
                      </a:r>
                      <a:endParaRPr lang="en-US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57216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Second Floor</a:t>
                      </a:r>
                      <a:endParaRPr lang="en-US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Times New Roman"/>
                          <a:cs typeface="Arial"/>
                        </a:rPr>
                        <a:t>13.385</a:t>
                      </a:r>
                      <a:endParaRPr lang="en-US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57216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Third Floor</a:t>
                      </a:r>
                      <a:endParaRPr lang="en-US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Times New Roman"/>
                          <a:cs typeface="Arial"/>
                        </a:rPr>
                        <a:t>32.74</a:t>
                      </a:r>
                      <a:endParaRPr lang="en-US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57216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Times New Roman"/>
                          <a:cs typeface="Arial"/>
                        </a:rPr>
                        <a:t>Roof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Times New Roman"/>
                          <a:cs typeface="Arial"/>
                        </a:rPr>
                        <a:t>15.942</a:t>
                      </a:r>
                      <a:endParaRPr lang="en-US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Cooling Load Calculations :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inside &amp; outside design condition  (from Palestinian code) :</a:t>
            </a:r>
          </a:p>
          <a:p>
            <a:endParaRPr lang="en-US" dirty="0" smtClean="0"/>
          </a:p>
          <a:p>
            <a:endParaRPr lang="ar-S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85786" y="3643314"/>
          <a:ext cx="6929488" cy="205740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1732372"/>
                <a:gridCol w="1732372"/>
                <a:gridCol w="1732372"/>
                <a:gridCol w="1732372"/>
              </a:tblGrid>
              <a:tr h="371478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Parameters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summer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Parameters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Times New Roman"/>
                          <a:cs typeface="Arial"/>
                        </a:rPr>
                        <a:t>summer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71478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Tin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22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Win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9.6</a:t>
                      </a:r>
                      <a:endParaRPr lang="en-US" sz="1800" b="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71478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Tout</a:t>
                      </a:r>
                      <a:endParaRPr lang="en-US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30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Wout</a:t>
                      </a:r>
                      <a:endParaRPr lang="en-US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Times New Roman"/>
                          <a:cs typeface="Arial"/>
                        </a:rPr>
                        <a:t>16.1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71478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Φin</a:t>
                      </a:r>
                      <a:endParaRPr lang="en-US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50%</a:t>
                      </a:r>
                      <a:endParaRPr lang="en-US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Tun</a:t>
                      </a:r>
                      <a:endParaRPr lang="en-US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Times New Roman"/>
                          <a:cs typeface="Arial"/>
                        </a:rPr>
                        <a:t>27.3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71478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Φout</a:t>
                      </a:r>
                      <a:endParaRPr lang="en-US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57%</a:t>
                      </a: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591</TotalTime>
  <Words>1187</Words>
  <Application>Microsoft Office PowerPoint</Application>
  <PresentationFormat>On-screen Show (4:3)</PresentationFormat>
  <Paragraphs>347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Apex</vt:lpstr>
      <vt:lpstr>  "Mechanical Systems For the palestinian ECONOMIC POLICY RESEARCH INSTITUTE"    </vt:lpstr>
      <vt:lpstr> Presentation out line:</vt:lpstr>
      <vt:lpstr>Building Description</vt:lpstr>
      <vt:lpstr>Overall Heat Transfer Coefficient, U overall</vt:lpstr>
      <vt:lpstr>Results of overall heat transfer coefficient for each element</vt:lpstr>
      <vt:lpstr>Heat Load Calculations</vt:lpstr>
      <vt:lpstr>General Procedures for Calculating Total Heat Load: </vt:lpstr>
      <vt:lpstr>Equations and Results for heating load calculations :</vt:lpstr>
      <vt:lpstr>Cooling Load Calculations : </vt:lpstr>
      <vt:lpstr>Slide 10</vt:lpstr>
      <vt:lpstr>Cooling Load Results:</vt:lpstr>
      <vt:lpstr>Duct Design :    </vt:lpstr>
      <vt:lpstr>Equations For Design duct :</vt:lpstr>
      <vt:lpstr>Slide 14</vt:lpstr>
      <vt:lpstr>Plumbing System: Potable water:</vt:lpstr>
      <vt:lpstr>Potable water piping inside floor</vt:lpstr>
      <vt:lpstr>Slide 17</vt:lpstr>
      <vt:lpstr>Riser: cold water:</vt:lpstr>
      <vt:lpstr>Hot water:</vt:lpstr>
      <vt:lpstr>Slide 20</vt:lpstr>
      <vt:lpstr>Drainage System:</vt:lpstr>
      <vt:lpstr>Slide 22</vt:lpstr>
      <vt:lpstr>Fire Fighting System</vt:lpstr>
      <vt:lpstr>Slide 24</vt:lpstr>
      <vt:lpstr> Equepments Selction</vt:lpstr>
      <vt:lpstr>Slide 26</vt:lpstr>
      <vt:lpstr>Slide 27</vt:lpstr>
      <vt:lpstr>Slide 28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"Mechanical System For Engineering And Information Technology college in Arab American University"    </dc:title>
  <dc:creator>mo2ed</dc:creator>
  <cp:lastModifiedBy>bahaa malhis </cp:lastModifiedBy>
  <cp:revision>42</cp:revision>
  <dcterms:created xsi:type="dcterms:W3CDTF">2010-05-21T11:52:18Z</dcterms:created>
  <dcterms:modified xsi:type="dcterms:W3CDTF">2007-05-24T17:44:33Z</dcterms:modified>
</cp:coreProperties>
</file>