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5" r:id="rId11"/>
    <p:sldId id="266" r:id="rId12"/>
    <p:sldId id="294" r:id="rId13"/>
    <p:sldId id="293" r:id="rId14"/>
    <p:sldId id="292" r:id="rId15"/>
    <p:sldId id="267" r:id="rId16"/>
    <p:sldId id="268" r:id="rId17"/>
    <p:sldId id="291" r:id="rId18"/>
    <p:sldId id="300" r:id="rId19"/>
    <p:sldId id="296" r:id="rId20"/>
    <p:sldId id="297" r:id="rId21"/>
    <p:sldId id="301" r:id="rId22"/>
    <p:sldId id="302" r:id="rId23"/>
    <p:sldId id="303" r:id="rId24"/>
    <p:sldId id="304" r:id="rId25"/>
    <p:sldId id="272" r:id="rId26"/>
    <p:sldId id="273" r:id="rId27"/>
    <p:sldId id="274" r:id="rId28"/>
    <p:sldId id="275" r:id="rId29"/>
    <p:sldId id="276" r:id="rId30"/>
    <p:sldId id="277" r:id="rId31"/>
    <p:sldId id="279" r:id="rId32"/>
    <p:sldId id="278" r:id="rId33"/>
    <p:sldId id="280" r:id="rId34"/>
    <p:sldId id="281" r:id="rId35"/>
    <p:sldId id="287" r:id="rId36"/>
    <p:sldId id="288" r:id="rId37"/>
    <p:sldId id="284" r:id="rId38"/>
    <p:sldId id="285" r:id="rId39"/>
    <p:sldId id="286" r:id="rId40"/>
    <p:sldId id="305" r:id="rId41"/>
    <p:sldId id="306" r:id="rId42"/>
    <p:sldId id="307" r:id="rId43"/>
    <p:sldId id="28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60" d="100"/>
          <a:sy n="60" d="100"/>
        </p:scale>
        <p:origin x="-165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5C34F-9E89-4D31-9BB0-25FF82E1898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accent1_2" csCatId="accent1" phldr="1"/>
      <dgm:spPr/>
    </dgm:pt>
    <dgm:pt modelId="{7504E5B1-3665-48F8-B29D-00B011BD49B4}">
      <dgm:prSet phldrT="[Text]"/>
      <dgm:spPr/>
      <dgm:t>
        <a:bodyPr/>
        <a:lstStyle/>
        <a:p>
          <a:r>
            <a:rPr lang="en-US" dirty="0" smtClean="0"/>
            <a:t>CH1.Introduction</a:t>
          </a:r>
          <a:endParaRPr lang="en-US" dirty="0"/>
        </a:p>
      </dgm:t>
    </dgm:pt>
    <dgm:pt modelId="{6F0A28A6-4BDA-4947-B4C5-94ED85BC949A}" type="parTrans" cxnId="{84FB00A6-4D38-4FF4-AA0F-E55158200E01}">
      <dgm:prSet/>
      <dgm:spPr/>
      <dgm:t>
        <a:bodyPr/>
        <a:lstStyle/>
        <a:p>
          <a:endParaRPr lang="en-US"/>
        </a:p>
      </dgm:t>
    </dgm:pt>
    <dgm:pt modelId="{9A2BDB2F-E33B-4BCB-8CE8-0701FBE59EDB}" type="sibTrans" cxnId="{84FB00A6-4D38-4FF4-AA0F-E55158200E01}">
      <dgm:prSet/>
      <dgm:spPr/>
      <dgm:t>
        <a:bodyPr/>
        <a:lstStyle/>
        <a:p>
          <a:endParaRPr lang="en-US"/>
        </a:p>
      </dgm:t>
    </dgm:pt>
    <dgm:pt modelId="{802F9CA8-93AB-4E97-BAD2-41F86CDC7886}">
      <dgm:prSet phldrT="[Text]"/>
      <dgm:spPr/>
      <dgm:t>
        <a:bodyPr/>
        <a:lstStyle/>
        <a:p>
          <a:r>
            <a:rPr lang="en-US" dirty="0" smtClean="0"/>
            <a:t>CH2.Preliminary Design</a:t>
          </a:r>
          <a:endParaRPr lang="en-US" dirty="0"/>
        </a:p>
      </dgm:t>
    </dgm:pt>
    <dgm:pt modelId="{EAE20C41-0AB4-4BB2-8130-255F9C7AEC35}" type="parTrans" cxnId="{CAAD2A0E-3A01-49CA-B17D-6713EC82720E}">
      <dgm:prSet/>
      <dgm:spPr/>
      <dgm:t>
        <a:bodyPr/>
        <a:lstStyle/>
        <a:p>
          <a:endParaRPr lang="en-US"/>
        </a:p>
      </dgm:t>
    </dgm:pt>
    <dgm:pt modelId="{ED6BB142-CD40-4FC8-B73A-E9BC1E1685D1}" type="sibTrans" cxnId="{CAAD2A0E-3A01-49CA-B17D-6713EC82720E}">
      <dgm:prSet/>
      <dgm:spPr/>
      <dgm:t>
        <a:bodyPr/>
        <a:lstStyle/>
        <a:p>
          <a:endParaRPr lang="en-US"/>
        </a:p>
      </dgm:t>
    </dgm:pt>
    <dgm:pt modelId="{0A678011-73BF-4843-BC41-394B8C4CE8CB}">
      <dgm:prSet phldrT="[Text]"/>
      <dgm:spPr/>
      <dgm:t>
        <a:bodyPr/>
        <a:lstStyle/>
        <a:p>
          <a:r>
            <a:rPr lang="en-US" dirty="0" smtClean="0"/>
            <a:t>CH3.3D Model</a:t>
          </a:r>
          <a:endParaRPr lang="en-US" dirty="0"/>
        </a:p>
      </dgm:t>
    </dgm:pt>
    <dgm:pt modelId="{405CC166-0EB0-440C-9152-21D9F20D8C82}" type="parTrans" cxnId="{55FE2ED7-CBA7-4E26-BFB9-C8C2FFAEAD7B}">
      <dgm:prSet/>
      <dgm:spPr/>
      <dgm:t>
        <a:bodyPr/>
        <a:lstStyle/>
        <a:p>
          <a:endParaRPr lang="en-US"/>
        </a:p>
      </dgm:t>
    </dgm:pt>
    <dgm:pt modelId="{3A8E0051-A5B3-4437-8A51-5BA4452900F2}" type="sibTrans" cxnId="{55FE2ED7-CBA7-4E26-BFB9-C8C2FFAEAD7B}">
      <dgm:prSet/>
      <dgm:spPr/>
      <dgm:t>
        <a:bodyPr/>
        <a:lstStyle/>
        <a:p>
          <a:endParaRPr lang="en-US"/>
        </a:p>
      </dgm:t>
    </dgm:pt>
    <dgm:pt modelId="{588BCE4E-387D-4415-AAAA-BB93583B4206}" type="pres">
      <dgm:prSet presAssocID="{8F75C34F-9E89-4D31-9BB0-25FF82E18988}" presName="Name0" presStyleCnt="0">
        <dgm:presLayoutVars>
          <dgm:dir/>
          <dgm:resizeHandles val="exact"/>
        </dgm:presLayoutVars>
      </dgm:prSet>
      <dgm:spPr/>
    </dgm:pt>
    <dgm:pt modelId="{EAC451B8-4CFA-40C1-A874-791DCE162674}" type="pres">
      <dgm:prSet presAssocID="{7504E5B1-3665-48F8-B29D-00B011BD49B4}" presName="composite" presStyleCnt="0"/>
      <dgm:spPr/>
    </dgm:pt>
    <dgm:pt modelId="{EDB6104D-9831-4C89-80D0-50CB7B98A182}" type="pres">
      <dgm:prSet presAssocID="{7504E5B1-3665-48F8-B29D-00B011BD49B4}" presName="rect1" presStyleLbl="bgImgPlace1" presStyleIdx="0" presStyleCnt="3"/>
      <dgm:spPr>
        <a:blipFill>
          <a:blip xmlns:r="http://schemas.openxmlformats.org/officeDocument/2006/relationships" r:embed="rId1"/>
          <a:srcRect/>
          <a:stretch>
            <a:fillRect t="-43000" b="-43000"/>
          </a:stretch>
        </a:blipFill>
      </dgm:spPr>
    </dgm:pt>
    <dgm:pt modelId="{E8418E8D-CBB0-454D-B740-BA9682B90C68}" type="pres">
      <dgm:prSet presAssocID="{7504E5B1-3665-48F8-B29D-00B011BD49B4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932A922-8EDE-48F5-BA1A-6AFA7173FEC1}" type="pres">
      <dgm:prSet presAssocID="{9A2BDB2F-E33B-4BCB-8CE8-0701FBE59EDB}" presName="sibTrans" presStyleCnt="0"/>
      <dgm:spPr/>
    </dgm:pt>
    <dgm:pt modelId="{A42114C2-2FC0-4CCC-9FFD-993B4FDCC9DF}" type="pres">
      <dgm:prSet presAssocID="{802F9CA8-93AB-4E97-BAD2-41F86CDC7886}" presName="composite" presStyleCnt="0"/>
      <dgm:spPr/>
    </dgm:pt>
    <dgm:pt modelId="{4CAC5FD1-B22A-4A2D-90A8-4826651FD3DD}" type="pres">
      <dgm:prSet presAssocID="{802F9CA8-93AB-4E97-BAD2-41F86CDC7886}" presName="rect1" presStyleLbl="b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1000" b="-20000"/>
          </a:stretch>
        </a:blipFill>
      </dgm:spPr>
    </dgm:pt>
    <dgm:pt modelId="{8C8319A2-C1D1-4801-A625-A1BF38ABAA1F}" type="pres">
      <dgm:prSet presAssocID="{802F9CA8-93AB-4E97-BAD2-41F86CDC7886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308B38A-143D-45A0-972E-A91F5521BD5E}" type="pres">
      <dgm:prSet presAssocID="{ED6BB142-CD40-4FC8-B73A-E9BC1E1685D1}" presName="sibTrans" presStyleCnt="0"/>
      <dgm:spPr/>
    </dgm:pt>
    <dgm:pt modelId="{2811D1FC-0C51-4D3A-9F16-0EA2CC8346CA}" type="pres">
      <dgm:prSet presAssocID="{0A678011-73BF-4843-BC41-394B8C4CE8CB}" presName="composite" presStyleCnt="0"/>
      <dgm:spPr/>
    </dgm:pt>
    <dgm:pt modelId="{F09D5674-1B48-4A95-94DF-1EE57FC98FB0}" type="pres">
      <dgm:prSet presAssocID="{0A678011-73BF-4843-BC41-394B8C4CE8CB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741786A-CE84-4675-9914-09D5F10F3C25}" type="pres">
      <dgm:prSet presAssocID="{0A678011-73BF-4843-BC41-394B8C4CE8CB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8BC9103-BDE7-4047-849D-5B323811D651}" type="presOf" srcId="{8F75C34F-9E89-4D31-9BB0-25FF82E18988}" destId="{588BCE4E-387D-4415-AAAA-BB93583B4206}" srcOrd="0" destOrd="0" presId="urn:microsoft.com/office/officeart/2008/layout/BendingPictureCaptionList"/>
    <dgm:cxn modelId="{84FB00A6-4D38-4FF4-AA0F-E55158200E01}" srcId="{8F75C34F-9E89-4D31-9BB0-25FF82E18988}" destId="{7504E5B1-3665-48F8-B29D-00B011BD49B4}" srcOrd="0" destOrd="0" parTransId="{6F0A28A6-4BDA-4947-B4C5-94ED85BC949A}" sibTransId="{9A2BDB2F-E33B-4BCB-8CE8-0701FBE59EDB}"/>
    <dgm:cxn modelId="{55FE2ED7-CBA7-4E26-BFB9-C8C2FFAEAD7B}" srcId="{8F75C34F-9E89-4D31-9BB0-25FF82E18988}" destId="{0A678011-73BF-4843-BC41-394B8C4CE8CB}" srcOrd="2" destOrd="0" parTransId="{405CC166-0EB0-440C-9152-21D9F20D8C82}" sibTransId="{3A8E0051-A5B3-4437-8A51-5BA4452900F2}"/>
    <dgm:cxn modelId="{336667F2-270B-4407-810A-B936AD11E3FC}" type="presOf" srcId="{0A678011-73BF-4843-BC41-394B8C4CE8CB}" destId="{D741786A-CE84-4675-9914-09D5F10F3C25}" srcOrd="0" destOrd="0" presId="urn:microsoft.com/office/officeart/2008/layout/BendingPictureCaptionList"/>
    <dgm:cxn modelId="{09F228A8-1A84-4B91-9CE1-A41AF9B69529}" type="presOf" srcId="{7504E5B1-3665-48F8-B29D-00B011BD49B4}" destId="{E8418E8D-CBB0-454D-B740-BA9682B90C68}" srcOrd="0" destOrd="0" presId="urn:microsoft.com/office/officeart/2008/layout/BendingPictureCaptionList"/>
    <dgm:cxn modelId="{CAAD2A0E-3A01-49CA-B17D-6713EC82720E}" srcId="{8F75C34F-9E89-4D31-9BB0-25FF82E18988}" destId="{802F9CA8-93AB-4E97-BAD2-41F86CDC7886}" srcOrd="1" destOrd="0" parTransId="{EAE20C41-0AB4-4BB2-8130-255F9C7AEC35}" sibTransId="{ED6BB142-CD40-4FC8-B73A-E9BC1E1685D1}"/>
    <dgm:cxn modelId="{32C63C16-5FC8-4028-8BC1-B67986400AAC}" type="presOf" srcId="{802F9CA8-93AB-4E97-BAD2-41F86CDC7886}" destId="{8C8319A2-C1D1-4801-A625-A1BF38ABAA1F}" srcOrd="0" destOrd="0" presId="urn:microsoft.com/office/officeart/2008/layout/BendingPictureCaptionList"/>
    <dgm:cxn modelId="{2C9A06DF-7F98-4926-8970-8D4CCB7C8A68}" type="presParOf" srcId="{588BCE4E-387D-4415-AAAA-BB93583B4206}" destId="{EAC451B8-4CFA-40C1-A874-791DCE162674}" srcOrd="0" destOrd="0" presId="urn:microsoft.com/office/officeart/2008/layout/BendingPictureCaptionList"/>
    <dgm:cxn modelId="{2DD3F131-3B91-45A8-8C3D-CB052BA37A24}" type="presParOf" srcId="{EAC451B8-4CFA-40C1-A874-791DCE162674}" destId="{EDB6104D-9831-4C89-80D0-50CB7B98A182}" srcOrd="0" destOrd="0" presId="urn:microsoft.com/office/officeart/2008/layout/BendingPictureCaptionList"/>
    <dgm:cxn modelId="{2DFCD8B9-0C6C-49A1-B562-F337CDBE22BC}" type="presParOf" srcId="{EAC451B8-4CFA-40C1-A874-791DCE162674}" destId="{E8418E8D-CBB0-454D-B740-BA9682B90C68}" srcOrd="1" destOrd="0" presId="urn:microsoft.com/office/officeart/2008/layout/BendingPictureCaptionList"/>
    <dgm:cxn modelId="{1E3DE6AF-D820-4993-9F6E-6815DB553F92}" type="presParOf" srcId="{588BCE4E-387D-4415-AAAA-BB93583B4206}" destId="{3932A922-8EDE-48F5-BA1A-6AFA7173FEC1}" srcOrd="1" destOrd="0" presId="urn:microsoft.com/office/officeart/2008/layout/BendingPictureCaptionList"/>
    <dgm:cxn modelId="{43398F82-6A3B-4D55-9E4B-3E02690D27E9}" type="presParOf" srcId="{588BCE4E-387D-4415-AAAA-BB93583B4206}" destId="{A42114C2-2FC0-4CCC-9FFD-993B4FDCC9DF}" srcOrd="2" destOrd="0" presId="urn:microsoft.com/office/officeart/2008/layout/BendingPictureCaptionList"/>
    <dgm:cxn modelId="{A79EA8F9-C9E0-4B35-B14D-BC5699FCD327}" type="presParOf" srcId="{A42114C2-2FC0-4CCC-9FFD-993B4FDCC9DF}" destId="{4CAC5FD1-B22A-4A2D-90A8-4826651FD3DD}" srcOrd="0" destOrd="0" presId="urn:microsoft.com/office/officeart/2008/layout/BendingPictureCaptionList"/>
    <dgm:cxn modelId="{788A7EDF-3CB6-42C8-8B7D-3A2E8C0A345A}" type="presParOf" srcId="{A42114C2-2FC0-4CCC-9FFD-993B4FDCC9DF}" destId="{8C8319A2-C1D1-4801-A625-A1BF38ABAA1F}" srcOrd="1" destOrd="0" presId="urn:microsoft.com/office/officeart/2008/layout/BendingPictureCaptionList"/>
    <dgm:cxn modelId="{22E66D0C-0235-494F-BA4D-493EC9FD48F8}" type="presParOf" srcId="{588BCE4E-387D-4415-AAAA-BB93583B4206}" destId="{D308B38A-143D-45A0-972E-A91F5521BD5E}" srcOrd="3" destOrd="0" presId="urn:microsoft.com/office/officeart/2008/layout/BendingPictureCaptionList"/>
    <dgm:cxn modelId="{73956189-7F96-4AEB-85ED-AA44CC26CBA1}" type="presParOf" srcId="{588BCE4E-387D-4415-AAAA-BB93583B4206}" destId="{2811D1FC-0C51-4D3A-9F16-0EA2CC8346CA}" srcOrd="4" destOrd="0" presId="urn:microsoft.com/office/officeart/2008/layout/BendingPictureCaptionList"/>
    <dgm:cxn modelId="{2FCE2157-1164-4D38-B4C9-50A4E5AF5B35}" type="presParOf" srcId="{2811D1FC-0C51-4D3A-9F16-0EA2CC8346CA}" destId="{F09D5674-1B48-4A95-94DF-1EE57FC98FB0}" srcOrd="0" destOrd="0" presId="urn:microsoft.com/office/officeart/2008/layout/BendingPictureCaptionList"/>
    <dgm:cxn modelId="{FFF2C835-3CDA-4D5C-BDD8-DC909C6D8E1B}" type="presParOf" srcId="{2811D1FC-0C51-4D3A-9F16-0EA2CC8346CA}" destId="{D741786A-CE84-4675-9914-09D5F10F3C2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B6104D-9831-4C89-80D0-50CB7B98A182}">
      <dsp:nvSpPr>
        <dsp:cNvPr id="0" name=""/>
        <dsp:cNvSpPr/>
      </dsp:nvSpPr>
      <dsp:spPr>
        <a:xfrm>
          <a:off x="0" y="891926"/>
          <a:ext cx="2280147" cy="182411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43000" b="-4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418E8D-CBB0-454D-B740-BA9682B90C68}">
      <dsp:nvSpPr>
        <dsp:cNvPr id="0" name=""/>
        <dsp:cNvSpPr/>
      </dsp:nvSpPr>
      <dsp:spPr>
        <a:xfrm>
          <a:off x="205213" y="2533632"/>
          <a:ext cx="2029331" cy="63844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CH1.Introduction</a:t>
          </a:r>
          <a:endParaRPr lang="en-US" sz="1800" kern="1200" dirty="0"/>
        </a:p>
      </dsp:txBody>
      <dsp:txXfrm>
        <a:off x="205213" y="2533632"/>
        <a:ext cx="2029331" cy="638441"/>
      </dsp:txXfrm>
    </dsp:sp>
    <dsp:sp modelId="{4CAC5FD1-B22A-4A2D-90A8-4826651FD3DD}">
      <dsp:nvSpPr>
        <dsp:cNvPr id="0" name=""/>
        <dsp:cNvSpPr/>
      </dsp:nvSpPr>
      <dsp:spPr>
        <a:xfrm>
          <a:off x="2508162" y="891926"/>
          <a:ext cx="2280147" cy="182411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1000" b="-2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8319A2-C1D1-4801-A625-A1BF38ABAA1F}">
      <dsp:nvSpPr>
        <dsp:cNvPr id="0" name=""/>
        <dsp:cNvSpPr/>
      </dsp:nvSpPr>
      <dsp:spPr>
        <a:xfrm>
          <a:off x="2713375" y="2533632"/>
          <a:ext cx="2029331" cy="63844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CH2.Preliminary Design</a:t>
          </a:r>
          <a:endParaRPr lang="en-US" sz="1800" kern="1200" dirty="0"/>
        </a:p>
      </dsp:txBody>
      <dsp:txXfrm>
        <a:off x="2713375" y="2533632"/>
        <a:ext cx="2029331" cy="638441"/>
      </dsp:txXfrm>
    </dsp:sp>
    <dsp:sp modelId="{F09D5674-1B48-4A95-94DF-1EE57FC98FB0}">
      <dsp:nvSpPr>
        <dsp:cNvPr id="0" name=""/>
        <dsp:cNvSpPr/>
      </dsp:nvSpPr>
      <dsp:spPr>
        <a:xfrm>
          <a:off x="5016324" y="891926"/>
          <a:ext cx="2280147" cy="182411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41786A-CE84-4675-9914-09D5F10F3C25}">
      <dsp:nvSpPr>
        <dsp:cNvPr id="0" name=""/>
        <dsp:cNvSpPr/>
      </dsp:nvSpPr>
      <dsp:spPr>
        <a:xfrm>
          <a:off x="5221537" y="2533632"/>
          <a:ext cx="2029331" cy="63844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CH3.3D Model</a:t>
          </a:r>
          <a:endParaRPr lang="en-US" sz="1800" kern="1200" dirty="0"/>
        </a:p>
      </dsp:txBody>
      <dsp:txXfrm>
        <a:off x="5221537" y="2533632"/>
        <a:ext cx="2029331" cy="638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A7D20B7-025A-4CF1-9741-F24CF8DF4E10}" type="datetimeFigureOut">
              <a:rPr lang="ar-SA" smtClean="0"/>
              <a:pPr/>
              <a:t>22/06/32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47DE37-62FA-4711-B82F-12F42304521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7DE37-62FA-4711-B82F-12F42304521C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1663" y="4548188"/>
            <a:ext cx="7940675" cy="1081087"/>
          </a:xfrm>
        </p:spPr>
        <p:txBody>
          <a:bodyPr anchor="b"/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smtClean="0"/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01663" y="5702300"/>
            <a:ext cx="7967662" cy="6985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50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644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31750"/>
            <a:ext cx="2130425" cy="5770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31750"/>
            <a:ext cx="6242050" cy="5770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736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769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711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91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74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40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379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99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659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31750"/>
            <a:ext cx="85201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F721EF89-EF91-4AC8-9340-71B0E7E4526B}" type="slidenum">
              <a:rPr lang="de-DE" sz="1000"/>
              <a:pPr/>
              <a:t>‹#›</a:t>
            </a:fld>
            <a:endParaRPr lang="de-DE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" y="-3050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970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CH1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Building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Structural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Using two way solid slab that is A concrete slab supported by beams along all four edges and reinforced with steel bars arranged perpendicularly 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5858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CH.2        Preliminary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pic>
        <p:nvPicPr>
          <p:cNvPr id="1026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928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6021288"/>
            <a:ext cx="76328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Fig. 2.1 , grid and column distribution</a:t>
            </a:r>
            <a:endParaRPr lang="ar-SA" sz="1600" dirty="0"/>
          </a:p>
        </p:txBody>
      </p:sp>
    </p:spTree>
    <p:extLst>
      <p:ext uri="{BB962C8B-B14F-4D97-AF65-F5344CB8AC3E}">
        <p14:creationId xmlns="" xmlns:p14="http://schemas.microsoft.com/office/powerpoint/2010/main" val="3985402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44" y="1196752"/>
            <a:ext cx="809006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CH.2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Preliminary Design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355976" y="1340768"/>
            <a:ext cx="504056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83968" y="1196752"/>
            <a:ext cx="720080" cy="792088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877272"/>
            <a:ext cx="64807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Fig.2.2, columns and beams name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CH.2        Preliminary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smtClean="0">
                <a:latin typeface="Andalus" pitchFamily="18" charset="-78"/>
                <a:cs typeface="Andalus" pitchFamily="18" charset="-78"/>
              </a:rPr>
              <a:t> The principal purposes for preliminary design of any structure are:</a:t>
            </a:r>
          </a:p>
          <a:p>
            <a:r>
              <a:rPr lang="en-US" sz="2800" smtClean="0">
                <a:latin typeface="Andalus" pitchFamily="18" charset="-78"/>
                <a:cs typeface="Andalus" pitchFamily="18" charset="-78"/>
              </a:rPr>
              <a:t> (1)To obtain quantities of materials for making estimates of cost. </a:t>
            </a:r>
          </a:p>
          <a:p>
            <a:r>
              <a:rPr lang="en-US" sz="2800" smtClean="0">
                <a:latin typeface="Andalus" pitchFamily="18" charset="-78"/>
                <a:cs typeface="Andalus" pitchFamily="18" charset="-78"/>
              </a:rPr>
              <a:t>(2) Obtain a clear picture of the structural action, </a:t>
            </a:r>
          </a:p>
          <a:p>
            <a:r>
              <a:rPr lang="en-US" sz="2800" smtClean="0">
                <a:latin typeface="Andalus" pitchFamily="18" charset="-78"/>
                <a:cs typeface="Andalus" pitchFamily="18" charset="-78"/>
              </a:rPr>
              <a:t>(3) Establish the dimensions of the structure, and,</a:t>
            </a:r>
          </a:p>
          <a:p>
            <a:r>
              <a:rPr lang="en-US" sz="2800" smtClean="0">
                <a:latin typeface="Andalus" pitchFamily="18" charset="-78"/>
                <a:cs typeface="Andalus" pitchFamily="18" charset="-78"/>
              </a:rPr>
              <a:t> (4) Use the preliminary design as a check on the final design. 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402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CH.2        Preliminary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 The principal purposes for preliminary design of any structure are:</a:t>
            </a:r>
          </a:p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 (1)To obtain quantities of materials for making estimates of cost. </a:t>
            </a:r>
          </a:p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(2) Obtain a clear picture of the structural action, </a:t>
            </a:r>
          </a:p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(3) Establish the dimensions of the structure, and,</a:t>
            </a:r>
          </a:p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 (4) Use the preliminary design as a check on the final design. </a:t>
            </a:r>
          </a:p>
        </p:txBody>
      </p:sp>
    </p:spTree>
    <p:extLst>
      <p:ext uri="{BB962C8B-B14F-4D97-AF65-F5344CB8AC3E}">
        <p14:creationId xmlns="" xmlns:p14="http://schemas.microsoft.com/office/powerpoint/2010/main" val="3985402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CH2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 Slab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>
                <a:latin typeface="Andalus" pitchFamily="18" charset="-78"/>
                <a:cs typeface="Andalus" pitchFamily="18" charset="-78"/>
              </a:rPr>
              <a:t>Using Direct Design Method (DDM)</a:t>
            </a:r>
          </a:p>
          <a:p>
            <a:r>
              <a:rPr lang="en-US" sz="3000" u="sng" dirty="0">
                <a:latin typeface="Andalus" pitchFamily="18" charset="-78"/>
                <a:cs typeface="Andalus" pitchFamily="18" charset="-78"/>
              </a:rPr>
              <a:t>Thickness of the slab: </a:t>
            </a:r>
          </a:p>
          <a:p>
            <a:pPr marL="0" indent="0">
              <a:buNone/>
            </a:pP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3000" dirty="0">
                <a:latin typeface="Andalus" pitchFamily="18" charset="-78"/>
                <a:cs typeface="Andalus" pitchFamily="18" charset="-78"/>
              </a:rPr>
              <a:t>h min =  </a:t>
            </a:r>
          </a:p>
          <a:p>
            <a:pPr marL="0" indent="0">
              <a:buNone/>
            </a:pPr>
            <a:r>
              <a:rPr lang="en-US" sz="3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3000" dirty="0" err="1" smtClean="0">
                <a:latin typeface="Andalus" pitchFamily="18" charset="-78"/>
                <a:cs typeface="Andalus" pitchFamily="18" charset="-78"/>
              </a:rPr>
              <a:t>f</a:t>
            </a:r>
            <a:r>
              <a:rPr lang="en-US" sz="3000" baseline="-25000" dirty="0" err="1" smtClean="0">
                <a:latin typeface="Andalus" pitchFamily="18" charset="-78"/>
                <a:cs typeface="Andalus" pitchFamily="18" charset="-78"/>
              </a:rPr>
              <a:t>y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000" dirty="0">
                <a:latin typeface="Andalus" pitchFamily="18" charset="-78"/>
                <a:cs typeface="Andalus" pitchFamily="18" charset="-78"/>
              </a:rPr>
              <a:t>= 420 </a:t>
            </a:r>
            <a:r>
              <a:rPr lang="en-US" sz="3000" dirty="0" err="1">
                <a:latin typeface="Andalus" pitchFamily="18" charset="-78"/>
                <a:cs typeface="Andalus" pitchFamily="18" charset="-78"/>
              </a:rPr>
              <a:t>Mpa</a:t>
            </a:r>
            <a:r>
              <a:rPr lang="en-US" sz="3000" dirty="0">
                <a:latin typeface="Andalus" pitchFamily="18" charset="-78"/>
                <a:cs typeface="Andalus" pitchFamily="18" charset="-78"/>
              </a:rPr>
              <a:t>,</a:t>
            </a:r>
          </a:p>
          <a:p>
            <a:pPr marL="0" indent="0">
              <a:buNone/>
            </a:pP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   Ln </a:t>
            </a:r>
            <a:r>
              <a:rPr lang="en-US" sz="3000" dirty="0">
                <a:latin typeface="Andalus" pitchFamily="18" charset="-78"/>
                <a:cs typeface="Andalus" pitchFamily="18" charset="-78"/>
              </a:rPr>
              <a:t>= 9.4 - .8 = 8.6 m </a:t>
            </a:r>
          </a:p>
          <a:p>
            <a:pPr marL="0" indent="0">
              <a:buNone/>
            </a:pPr>
            <a:r>
              <a:rPr lang="en-US" sz="3000" dirty="0"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3000" dirty="0">
                <a:latin typeface="Andalus" pitchFamily="18" charset="-78"/>
                <a:cs typeface="Andalus" pitchFamily="18" charset="-78"/>
              </a:rPr>
              <a:t>= </a:t>
            </a:r>
          </a:p>
          <a:p>
            <a:pPr marL="0" indent="0">
              <a:buNone/>
            </a:pP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   So</a:t>
            </a:r>
            <a:r>
              <a:rPr lang="en-US" sz="3000" dirty="0">
                <a:latin typeface="Andalus" pitchFamily="18" charset="-78"/>
                <a:cs typeface="Andalus" pitchFamily="18" charset="-78"/>
              </a:rPr>
              <a:t>, h min = 0.21 m, we use 23 cm.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55" y="2564904"/>
            <a:ext cx="1368152" cy="78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698439"/>
            <a:ext cx="1325887" cy="54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82" y="4852014"/>
            <a:ext cx="191947" cy="39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0758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CH2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Beams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Maximum  Length of the span </a:t>
            </a:r>
          </a:p>
          <a:p>
            <a:pPr marL="0" indent="0">
              <a:buNone/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    in the project = 9.9 m. </a:t>
            </a:r>
          </a:p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Min. depth of beams =         </a:t>
            </a:r>
          </a:p>
          <a:p>
            <a:pPr marL="0" indent="0">
              <a:buNone/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  ACI 318 - Table 9.5(a)</a:t>
            </a:r>
          </a:p>
          <a:p>
            <a:pPr marL="0" indent="0">
              <a:buNone/>
            </a:pPr>
            <a:endParaRPr lang="en-US" sz="3200" dirty="0">
              <a:latin typeface="Andalus" pitchFamily="18" charset="-78"/>
              <a:cs typeface="Andalus" pitchFamily="18" charset="-78"/>
            </a:endParaRPr>
          </a:p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So, min. depth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=       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= 0.53 m ,</a:t>
            </a:r>
          </a:p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 use  600 X600 mm 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500434" cy="54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432048" cy="57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0320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CH2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Frame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5275" y="1489075"/>
            <a:ext cx="8524875" cy="64378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following figures  will display the analysis of Frame in y-direction . 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538779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03648" y="6165304"/>
            <a:ext cx="49685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Fig.2.4, Frame in Y – direction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401" y="1988840"/>
            <a:ext cx="360951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43910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5013176"/>
            <a:ext cx="78488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 2.5 C.S &amp; M.S </a:t>
            </a:r>
            <a:endParaRPr lang="ar-S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CH2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Frame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41123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8424936" cy="279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CH2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Frame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Outline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310781963"/>
              </p:ext>
            </p:extLst>
          </p:nvPr>
        </p:nvGraphicFramePr>
        <p:xfrm>
          <a:off x="899592" y="1556792"/>
          <a:ext cx="7296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38409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72" y="1916832"/>
            <a:ext cx="82490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CH2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Frame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CH2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The preliminary columns dimensions  can be estimated using the principle of tributary area.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3200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ϕP</a:t>
            </a:r>
            <a:r>
              <a:rPr lang="en-US" sz="3200" baseline="-25000" dirty="0" err="1" smtClean="0">
                <a:latin typeface="Andalus" pitchFamily="18" charset="-78"/>
                <a:cs typeface="Andalus" pitchFamily="18" charset="-78"/>
              </a:rPr>
              <a:t>n.max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= 0.8ϕ[0.85fc (A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g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–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en-US" sz="3200" baseline="-25000" dirty="0" err="1" smtClean="0">
                <a:latin typeface="Andalus" pitchFamily="18" charset="-78"/>
                <a:cs typeface="Andalus" pitchFamily="18" charset="-78"/>
              </a:rPr>
              <a:t>st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) +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f</a:t>
            </a:r>
            <a:r>
              <a:rPr lang="en-US" sz="3200" baseline="-25000" dirty="0" err="1" smtClean="0">
                <a:latin typeface="Andalus" pitchFamily="18" charset="-78"/>
                <a:cs typeface="Andalus" pitchFamily="18" charset="-78"/>
              </a:rPr>
              <a:t>y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A </a:t>
            </a:r>
            <a:r>
              <a:rPr lang="en-US" sz="3200" baseline="-25000" dirty="0" err="1" smtClean="0">
                <a:latin typeface="Andalus" pitchFamily="18" charset="-78"/>
                <a:cs typeface="Andalus" pitchFamily="18" charset="-78"/>
              </a:rPr>
              <a:t>st</a:t>
            </a:r>
            <a:r>
              <a:rPr lang="en-US" sz="3200" baseline="-25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]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9951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24875" cy="1147837"/>
          </a:xfrm>
        </p:spPr>
        <p:txBody>
          <a:bodyPr/>
          <a:lstStyle/>
          <a:p>
            <a:r>
              <a:rPr lang="en-US" dirty="0" smtClean="0"/>
              <a:t>the following figure shows sample of column is to be design using tributary area .  </a:t>
            </a:r>
            <a:endParaRPr lang="ar-SA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090066" cy="384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4335360" y="1916832"/>
            <a:ext cx="720080" cy="671141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6093296"/>
            <a:ext cx="69127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Fig. 2.3, position of column 40</a:t>
            </a:r>
            <a:endParaRPr lang="ar-S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CH2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Column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24875" cy="4824536"/>
          </a:xfrm>
        </p:spPr>
        <p:txBody>
          <a:bodyPr/>
          <a:lstStyle/>
          <a:p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G2-Column 40:</a:t>
            </a:r>
          </a:p>
          <a:p>
            <a:pPr lvl="0"/>
            <a:r>
              <a:rPr lang="en-US" sz="1800" u="sng" dirty="0" smtClean="0">
                <a:latin typeface="Andalus" pitchFamily="18" charset="-78"/>
                <a:cs typeface="Andalus" pitchFamily="18" charset="-78"/>
              </a:rPr>
              <a:t>First Floor</a:t>
            </a:r>
            <a:endParaRPr lang="en-US" sz="1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  =((9.15х3.095) х (.23 х 25+4))+(9.15+3.095) х 0.47 х 0.6 х 25+0.55 х 0.55 х 25 х 4.1) х 1.2+5 х (9.15 х 3.095) х 1.6=698.7KN.</a:t>
            </a:r>
          </a:p>
          <a:p>
            <a:pPr lvl="0"/>
            <a:r>
              <a:rPr lang="en-US" sz="1800" u="sng" dirty="0" smtClean="0">
                <a:latin typeface="Andalus" pitchFamily="18" charset="-78"/>
                <a:cs typeface="Andalus" pitchFamily="18" charset="-78"/>
              </a:rPr>
              <a:t>Floors 2,3</a:t>
            </a:r>
            <a:endParaRPr lang="en-US" sz="1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=(((9.15 х 3.095) х (.23 х 25+4))+(9.15+3.095) х 0.47 х 0.6 х 25+0.55 х 0.55 х 25 х 4.6) х 1.2+5 х (9.15 х 3.095) х 1.6=703.2KN. </a:t>
            </a:r>
          </a:p>
          <a:p>
            <a:pPr lvl="0"/>
            <a:r>
              <a:rPr lang="en-US" sz="1800" u="sng" dirty="0" smtClean="0">
                <a:latin typeface="Andalus" pitchFamily="18" charset="-78"/>
                <a:cs typeface="Andalus" pitchFamily="18" charset="-78"/>
              </a:rPr>
              <a:t>Floors 4,5</a:t>
            </a:r>
            <a:endParaRPr lang="en-US" sz="1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=(((9.15 х 4.295) х (.23 х 25+4))+(9.15+4.259) х 0.47 х 0.6 х 25+0.55 х 0.55 х 25 х 4.6) х 1.2+5 х (9.15 х 4.259) х 1.6=926.7KN. </a:t>
            </a:r>
          </a:p>
          <a:p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G2</a:t>
            </a:r>
            <a:endParaRPr lang="en-US" sz="1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=698.7+703.2X2+926.7X2=3958.5 KN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ar-S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CH2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Column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31640" y="1340768"/>
          <a:ext cx="6048672" cy="5220900"/>
        </p:xfrm>
        <a:graphic>
          <a:graphicData uri="http://schemas.openxmlformats.org/drawingml/2006/table">
            <a:tbl>
              <a:tblPr/>
              <a:tblGrid>
                <a:gridCol w="616792"/>
                <a:gridCol w="618211"/>
                <a:gridCol w="718288"/>
                <a:gridCol w="946126"/>
                <a:gridCol w="3149255"/>
              </a:tblGrid>
              <a:tr h="31687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Arial"/>
                        </a:rPr>
                        <a:t>Group Name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"/>
                        </a:rPr>
                        <a:t>Sub-Group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"/>
                        </a:rPr>
                        <a:t>Max. Load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"/>
                        </a:rPr>
                        <a:t>Dimensions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Arial"/>
                        </a:rPr>
                        <a:t>Columns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84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G1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1501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500*500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36,27,19,10,3,4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G2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3959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500*500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5,28,29,37,38,39,,40,41,42,43,35,26,18,9,2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84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G3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11,30,31,20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G3-1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7613.52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600*600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13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G3-2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1380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500*500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84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G4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32,33,34,25,17,8,13,14,6,7,1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G4-1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13854.7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800*800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84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G4-2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7838.4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700*700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84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G4-3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6083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600*600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84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G4-4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2255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500*500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84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G5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21,22,24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G5-1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22991.6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1000*1000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G5-2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14685.2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900*900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84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G5-3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11356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800*800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84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G5-4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7291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700*700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84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G5-5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3226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600*600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84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G6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15,16,12,23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G6-1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36526.8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1300*1300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G6-2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28326.9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1200*1200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G6-3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25038.3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1100*1100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G6-4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16575.9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1000*1000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84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G6-5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8114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Arial"/>
                        </a:rPr>
                        <a:t>900*900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237" marR="602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CH2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Column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836712"/>
            <a:ext cx="46805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Table 2.1 , Columns dimensions and groups </a:t>
            </a:r>
            <a:endParaRPr lang="ar-S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CH.3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3D Model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80839"/>
            <a:ext cx="7509179" cy="6189737"/>
          </a:xfrm>
        </p:spPr>
      </p:pic>
    </p:spTree>
    <p:extLst>
      <p:ext uri="{BB962C8B-B14F-4D97-AF65-F5344CB8AC3E}">
        <p14:creationId xmlns="" xmlns:p14="http://schemas.microsoft.com/office/powerpoint/2010/main" val="4287178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Modifications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7580535"/>
              </p:ext>
            </p:extLst>
          </p:nvPr>
        </p:nvGraphicFramePr>
        <p:xfrm>
          <a:off x="1619672" y="1052736"/>
          <a:ext cx="6172200" cy="25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1543050"/>
                <a:gridCol w="1543050"/>
                <a:gridCol w="1543050"/>
              </a:tblGrid>
              <a:tr h="3886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Torsional</a:t>
                      </a:r>
                      <a:r>
                        <a:rPr lang="en-US" baseline="0" dirty="0" smtClean="0"/>
                        <a:t> 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I about 2 axis</a:t>
                      </a:r>
                      <a:endParaRPr lang="en-US" dirty="0">
                        <a:latin typeface="Adobe Garamond Pro Bol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I </a:t>
                      </a:r>
                      <a:r>
                        <a:rPr lang="en-US" sz="1800" kern="1200" baseline="0" dirty="0" smtClean="0"/>
                        <a:t>about 2 axis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01263437"/>
              </p:ext>
            </p:extLst>
          </p:nvPr>
        </p:nvGraphicFramePr>
        <p:xfrm>
          <a:off x="1187624" y="3861048"/>
          <a:ext cx="704468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227"/>
                <a:gridCol w="2348227"/>
                <a:gridCol w="2348227"/>
              </a:tblGrid>
              <a:tr h="3114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</a:t>
                      </a:r>
                      <a:endParaRPr lang="en-US" dirty="0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Bending M11 Modifier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Bending M22 Modifier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5129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Bending M21 Modifier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4427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Seismic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>
                <a:latin typeface="Andalus" pitchFamily="18" charset="-78"/>
                <a:cs typeface="Andalus" pitchFamily="18" charset="-78"/>
              </a:rPr>
              <a:t>The UBC97 code seismic parameters are as follows :</a:t>
            </a:r>
          </a:p>
          <a:p>
            <a:r>
              <a:rPr lang="en-US" sz="3500" dirty="0">
                <a:latin typeface="Andalus" pitchFamily="18" charset="-78"/>
                <a:cs typeface="Andalus" pitchFamily="18" charset="-78"/>
              </a:rPr>
              <a:t>- The seismic zone factor, z=0.2.</a:t>
            </a:r>
          </a:p>
          <a:p>
            <a:r>
              <a:rPr lang="en-US" sz="3500" dirty="0">
                <a:latin typeface="Andalus" pitchFamily="18" charset="-78"/>
                <a:cs typeface="Andalus" pitchFamily="18" charset="-78"/>
              </a:rPr>
              <a:t>- The soil is very dense soil and soft rock , so the soil type  is  Sd.</a:t>
            </a:r>
          </a:p>
          <a:p>
            <a:r>
              <a:rPr lang="en-US" sz="3500" dirty="0">
                <a:latin typeface="Andalus" pitchFamily="18" charset="-78"/>
                <a:cs typeface="Andalus" pitchFamily="18" charset="-78"/>
              </a:rPr>
              <a:t>- The importance </a:t>
            </a:r>
            <a:r>
              <a:rPr lang="en-US" sz="3500" dirty="0" smtClean="0">
                <a:latin typeface="Andalus" pitchFamily="18" charset="-78"/>
                <a:cs typeface="Andalus" pitchFamily="18" charset="-78"/>
              </a:rPr>
              <a:t>factor: I=1.25                  </a:t>
            </a:r>
            <a:endParaRPr lang="en-US" sz="3500" dirty="0">
              <a:latin typeface="Andalus" pitchFamily="18" charset="-78"/>
              <a:cs typeface="Andalus" pitchFamily="18" charset="-78"/>
            </a:endParaRPr>
          </a:p>
          <a:p>
            <a:r>
              <a:rPr lang="en-US" sz="3500" dirty="0">
                <a:latin typeface="Andalus" pitchFamily="18" charset="-78"/>
                <a:cs typeface="Andalus" pitchFamily="18" charset="-78"/>
              </a:rPr>
              <a:t>- The ductility factor  : R = 5.5 </a:t>
            </a:r>
          </a:p>
          <a:p>
            <a:r>
              <a:rPr lang="en-US" sz="3500" dirty="0">
                <a:latin typeface="Andalus" pitchFamily="18" charset="-78"/>
                <a:cs typeface="Andalus" pitchFamily="18" charset="-78"/>
              </a:rPr>
              <a:t>- The seismic coefficient </a:t>
            </a:r>
            <a:r>
              <a:rPr lang="en-US" sz="3500" dirty="0" err="1">
                <a:latin typeface="Andalus" pitchFamily="18" charset="-78"/>
                <a:cs typeface="Andalus" pitchFamily="18" charset="-78"/>
              </a:rPr>
              <a:t>Ca</a:t>
            </a:r>
            <a:r>
              <a:rPr lang="en-US" sz="3500" dirty="0">
                <a:latin typeface="Andalus" pitchFamily="18" charset="-78"/>
                <a:cs typeface="Andalus" pitchFamily="18" charset="-78"/>
              </a:rPr>
              <a:t>= 0.28.  </a:t>
            </a:r>
          </a:p>
          <a:p>
            <a:r>
              <a:rPr lang="en-US" sz="3500" dirty="0">
                <a:latin typeface="Andalus" pitchFamily="18" charset="-78"/>
                <a:cs typeface="Andalus" pitchFamily="18" charset="-78"/>
              </a:rPr>
              <a:t>- The seismic coefficient </a:t>
            </a:r>
            <a:r>
              <a:rPr lang="en-US" sz="3500" dirty="0" err="1">
                <a:latin typeface="Andalus" pitchFamily="18" charset="-78"/>
                <a:cs typeface="Andalus" pitchFamily="18" charset="-78"/>
              </a:rPr>
              <a:t>Cv</a:t>
            </a:r>
            <a:r>
              <a:rPr lang="en-US" sz="3500" dirty="0">
                <a:latin typeface="Andalus" pitchFamily="18" charset="-78"/>
                <a:cs typeface="Andalus" pitchFamily="18" charset="-78"/>
              </a:rPr>
              <a:t>= 0. 40.</a:t>
            </a:r>
          </a:p>
        </p:txBody>
      </p:sp>
    </p:spTree>
    <p:extLst>
      <p:ext uri="{BB962C8B-B14F-4D97-AF65-F5344CB8AC3E}">
        <p14:creationId xmlns="" xmlns:p14="http://schemas.microsoft.com/office/powerpoint/2010/main" val="1213152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Verification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Compatibility 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45" y="2492896"/>
            <a:ext cx="2114031" cy="3749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74" y="2492896"/>
            <a:ext cx="2173822" cy="3749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6309320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 3.1, compatibility view 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4199196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327268" cy="5400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Equilibrium :</a:t>
            </a:r>
          </a:p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results by hand calculation as follow :</a:t>
            </a:r>
          </a:p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Total live load =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84185.45</a:t>
            </a:r>
          </a:p>
          <a:p>
            <a:pPr marL="0" indent="0">
              <a:buNone/>
            </a:pPr>
            <a:r>
              <a:rPr lang="en-US" sz="3200" smtClean="0">
                <a:latin typeface="Andalus" pitchFamily="18" charset="-78"/>
                <a:cs typeface="Andalus" pitchFamily="18" charset="-78"/>
              </a:rPr>
              <a:t> Live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Load with 1.75%</a:t>
            </a:r>
            <a:endParaRPr lang="en-US" sz="3200" dirty="0" smtClean="0"/>
          </a:p>
          <a:p>
            <a:pPr marL="0" indent="0">
              <a:buNone/>
            </a:pPr>
            <a:endParaRPr lang="en-US" sz="3200" dirty="0">
              <a:latin typeface="Andalus" pitchFamily="18" charset="-78"/>
              <a:cs typeface="Andalus" pitchFamily="18" charset="-78"/>
            </a:endParaRPr>
          </a:p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Total dead load =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233879.1                                                with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5% error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7" y="1484784"/>
            <a:ext cx="72278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:\Users\PROF-J~1\AppData\Local\Temp\SNAGHTML26bde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7" y="3645024"/>
            <a:ext cx="6410325" cy="1314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Verification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722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CH.1</a:t>
            </a:r>
            <a:r>
              <a:rPr lang="en-US" dirty="0" smtClean="0"/>
              <a:t>           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This tower “ Nablus Commercial Forum “ has an area of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1800m</a:t>
            </a:r>
            <a:r>
              <a:rPr lang="en-US" sz="3200" baseline="30000" dirty="0" smtClean="0">
                <a:latin typeface="Andalus" pitchFamily="18" charset="-78"/>
                <a:cs typeface="Andalus" pitchFamily="18" charset="-78"/>
              </a:rPr>
              <a:t>2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of basement</a:t>
            </a:r>
            <a:r>
              <a:rPr lang="en-US" sz="3200" dirty="0" smtClean="0"/>
              <a:t>.</a:t>
            </a:r>
          </a:p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23 floors and 1  basement garages surrounded by basement wall .</a:t>
            </a:r>
          </a:p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Uses of floors are many:  Parking, Offices, Services and Halls.</a:t>
            </a: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There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heights are 4.1 and 4.6 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7393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>
                <a:latin typeface="Andalus" pitchFamily="18" charset="-78"/>
                <a:cs typeface="Andalus" pitchFamily="18" charset="-78"/>
              </a:rPr>
              <a:t>Stress Strain Relationships :</a:t>
            </a:r>
          </a:p>
          <a:p>
            <a:endParaRPr lang="en-US" sz="3500" dirty="0">
              <a:latin typeface="Andalus" pitchFamily="18" charset="-78"/>
              <a:cs typeface="Andalus" pitchFamily="18" charset="-78"/>
            </a:endParaRPr>
          </a:p>
          <a:p>
            <a:endParaRPr lang="en-US" sz="3500" dirty="0">
              <a:latin typeface="Andalus" pitchFamily="18" charset="-78"/>
              <a:cs typeface="Andalus" pitchFamily="18" charset="-78"/>
            </a:endParaRPr>
          </a:p>
          <a:p>
            <a:r>
              <a:rPr lang="en-US" sz="3500" dirty="0">
                <a:latin typeface="Andalus" pitchFamily="18" charset="-78"/>
                <a:cs typeface="Andalus" pitchFamily="18" charset="-78"/>
              </a:rPr>
              <a:t> If we compare the  moment values for the previous figure with hand calculation moment for interior beam which equal to:    </a:t>
            </a:r>
          </a:p>
          <a:p>
            <a:pPr marL="0" indent="0">
              <a:buNone/>
            </a:pPr>
            <a:endParaRPr lang="en-US" sz="3500" dirty="0">
              <a:latin typeface="Andalus" pitchFamily="18" charset="-78"/>
              <a:cs typeface="Andalus" pitchFamily="18" charset="-78"/>
            </a:endParaRPr>
          </a:p>
          <a:p>
            <a:r>
              <a:rPr lang="en-US" sz="3500" dirty="0">
                <a:latin typeface="Andalus" pitchFamily="18" charset="-78"/>
                <a:cs typeface="Andalus" pitchFamily="18" charset="-78"/>
              </a:rPr>
              <a:t>From SAP  : </a:t>
            </a:r>
          </a:p>
          <a:p>
            <a:endParaRPr lang="en-US" sz="3500" dirty="0" smtClean="0">
              <a:latin typeface="Andalus" pitchFamily="18" charset="-78"/>
              <a:cs typeface="Andalus" pitchFamily="18" charset="-78"/>
            </a:endParaRPr>
          </a:p>
          <a:p>
            <a:endParaRPr lang="en-US" sz="3500" dirty="0">
              <a:latin typeface="Andalus" pitchFamily="18" charset="-78"/>
              <a:cs typeface="Andalus" pitchFamily="18" charset="-78"/>
            </a:endParaRPr>
          </a:p>
          <a:p>
            <a:r>
              <a:rPr lang="en-US" sz="3500" dirty="0">
                <a:latin typeface="Andalus" pitchFamily="18" charset="-78"/>
                <a:cs typeface="Andalus" pitchFamily="18" charset="-78"/>
              </a:rPr>
              <a:t>   We have an error = 2.9% which is acceptable 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51" y="1687343"/>
            <a:ext cx="5760640" cy="98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797152"/>
            <a:ext cx="45569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54" y="3725289"/>
            <a:ext cx="8830146" cy="10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Verification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722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Deflection : 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By taking an average of deflection on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corners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of max. panel deflection at seven story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and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conduct it from deflection in the middle of </a:t>
            </a:r>
            <a:endParaRPr lang="en-US" sz="32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 panel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, the figure below shows the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deflection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  at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panel .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Verification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442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560840" cy="5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0038" y="31750"/>
            <a:ext cx="8520112" cy="631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Verification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6381328"/>
            <a:ext cx="5184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Fig 3.2, Max deflection on panel 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1004255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Base Shear : </a:t>
            </a:r>
          </a:p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To design or check base shear the following equations shall be determined as follow :</a:t>
            </a:r>
          </a:p>
          <a:p>
            <a:pPr marL="0" indent="0">
              <a:buNone/>
            </a:pPr>
            <a:endParaRPr lang="en-US" sz="3200" dirty="0">
              <a:latin typeface="Andalus" pitchFamily="18" charset="-78"/>
              <a:cs typeface="Andalus" pitchFamily="18" charset="-78"/>
            </a:endParaRPr>
          </a:p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The total design base shear needn’t exceed the following :</a:t>
            </a:r>
          </a:p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The total design base shear needn’t less than the following 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14" y="3140968"/>
            <a:ext cx="1594116" cy="71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1800199" cy="60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02" y="5589240"/>
            <a:ext cx="1826001" cy="38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Verification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71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85" y="1124744"/>
            <a:ext cx="469617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06162"/>
            <a:ext cx="243798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02414"/>
            <a:ext cx="4176464" cy="33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71" y="3717032"/>
            <a:ext cx="4302097" cy="61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4869160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3000" dirty="0">
                <a:latin typeface="Andalus" pitchFamily="18" charset="-78"/>
                <a:cs typeface="Andalus" pitchFamily="18" charset="-78"/>
              </a:rPr>
              <a:t>The error in X- direction can be acceptable in this case , because the structure is not symmetric 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0038" y="31750"/>
            <a:ext cx="8520112" cy="631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Verification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974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Shear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&amp; Basement 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The thickness of shear wall change from 0.65 m for first 8 story  to 0.55 from story 8-16  and 0,45 from story 16-24 .</a:t>
            </a:r>
          </a:p>
          <a:p>
            <a:pPr>
              <a:lnSpc>
                <a:spcPct val="115000"/>
              </a:lnSpc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The thickness of the basement wall is 30 cm .</a:t>
            </a:r>
          </a:p>
          <a:p>
            <a:pPr>
              <a:lnSpc>
                <a:spcPct val="115000"/>
              </a:lnSpc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The basement has additional lateral load from soil more than other walls.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722774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Mat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To determine the mat thickness :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Vu = 30000 KN  ( from SAP 2000 ) 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75" y="2825083"/>
            <a:ext cx="2448272" cy="57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14" y="3501008"/>
            <a:ext cx="245935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14" y="4128573"/>
            <a:ext cx="4362590" cy="66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779244"/>
            <a:ext cx="2232248" cy="35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14" y="5373215"/>
            <a:ext cx="1943274" cy="3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76" y="5877272"/>
            <a:ext cx="1716196" cy="3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5734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 Slab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33813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908720"/>
            <a:ext cx="77048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The figures below show the moment on the shell : </a:t>
            </a:r>
            <a:endParaRPr lang="ar-SA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343852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99592" y="5301208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 3.3, M11  { Min}</a:t>
            </a:r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5301208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 3.4, M22  { Min}</a:t>
            </a:r>
            <a:endParaRPr lang="ar-S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31908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3133725" cy="235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013176"/>
            <a:ext cx="5400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 3.5 , M11 {max}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5013176"/>
            <a:ext cx="5400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 3.6 , M22 {max}</a:t>
            </a:r>
            <a:endParaRPr lang="ar-S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 Slab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5733256"/>
            <a:ext cx="5400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Fig 3.7 , Reinforcement in x – direction </a:t>
            </a:r>
            <a:endParaRPr lang="ar-S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004" y="980728"/>
            <a:ext cx="6629332" cy="480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 Slab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CH1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       Design Data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 The following codes and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standardS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will be used :</a:t>
            </a:r>
          </a:p>
          <a:p>
            <a:pPr lvl="0"/>
            <a:r>
              <a:rPr lang="en-US" sz="3200" dirty="0">
                <a:latin typeface="Andalus" pitchFamily="18" charset="-78"/>
                <a:cs typeface="Andalus" pitchFamily="18" charset="-78"/>
              </a:rPr>
              <a:t>ACI 318-08 .</a:t>
            </a:r>
          </a:p>
          <a:p>
            <a:pPr lvl="0"/>
            <a:r>
              <a:rPr lang="en-US" sz="3200" dirty="0">
                <a:latin typeface="Andalus" pitchFamily="18" charset="-78"/>
                <a:cs typeface="Andalus" pitchFamily="18" charset="-78"/>
              </a:rPr>
              <a:t>UBC 97.</a:t>
            </a:r>
          </a:p>
          <a:p>
            <a:pPr lvl="0"/>
            <a:r>
              <a:rPr lang="en-US" sz="3200" dirty="0">
                <a:latin typeface="Andalus" pitchFamily="18" charset="-78"/>
                <a:cs typeface="Andalus" pitchFamily="18" charset="-78"/>
              </a:rPr>
              <a:t>IBC2009 .</a:t>
            </a:r>
          </a:p>
        </p:txBody>
      </p:sp>
    </p:spTree>
    <p:extLst>
      <p:ext uri="{BB962C8B-B14F-4D97-AF65-F5344CB8AC3E}">
        <p14:creationId xmlns="" xmlns:p14="http://schemas.microsoft.com/office/powerpoint/2010/main" val="2114511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6021288"/>
            <a:ext cx="5400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Fig 3.8 , Reinforcement in y – direction </a:t>
            </a:r>
            <a:endParaRPr lang="ar-SA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27949"/>
            <a:ext cx="7056784" cy="506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 Slab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5"/>
            <a:ext cx="8524875" cy="499765"/>
          </a:xfrm>
        </p:spPr>
        <p:txBody>
          <a:bodyPr/>
          <a:lstStyle/>
          <a:p>
            <a:r>
              <a:rPr lang="en-US" dirty="0" smtClean="0"/>
              <a:t>Using SAP program to determine the reinforcement needed for a beam :  </a:t>
            </a:r>
            <a:endParaRPr lang="ar-SA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8050698" cy="94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3429000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 . 3.9 flexure steel </a:t>
            </a:r>
            <a:endParaRPr lang="ar-SA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04373"/>
            <a:ext cx="7992888" cy="112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5363924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Fig . 3.10 Torsion  steel </a:t>
            </a:r>
            <a:endParaRPr lang="ar-S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Beams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76672" y="4725144"/>
            <a:ext cx="8524875" cy="499765"/>
          </a:xfrm>
        </p:spPr>
        <p:txBody>
          <a:bodyPr/>
          <a:lstStyle/>
          <a:p>
            <a:pPr algn="ctr"/>
            <a:r>
              <a:rPr lang="en-US" dirty="0" smtClean="0"/>
              <a:t>Fig . 3.11 , Beam reinforcement</a:t>
            </a:r>
            <a:endParaRPr lang="ar-SA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344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645024"/>
            <a:ext cx="3171825" cy="299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CH3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of Beams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352349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CH1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Structural material</a:t>
            </a:r>
          </a:p>
          <a:p>
            <a:pPr marL="0" indent="0">
              <a:buNone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compressive strengths of concrete are :  </a:t>
            </a:r>
          </a:p>
          <a:p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f’</a:t>
            </a:r>
            <a:r>
              <a:rPr lang="en-US" sz="3200" baseline="-25000" dirty="0" err="1" smtClean="0">
                <a:latin typeface="Andalus" pitchFamily="18" charset="-78"/>
                <a:cs typeface="Andalus" pitchFamily="18" charset="-78"/>
              </a:rPr>
              <a:t>c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= 28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Mpa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for slabs and beams.</a:t>
            </a:r>
          </a:p>
          <a:p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f’</a:t>
            </a:r>
            <a:r>
              <a:rPr lang="en-US" sz="3200" baseline="-25000" dirty="0" err="1" smtClean="0">
                <a:latin typeface="Andalus" pitchFamily="18" charset="-78"/>
                <a:cs typeface="Andalus" pitchFamily="18" charset="-78"/>
              </a:rPr>
              <a:t>c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=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44 </a:t>
            </a:r>
            <a:r>
              <a:rPr lang="en-US" sz="3200" dirty="0" err="1">
                <a:latin typeface="Andalus" pitchFamily="18" charset="-78"/>
                <a:cs typeface="Andalus" pitchFamily="18" charset="-78"/>
              </a:rPr>
              <a:t>Mpa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for mat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foundation , Columns and shear walls 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Yield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strength of Steel :</a:t>
            </a:r>
          </a:p>
          <a:p>
            <a:r>
              <a:rPr lang="en-US" sz="3200" dirty="0" err="1">
                <a:latin typeface="Andalus" pitchFamily="18" charset="-78"/>
                <a:cs typeface="Andalus" pitchFamily="18" charset="-78"/>
              </a:rPr>
              <a:t>f</a:t>
            </a:r>
            <a:r>
              <a:rPr lang="en-US" sz="3200" baseline="-25000" dirty="0" err="1">
                <a:latin typeface="Andalus" pitchFamily="18" charset="-78"/>
                <a:cs typeface="Andalus" pitchFamily="18" charset="-78"/>
              </a:rPr>
              <a:t>y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= 420 </a:t>
            </a:r>
            <a:r>
              <a:rPr lang="en-US" sz="3200" dirty="0" err="1">
                <a:latin typeface="Andalus" pitchFamily="18" charset="-78"/>
                <a:cs typeface="Andalus" pitchFamily="18" charset="-78"/>
              </a:rPr>
              <a:t>Mpa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.</a:t>
            </a:r>
          </a:p>
        </p:txBody>
      </p:sp>
    </p:spTree>
    <p:extLst>
      <p:ext uri="{BB962C8B-B14F-4D97-AF65-F5344CB8AC3E}">
        <p14:creationId xmlns="" xmlns:p14="http://schemas.microsoft.com/office/powerpoint/2010/main" val="2025131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1137"/>
            <a:ext cx="8520112" cy="631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CH1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Nonstructural materials  :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These materials include bricks, masonry stones, tiles and  fill material.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         Table below  shows the unit weight of some materials  :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sz="1400" dirty="0" smtClean="0"/>
              <a:t>                   Table 1.1, Nonstructural material density </a:t>
            </a: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550032"/>
              </p:ext>
            </p:extLst>
          </p:nvPr>
        </p:nvGraphicFramePr>
        <p:xfrm>
          <a:off x="1403648" y="3501008"/>
          <a:ext cx="6208598" cy="2520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5767"/>
                <a:gridCol w="1692831"/>
              </a:tblGrid>
              <a:tr h="280031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Material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Density (KN/m3)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Reinforced concrete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Blocks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Masonry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Tiles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Mortar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Plastering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Selected Filler (compacted base coarse 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Polycarbonate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0. 4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25131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CH1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Loads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:</a:t>
            </a:r>
          </a:p>
          <a:p>
            <a:pPr lvl="0"/>
            <a:r>
              <a:rPr lang="en-US" sz="3200" u="sng" dirty="0">
                <a:latin typeface="Andalus" pitchFamily="18" charset="-78"/>
                <a:cs typeface="Andalus" pitchFamily="18" charset="-78"/>
              </a:rPr>
              <a:t>Gravity loads </a:t>
            </a:r>
            <a:r>
              <a:rPr lang="en-US" sz="3200" u="sng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 lvl="0" algn="ctr"/>
            <a:r>
              <a:rPr lang="en-US" sz="1400" dirty="0" smtClean="0"/>
              <a:t>Table 1.2, heights, uses  and loads  </a:t>
            </a:r>
            <a:endParaRPr lang="en-US" sz="1400" dirty="0"/>
          </a:p>
          <a:p>
            <a:endParaRPr lang="en-US" dirty="0"/>
          </a:p>
          <a:p>
            <a:pPr lvl="0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7398230"/>
              </p:ext>
            </p:extLst>
          </p:nvPr>
        </p:nvGraphicFramePr>
        <p:xfrm>
          <a:off x="1403648" y="3212976"/>
          <a:ext cx="5827479" cy="2406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6941"/>
                <a:gridCol w="970335"/>
                <a:gridCol w="1715010"/>
                <a:gridCol w="933409"/>
                <a:gridCol w="921784"/>
              </a:tblGrid>
              <a:tr h="74966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r>
                        <a:rPr lang="en-US" sz="1400" dirty="0">
                          <a:effectLst/>
                        </a:rPr>
                        <a:t>floor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Height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Live load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SDL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19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Basement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Garage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19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Ground &amp; 1-3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Retail Market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38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4-6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Stock market, Exchange hall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19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7-19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Offices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19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20-24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Restaurants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14525" y="2068513"/>
            <a:ext cx="6556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131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Mechanical masonry: with 5.12 KN/m</a:t>
            </a:r>
          </a:p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Escalators :Reactions  of escalators R1, R2 </a:t>
            </a:r>
          </a:p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R1=.67 h +3000  kg   =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29.4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KN</a:t>
            </a:r>
          </a:p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R2=.67 h +2300 kg    =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22.6KN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latin typeface="Andalus" pitchFamily="18" charset="-78"/>
                <a:cs typeface="Andalus" pitchFamily="18" charset="-78"/>
              </a:rPr>
            </a:br>
            <a:r>
              <a:rPr lang="en-US" sz="3200" dirty="0">
                <a:latin typeface="Andalus" pitchFamily="18" charset="-78"/>
                <a:cs typeface="Andalus" pitchFamily="18" charset="-78"/>
              </a:rPr>
              <a:t>These reactions should be distributed to the beams that carrying the escalators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CH1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Data</a:t>
            </a:r>
          </a:p>
        </p:txBody>
      </p:sp>
    </p:spTree>
    <p:extLst>
      <p:ext uri="{BB962C8B-B14F-4D97-AF65-F5344CB8AC3E}">
        <p14:creationId xmlns="" xmlns:p14="http://schemas.microsoft.com/office/powerpoint/2010/main" val="2445227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0038" y="1484784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u="sng" dirty="0" smtClean="0">
                <a:latin typeface="Andalus" pitchFamily="18" charset="-78"/>
                <a:cs typeface="Andalus" pitchFamily="18" charset="-78"/>
              </a:rPr>
              <a:t>Lateral load : 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Seismic loads : 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The structure is located in Nablus, which is classified as 2B according to Palestine seismic map .</a:t>
            </a:r>
          </a:p>
          <a:p>
            <a:r>
              <a:rPr lang="en-US" sz="2800" u="sng" dirty="0" smtClean="0">
                <a:latin typeface="Andalus" pitchFamily="18" charset="-78"/>
                <a:cs typeface="Andalus" pitchFamily="18" charset="-78"/>
              </a:rPr>
              <a:t>Soil load:</a:t>
            </a:r>
          </a:p>
          <a:p>
            <a:endParaRPr lang="en-US" b="1" u="sng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                                  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1168"/>
            <a:ext cx="20955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79218"/>
            <a:ext cx="12763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0038" y="31750"/>
            <a:ext cx="8520112" cy="631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CH1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Design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5589240"/>
            <a:ext cx="1440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" dirty="0" smtClean="0"/>
              <a:t>3</a:t>
            </a:r>
            <a:endParaRPr lang="ar-SA" sz="800" dirty="0"/>
          </a:p>
        </p:txBody>
      </p:sp>
    </p:spTree>
    <p:extLst>
      <p:ext uri="{BB962C8B-B14F-4D97-AF65-F5344CB8AC3E}">
        <p14:creationId xmlns="" xmlns:p14="http://schemas.microsoft.com/office/powerpoint/2010/main" val="650123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1363</Words>
  <Application>Microsoft Office PowerPoint</Application>
  <PresentationFormat>On-screen Show (4:3)</PresentationFormat>
  <Paragraphs>326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Standarddesign</vt:lpstr>
      <vt:lpstr>Slide 1</vt:lpstr>
      <vt:lpstr>Outline</vt:lpstr>
      <vt:lpstr>CH.1            Introduction</vt:lpstr>
      <vt:lpstr> CH1.         Design Data</vt:lpstr>
      <vt:lpstr>CH1              Design Data</vt:lpstr>
      <vt:lpstr>CH1          Design Data</vt:lpstr>
      <vt:lpstr>CH1             Design Data</vt:lpstr>
      <vt:lpstr>CH1             Design Data</vt:lpstr>
      <vt:lpstr>CH1             Design Data</vt:lpstr>
      <vt:lpstr> CH1       Building Structural Design</vt:lpstr>
      <vt:lpstr>CH.2        Preliminary Design </vt:lpstr>
      <vt:lpstr>CH.2        Preliminary Design </vt:lpstr>
      <vt:lpstr>CH.2        Preliminary Design </vt:lpstr>
      <vt:lpstr>CH.2        Preliminary Design </vt:lpstr>
      <vt:lpstr>CH2         Design of  Slab </vt:lpstr>
      <vt:lpstr>CH2         Design of Beams</vt:lpstr>
      <vt:lpstr>CH2        Design of  Frame</vt:lpstr>
      <vt:lpstr>CH2        Design of  Frame</vt:lpstr>
      <vt:lpstr>CH2        Design of  Frame</vt:lpstr>
      <vt:lpstr>CH2        Design of  Frame</vt:lpstr>
      <vt:lpstr>CH2        Design of Column</vt:lpstr>
      <vt:lpstr>CH2        Design of Column</vt:lpstr>
      <vt:lpstr>CH2        Design of Column</vt:lpstr>
      <vt:lpstr>CH2        Design of Column</vt:lpstr>
      <vt:lpstr>CH.3         3D Model </vt:lpstr>
      <vt:lpstr>CH3             Modifications</vt:lpstr>
      <vt:lpstr>CH3            Seismic LOAD</vt:lpstr>
      <vt:lpstr>CH3              Verification</vt:lpstr>
      <vt:lpstr>CH3              Verification</vt:lpstr>
      <vt:lpstr>CH3              Verification</vt:lpstr>
      <vt:lpstr>CH3              Verification</vt:lpstr>
      <vt:lpstr>CH3              Verification</vt:lpstr>
      <vt:lpstr>CH3              Verification</vt:lpstr>
      <vt:lpstr>CH3              Verification</vt:lpstr>
      <vt:lpstr>CH3     Shear &amp; Basement Walls</vt:lpstr>
      <vt:lpstr>CH3   Design of Mat Foundation</vt:lpstr>
      <vt:lpstr>CH3        Design of  Slab </vt:lpstr>
      <vt:lpstr>CH3        Design of  Slab </vt:lpstr>
      <vt:lpstr>CH3        Design of  Slab </vt:lpstr>
      <vt:lpstr>CH3        Design of  Slab </vt:lpstr>
      <vt:lpstr>CH3         Design of Beams</vt:lpstr>
      <vt:lpstr>CH3         Design of Beams</vt:lpstr>
      <vt:lpstr>Slide 43</vt:lpstr>
    </vt:vector>
  </TitlesOfParts>
  <Company>Al-Janem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M. Janem</dc:creator>
  <cp:lastModifiedBy>muhammed</cp:lastModifiedBy>
  <cp:revision>78</cp:revision>
  <dcterms:created xsi:type="dcterms:W3CDTF">2011-05-24T14:28:45Z</dcterms:created>
  <dcterms:modified xsi:type="dcterms:W3CDTF">2011-05-25T13:00:07Z</dcterms:modified>
</cp:coreProperties>
</file>