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8" r:id="rId3"/>
    <p:sldId id="287" r:id="rId4"/>
    <p:sldId id="296" r:id="rId5"/>
    <p:sldId id="295" r:id="rId6"/>
    <p:sldId id="262" r:id="rId7"/>
    <p:sldId id="263" r:id="rId8"/>
    <p:sldId id="264" r:id="rId9"/>
    <p:sldId id="265" r:id="rId10"/>
    <p:sldId id="289" r:id="rId11"/>
    <p:sldId id="266" r:id="rId12"/>
    <p:sldId id="267" r:id="rId13"/>
    <p:sldId id="268" r:id="rId14"/>
    <p:sldId id="269" r:id="rId15"/>
    <p:sldId id="270" r:id="rId16"/>
    <p:sldId id="29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4" r:id="rId25"/>
    <p:sldId id="278" r:id="rId26"/>
    <p:sldId id="279" r:id="rId27"/>
    <p:sldId id="280" r:id="rId28"/>
    <p:sldId id="281" r:id="rId29"/>
    <p:sldId id="282" r:id="rId30"/>
    <p:sldId id="283" r:id="rId31"/>
    <p:sldId id="29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60" autoAdjust="0"/>
    <p:restoredTop sz="94632" autoAdjust="0"/>
  </p:normalViewPr>
  <p:slideViewPr>
    <p:cSldViewPr>
      <p:cViewPr>
        <p:scale>
          <a:sx n="70" d="100"/>
          <a:sy n="70" d="100"/>
        </p:scale>
        <p:origin x="-51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GB"/>
            </a:pPr>
            <a:r>
              <a:rPr lang="en-GB"/>
              <a:t>column with max load</a:t>
            </a:r>
          </a:p>
        </c:rich>
      </c:tx>
    </c:title>
    <c:plotArea>
      <c:layout>
        <c:manualLayout>
          <c:layoutTarget val="inner"/>
          <c:xMode val="edge"/>
          <c:yMode val="edge"/>
          <c:x val="0.12300574456494832"/>
          <c:y val="0.18455069761016721"/>
          <c:w val="0.61408557420888521"/>
          <c:h val="0.76675404061334496"/>
        </c:manualLayout>
      </c:layout>
      <c:scatterChart>
        <c:scatterStyle val="smoothMarker"/>
        <c:ser>
          <c:idx val="0"/>
          <c:order val="0"/>
          <c:tx>
            <c:v>interaction diagram</c:v>
          </c:tx>
          <c:xVal>
            <c:numRef>
              <c:f>Sheet1!$D$40:$D$50</c:f>
              <c:numCache>
                <c:formatCode>General</c:formatCode>
                <c:ptCount val="11"/>
                <c:pt idx="0">
                  <c:v>0</c:v>
                </c:pt>
                <c:pt idx="1">
                  <c:v>71.979600000000005</c:v>
                </c:pt>
                <c:pt idx="2">
                  <c:v>111.91470000000002</c:v>
                </c:pt>
                <c:pt idx="3">
                  <c:v>142.83200000000062</c:v>
                </c:pt>
                <c:pt idx="4">
                  <c:v>164.16409999999999</c:v>
                </c:pt>
                <c:pt idx="5">
                  <c:v>178.35280000000066</c:v>
                </c:pt>
                <c:pt idx="6">
                  <c:v>195.05940000000001</c:v>
                </c:pt>
                <c:pt idx="7">
                  <c:v>201.01569999999998</c:v>
                </c:pt>
                <c:pt idx="8">
                  <c:v>154.15780000000001</c:v>
                </c:pt>
                <c:pt idx="9">
                  <c:v>71.742400000000004</c:v>
                </c:pt>
                <c:pt idx="10">
                  <c:v>0</c:v>
                </c:pt>
              </c:numCache>
            </c:numRef>
          </c:xVal>
          <c:yVal>
            <c:numRef>
              <c:f>Sheet1!$E$40:$E$50</c:f>
              <c:numCache>
                <c:formatCode>General</c:formatCode>
                <c:ptCount val="11"/>
                <c:pt idx="0">
                  <c:v>-1805.7660000000001</c:v>
                </c:pt>
                <c:pt idx="1">
                  <c:v>-1805.7660000000001</c:v>
                </c:pt>
                <c:pt idx="2">
                  <c:v>-1667</c:v>
                </c:pt>
                <c:pt idx="3">
                  <c:v>-1405.71</c:v>
                </c:pt>
                <c:pt idx="4">
                  <c:v>-1127.473</c:v>
                </c:pt>
                <c:pt idx="5">
                  <c:v>-818.72219999999948</c:v>
                </c:pt>
                <c:pt idx="6">
                  <c:v>-750.2830000000032</c:v>
                </c:pt>
                <c:pt idx="7">
                  <c:v>-620.0444</c:v>
                </c:pt>
                <c:pt idx="8">
                  <c:v>-312.43499999999869</c:v>
                </c:pt>
                <c:pt idx="9">
                  <c:v>138.11449999999999</c:v>
                </c:pt>
                <c:pt idx="10">
                  <c:v>474.76799999999969</c:v>
                </c:pt>
              </c:numCache>
            </c:numRef>
          </c:yVal>
          <c:smooth val="1"/>
        </c:ser>
        <c:ser>
          <c:idx val="1"/>
          <c:order val="1"/>
          <c:tx>
            <c:v>point of load and moment</c:v>
          </c:tx>
          <c:xVal>
            <c:numLit>
              <c:formatCode>General</c:formatCode>
              <c:ptCount val="1"/>
              <c:pt idx="0">
                <c:v>26</c:v>
              </c:pt>
            </c:numLit>
          </c:xVal>
          <c:yVal>
            <c:numLit>
              <c:formatCode>General</c:formatCode>
              <c:ptCount val="1"/>
              <c:pt idx="0">
                <c:v>-867.5</c:v>
              </c:pt>
            </c:numLit>
          </c:yVal>
          <c:smooth val="1"/>
        </c:ser>
        <c:axId val="76504064"/>
        <c:axId val="76505856"/>
      </c:scatterChart>
      <c:valAx>
        <c:axId val="76504064"/>
        <c:scaling>
          <c:orientation val="minMax"/>
        </c:scaling>
        <c:axPos val="t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6505856"/>
        <c:crosses val="autoZero"/>
        <c:crossBetween val="midCat"/>
      </c:valAx>
      <c:valAx>
        <c:axId val="76505856"/>
        <c:scaling>
          <c:orientation val="maxMin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6504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698113207547243"/>
          <c:y val="0.43562128747064544"/>
          <c:w val="0.26415094339622641"/>
          <c:h val="0.26461251554082077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spPr>
    <a:solidFill>
      <a:schemeClr val="dk1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GB"/>
            </a:pPr>
            <a:r>
              <a:rPr lang="en-GB"/>
              <a:t>column with maximum moment</a:t>
            </a:r>
          </a:p>
        </c:rich>
      </c:tx>
    </c:title>
    <c:plotArea>
      <c:layout>
        <c:manualLayout>
          <c:layoutTarget val="inner"/>
          <c:xMode val="edge"/>
          <c:yMode val="edge"/>
          <c:x val="0.12300574456494832"/>
          <c:y val="0.18801411552778438"/>
          <c:w val="0.61408557420888521"/>
          <c:h val="0.76237677059804565"/>
        </c:manualLayout>
      </c:layout>
      <c:scatterChart>
        <c:scatterStyle val="smoothMarker"/>
        <c:ser>
          <c:idx val="0"/>
          <c:order val="0"/>
          <c:tx>
            <c:v>interaction diagram</c:v>
          </c:tx>
          <c:xVal>
            <c:numRef>
              <c:f>Sheet1!$D$12:$D$22</c:f>
              <c:numCache>
                <c:formatCode>General</c:formatCode>
                <c:ptCount val="11"/>
                <c:pt idx="0">
                  <c:v>0</c:v>
                </c:pt>
                <c:pt idx="1">
                  <c:v>71.979600000000005</c:v>
                </c:pt>
                <c:pt idx="2">
                  <c:v>111.91470000000002</c:v>
                </c:pt>
                <c:pt idx="3">
                  <c:v>142.83200000000062</c:v>
                </c:pt>
                <c:pt idx="4">
                  <c:v>164.16409999999999</c:v>
                </c:pt>
                <c:pt idx="5">
                  <c:v>178.35280000000066</c:v>
                </c:pt>
                <c:pt idx="6">
                  <c:v>195.05940000000001</c:v>
                </c:pt>
                <c:pt idx="7">
                  <c:v>201.01569999999998</c:v>
                </c:pt>
                <c:pt idx="8">
                  <c:v>154.15780000000001</c:v>
                </c:pt>
                <c:pt idx="9">
                  <c:v>71.742400000000004</c:v>
                </c:pt>
                <c:pt idx="10">
                  <c:v>0</c:v>
                </c:pt>
              </c:numCache>
            </c:numRef>
          </c:xVal>
          <c:yVal>
            <c:numRef>
              <c:f>Sheet1!$E$12:$E$22</c:f>
              <c:numCache>
                <c:formatCode>General</c:formatCode>
                <c:ptCount val="11"/>
                <c:pt idx="0">
                  <c:v>-1805.7660000000001</c:v>
                </c:pt>
                <c:pt idx="1">
                  <c:v>-1805.7660000000001</c:v>
                </c:pt>
                <c:pt idx="2">
                  <c:v>-1667</c:v>
                </c:pt>
                <c:pt idx="3">
                  <c:v>-1405.71</c:v>
                </c:pt>
                <c:pt idx="4">
                  <c:v>-1127.473</c:v>
                </c:pt>
                <c:pt idx="5">
                  <c:v>-818.72219999999948</c:v>
                </c:pt>
                <c:pt idx="6">
                  <c:v>-750.2830000000032</c:v>
                </c:pt>
                <c:pt idx="7">
                  <c:v>-620.0444</c:v>
                </c:pt>
                <c:pt idx="8">
                  <c:v>-312.43499999999869</c:v>
                </c:pt>
                <c:pt idx="9">
                  <c:v>138.11449999999999</c:v>
                </c:pt>
                <c:pt idx="10">
                  <c:v>474.76799999999969</c:v>
                </c:pt>
              </c:numCache>
            </c:numRef>
          </c:yVal>
          <c:smooth val="1"/>
        </c:ser>
        <c:ser>
          <c:idx val="1"/>
          <c:order val="1"/>
          <c:tx>
            <c:v>point of load and moment</c:v>
          </c:tx>
          <c:xVal>
            <c:numLit>
              <c:formatCode>General</c:formatCode>
              <c:ptCount val="1"/>
              <c:pt idx="0">
                <c:v>122</c:v>
              </c:pt>
            </c:numLit>
          </c:xVal>
          <c:yVal>
            <c:numLit>
              <c:formatCode>General</c:formatCode>
              <c:ptCount val="1"/>
              <c:pt idx="0">
                <c:v>-172</c:v>
              </c:pt>
            </c:numLit>
          </c:yVal>
          <c:smooth val="1"/>
        </c:ser>
        <c:axId val="76534912"/>
        <c:axId val="76536448"/>
      </c:scatterChart>
      <c:valAx>
        <c:axId val="76534912"/>
        <c:scaling>
          <c:orientation val="minMax"/>
        </c:scaling>
        <c:axPos val="t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6536448"/>
        <c:crosses val="autoZero"/>
        <c:crossBetween val="midCat"/>
      </c:valAx>
      <c:valAx>
        <c:axId val="76536448"/>
        <c:scaling>
          <c:orientation val="maxMin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65349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584905660377531"/>
          <c:y val="0.43441310787894177"/>
          <c:w val="0.24528301886792475"/>
          <c:h val="0.26957843406303433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spPr>
    <a:solidFill>
      <a:schemeClr val="dk1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32B092-AD51-4348-9D1C-B7218537DF21}" type="datetimeFigureOut">
              <a:rPr lang="en-GB" smtClean="0"/>
              <a:pPr/>
              <a:t>07/01/2012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837F2B-6D49-426E-A1F6-5485D2D8C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2B092-AD51-4348-9D1C-B7218537DF21}" type="datetimeFigureOut">
              <a:rPr lang="en-GB" smtClean="0"/>
              <a:pPr/>
              <a:t>07/01/2012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37F2B-6D49-426E-A1F6-5485D2D8C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832B092-AD51-4348-9D1C-B7218537DF21}" type="datetimeFigureOut">
              <a:rPr lang="en-GB" smtClean="0"/>
              <a:pPr/>
              <a:t>07/01/2012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837F2B-6D49-426E-A1F6-5485D2D8C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2B092-AD51-4348-9D1C-B7218537DF21}" type="datetimeFigureOut">
              <a:rPr lang="en-GB" smtClean="0"/>
              <a:pPr/>
              <a:t>07/01/2012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37F2B-6D49-426E-A1F6-5485D2D8C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32B092-AD51-4348-9D1C-B7218537DF21}" type="datetimeFigureOut">
              <a:rPr lang="en-GB" smtClean="0"/>
              <a:pPr/>
              <a:t>07/01/2012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2837F2B-6D49-426E-A1F6-5485D2D8C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2B092-AD51-4348-9D1C-B7218537DF21}" type="datetimeFigureOut">
              <a:rPr lang="en-GB" smtClean="0"/>
              <a:pPr/>
              <a:t>07/01/2012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37F2B-6D49-426E-A1F6-5485D2D8C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2B092-AD51-4348-9D1C-B7218537DF21}" type="datetimeFigureOut">
              <a:rPr lang="en-GB" smtClean="0"/>
              <a:pPr/>
              <a:t>07/01/2012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37F2B-6D49-426E-A1F6-5485D2D8C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2B092-AD51-4348-9D1C-B7218537DF21}" type="datetimeFigureOut">
              <a:rPr lang="en-GB" smtClean="0"/>
              <a:pPr/>
              <a:t>07/01/2012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37F2B-6D49-426E-A1F6-5485D2D8C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32B092-AD51-4348-9D1C-B7218537DF21}" type="datetimeFigureOut">
              <a:rPr lang="en-GB" smtClean="0"/>
              <a:pPr/>
              <a:t>07/01/2012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37F2B-6D49-426E-A1F6-5485D2D8C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2B092-AD51-4348-9D1C-B7218537DF21}" type="datetimeFigureOut">
              <a:rPr lang="en-GB" smtClean="0"/>
              <a:pPr/>
              <a:t>07/01/2012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37F2B-6D49-426E-A1F6-5485D2D8C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2B092-AD51-4348-9D1C-B7218537DF21}" type="datetimeFigureOut">
              <a:rPr lang="en-GB" smtClean="0"/>
              <a:pPr/>
              <a:t>07/01/2012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37F2B-6D49-426E-A1F6-5485D2D8CC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32B092-AD51-4348-9D1C-B7218537DF21}" type="datetimeFigureOut">
              <a:rPr lang="en-GB" smtClean="0"/>
              <a:pPr/>
              <a:t>07/01/2012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837F2B-6D49-426E-A1F6-5485D2D8C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762000"/>
            <a:ext cx="7172271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Design of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Bala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School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352800"/>
            <a:ext cx="71722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JAFAR NATOUR</a:t>
            </a:r>
            <a:endParaRPr lang="en-US" sz="5400" b="1" cap="none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514600"/>
            <a:ext cx="71722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JAD SULAIMAN</a:t>
            </a:r>
            <a:endParaRPr lang="en-US" sz="5400" b="1" cap="none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1729" y="4876800"/>
            <a:ext cx="717227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DR.RIYAD ABD-ALKARIM</a:t>
            </a:r>
            <a:endParaRPr lang="en-US" sz="5000" b="1" cap="none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1729" y="1905000"/>
            <a:ext cx="71722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PREPARED BY :</a:t>
            </a:r>
            <a:endParaRPr lang="en-US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1729" y="4191000"/>
            <a:ext cx="71722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SUPERVISOR:</a:t>
            </a:r>
            <a:endParaRPr lang="en-US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3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Chapter Two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Design Of Floor System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Structural system of the slab</a:t>
            </a:r>
          </a:p>
          <a:p>
            <a:pPr lvl="1">
              <a:buBlip>
                <a:blip r:embed="rId2"/>
              </a:buBlip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Slab thickness</a:t>
            </a:r>
          </a:p>
          <a:p>
            <a:pPr lvl="1">
              <a:buBlip>
                <a:blip r:embed="rId2"/>
              </a:buBlip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of rib slab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29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Slabs design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3200" b="1" dirty="0" smtClean="0"/>
              <a:t>Structural System Of The Slab: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</a:rPr>
              <a:t>The structural system used is one way ribbed slab.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3200" b="1" dirty="0" smtClean="0"/>
              <a:t>Slab Thickness: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</a:rPr>
              <a:t>L/18.5 </a:t>
            </a:r>
            <a:r>
              <a:rPr lang="en-US" dirty="0">
                <a:solidFill>
                  <a:schemeClr val="tx1"/>
                </a:solidFill>
              </a:rPr>
              <a:t>=270/18.5 =14.5cm</a:t>
            </a:r>
            <a:r>
              <a:rPr lang="en-US" dirty="0" smtClean="0">
                <a:solidFill>
                  <a:schemeClr val="tx1"/>
                </a:solidFill>
              </a:rPr>
              <a:t> (a thickness of 20 cm is considered).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4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4343400"/>
            <a:ext cx="5486400" cy="1352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68138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section in the ribbed slab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532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/>
          <a:lstStyle/>
          <a:p>
            <a:pPr algn="ctr"/>
            <a:r>
              <a:rPr lang="en-US" b="1" dirty="0" smtClean="0"/>
              <a:t>Slab design 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biLevel thresh="75000"/>
          </a:blip>
          <a:stretch>
            <a:fillRect/>
          </a:stretch>
        </p:blipFill>
        <p:spPr bwMode="auto">
          <a:xfrm>
            <a:off x="1676400" y="1524000"/>
            <a:ext cx="480121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6172200"/>
            <a:ext cx="591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Rib distribution of the right part of the school 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9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Slab design 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biLevel thresh="75000"/>
          </a:blip>
          <a:srcRect/>
          <a:stretch>
            <a:fillRect/>
          </a:stretch>
        </p:blipFill>
        <p:spPr bwMode="auto">
          <a:xfrm>
            <a:off x="1524000" y="18288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5486400"/>
            <a:ext cx="574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Rib distribution of the </a:t>
            </a:r>
            <a:r>
              <a:rPr lang="en-US" sz="2400" dirty="0" smtClean="0">
                <a:solidFill>
                  <a:srgbClr val="0070C0"/>
                </a:solidFill>
              </a:rPr>
              <a:t>left part </a:t>
            </a:r>
            <a:r>
              <a:rPr lang="en-US" sz="2400" dirty="0">
                <a:solidFill>
                  <a:srgbClr val="0070C0"/>
                </a:solidFill>
              </a:rPr>
              <a:t>of the school </a:t>
            </a:r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1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Slab design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09799"/>
            <a:ext cx="26479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606" y="2209800"/>
            <a:ext cx="26955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85606" y="4953000"/>
                <a:ext cx="288159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maximum </a:t>
                </a:r>
                <a:r>
                  <a:rPr lang="en-US" dirty="0" smtClean="0"/>
                  <a:t>negative moment </a:t>
                </a:r>
                <a:r>
                  <a:rPr lang="en-US" dirty="0"/>
                  <a:t>= 12.4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𝐾𝑁</m:t>
                    </m:r>
                    <m:r>
                      <a:rPr lang="en-US" i="1" dirty="0" smtClean="0">
                        <a:latin typeface="Cambria Math"/>
                      </a:rPr>
                      <m:t>.</m:t>
                    </m:r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dirty="0">
                        <a:latin typeface="Cambria Math"/>
                      </a:rPr>
                      <m:t>/</m:t>
                    </m:r>
                    <m:r>
                      <a:rPr lang="en-US" i="1" dirty="0">
                        <a:latin typeface="Cambria Math"/>
                      </a:rPr>
                      <m:t>𝑚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rib </a:t>
                </a:r>
              </a:p>
              <a:p>
                <a:r>
                  <a:rPr lang="en-US" dirty="0" smtClean="0"/>
                  <a:t>= </a:t>
                </a:r>
                <a:r>
                  <a:rPr lang="en-US" dirty="0"/>
                  <a:t>6.45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𝐾𝑁</m:t>
                    </m:r>
                    <m:r>
                      <a:rPr lang="en-US" i="1" dirty="0" smtClean="0">
                        <a:latin typeface="Cambria Math"/>
                      </a:rPr>
                      <m:t>.</m:t>
                    </m:r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/>
                </a:r>
                <a:endParaRPr lang="en-US" dirty="0" smtClean="0"/>
              </a:p>
              <a:p>
                <a:r>
                  <a:rPr lang="en-US" dirty="0" smtClean="0"/>
                  <a:t>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 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0068</m:t>
                    </m:r>
                  </m:oMath>
                </a14:m>
                <a:endParaRPr lang="en-GB" dirty="0" smtClean="0"/>
              </a:p>
              <a:p>
                <a:r>
                  <a:rPr lang="en-US" dirty="0" smtClean="0"/>
                  <a:t>Use </a:t>
                </a:r>
                <a:r>
                  <a:rPr lang="en-US" i="1" dirty="0"/>
                  <a:t>(2Ø 10 mm</a:t>
                </a:r>
                <a:r>
                  <a:rPr lang="en-US" i="1" dirty="0" smtClean="0"/>
                  <a:t>).</a:t>
                </a:r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606" y="4953000"/>
                <a:ext cx="2881594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691" t="-2066" r="-846" b="-5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53000" y="4953000"/>
            <a:ext cx="2881594" cy="1477328"/>
          </a:xfrm>
          <a:prstGeom prst="rect">
            <a:avLst/>
          </a:prstGeom>
          <a:blipFill rotWithShape="1">
            <a:blip r:embed="rId4"/>
            <a:stretch>
              <a:fillRect l="-1691" t="-2066" r="-846" b="-5372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371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sz="2800" b="1" dirty="0" smtClean="0"/>
              <a:t>Design Of Slab For Flexure:</a:t>
            </a:r>
            <a:endParaRPr lang="en-GB" sz="2800" b="1" dirty="0"/>
          </a:p>
        </p:txBody>
      </p:sp>
    </p:spTree>
    <p:extLst>
      <p:ext uri="{BB962C8B-B14F-4D97-AF65-F5344CB8AC3E}">
        <p14:creationId xmlns="" xmlns:p14="http://schemas.microsoft.com/office/powerpoint/2010/main" val="34321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Slab design </a:t>
            </a:r>
            <a:endParaRPr lang="en-GB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Blip>
                    <a:blip r:embed="rId2"/>
                  </a:buBlip>
                </a:pPr>
                <a:r>
                  <a:rPr lang="en-US" b="1" dirty="0" smtClean="0"/>
                  <a:t>Design of slab for shear</a:t>
                </a:r>
              </a:p>
              <a:p>
                <a:pPr lvl="1">
                  <a:buBlip>
                    <a:blip r:embed="rId3"/>
                  </a:buBlip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 baseline="-2500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15</m:t>
                        </m:r>
                        <m:r>
                          <a:rPr lang="en-US" i="1">
                            <a:latin typeface="Cambria Math"/>
                          </a:rPr>
                          <m:t>𝑙𝑛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11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𝐾𝑁</m:t>
                    </m:r>
                  </m:oMath>
                </a14:m>
                <a:endParaRPr lang="en-GB" dirty="0"/>
              </a:p>
              <a:p>
                <a:pPr lvl="1">
                  <a:buBlip>
                    <a:blip r:embed="rId3"/>
                  </a:buBlip>
                </a:pP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∅</m:t>
                    </m:r>
                    <m:r>
                      <a:rPr lang="en-US" i="1">
                        <a:latin typeface="Cambria Math"/>
                      </a:rPr>
                      <m:t>𝑉𝑐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75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rad>
                        <m:r>
                          <a:rPr lang="en-US" i="1">
                            <a:latin typeface="Cambria Math"/>
                          </a:rPr>
                          <m:t> ∗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14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37</m:t>
                    </m:r>
                    <m:r>
                      <a:rPr lang="en-US" i="1">
                        <a:latin typeface="Cambria Math"/>
                      </a:rPr>
                      <m:t>𝑘𝑁</m:t>
                    </m:r>
                    <m:r>
                      <a:rPr lang="en-US" i="1">
                        <a:latin typeface="Cambria Math"/>
                      </a:rPr>
                      <m:t> ⤇</m:t>
                    </m:r>
                    <m:r>
                      <a:rPr lang="en-US" i="1">
                        <a:latin typeface="Cambria Math"/>
                      </a:rPr>
                      <m:t>𝑜𝑘</m:t>
                    </m:r>
                  </m:oMath>
                </a14:m>
                <a:endParaRPr lang="en-GB" dirty="0"/>
              </a:p>
              <a:p>
                <a:pPr lvl="1">
                  <a:buBlip>
                    <a:blip r:embed="rId3"/>
                  </a:buBlip>
                </a:pPr>
                <a:r>
                  <a:rPr lang="en-US" dirty="0"/>
                  <a:t>Use stirrups </a:t>
                </a:r>
                <a:r>
                  <a:rPr lang="en-US" i="1" dirty="0"/>
                  <a:t>Φ 8mm/250mm (just to place the bars)</a:t>
                </a: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07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Chapter Three: Beams Design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Selection of beams section.</a:t>
            </a:r>
          </a:p>
          <a:p>
            <a:pPr lvl="1">
              <a:buBlip>
                <a:blip r:embed="rId2"/>
              </a:buBlip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for moment.</a:t>
            </a:r>
          </a:p>
          <a:p>
            <a:pPr lvl="1">
              <a:buBlip>
                <a:blip r:embed="rId2"/>
              </a:buBlip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for shear.</a:t>
            </a:r>
          </a:p>
          <a:p>
            <a:pPr lvl="1">
              <a:buBlip>
                <a:blip r:embed="rId2"/>
              </a:buBlip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for torsion.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29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</p:spPr>
        <p:txBody>
          <a:bodyPr/>
          <a:lstStyle/>
          <a:p>
            <a:pPr algn="ctr"/>
            <a:r>
              <a:rPr lang="en-US" b="1" dirty="0" smtClean="0"/>
              <a:t>Beams</a:t>
            </a:r>
            <a:r>
              <a:rPr lang="en-US" dirty="0" smtClean="0"/>
              <a:t> </a:t>
            </a:r>
            <a:r>
              <a:rPr lang="en-US" b="1" dirty="0" smtClean="0"/>
              <a:t>Design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4106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smtClean="0"/>
              <a:t>Selection of beams section based on deflection requirement: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724400" cy="264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43000" y="5464629"/>
                <a:ext cx="6858000" cy="993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minimum thickness of the beam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𝑖𝑠</m:t>
                    </m:r>
                    <m:f>
                      <m:fPr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=.</m:t>
                    </m:r>
                    <m:r>
                      <a:rPr lang="en-US" sz="2400" i="1">
                        <a:latin typeface="Cambria Math"/>
                      </a:rPr>
                      <m:t>425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GB" sz="2400" dirty="0" smtClean="0"/>
                  <a:t> Use thickness of 50 cm</a:t>
                </a:r>
                <a:endParaRPr lang="en-GB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464629"/>
                <a:ext cx="6858000" cy="993926"/>
              </a:xfrm>
              <a:prstGeom prst="rect">
                <a:avLst/>
              </a:prstGeom>
              <a:blipFill rotWithShape="1">
                <a:blip r:embed="rId5"/>
                <a:stretch>
                  <a:fillRect l="-1422" b="-12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718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Beams Design</a:t>
            </a:r>
            <a:endParaRPr lang="en-GB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Blip>
                    <a:blip r:embed="rId2"/>
                  </a:buBlip>
                </a:pPr>
                <a:r>
                  <a:rPr lang="en-US" b="1" dirty="0" smtClean="0"/>
                  <a:t>Selection of beams </a:t>
                </a:r>
                <a:r>
                  <a:rPr lang="en-US" b="1" dirty="0" smtClean="0"/>
                  <a:t>sections </a:t>
                </a:r>
                <a:r>
                  <a:rPr lang="en-US" b="1" dirty="0" smtClean="0"/>
                  <a:t>based on capacity of the bending </a:t>
                </a:r>
                <a:r>
                  <a:rPr lang="en-US" b="1" dirty="0" smtClean="0"/>
                  <a:t>moment:</a:t>
                </a:r>
                <a:endParaRPr lang="en-US" b="1" dirty="0" smtClean="0"/>
              </a:p>
              <a:p>
                <a:pPr lvl="1">
                  <a:buBlip>
                    <a:blip r:embed="rId3"/>
                  </a:buBlip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=∅</m:t>
                    </m:r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𝑏𝑑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  <m:r>
                              <a:rPr lang="en-US" i="1">
                                <a:latin typeface="Cambria Math"/>
                              </a:rPr>
                              <m:t>𝑏𝑑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r>
                              <a:rPr lang="en-US" i="1">
                                <a:latin typeface="Cambria Math"/>
                              </a:rPr>
                              <m:t>7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pPr lvl="1">
                  <a:buBlip>
                    <a:blip r:embed="rId3"/>
                  </a:buBlip>
                </a:pPr>
                <a:r>
                  <a:rPr lang="en-US" dirty="0"/>
                  <a:t>For simply supported beam,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215</m:t>
                    </m:r>
                    <m:r>
                      <a:rPr lang="en-US" i="1">
                        <a:latin typeface="Cambria Math"/>
                      </a:rPr>
                      <m:t>𝐾𝑁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GB" dirty="0"/>
              </a:p>
              <a:p>
                <a:pPr lvl="1">
                  <a:buBlip>
                    <a:blip r:embed="rId3"/>
                  </a:buBlip>
                </a:pPr>
                <a:r>
                  <a:rPr lang="en-US" dirty="0"/>
                  <a:t>Assuming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=.</m:t>
                    </m:r>
                    <m:r>
                      <a:rPr lang="en-US" i="1">
                        <a:latin typeface="Cambria Math"/>
                      </a:rPr>
                      <m:t>01</m:t>
                    </m:r>
                    <m:r>
                      <a:rPr lang="en-US" i="1">
                        <a:latin typeface="Cambria Math"/>
                      </a:rPr>
                      <m:t> , </m:t>
                    </m:r>
                    <m:r>
                      <a:rPr lang="en-US" i="1">
                        <a:latin typeface="Cambria Math"/>
                      </a:rPr>
                      <m:t>𝑎𝑛𝑑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𝑟𝑒𝑐𝑡𝑎𝑛𝑔𝑢𝑙𝑎𝑟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𝑠𝑒𝑐𝑡𝑖𝑜𝑛</m:t>
                    </m:r>
                    <m:r>
                      <a:rPr lang="en-US" i="1">
                        <a:latin typeface="Cambria Math"/>
                      </a:rPr>
                      <m:t>………..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𝑒𝑛</m:t>
                    </m:r>
                  </m:oMath>
                </a14:m>
                <a:endParaRPr lang="en-GB" dirty="0"/>
              </a:p>
              <a:p>
                <a:pPr lvl="1">
                  <a:buBlip>
                    <a:blip r:embed="rId3"/>
                  </a:buBlip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215</m:t>
                    </m:r>
                    <m:r>
                      <a:rPr lang="en-US" i="1">
                        <a:latin typeface="Cambria Math"/>
                      </a:rPr>
                      <m:t>=.</m:t>
                    </m:r>
                    <m:r>
                      <a:rPr lang="en-US" i="1">
                        <a:latin typeface="Cambria Math"/>
                      </a:rPr>
                      <m:t>9</m:t>
                    </m:r>
                    <m:r>
                      <a:rPr lang="en-US" i="1">
                        <a:latin typeface="Cambria Math"/>
                      </a:rPr>
                      <m:t>∗.</m:t>
                    </m:r>
                    <m:r>
                      <a:rPr lang="en-US" i="1">
                        <a:latin typeface="Cambria Math"/>
                      </a:rPr>
                      <m:t>01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500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420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500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r>
                              <a:rPr lang="en-US" i="1">
                                <a:latin typeface="Cambria Math"/>
                              </a:rPr>
                              <m:t>01</m:t>
                            </m:r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  <m:r>
                              <a:rPr lang="en-US" i="1">
                                <a:latin typeface="Cambria Math"/>
                              </a:rPr>
                              <m:t>500</m:t>
                            </m:r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  <m:r>
                              <a:rPr lang="en-US" i="1">
                                <a:latin typeface="Cambria Math"/>
                              </a:rPr>
                              <m:t>420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7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30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/>
                  <a:t> .</a:t>
                </a:r>
                <a:endParaRPr lang="en-GB" dirty="0"/>
              </a:p>
              <a:p>
                <a:pPr lvl="1">
                  <a:buBlip>
                    <a:blip r:embed="rId3"/>
                  </a:buBlip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248</m:t>
                    </m:r>
                    <m:r>
                      <a:rPr lang="en-US" i="1">
                        <a:latin typeface="Cambria Math"/>
                      </a:rPr>
                      <m:t>𝑚𝑚</m:t>
                    </m:r>
                    <m:r>
                      <a:rPr lang="en-US" i="1">
                        <a:latin typeface="Cambria Math"/>
                      </a:rPr>
                      <m:t>, …………</m:t>
                    </m:r>
                    <m:r>
                      <a:rPr lang="en-US" i="1">
                        <a:latin typeface="Cambria Math"/>
                      </a:rPr>
                      <m:t>𝑡𝑎𝑘𝑒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250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𝑚𝑚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2695" r="-2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949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239000" cy="1143000"/>
          </a:xfrm>
        </p:spPr>
        <p:txBody>
          <a:bodyPr/>
          <a:lstStyle/>
          <a:p>
            <a:pPr algn="ctr"/>
            <a:r>
              <a:rPr lang="en-US" b="1" dirty="0" smtClean="0"/>
              <a:t>Beams Design</a:t>
            </a:r>
            <a:endParaRPr lang="en-GB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1863" y="1413303"/>
                <a:ext cx="8229600" cy="4525963"/>
              </a:xfrm>
            </p:spPr>
            <p:txBody>
              <a:bodyPr/>
              <a:lstStyle/>
              <a:p>
                <a:pPr>
                  <a:buBlip>
                    <a:blip r:embed="rId2"/>
                  </a:buBlip>
                </a:pPr>
                <a:r>
                  <a:rPr lang="en-US" b="1" dirty="0" smtClean="0"/>
                  <a:t>Design of beams for flexure </a:t>
                </a:r>
              </a:p>
              <a:p>
                <a:pPr lvl="1">
                  <a:buBlip>
                    <a:blip r:embed="rId3"/>
                  </a:buBlip>
                </a:pPr>
                <a:r>
                  <a:rPr lang="en-US" dirty="0" smtClean="0"/>
                  <a:t>Beams design based on the value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i="1" dirty="0" smtClean="0">
                            <a:latin typeface="Cambria Math"/>
                          </a:rPr>
                          <m:t>+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𝑣𝑒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&amp;(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−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𝑣𝑒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moment that subjected to it </a:t>
                </a:r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863" y="1413303"/>
                <a:ext cx="8229600" cy="4525963"/>
              </a:xfrm>
              <a:blipFill rotWithShape="1">
                <a:blip r:embed="rId4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5821680" cy="10763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74059" y="4258235"/>
                <a:ext cx="5033683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85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𝐹𝑦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61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9" y="4258235"/>
                <a:ext cx="5033683" cy="9840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5105400"/>
            <a:ext cx="7660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7"/>
              </a:buBlip>
            </a:pPr>
            <a:r>
              <a:rPr lang="en-US" sz="2800" dirty="0" smtClean="0"/>
              <a:t>A value of (¼) of the longitudinal torsion reinforcing is add for each bottom and top steel for the beams that subjected to torsional forces  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40388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077200" cy="4876799"/>
          </a:xfrm>
        </p:spPr>
        <p:txBody>
          <a:bodyPr>
            <a:normAutofit fontScale="90000"/>
          </a:bodyPr>
          <a:lstStyle/>
          <a:p>
            <a:pPr marL="1035558" lvl="1" indent="-742950" algn="l" rtl="0">
              <a:spcBef>
                <a:spcPts val="500"/>
              </a:spcBef>
              <a:buClr>
                <a:schemeClr val="accent4"/>
              </a:buClr>
              <a:buSzPct val="80000"/>
            </a:pP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the project consist of </a:t>
            </a:r>
            <a:r>
              <a:rPr lang="en-US" sz="4000" b="1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five </a:t>
            </a:r>
            <a:r>
              <a:rPr lang="en-US" sz="4000" b="1" kern="1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chapter.</a:t>
            </a:r>
            <a: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chapter </a:t>
            </a:r>
            <a: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one : general introduction </a:t>
            </a:r>
            <a:b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chapter </a:t>
            </a:r>
            <a: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two: design of floor system</a:t>
            </a:r>
            <a:b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3-chapter </a:t>
            </a:r>
            <a: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three : beams design</a:t>
            </a:r>
            <a:r>
              <a:rPr lang="en-US" sz="40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40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40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4-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chapter </a:t>
            </a:r>
            <a: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four : column design </a:t>
            </a:r>
            <a:b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5-chapter </a:t>
            </a:r>
            <a: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five : footing design </a:t>
            </a:r>
            <a:b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81000"/>
            <a:ext cx="6255488" cy="743507"/>
          </a:xfrm>
        </p:spPr>
        <p:txBody>
          <a:bodyPr/>
          <a:lstStyle/>
          <a:p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PROJECT</a:t>
            </a:r>
            <a:r>
              <a:rPr lang="en-US" dirty="0" smtClean="0"/>
              <a:t> 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DESCRIPTION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Beams Design</a:t>
            </a:r>
            <a:endParaRPr lang="en-GB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>
                  <a:buBlip>
                    <a:blip r:embed="rId2"/>
                  </a:buBlip>
                </a:pPr>
                <a:r>
                  <a:rPr lang="en-US" b="1" dirty="0" smtClean="0"/>
                  <a:t>General note about beams reinforcing </a:t>
                </a:r>
              </a:p>
              <a:p>
                <a:pPr lvl="1">
                  <a:buBlip>
                    <a:blip r:embed="rId3"/>
                  </a:buBlip>
                </a:pPr>
                <a:r>
                  <a:rPr lang="en-US" dirty="0" smtClean="0"/>
                  <a:t>The top and bottom bar shall be splices at the beam supports for the splice length identified in ACI code.</a:t>
                </a:r>
              </a:p>
              <a:p>
                <a:pPr lvl="1">
                  <a:buBlip>
                    <a:blip r:embed="rId3"/>
                  </a:buBlip>
                </a:pPr>
                <a:r>
                  <a:rPr lang="en-US" dirty="0" smtClean="0"/>
                  <a:t>The top and bottom bar shall be extend an anchorage length of 50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dirty="0" smtClean="0"/>
                  <a:t> from the face of the external supports. 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4"/>
                <a:stretch>
                  <a:fillRect t="-1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3733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81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Beams Design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smtClean="0"/>
              <a:t>Design of beams for shear:</a:t>
            </a:r>
          </a:p>
          <a:p>
            <a:pPr lvl="1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162800" cy="410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87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Beams Design</a:t>
            </a:r>
            <a:endParaRPr lang="en-GB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Blip>
                    <a:blip r:embed="rId2"/>
                  </a:buBlip>
                </a:pPr>
                <a:r>
                  <a:rPr lang="en-US" b="1" dirty="0" smtClean="0"/>
                  <a:t>For beams subjected to shear </a:t>
                </a:r>
                <a:r>
                  <a:rPr lang="en-US" b="1" dirty="0" smtClean="0"/>
                  <a:t>only: </a:t>
                </a:r>
                <a:endParaRPr lang="en-US" b="1" dirty="0" smtClean="0"/>
              </a:p>
              <a:p>
                <a:pPr lvl="1">
                  <a:buBlip>
                    <a:blip r:embed="rId3"/>
                  </a:buBlip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𝑦𝑡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en-GB" sz="2000" dirty="0"/>
              </a:p>
              <a:p>
                <a:pPr lvl="1">
                  <a:buBlip>
                    <a:blip r:embed="rId3"/>
                  </a:buBlip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≥(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𝑚𝑖𝑛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r>
                  <a:rPr lang="en-US" dirty="0" smtClean="0"/>
                  <a:t/>
                </a:r>
                <a:r>
                  <a:rPr lang="en-US" sz="1800" dirty="0" smtClean="0"/>
                  <a:t>where: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GB" sz="1800" dirty="0" smtClean="0"/>
                  <a:t> : the area of steel that resist shear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	       s : spacing between stirrups   &amp;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𝑆</m:t>
                    </m:r>
                    <m:r>
                      <a:rPr lang="en-US" sz="18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GB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𝑚𝑎𝑥𝑖𝑚𝑢𝑚</m:t>
                        </m:r>
                      </m:sub>
                    </m:sSub>
                  </m:oMath>
                </a14:m>
                <a:endParaRPr lang="en-GB" sz="1800" dirty="0"/>
              </a:p>
              <a:p>
                <a:pPr marL="0" indent="0">
                  <a:buNone/>
                </a:pPr>
                <a:endParaRPr lang="en-GB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3886200" cy="1383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258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Beams Design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smtClean="0"/>
              <a:t>Design Of Beams For Torsion</a:t>
            </a:r>
          </a:p>
          <a:p>
            <a:pPr lvl="1"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</a:rPr>
              <a:t>Torsion reinforcement shall consist of longitudinal and traverse reinforcing.</a:t>
            </a:r>
          </a:p>
          <a:p>
            <a:pPr lvl="1"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</a:rPr>
              <a:t>the longitudinal reinforcing distribute on the bottom and top reinforcing of the beams with a percent of (1/4) of torsional reinforcement and (1/2)  on the middle of the beam.</a:t>
            </a:r>
          </a:p>
          <a:p>
            <a:pPr lvl="1"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</a:rPr>
              <a:t>Torsional travers reinforcement  is add to the shear reinforcement as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36195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2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Chapter Four: Columns Design</a:t>
            </a: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96200" cy="4846320"/>
          </a:xfrm>
        </p:spPr>
        <p:txBody>
          <a:bodyPr/>
          <a:lstStyle/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Selection of columns cross section.</a:t>
            </a:r>
          </a:p>
          <a:p>
            <a:pPr>
              <a:buBlip>
                <a:blip r:embed="rId2"/>
              </a:buBlip>
            </a:pP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Check the slenderness of columns.</a:t>
            </a:r>
          </a:p>
          <a:p>
            <a:pPr>
              <a:buBlip>
                <a:blip r:embed="rId2"/>
              </a:buBlip>
            </a:pP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Column interaction diagram .</a:t>
            </a:r>
          </a:p>
          <a:p>
            <a:pPr>
              <a:buBlip>
                <a:blip r:embed="rId2"/>
              </a:buBlip>
            </a:pP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Column grouping .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335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Columns Design</a:t>
            </a:r>
            <a:endParaRPr lang="en-GB" sz="36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pPr>
                  <a:buBlip>
                    <a:blip r:embed="rId2"/>
                  </a:buBlip>
                </a:pPr>
                <a:r>
                  <a:rPr lang="en-US" b="1" dirty="0" smtClean="0"/>
                  <a:t>Selection of column cross </a:t>
                </a:r>
                <a:r>
                  <a:rPr lang="en-US" b="1" dirty="0" smtClean="0"/>
                  <a:t>section:</a:t>
                </a:r>
                <a:endParaRPr lang="en-US" b="1" dirty="0"/>
              </a:p>
              <a:p>
                <a:pPr lvl="1">
                  <a:buBlip>
                    <a:blip r:embed="rId3"/>
                  </a:buBlip>
                </a:pPr>
                <a:r>
                  <a:rPr lang="en-US" dirty="0"/>
                  <a:t>For the maximum ultimate columns load a check of the area gross is made </a:t>
                </a:r>
                <a:endParaRPr lang="en-GB" dirty="0"/>
              </a:p>
              <a:p>
                <a:pPr lvl="1">
                  <a:buBlip>
                    <a:blip r:embed="rId3"/>
                  </a:buBlip>
                </a:pPr>
                <a:r>
                  <a:rPr lang="en-US" dirty="0"/>
                  <a:t>The maximum ultimate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= 870 KN</a:t>
                </a:r>
                <a:endParaRPr lang="en-GB" dirty="0"/>
              </a:p>
              <a:p>
                <a:pPr lvl="1">
                  <a:buBlip>
                    <a:blip r:embed="rId3"/>
                  </a:buBlip>
                </a:pPr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/>
                  <a:t> value is minimum = .01 for column </a:t>
                </a:r>
                <a:endParaRPr lang="en-GB" dirty="0"/>
              </a:p>
              <a:p>
                <a:pPr lvl="1">
                  <a:buBlip>
                    <a:blip r:embed="rId3"/>
                  </a:buBlip>
                </a:pPr>
                <a:r>
                  <a:rPr lang="en-US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, the above equation can be approximated  to</a:t>
                </a:r>
                <a:endParaRPr lang="en-GB" dirty="0"/>
              </a:p>
              <a:p>
                <a:pPr lvl="1">
                  <a:buBlip>
                    <a:blip r:embed="rId3"/>
                  </a:buBlip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𝑡𝑟𝑎𝑖𝑎𝑙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675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lvl="1">
                  <a:buBlip>
                    <a:blip r:embed="rId3"/>
                  </a:buBlip>
                </a:pPr>
                <a:r>
                  <a:rPr lang="en-US" dirty="0" smtClean="0"/>
                  <a:t>A section of 50*25 cm is used.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4"/>
                <a:stretch>
                  <a:fillRect t="-2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137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Columns Design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smtClean="0"/>
              <a:t>Check The Slenderness Of The Columns 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995"/>
          <a:stretch>
            <a:fillRect/>
          </a:stretch>
        </p:blipFill>
        <p:spPr bwMode="auto">
          <a:xfrm>
            <a:off x="1600200" y="2133600"/>
            <a:ext cx="5715000" cy="2286000"/>
          </a:xfrm>
          <a:prstGeom prst="rect">
            <a:avLst/>
          </a:prstGeom>
          <a:noFill/>
          <a:extLst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3741" y="4495800"/>
                <a:ext cx="8229600" cy="1326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 = unsupported length of </a:t>
                </a:r>
                <a:r>
                  <a:rPr lang="en-US" dirty="0" smtClean="0"/>
                  <a:t>member</a:t>
                </a:r>
              </a:p>
              <a:p>
                <a:r>
                  <a:rPr lang="en-US" dirty="0" smtClean="0"/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   = radius of gyration </a:t>
                </a:r>
                <a:r>
                  <a:rPr lang="en-US" dirty="0" smtClean="0"/>
                  <a:t>= .3 for rectangle cross section</a:t>
                </a:r>
              </a:p>
              <a:p>
                <a:r>
                  <a:rPr lang="en-US" dirty="0" smtClean="0"/>
                  <a:t>For non -sway frame , any column taken , with K conservatively taken 1,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𝑙𝑢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3</m:t>
                    </m:r>
                    <m:r>
                      <a:rPr lang="en-US" i="1" dirty="0" smtClean="0">
                        <a:latin typeface="Cambria Math"/>
                      </a:rPr>
                      <m:t>.</m:t>
                    </m:r>
                    <m:r>
                      <a:rPr lang="en-US" i="1" dirty="0" smtClean="0">
                        <a:latin typeface="Cambria Math"/>
                      </a:rPr>
                      <m:t>05</m:t>
                    </m:r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  <m:r>
                      <a:rPr lang="en-US" i="1" dirty="0" smtClean="0">
                        <a:latin typeface="Cambria Math"/>
                      </a:rPr>
                      <m:t>=.</m:t>
                    </m:r>
                    <m:r>
                      <a:rPr lang="en-US" i="1" dirty="0" smtClean="0">
                        <a:latin typeface="Cambria Math"/>
                      </a:rPr>
                      <m:t>3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b="0" i="0" dirty="0" smtClean="0">
                    <a:latin typeface="+mj-lt"/>
                    <a:ea typeface="Cambria Math"/>
                  </a:rPr>
                  <a:t>then the column is consider to be short column</a:t>
                </a:r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1" y="4495800"/>
                <a:ext cx="8229600" cy="1326132"/>
              </a:xfrm>
              <a:prstGeom prst="rect">
                <a:avLst/>
              </a:prstGeom>
              <a:blipFill rotWithShape="1">
                <a:blip r:embed="rId4"/>
                <a:stretch>
                  <a:fillRect l="-593" t="-2304" r="-148" b="-2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916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Columns Design</a:t>
            </a:r>
            <a:endParaRPr lang="en-GB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Blip>
                    <a:blip r:embed="rId2"/>
                  </a:buBlip>
                </a:pPr>
                <a:r>
                  <a:rPr lang="en-US" b="1" dirty="0" smtClean="0"/>
                  <a:t>Column </a:t>
                </a:r>
                <a:r>
                  <a:rPr lang="en-US" b="1" dirty="0" smtClean="0"/>
                  <a:t>interaction diagram:</a:t>
                </a:r>
                <a:endParaRPr lang="en-US" b="1" dirty="0" smtClean="0"/>
              </a:p>
              <a:p>
                <a:pPr lvl="1">
                  <a:buBlip>
                    <a:blip r:embed="rId3"/>
                  </a:buBlip>
                </a:pPr>
                <a:r>
                  <a:rPr lang="en-US" sz="2000" dirty="0" smtClean="0"/>
                  <a:t>Assuming the minimum value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000" dirty="0" smtClean="0"/>
                  <a:t>for the column reinforcement which</a:t>
                </a:r>
                <a:r>
                  <a:rPr lang="en-GB" sz="2000" dirty="0"/>
                  <a:t/>
                </a:r>
                <a:r>
                  <a:rPr lang="en-GB" sz="2000" dirty="0" smtClean="0"/>
                  <a:t>is equal .01 and check it in the sap, the interaction diagram then obtain .</a:t>
                </a:r>
              </a:p>
              <a:p>
                <a:endParaRPr lang="en-GB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752" r="-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390374872"/>
              </p:ext>
            </p:extLst>
          </p:nvPr>
        </p:nvGraphicFramePr>
        <p:xfrm>
          <a:off x="457200" y="3429000"/>
          <a:ext cx="4038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754437995"/>
              </p:ext>
            </p:extLst>
          </p:nvPr>
        </p:nvGraphicFramePr>
        <p:xfrm>
          <a:off x="4800600" y="3429000"/>
          <a:ext cx="4038600" cy="284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608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1143000"/>
          </a:xfrm>
        </p:spPr>
        <p:txBody>
          <a:bodyPr/>
          <a:lstStyle/>
          <a:p>
            <a:pPr algn="ctr"/>
            <a:r>
              <a:rPr lang="en-US" b="1" dirty="0" smtClean="0"/>
              <a:t>Columns Design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b="1" dirty="0" smtClean="0"/>
              <a:t>Column Grouping: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Column is classified based on ultimate loads and based on reinforcement.</a:t>
            </a:r>
          </a:p>
          <a:p>
            <a:pPr lvl="1"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</a:rPr>
              <a:t>Based on load </a:t>
            </a:r>
          </a:p>
          <a:p>
            <a:pPr lvl="2">
              <a:buBlip>
                <a:blip r:embed="rId2"/>
              </a:buBlip>
            </a:pPr>
            <a:r>
              <a:rPr lang="en-US" sz="2400" dirty="0" smtClean="0"/>
              <a:t>Columns is classified from c1 to c9 </a:t>
            </a:r>
          </a:p>
          <a:p>
            <a:pPr lvl="1"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</a:rPr>
              <a:t>Based on reinforcing </a:t>
            </a:r>
          </a:p>
          <a:p>
            <a:pPr lvl="2">
              <a:buBlip>
                <a:blip r:embed="rId2"/>
              </a:buBlip>
            </a:pPr>
            <a:r>
              <a:rPr lang="en-US" sz="2400" dirty="0" smtClean="0"/>
              <a:t>Columns is classified from c1 to c3 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An illustrator drawings in the next two slides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705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7491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Columns Design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07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153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Typical column and wall layout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Columns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26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chapter Five: Footings Design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Selection of footings type .</a:t>
            </a:r>
          </a:p>
          <a:p>
            <a:pPr lvl="1">
              <a:buBlip>
                <a:blip r:embed="rId2"/>
              </a:buBlip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 of footings on the columns and shear wall.</a:t>
            </a:r>
          </a:p>
          <a:p>
            <a:pPr lvl="1">
              <a:buBlip>
                <a:blip r:embed="rId2"/>
              </a:buBlip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 of the tie beams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943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Footing Design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001000" cy="4953000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footing type used is four types </a:t>
            </a:r>
          </a:p>
          <a:p>
            <a:pPr lvl="1">
              <a:buBlip>
                <a:blip r:embed="rId3"/>
              </a:buBlip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 footings. </a:t>
            </a:r>
          </a:p>
          <a:p>
            <a:pPr lvl="2">
              <a:buBlip>
                <a:blip r:embed="rId2"/>
              </a:buBlip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Used for the most of the columns where either near columns footings nor structural break</a:t>
            </a:r>
          </a:p>
          <a:p>
            <a:pPr lvl="1">
              <a:buBlip>
                <a:blip r:embed="rId3"/>
              </a:buBlip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Companied footings</a:t>
            </a:r>
          </a:p>
          <a:p>
            <a:pPr lvl="2">
              <a:buBlip>
                <a:blip r:embed="rId2"/>
              </a:buBlip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Used for the columns footings which is closely to each other and no enough space for single footings for each columns  </a:t>
            </a:r>
          </a:p>
          <a:p>
            <a:pPr lvl="1">
              <a:buBlip>
                <a:blip r:embed="rId3"/>
              </a:buBlip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Strap footings.</a:t>
            </a:r>
          </a:p>
          <a:p>
            <a:pPr lvl="2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Used for the column lies on the structural break </a:t>
            </a:r>
          </a:p>
          <a:p>
            <a:pPr lvl="1">
              <a:buBlip>
                <a:blip r:embed="rId3"/>
              </a:buBlip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Wall footings.</a:t>
            </a:r>
          </a:p>
          <a:p>
            <a:pPr lvl="2">
              <a:buBlip>
                <a:blip r:embed="rId2"/>
              </a:buBlip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Used for the wall</a:t>
            </a:r>
          </a:p>
          <a:p>
            <a:pPr lvl="2"/>
            <a:endParaRPr lang="en-US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354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228600"/>
            <a:ext cx="8229600" cy="92392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Footing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24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our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382000" cy="6019800"/>
          </a:xfrm>
          <a:prstGeom prst="rect">
            <a:avLst/>
          </a:prstGeom>
          <a:noFill/>
        </p:spPr>
      </p:pic>
      <p:pic>
        <p:nvPicPr>
          <p:cNvPr id="1027" name="Picture 3" descr="C:\Users\natour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General view of the project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Chapter One: General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About the project</a:t>
            </a:r>
          </a:p>
          <a:p>
            <a:pPr lvl="1">
              <a:buBlip>
                <a:blip r:embed="rId2"/>
              </a:buBlip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Philosophy of analysis &amp; design codes</a:t>
            </a:r>
          </a:p>
          <a:p>
            <a:pPr lvl="1">
              <a:buBlip>
                <a:blip r:embed="rId2"/>
              </a:buBlip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pPr lvl="1">
              <a:buBlip>
                <a:blip r:embed="rId2"/>
              </a:buBlip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Loads </a:t>
            </a:r>
          </a:p>
          <a:p>
            <a:pPr lvl="1">
              <a:buBlip>
                <a:blip r:embed="rId2"/>
              </a:buBlip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Codes</a:t>
            </a:r>
          </a:p>
          <a:p>
            <a:pPr marL="45720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0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b="1" dirty="0" smtClean="0"/>
              <a:t>About The Project:</a:t>
            </a:r>
          </a:p>
          <a:p>
            <a:pPr marL="0" indent="0">
              <a:buNone/>
            </a:pPr>
            <a:r>
              <a:rPr lang="en-US" dirty="0" smtClean="0"/>
              <a:t>The  </a:t>
            </a:r>
            <a:r>
              <a:rPr lang="en-US" dirty="0"/>
              <a:t>school is  located in the </a:t>
            </a:r>
            <a:r>
              <a:rPr lang="en-US" dirty="0" smtClean="0"/>
              <a:t>"</a:t>
            </a:r>
            <a:r>
              <a:rPr lang="en-US" dirty="0" err="1"/>
              <a:t>Bala</a:t>
            </a:r>
            <a:r>
              <a:rPr lang="en-US" dirty="0"/>
              <a:t>" </a:t>
            </a:r>
            <a:r>
              <a:rPr lang="en-US" dirty="0" smtClean="0"/>
              <a:t>town in “</a:t>
            </a:r>
            <a:r>
              <a:rPr lang="en-US" dirty="0" err="1" smtClean="0"/>
              <a:t>Tulkarem</a:t>
            </a:r>
            <a:r>
              <a:rPr lang="en-US" dirty="0" smtClean="0"/>
              <a:t>” </a:t>
            </a:r>
            <a:r>
              <a:rPr lang="en-US" dirty="0"/>
              <a:t>district </a:t>
            </a:r>
            <a:r>
              <a:rPr lang="en-US" dirty="0" smtClean="0"/>
              <a:t>,</a:t>
            </a:r>
            <a:r>
              <a:rPr lang="en-US" dirty="0"/>
              <a:t> the school consists of two </a:t>
            </a:r>
            <a:r>
              <a:rPr lang="en-US" dirty="0" smtClean="0"/>
              <a:t>parts. The </a:t>
            </a:r>
            <a:r>
              <a:rPr lang="en-US" dirty="0"/>
              <a:t>first part consists of three floors </a:t>
            </a:r>
            <a:r>
              <a:rPr lang="en-US" dirty="0" smtClean="0"/>
              <a:t>with 3.25 m per floor  and </a:t>
            </a:r>
            <a:r>
              <a:rPr lang="en-US" dirty="0"/>
              <a:t>a plan area of </a:t>
            </a:r>
            <a:r>
              <a:rPr lang="en-US" dirty="0" smtClean="0"/>
              <a:t>488.5 </a:t>
            </a:r>
            <a:r>
              <a:rPr lang="en-US" dirty="0"/>
              <a:t>m</a:t>
            </a:r>
            <a:r>
              <a:rPr lang="en-US" baseline="30000" dirty="0"/>
              <a:t>2 </a:t>
            </a:r>
            <a:r>
              <a:rPr lang="en-US" dirty="0" smtClean="0"/>
              <a:t>. The </a:t>
            </a:r>
            <a:r>
              <a:rPr lang="en-US" dirty="0"/>
              <a:t>second part consists one floor </a:t>
            </a:r>
            <a:r>
              <a:rPr lang="en-US" dirty="0" smtClean="0"/>
              <a:t>with an area </a:t>
            </a:r>
            <a:r>
              <a:rPr lang="en-US" dirty="0"/>
              <a:t>of </a:t>
            </a:r>
            <a:r>
              <a:rPr lang="en-US" dirty="0" smtClean="0"/>
              <a:t>275m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  <a:r>
              <a:rPr lang="en-US" dirty="0"/>
              <a:t>separated from the first part by a structural break.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695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305800" cy="472440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endParaRPr lang="en-US" dirty="0" smtClean="0"/>
          </a:p>
          <a:p>
            <a:pPr marL="96012" indent="-342900">
              <a:buBlip>
                <a:blip r:embed="rId2"/>
              </a:buBlip>
            </a:pPr>
            <a:r>
              <a:rPr lang="en-US" b="1" dirty="0" smtClean="0"/>
              <a:t> 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Philosophy Of Analysis &amp; Design Codes</a:t>
            </a:r>
          </a:p>
          <a:p>
            <a:pPr marL="342900" lvl="1" indent="-342900" algn="ctr">
              <a:buBlip>
                <a:blip r:embed="rId2"/>
              </a:buBlip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5206" lvl="1" indent="-342900">
              <a:buBlip>
                <a:blip r:embed="rId3"/>
              </a:buBlip>
            </a:pPr>
            <a:r>
              <a:rPr lang="en-US" sz="3100" dirty="0" smtClean="0">
                <a:solidFill>
                  <a:schemeClr val="tx1"/>
                </a:solidFill>
              </a:rPr>
              <a:t>The method used in design is the “Ultimate Design Method” .</a:t>
            </a:r>
          </a:p>
          <a:p>
            <a:pPr marL="505206" lvl="1" indent="-342900">
              <a:buBlip>
                <a:blip r:embed="rId3"/>
              </a:buBlip>
            </a:pPr>
            <a:r>
              <a:rPr lang="en-US" sz="3100" dirty="0" smtClean="0">
                <a:solidFill>
                  <a:schemeClr val="tx1"/>
                </a:solidFill>
              </a:rPr>
              <a:t>The codes used: </a:t>
            </a:r>
          </a:p>
          <a:p>
            <a:pPr marL="1666494" lvl="5" indent="-342900">
              <a:buBlip>
                <a:blip r:embed="rId3"/>
              </a:buBlip>
            </a:pPr>
            <a:r>
              <a:rPr lang="en-US" sz="2600" dirty="0">
                <a:solidFill>
                  <a:schemeClr val="tx1"/>
                </a:solidFill>
              </a:rPr>
              <a:t>The American Concrete Institute (ACI) code 2008 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marL="1666494" lvl="5" indent="-342900">
              <a:buBlip>
                <a:blip r:embed="rId3"/>
              </a:buBlip>
            </a:pPr>
            <a:r>
              <a:rPr lang="en-US" sz="2600" dirty="0">
                <a:solidFill>
                  <a:schemeClr val="tx1"/>
                </a:solidFill>
              </a:rPr>
              <a:t>The </a:t>
            </a:r>
            <a:r>
              <a:rPr lang="en-US" sz="2600" dirty="0" smtClean="0">
                <a:solidFill>
                  <a:schemeClr val="tx1"/>
                </a:solidFill>
              </a:rPr>
              <a:t>International </a:t>
            </a:r>
            <a:r>
              <a:rPr lang="en-US" sz="2600" dirty="0">
                <a:solidFill>
                  <a:schemeClr val="tx1"/>
                </a:solidFill>
              </a:rPr>
              <a:t>Building Code (IBC-2009</a:t>
            </a:r>
            <a:r>
              <a:rPr lang="en-US" sz="2600" dirty="0" smtClean="0">
                <a:solidFill>
                  <a:schemeClr val="tx1"/>
                </a:solidFill>
              </a:rPr>
              <a:t>).</a:t>
            </a:r>
          </a:p>
          <a:p>
            <a:pPr marL="505206" lvl="1" indent="-342900">
              <a:buBlip>
                <a:blip r:embed="rId3"/>
              </a:buBlip>
            </a:pPr>
            <a:r>
              <a:rPr lang="en-US" sz="3100" dirty="0" smtClean="0">
                <a:solidFill>
                  <a:schemeClr val="tx1"/>
                </a:solidFill>
              </a:rPr>
              <a:t>The analyzing program is SAP 2000 v15.1</a:t>
            </a:r>
          </a:p>
          <a:p>
            <a:pPr marL="742950" lvl="2" indent="-342900">
              <a:buBlip>
                <a:blip r:embed="rId3"/>
              </a:buBlip>
            </a:pPr>
            <a:endParaRPr lang="en-US" dirty="0" smtClean="0"/>
          </a:p>
          <a:p>
            <a:pPr marL="400050" lvl="2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086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Material </a:t>
            </a:r>
          </a:p>
          <a:p>
            <a:pPr lvl="1">
              <a:buBlip>
                <a:blip r:embed="rId3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Concrete strength for footing 30 </a:t>
            </a:r>
            <a:r>
              <a:rPr lang="en-US" sz="3200" dirty="0" err="1" smtClean="0">
                <a:solidFill>
                  <a:schemeClr val="tx1"/>
                </a:solidFill>
              </a:rPr>
              <a:t>Mpa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Blip>
                <a:blip r:embed="rId3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Concrete strength for column 28 </a:t>
            </a:r>
            <a:r>
              <a:rPr lang="en-US" sz="3200" dirty="0" err="1" smtClean="0">
                <a:solidFill>
                  <a:schemeClr val="tx1"/>
                </a:solidFill>
              </a:rPr>
              <a:t>Mpa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Blip>
                <a:blip r:embed="rId3"/>
              </a:buBlip>
            </a:pPr>
            <a:r>
              <a:rPr lang="en-US" sz="3200" dirty="0" smtClean="0">
                <a:solidFill>
                  <a:schemeClr val="tx1"/>
                </a:solidFill>
              </a:rPr>
              <a:t>Concrete strength for other element 24 </a:t>
            </a:r>
            <a:r>
              <a:rPr lang="en-US" sz="3200" dirty="0" err="1" smtClean="0">
                <a:solidFill>
                  <a:schemeClr val="tx1"/>
                </a:solidFill>
              </a:rPr>
              <a:t>Mpa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None/>
            </a:pPr>
            <a:r>
              <a:rPr lang="en-US" dirty="0" smtClean="0"/>
              <a:t>  </a:t>
            </a:r>
          </a:p>
          <a:p>
            <a:pPr lvl="1">
              <a:buBlip>
                <a:blip r:embed="rId2"/>
              </a:buBlip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64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600" b="1" dirty="0" smtClean="0"/>
              <a:t>Loads :</a:t>
            </a:r>
          </a:p>
          <a:p>
            <a:pPr lvl="1"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Live </a:t>
            </a:r>
            <a:r>
              <a:rPr lang="en-US" sz="2800" dirty="0">
                <a:solidFill>
                  <a:schemeClr val="tx1"/>
                </a:solidFill>
              </a:rPr>
              <a:t>load for class = 2KN/m</a:t>
            </a:r>
            <a:r>
              <a:rPr lang="en-US" sz="2800" baseline="30000" dirty="0">
                <a:solidFill>
                  <a:schemeClr val="tx1"/>
                </a:solidFill>
              </a:rPr>
              <a:t>2</a:t>
            </a:r>
            <a:endParaRPr lang="en-GB" sz="2800" dirty="0">
              <a:solidFill>
                <a:schemeClr val="tx1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Live </a:t>
            </a:r>
            <a:r>
              <a:rPr lang="en-US" sz="2800" dirty="0">
                <a:solidFill>
                  <a:schemeClr val="tx1"/>
                </a:solidFill>
              </a:rPr>
              <a:t>load for corridor = </a:t>
            </a:r>
            <a:r>
              <a:rPr lang="en-US" sz="2800" dirty="0" smtClean="0">
                <a:solidFill>
                  <a:schemeClr val="tx1"/>
                </a:solidFill>
              </a:rPr>
              <a:t>4KN/m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</a:p>
          <a:p>
            <a:pPr lvl="1">
              <a:buBlip>
                <a:blip r:embed="rId3"/>
              </a:buBlip>
            </a:pPr>
            <a:r>
              <a:rPr lang="en-US" sz="2800" b="1" dirty="0">
                <a:solidFill>
                  <a:schemeClr val="tx1"/>
                </a:solidFill>
              </a:rPr>
              <a:t>S.I.D.L </a:t>
            </a:r>
            <a:r>
              <a:rPr lang="en-US" sz="2800" dirty="0">
                <a:solidFill>
                  <a:schemeClr val="tx1"/>
                </a:solidFill>
              </a:rPr>
              <a:t>=  4 KN/m</a:t>
            </a:r>
            <a:r>
              <a:rPr lang="en-US" sz="2800" baseline="30000" dirty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sz="3600" b="1" dirty="0" smtClean="0"/>
              <a:t>Load Combination :</a:t>
            </a:r>
          </a:p>
          <a:p>
            <a:pPr lvl="1"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1.4D</a:t>
            </a:r>
            <a:endParaRPr lang="en-GB" sz="2800" dirty="0">
              <a:solidFill>
                <a:schemeClr val="tx1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1.2D+1.6 </a:t>
            </a:r>
            <a:r>
              <a:rPr lang="en-US" sz="2800" dirty="0">
                <a:solidFill>
                  <a:schemeClr val="tx1"/>
                </a:solidFill>
              </a:rPr>
              <a:t>L</a:t>
            </a:r>
            <a:endParaRPr lang="en-GB" sz="2800" dirty="0">
              <a:solidFill>
                <a:schemeClr val="tx1"/>
              </a:solidFill>
            </a:endParaRPr>
          </a:p>
          <a:p>
            <a:pPr lvl="1">
              <a:buBlip>
                <a:blip r:embed="rId2"/>
              </a:buBlip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34150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3462</TotalTime>
  <Words>636</Words>
  <Application>Microsoft Office PowerPoint</Application>
  <PresentationFormat>On-screen Show (4:3)</PresentationFormat>
  <Paragraphs>135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Opulent</vt:lpstr>
      <vt:lpstr>Slide 1</vt:lpstr>
      <vt:lpstr> the project consist of five chapter. 1- chapter one : general introduction  2- chapter two: design of floor system 3-chapter three : beams design 4-chapter four : column design  5-chapter five : footing design  </vt:lpstr>
      <vt:lpstr>Slide 3</vt:lpstr>
      <vt:lpstr>Slide 4</vt:lpstr>
      <vt:lpstr> Chapter One: General Introduction</vt:lpstr>
      <vt:lpstr>Introduction</vt:lpstr>
      <vt:lpstr>Introduction</vt:lpstr>
      <vt:lpstr>Introduction</vt:lpstr>
      <vt:lpstr>Introduction</vt:lpstr>
      <vt:lpstr> Chapter Two  Design Of Floor System</vt:lpstr>
      <vt:lpstr>Slabs design</vt:lpstr>
      <vt:lpstr>Slab design </vt:lpstr>
      <vt:lpstr>Slab design </vt:lpstr>
      <vt:lpstr>Slab design </vt:lpstr>
      <vt:lpstr>Slab design </vt:lpstr>
      <vt:lpstr> Chapter Three: Beams Design</vt:lpstr>
      <vt:lpstr>Beams Design</vt:lpstr>
      <vt:lpstr>Beams Design</vt:lpstr>
      <vt:lpstr>Beams Design</vt:lpstr>
      <vt:lpstr>Beams Design</vt:lpstr>
      <vt:lpstr>Beams Design</vt:lpstr>
      <vt:lpstr>Beams Design</vt:lpstr>
      <vt:lpstr>Beams Design</vt:lpstr>
      <vt:lpstr>Chapter Four: Columns Design</vt:lpstr>
      <vt:lpstr>Columns Design</vt:lpstr>
      <vt:lpstr>Columns Design</vt:lpstr>
      <vt:lpstr>Columns Design</vt:lpstr>
      <vt:lpstr>Columns Design</vt:lpstr>
      <vt:lpstr>Columns Design</vt:lpstr>
      <vt:lpstr>Columns Design</vt:lpstr>
      <vt:lpstr>chapter Five: Footings Design</vt:lpstr>
      <vt:lpstr>Footing Design</vt:lpstr>
      <vt:lpstr>Footing Design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</dc:creator>
  <cp:lastModifiedBy>natour</cp:lastModifiedBy>
  <cp:revision>62</cp:revision>
  <dcterms:created xsi:type="dcterms:W3CDTF">2012-01-04T23:29:20Z</dcterms:created>
  <dcterms:modified xsi:type="dcterms:W3CDTF">2012-01-07T20:55:05Z</dcterms:modified>
</cp:coreProperties>
</file>