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6"/>
  </p:notesMasterIdLst>
  <p:sldIdLst>
    <p:sldId id="256" r:id="rId2"/>
    <p:sldId id="29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1" r:id="rId38"/>
    <p:sldId id="292" r:id="rId39"/>
    <p:sldId id="293" r:id="rId40"/>
    <p:sldId id="296" r:id="rId41"/>
    <p:sldId id="297" r:id="rId42"/>
    <p:sldId id="301" r:id="rId43"/>
    <p:sldId id="302" r:id="rId44"/>
    <p:sldId id="303" r:id="rId45"/>
  </p:sldIdLst>
  <p:sldSz cx="9144000" cy="6858000" type="screen4x3"/>
  <p:notesSz cx="6858000" cy="9144000"/>
  <p:custShowLst>
    <p:custShow name="Custom Show 1" id="0">
      <p:sldLst>
        <p:sld r:id="rId4"/>
      </p:sldLst>
    </p:custShow>
  </p:custShow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776" autoAdjust="0"/>
    <p:restoredTop sz="94660"/>
  </p:normalViewPr>
  <p:slideViewPr>
    <p:cSldViewPr>
      <p:cViewPr varScale="1">
        <p:scale>
          <a:sx n="65" d="100"/>
          <a:sy n="65" d="100"/>
        </p:scale>
        <p:origin x="-6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SA"/>
  <c:chart>
    <c:title>
      <c:tx>
        <c:rich>
          <a:bodyPr/>
          <a:lstStyle/>
          <a:p>
            <a:pPr>
              <a:defRPr/>
            </a:pPr>
            <a:r>
              <a:rPr lang="en-US" sz="1400"/>
              <a:t>NUMBER OF PASSENGERS (million)/YEAR</a:t>
            </a:r>
          </a:p>
        </c:rich>
      </c:tx>
      <c:layout/>
    </c:title>
    <c:plotArea>
      <c:layout/>
      <c:barChart>
        <c:barDir val="col"/>
        <c:grouping val="clustered"/>
        <c:ser>
          <c:idx val="0"/>
          <c:order val="0"/>
          <c:tx>
            <c:v>NUMBER OF PASSENGERS</c:v>
          </c:tx>
          <c:cat>
            <c:numRef>
              <c:f>Sheet1!$A$3:$A$23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Sheet1!$B$3:$B$23</c:f>
              <c:numCache>
                <c:formatCode>General</c:formatCode>
                <c:ptCount val="21"/>
                <c:pt idx="0">
                  <c:v>1.1000000000000001</c:v>
                </c:pt>
                <c:pt idx="1">
                  <c:v>1.28</c:v>
                </c:pt>
                <c:pt idx="2">
                  <c:v>1.43</c:v>
                </c:pt>
                <c:pt idx="3">
                  <c:v>1.59</c:v>
                </c:pt>
                <c:pt idx="4">
                  <c:v>1.7600000000000011</c:v>
                </c:pt>
                <c:pt idx="5">
                  <c:v>1.9200000000000013</c:v>
                </c:pt>
                <c:pt idx="6">
                  <c:v>2.21</c:v>
                </c:pt>
                <c:pt idx="7">
                  <c:v>2.42</c:v>
                </c:pt>
                <c:pt idx="8">
                  <c:v>2.68</c:v>
                </c:pt>
                <c:pt idx="9">
                  <c:v>2.9299999999999997</c:v>
                </c:pt>
                <c:pt idx="10">
                  <c:v>3.44</c:v>
                </c:pt>
                <c:pt idx="11">
                  <c:v>4.0999999999999996</c:v>
                </c:pt>
                <c:pt idx="12">
                  <c:v>4.7</c:v>
                </c:pt>
                <c:pt idx="13">
                  <c:v>5.33</c:v>
                </c:pt>
                <c:pt idx="14">
                  <c:v>6.1</c:v>
                </c:pt>
                <c:pt idx="15">
                  <c:v>7</c:v>
                </c:pt>
                <c:pt idx="16">
                  <c:v>8.3000000000000007</c:v>
                </c:pt>
                <c:pt idx="17">
                  <c:v>9.7000000000000011</c:v>
                </c:pt>
                <c:pt idx="18">
                  <c:v>11.1</c:v>
                </c:pt>
                <c:pt idx="19">
                  <c:v>12.8</c:v>
                </c:pt>
                <c:pt idx="20">
                  <c:v>14</c:v>
                </c:pt>
              </c:numCache>
            </c:numRef>
          </c:val>
        </c:ser>
        <c:axId val="57477760"/>
        <c:axId val="57763328"/>
      </c:barChart>
      <c:catAx>
        <c:axId val="57477760"/>
        <c:scaling>
          <c:orientation val="minMax"/>
        </c:scaling>
        <c:axPos val="b"/>
        <c:numFmt formatCode="General" sourceLinked="1"/>
        <c:tickLblPos val="nextTo"/>
        <c:crossAx val="57763328"/>
        <c:crosses val="autoZero"/>
        <c:auto val="1"/>
        <c:lblAlgn val="ctr"/>
        <c:lblOffset val="100"/>
      </c:catAx>
      <c:valAx>
        <c:axId val="57763328"/>
        <c:scaling>
          <c:orientation val="minMax"/>
        </c:scaling>
        <c:axPos val="l"/>
        <c:majorGridlines/>
        <c:numFmt formatCode="General" sourceLinked="1"/>
        <c:tickLblPos val="nextTo"/>
        <c:crossAx val="5747776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48BA63-6D05-4425-B7C1-738A420CA842}" type="datetimeFigureOut">
              <a:rPr lang="ar-SA" smtClean="0"/>
              <a:pPr/>
              <a:t>27/06/1432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F7A9B0-AFD4-460E-8861-F8C3C777FC79}"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BF7A9B0-AFD4-460E-8861-F8C3C777FC79}" type="slidenum">
              <a:rPr lang="ar-SA" smtClean="0"/>
              <a:pPr/>
              <a:t>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962F21B-439E-437F-B0A2-BB0140BAA81A}" type="datetimeFigureOut">
              <a:rPr lang="ar-SA" smtClean="0"/>
              <a:pPr/>
              <a:t>27/06/1432</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00EDB2F-85C7-4601-96B6-60F7A7D94B7C}"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962F21B-439E-437F-B0A2-BB0140BAA81A}" type="datetimeFigureOut">
              <a:rPr lang="ar-SA" smtClean="0"/>
              <a:pPr/>
              <a:t>27/06/1432</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00EDB2F-85C7-4601-96B6-60F7A7D94B7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962F21B-439E-437F-B0A2-BB0140BAA81A}" type="datetimeFigureOut">
              <a:rPr lang="ar-SA" smtClean="0"/>
              <a:pPr/>
              <a:t>27/06/1432</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00EDB2F-85C7-4601-96B6-60F7A7D94B7C}"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962F21B-439E-437F-B0A2-BB0140BAA81A}" type="datetimeFigureOut">
              <a:rPr lang="ar-SA" smtClean="0"/>
              <a:pPr/>
              <a:t>27/06/1432</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00EDB2F-85C7-4601-96B6-60F7A7D94B7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962F21B-439E-437F-B0A2-BB0140BAA81A}" type="datetimeFigureOut">
              <a:rPr lang="ar-SA" smtClean="0"/>
              <a:pPr/>
              <a:t>27/06/1432</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00EDB2F-85C7-4601-96B6-60F7A7D94B7C}"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962F21B-439E-437F-B0A2-BB0140BAA81A}" type="datetimeFigureOut">
              <a:rPr lang="ar-SA" smtClean="0"/>
              <a:pPr/>
              <a:t>27/06/1432</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00EDB2F-85C7-4601-96B6-60F7A7D94B7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page_FRONT.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000" dirty="0" smtClean="0"/>
              <a:t>Passengers trends during 20 years of airport operation (Million passengers)/year. </a:t>
            </a:r>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Passenger classification / year: </a:t>
            </a:r>
            <a:endParaRPr lang="ar-SA" dirty="0"/>
          </a:p>
        </p:txBody>
      </p:sp>
      <p:sp>
        <p:nvSpPr>
          <p:cNvPr id="3" name="Content Placeholder 2"/>
          <p:cNvSpPr>
            <a:spLocks noGrp="1"/>
          </p:cNvSpPr>
          <p:nvPr>
            <p:ph idx="1"/>
          </p:nvPr>
        </p:nvSpPr>
        <p:spPr/>
        <p:txBody>
          <a:bodyPr/>
          <a:lstStyle/>
          <a:p>
            <a:pPr lvl="0" algn="l" rtl="0"/>
            <a:r>
              <a:rPr lang="en-US" dirty="0" smtClean="0"/>
              <a:t>regular daily passengers (</a:t>
            </a:r>
            <a:r>
              <a:rPr lang="en-US" dirty="0" err="1" smtClean="0"/>
              <a:t>Dep</a:t>
            </a:r>
            <a:r>
              <a:rPr lang="en-US" dirty="0" smtClean="0"/>
              <a:t>/</a:t>
            </a:r>
            <a:r>
              <a:rPr lang="en-US" dirty="0" err="1" smtClean="0"/>
              <a:t>Arr</a:t>
            </a:r>
            <a:r>
              <a:rPr lang="en-US" dirty="0" smtClean="0"/>
              <a:t>)</a:t>
            </a:r>
          </a:p>
          <a:p>
            <a:pPr lvl="0" algn="l" rtl="0"/>
            <a:r>
              <a:rPr lang="en-US" dirty="0" smtClean="0"/>
              <a:t>High season passengers.</a:t>
            </a:r>
          </a:p>
          <a:p>
            <a:pPr lvl="0" algn="l" rtl="0"/>
            <a:r>
              <a:rPr lang="en-US" dirty="0" smtClean="0"/>
              <a:t>Transit passengers</a:t>
            </a:r>
          </a:p>
          <a:p>
            <a:pPr lvl="0" algn="l" rtl="0"/>
            <a:r>
              <a:rPr lang="en-US" dirty="0" err="1" smtClean="0"/>
              <a:t>Omra</a:t>
            </a:r>
            <a:r>
              <a:rPr lang="en-US" dirty="0" smtClean="0"/>
              <a:t> pilgrims passengers</a:t>
            </a:r>
          </a:p>
          <a:p>
            <a:pPr lvl="0" algn="l" rtl="0"/>
            <a:r>
              <a:rPr lang="en-US" dirty="0" err="1" smtClean="0"/>
              <a:t>Haj</a:t>
            </a:r>
            <a:r>
              <a:rPr lang="en-US" dirty="0" smtClean="0"/>
              <a:t> pilgrims passengers</a:t>
            </a:r>
          </a:p>
          <a:p>
            <a:pPr lvl="0" algn="l" rtl="0"/>
            <a:r>
              <a:rPr lang="en-US" dirty="0" smtClean="0"/>
              <a:t>Christians pilgrims passengers</a:t>
            </a:r>
          </a:p>
          <a:p>
            <a:pPr algn="l" rtl="0">
              <a:buNone/>
            </a:pPr>
            <a:endParaRPr lang="ar-SA"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R.W Considerations</a:t>
            </a:r>
            <a:endParaRPr lang="ar-SA" sz="3200" dirty="0"/>
          </a:p>
        </p:txBody>
      </p:sp>
      <p:sp>
        <p:nvSpPr>
          <p:cNvPr id="3" name="Content Placeholder 2"/>
          <p:cNvSpPr>
            <a:spLocks noGrp="1"/>
          </p:cNvSpPr>
          <p:nvPr>
            <p:ph idx="1"/>
          </p:nvPr>
        </p:nvSpPr>
        <p:spPr/>
        <p:txBody>
          <a:bodyPr/>
          <a:lstStyle/>
          <a:p>
            <a:pPr algn="l" rtl="0">
              <a:buNone/>
            </a:pPr>
            <a:r>
              <a:rPr lang="en-US" dirty="0" smtClean="0"/>
              <a:t>  The following factors should be considered in locating and orienting a runway:</a:t>
            </a:r>
          </a:p>
          <a:p>
            <a:pPr lvl="0" algn="l" rtl="0"/>
            <a:r>
              <a:rPr lang="en-US" dirty="0" smtClean="0"/>
              <a:t>Wind</a:t>
            </a:r>
          </a:p>
          <a:p>
            <a:pPr lvl="0" algn="l" rtl="0"/>
            <a:r>
              <a:rPr lang="en-US" dirty="0" smtClean="0"/>
              <a:t>Airspace availability</a:t>
            </a:r>
          </a:p>
          <a:p>
            <a:pPr lvl="0" algn="l" rtl="0"/>
            <a:r>
              <a:rPr lang="en-US" dirty="0" smtClean="0"/>
              <a:t>Environmental factors (noise, air and water quality)</a:t>
            </a:r>
          </a:p>
          <a:p>
            <a:pPr lvl="0" algn="l" rtl="0"/>
            <a:r>
              <a:rPr lang="en-US" dirty="0" smtClean="0"/>
              <a:t>Obstructions to navigation</a:t>
            </a:r>
          </a:p>
          <a:p>
            <a:pPr lvl="0" algn="l" rtl="0"/>
            <a:r>
              <a:rPr lang="en-US" dirty="0" smtClean="0"/>
              <a:t>visibility</a:t>
            </a:r>
          </a:p>
          <a:p>
            <a:pPr lvl="0" algn="l" rtl="0"/>
            <a:r>
              <a:rPr lang="en-US" dirty="0" smtClean="0"/>
              <a:t>Wildlife hazards</a:t>
            </a:r>
          </a:p>
          <a:p>
            <a:pPr algn="l" rtl="0"/>
            <a:endParaRPr lang="ar-SA" dirty="0"/>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a:r>
            <a:br>
              <a:rPr lang="ar-SA" dirty="0" smtClean="0"/>
            </a:br>
            <a:r>
              <a:rPr lang="en-US" dirty="0" smtClean="0"/>
              <a:t/>
            </a:r>
            <a:br>
              <a:rPr lang="en-US" dirty="0" smtClean="0"/>
            </a:br>
            <a:r>
              <a:rPr lang="en-US" dirty="0" smtClean="0"/>
              <a:t>Runway Orientation </a:t>
            </a:r>
            <a:br>
              <a:rPr lang="en-US" dirty="0" smtClean="0"/>
            </a:br>
            <a:endParaRPr lang="ar-SA" dirty="0"/>
          </a:p>
        </p:txBody>
      </p:sp>
      <p:pic>
        <p:nvPicPr>
          <p:cNvPr id="4" name="Content Placeholder 3" descr="windrose.jpg"/>
          <p:cNvPicPr>
            <a:picLocks noGrp="1" noChangeAspect="1"/>
          </p:cNvPicPr>
          <p:nvPr>
            <p:ph idx="1"/>
          </p:nvPr>
        </p:nvPicPr>
        <p:blipFill>
          <a:blip r:embed="rId2" cstate="print"/>
          <a:stretch>
            <a:fillRect/>
          </a:stretch>
        </p:blipFill>
        <p:spPr>
          <a:xfrm>
            <a:off x="1249494" y="1609725"/>
            <a:ext cx="5654411" cy="3876675"/>
          </a:xfrm>
        </p:spPr>
      </p:pic>
      <p:sp>
        <p:nvSpPr>
          <p:cNvPr id="5" name="Rectangle 4"/>
          <p:cNvSpPr/>
          <p:nvPr/>
        </p:nvSpPr>
        <p:spPr>
          <a:xfrm>
            <a:off x="1524000" y="5867400"/>
            <a:ext cx="5073889" cy="369332"/>
          </a:xfrm>
          <a:prstGeom prst="rect">
            <a:avLst/>
          </a:prstGeom>
        </p:spPr>
        <p:txBody>
          <a:bodyPr wrap="none">
            <a:spAutoFit/>
          </a:bodyPr>
          <a:lstStyle/>
          <a:p>
            <a:r>
              <a:rPr lang="en-US" dirty="0" smtClean="0"/>
              <a:t>provided Wind rose by ministry of transpiration</a:t>
            </a:r>
            <a:endParaRPr lang="ar-SA"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b="0" dirty="0" smtClean="0"/>
              <a:t>Runway orientation</a:t>
            </a:r>
            <a:endParaRPr lang="ar-S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95400" y="2514600"/>
            <a:ext cx="5514975" cy="4086225"/>
          </a:xfrm>
          <a:prstGeom prst="rect">
            <a:avLst/>
          </a:prstGeom>
          <a:noFill/>
          <a:ln w="9525">
            <a:noFill/>
            <a:miter lim="800000"/>
            <a:headEnd/>
            <a:tailEnd/>
          </a:ln>
          <a:effectLst/>
        </p:spPr>
      </p:pic>
      <p:sp>
        <p:nvSpPr>
          <p:cNvPr id="3075" name="Rectangle 3"/>
          <p:cNvSpPr>
            <a:spLocks noChangeArrowheads="1"/>
          </p:cNvSpPr>
          <p:nvPr/>
        </p:nvSpPr>
        <p:spPr bwMode="auto">
          <a:xfrm>
            <a:off x="304800" y="1293168"/>
            <a:ext cx="7772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buFontTx/>
              <a:buChar char="•"/>
            </a:pPr>
            <a:r>
              <a:rPr lang="en-US" dirty="0"/>
              <a:t>The orientation of Runway will </a:t>
            </a:r>
            <a:r>
              <a:rPr lang="en-US" dirty="0" smtClean="0"/>
              <a:t>be</a:t>
            </a:r>
            <a:r>
              <a:rPr lang="en-US" b="1" dirty="0"/>
              <a:t> 170</a:t>
            </a:r>
            <a:r>
              <a:rPr lang="en-US" b="1" baseline="30000" dirty="0"/>
              <a:t>o</a:t>
            </a:r>
            <a:r>
              <a:rPr lang="en-US" b="1" dirty="0"/>
              <a:t>-350</a:t>
            </a:r>
            <a:r>
              <a:rPr lang="en-US" b="1" baseline="30000" dirty="0"/>
              <a:t>o</a:t>
            </a:r>
            <a:r>
              <a:rPr lang="en-US" dirty="0" smtClean="0"/>
              <a:t> (</a:t>
            </a:r>
            <a:r>
              <a:rPr lang="en-US" dirty="0"/>
              <a:t>17-35) Runway. Which is the orientation that satisfies 95% coverage (crosswinds below a critical value) considering yearly wind conditions, with respect to the topography of the  airport selected site.  </a:t>
            </a: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Runways </a:t>
            </a:r>
            <a:endParaRPr lang="ar-SA" dirty="0"/>
          </a:p>
        </p:txBody>
      </p:sp>
      <p:sp>
        <p:nvSpPr>
          <p:cNvPr id="3" name="Content Placeholder 2"/>
          <p:cNvSpPr>
            <a:spLocks noGrp="1"/>
          </p:cNvSpPr>
          <p:nvPr>
            <p:ph idx="1"/>
          </p:nvPr>
        </p:nvSpPr>
        <p:spPr/>
        <p:txBody>
          <a:bodyPr>
            <a:normAutofit fontScale="62500" lnSpcReduction="20000"/>
          </a:bodyPr>
          <a:lstStyle/>
          <a:p>
            <a:pPr algn="l" rtl="0"/>
            <a:r>
              <a:rPr lang="en-US" dirty="0" smtClean="0"/>
              <a:t>In this project </a:t>
            </a:r>
            <a:r>
              <a:rPr lang="en-US" b="1" dirty="0" smtClean="0"/>
              <a:t>one primary runway</a:t>
            </a:r>
            <a:r>
              <a:rPr lang="en-US" dirty="0" smtClean="0"/>
              <a:t> has been designed because the following reasons:</a:t>
            </a:r>
          </a:p>
          <a:p>
            <a:pPr algn="l" rtl="0"/>
            <a:r>
              <a:rPr lang="en-US" dirty="0" smtClean="0"/>
              <a:t>1- Max capacity for one primary runway is 40-50 operation/hour that means; if the average capacity of airplanes for the fleet mix is 125 passenger/operation. Then the hour capacity for the runway is:</a:t>
            </a:r>
          </a:p>
          <a:p>
            <a:pPr lvl="0" algn="l" rtl="0">
              <a:buNone/>
            </a:pPr>
            <a:r>
              <a:rPr lang="en-US" dirty="0" smtClean="0"/>
              <a:t>	45* 125 = </a:t>
            </a:r>
            <a:r>
              <a:rPr lang="en-US" b="1" dirty="0" smtClean="0"/>
              <a:t>5625 </a:t>
            </a:r>
            <a:r>
              <a:rPr lang="en-US" b="1" dirty="0" err="1" smtClean="0"/>
              <a:t>pax</a:t>
            </a:r>
            <a:r>
              <a:rPr lang="en-US" b="1" dirty="0" smtClean="0"/>
              <a:t>/hour</a:t>
            </a:r>
            <a:endParaRPr lang="en-US" dirty="0" smtClean="0"/>
          </a:p>
          <a:p>
            <a:pPr algn="l" rtl="0">
              <a:buNone/>
            </a:pPr>
            <a:r>
              <a:rPr lang="en-US" dirty="0" smtClean="0"/>
              <a:t>	As it cleared before the demand for the airport after 20 years will be about 14 million/year, so the peak-hour-flow is:</a:t>
            </a:r>
          </a:p>
          <a:p>
            <a:pPr algn="l" rtl="0">
              <a:buNone/>
            </a:pPr>
            <a:r>
              <a:rPr lang="en-US" dirty="0" smtClean="0"/>
              <a:t>	Average monthly passengers =14000000*0.08417</a:t>
            </a:r>
            <a:r>
              <a:rPr lang="en-US" b="1" dirty="0" smtClean="0"/>
              <a:t> = </a:t>
            </a:r>
            <a:r>
              <a:rPr lang="en-US" dirty="0" smtClean="0"/>
              <a:t>1178380 </a:t>
            </a:r>
            <a:r>
              <a:rPr lang="en-US" dirty="0" err="1" smtClean="0"/>
              <a:t>pax</a:t>
            </a:r>
            <a:endParaRPr lang="en-US" dirty="0" smtClean="0"/>
          </a:p>
          <a:p>
            <a:pPr algn="l" rtl="0">
              <a:buNone/>
            </a:pPr>
            <a:r>
              <a:rPr lang="en-US" dirty="0" smtClean="0"/>
              <a:t>	Average daily passengers=1178380 * 0.03226 =38014 </a:t>
            </a:r>
            <a:r>
              <a:rPr lang="en-US" dirty="0" err="1" smtClean="0"/>
              <a:t>pax</a:t>
            </a:r>
            <a:endParaRPr lang="en-US" dirty="0" smtClean="0"/>
          </a:p>
          <a:p>
            <a:pPr algn="l" rtl="0">
              <a:buNone/>
            </a:pPr>
            <a:r>
              <a:rPr lang="en-US" dirty="0" smtClean="0"/>
              <a:t>	Peak-day-flow=1.26*38014 = 47898 </a:t>
            </a:r>
            <a:r>
              <a:rPr lang="en-US" dirty="0" err="1" smtClean="0"/>
              <a:t>pax</a:t>
            </a:r>
            <a:endParaRPr lang="en-US" dirty="0" smtClean="0"/>
          </a:p>
          <a:p>
            <a:pPr algn="l" rtl="0">
              <a:buNone/>
            </a:pPr>
            <a:r>
              <a:rPr lang="en-US" dirty="0" smtClean="0"/>
              <a:t>	Peak-hour-flow= 0.0917* 47898= </a:t>
            </a:r>
            <a:r>
              <a:rPr lang="en-US" b="1" dirty="0" smtClean="0"/>
              <a:t>4392 </a:t>
            </a:r>
            <a:r>
              <a:rPr lang="en-US" b="1" dirty="0" err="1" smtClean="0"/>
              <a:t>Pax</a:t>
            </a:r>
            <a:r>
              <a:rPr lang="en-US" b="1" dirty="0" smtClean="0"/>
              <a:t>/Hour</a:t>
            </a:r>
            <a:r>
              <a:rPr lang="en-US" dirty="0" smtClean="0"/>
              <a:t> &lt; </a:t>
            </a:r>
            <a:r>
              <a:rPr lang="en-US" b="1" dirty="0" smtClean="0"/>
              <a:t>5625 </a:t>
            </a:r>
            <a:r>
              <a:rPr lang="en-US" b="1" dirty="0" err="1" smtClean="0"/>
              <a:t>pax</a:t>
            </a:r>
            <a:r>
              <a:rPr lang="en-US" b="1" dirty="0" smtClean="0"/>
              <a:t>/hour</a:t>
            </a:r>
            <a:endParaRPr lang="en-US" dirty="0" smtClean="0"/>
          </a:p>
          <a:p>
            <a:pPr lvl="0" algn="l" rtl="0">
              <a:buNone/>
            </a:pPr>
            <a:r>
              <a:rPr lang="en-US" b="1" dirty="0" smtClean="0"/>
              <a:t>	So one primary runway is sufficient to cover the demand for 20 years coming.</a:t>
            </a:r>
          </a:p>
          <a:p>
            <a:pPr lvl="0" algn="l" rtl="0">
              <a:buNone/>
            </a:pPr>
            <a:endParaRPr lang="en-US" b="1" dirty="0" smtClean="0"/>
          </a:p>
          <a:p>
            <a:pPr algn="l" rtl="0"/>
            <a:r>
              <a:rPr lang="en-US" dirty="0" smtClean="0"/>
              <a:t>2- The nature of topography for the selected site VS the provided wind rose general orientation, make a conflicting to construct parallel runway, because of non-satisfaction for FAR requirements. </a:t>
            </a:r>
          </a:p>
          <a:p>
            <a:pPr lvl="0" algn="l" rtl="0"/>
            <a:endParaRPr lang="en-US" dirty="0" smtClean="0"/>
          </a:p>
          <a:p>
            <a:endParaRPr lang="ar-SA"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fontScale="90000"/>
          </a:bodyPr>
          <a:lstStyle/>
          <a:p>
            <a:r>
              <a:rPr lang="en-US" dirty="0" smtClean="0"/>
              <a:t>Runway Length Justification</a:t>
            </a:r>
            <a:endParaRPr lang="ar-SA" dirty="0"/>
          </a:p>
        </p:txBody>
      </p:sp>
      <p:sp>
        <p:nvSpPr>
          <p:cNvPr id="3" name="Content Placeholder 2"/>
          <p:cNvSpPr>
            <a:spLocks noGrp="1"/>
          </p:cNvSpPr>
          <p:nvPr>
            <p:ph idx="1"/>
          </p:nvPr>
        </p:nvSpPr>
        <p:spPr/>
        <p:txBody>
          <a:bodyPr>
            <a:normAutofit fontScale="85000" lnSpcReduction="20000"/>
          </a:bodyPr>
          <a:lstStyle/>
          <a:p>
            <a:pPr algn="just" rtl="0"/>
            <a:r>
              <a:rPr lang="en-US" sz="2400" dirty="0" smtClean="0"/>
              <a:t>Airplanes today operate in a variety of different environments and available field lengths. However, the suitability of those runway lengths is governed by the existing and forecast fleet mix, critical aircraft operational requirements, and the following variables:</a:t>
            </a:r>
          </a:p>
          <a:p>
            <a:pPr marL="457200" lvl="0" indent="-457200" algn="l" rtl="0">
              <a:buFont typeface="+mj-lt"/>
              <a:buAutoNum type="arabicPeriod"/>
            </a:pPr>
            <a:r>
              <a:rPr lang="en-US" sz="2100" dirty="0" smtClean="0"/>
              <a:t>Airport elevation above mean sea level</a:t>
            </a:r>
          </a:p>
          <a:p>
            <a:pPr marL="457200" lvl="0" indent="-457200" algn="l" rtl="0">
              <a:buFont typeface="+mj-lt"/>
              <a:buAutoNum type="arabicPeriod"/>
            </a:pPr>
            <a:r>
              <a:rPr lang="en-US" sz="2100" dirty="0" smtClean="0"/>
              <a:t>Mean maximum temperature</a:t>
            </a:r>
          </a:p>
          <a:p>
            <a:pPr marL="457200" lvl="0" indent="-457200" algn="l" rtl="0">
              <a:buFont typeface="+mj-lt"/>
              <a:buAutoNum type="arabicPeriod"/>
            </a:pPr>
            <a:r>
              <a:rPr lang="en-US" sz="2100" dirty="0" smtClean="0"/>
              <a:t>Wind velocity</a:t>
            </a:r>
          </a:p>
          <a:p>
            <a:pPr marL="457200" lvl="0" indent="-457200" algn="l" rtl="0">
              <a:buFont typeface="+mj-lt"/>
              <a:buAutoNum type="arabicPeriod"/>
            </a:pPr>
            <a:r>
              <a:rPr lang="en-US" sz="2100" dirty="0" smtClean="0"/>
              <a:t>Aircraft operating weights</a:t>
            </a:r>
          </a:p>
          <a:p>
            <a:pPr marL="457200" lvl="0" indent="-457200" algn="l" rtl="0">
              <a:buFont typeface="+mj-lt"/>
              <a:buAutoNum type="arabicPeriod"/>
            </a:pPr>
            <a:r>
              <a:rPr lang="en-US" sz="2100" dirty="0" smtClean="0"/>
              <a:t>Takeoff and landing flap settings</a:t>
            </a:r>
          </a:p>
          <a:p>
            <a:pPr marL="457200" lvl="0" indent="-457200" algn="l" rtl="0">
              <a:buFont typeface="+mj-lt"/>
              <a:buAutoNum type="arabicPeriod"/>
            </a:pPr>
            <a:r>
              <a:rPr lang="en-US" sz="2100" dirty="0" smtClean="0"/>
              <a:t>Effective runway gradient</a:t>
            </a:r>
          </a:p>
          <a:p>
            <a:pPr marL="457200" lvl="0" indent="-457200" algn="l" rtl="0">
              <a:buFont typeface="+mj-lt"/>
              <a:buAutoNum type="arabicPeriod"/>
            </a:pPr>
            <a:r>
              <a:rPr lang="en-US" sz="2100" dirty="0" smtClean="0"/>
              <a:t>Runway surface conditions (dry, wet, contaminated, etc.)</a:t>
            </a:r>
          </a:p>
          <a:p>
            <a:pPr marL="457200" lvl="0" indent="-457200" algn="l" rtl="0">
              <a:buFont typeface="+mj-lt"/>
              <a:buAutoNum type="arabicPeriod"/>
            </a:pPr>
            <a:r>
              <a:rPr lang="en-US" sz="2100" dirty="0" smtClean="0"/>
              <a:t>Operational use.</a:t>
            </a:r>
          </a:p>
          <a:p>
            <a:pPr marL="457200" lvl="0" indent="-457200" algn="l" rtl="0">
              <a:buFont typeface="+mj-lt"/>
              <a:buAutoNum type="arabicPeriod"/>
            </a:pPr>
            <a:r>
              <a:rPr lang="en-US" sz="2100" dirty="0" smtClean="0"/>
              <a:t>Presence of obstructions within the vicinity of the approach and departure path.</a:t>
            </a:r>
          </a:p>
          <a:p>
            <a:pPr marL="457200" lvl="0" indent="-457200" algn="l" rtl="0">
              <a:buFont typeface="+mj-lt"/>
              <a:buAutoNum type="arabicPeriod"/>
            </a:pPr>
            <a:r>
              <a:rPr lang="en-US" sz="2100" dirty="0" smtClean="0"/>
              <a:t>Locally imposed noise abatement restrictions and/or other prohibitions</a:t>
            </a:r>
          </a:p>
          <a:p>
            <a:pPr algn="l" rtl="0"/>
            <a:endParaRPr lang="en-US" sz="2400" dirty="0" smtClean="0"/>
          </a:p>
          <a:p>
            <a:pPr algn="l"/>
            <a:endParaRPr lang="ar-SA" b="1"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r>
              <a:rPr lang="en-US" dirty="0" smtClean="0"/>
              <a:t>Runway Length Justification</a:t>
            </a:r>
            <a:endParaRPr lang="ar-SA" dirty="0"/>
          </a:p>
        </p:txBody>
      </p:sp>
      <p:sp>
        <p:nvSpPr>
          <p:cNvPr id="3" name="Content Placeholder 2"/>
          <p:cNvSpPr>
            <a:spLocks noGrp="1"/>
          </p:cNvSpPr>
          <p:nvPr>
            <p:ph idx="1"/>
          </p:nvPr>
        </p:nvSpPr>
        <p:spPr>
          <a:xfrm>
            <a:off x="457200" y="1143000"/>
            <a:ext cx="7239000" cy="5312736"/>
          </a:xfrm>
        </p:spPr>
        <p:txBody>
          <a:bodyPr>
            <a:normAutofit/>
          </a:bodyPr>
          <a:lstStyle/>
          <a:p>
            <a:pPr algn="l" rtl="0"/>
            <a:r>
              <a:rPr lang="en-US" sz="2000" dirty="0" smtClean="0"/>
              <a:t>Boeing </a:t>
            </a:r>
            <a:r>
              <a:rPr lang="en-US" sz="2000" dirty="0" smtClean="0"/>
              <a:t>747-400 </a:t>
            </a:r>
            <a:r>
              <a:rPr lang="en-US" sz="2000" dirty="0" smtClean="0"/>
              <a:t>designate </a:t>
            </a:r>
            <a:r>
              <a:rPr lang="en-US" sz="2000" dirty="0" smtClean="0"/>
              <a:t>as the critical aircraft for determining the primary runway length requirements of this project.</a:t>
            </a:r>
          </a:p>
          <a:p>
            <a:pPr algn="l" rtl="0"/>
            <a:endParaRPr lang="en-US" sz="2000" dirty="0" smtClean="0"/>
          </a:p>
          <a:p>
            <a:pPr algn="l" rtl="0"/>
            <a:r>
              <a:rPr lang="en-US" sz="2000" dirty="0" smtClean="0"/>
              <a:t>Accordance with FAA guidance, the critical individual aircraft takeoff and landing operating weights for the B747-400, B737-300 and B747-700 were obtained from Boeing’s Airplane Characteristics for Airport Planning manuals associated with these specific aircraft (Table B-2) </a:t>
            </a:r>
            <a:endParaRPr lang="ar-SA" sz="2000" dirty="0"/>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fontScale="90000"/>
          </a:bodyPr>
          <a:lstStyle/>
          <a:p>
            <a:r>
              <a:rPr lang="en-US" dirty="0" smtClean="0"/>
              <a:t>Runway Length Justification</a:t>
            </a:r>
            <a:endParaRPr lang="ar-SA" dirty="0"/>
          </a:p>
        </p:txBody>
      </p:sp>
      <p:pic>
        <p:nvPicPr>
          <p:cNvPr id="4" name="Content Placeholder 3"/>
          <p:cNvPicPr>
            <a:picLocks noGrp="1"/>
          </p:cNvPicPr>
          <p:nvPr>
            <p:ph idx="1"/>
          </p:nvPr>
        </p:nvPicPr>
        <p:blipFill>
          <a:blip r:embed="rId2" cstate="print"/>
          <a:srcRect/>
          <a:stretch>
            <a:fillRect/>
          </a:stretch>
        </p:blipFill>
        <p:spPr bwMode="auto">
          <a:xfrm>
            <a:off x="381000" y="1752600"/>
            <a:ext cx="7467600" cy="44196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Takeoff Length Requirements</a:t>
            </a:r>
            <a:endParaRPr lang="ar-SA" dirty="0"/>
          </a:p>
        </p:txBody>
      </p:sp>
      <p:sp>
        <p:nvSpPr>
          <p:cNvPr id="3" name="Content Placeholder 2"/>
          <p:cNvSpPr>
            <a:spLocks noGrp="1"/>
          </p:cNvSpPr>
          <p:nvPr>
            <p:ph idx="1"/>
          </p:nvPr>
        </p:nvSpPr>
        <p:spPr>
          <a:xfrm>
            <a:off x="457200" y="990600"/>
            <a:ext cx="7239000" cy="5465136"/>
          </a:xfrm>
        </p:spPr>
        <p:txBody>
          <a:bodyPr/>
          <a:lstStyle/>
          <a:p>
            <a:pPr algn="l" rtl="0"/>
            <a:r>
              <a:rPr lang="en-US" sz="2000" dirty="0" smtClean="0"/>
              <a:t>To accurately determine takeoff length requirements, the takeoff chart for the B747-400 with dry runway, zero wind, and zero effective runway gradient conditions within the airport’s mean daily maximum temperature of the hottest month at the airport was used.</a:t>
            </a:r>
          </a:p>
          <a:p>
            <a:pPr algn="l" rtl="0"/>
            <a:endParaRPr lang="ar-SA" dirty="0"/>
          </a:p>
        </p:txBody>
      </p:sp>
      <p:pic>
        <p:nvPicPr>
          <p:cNvPr id="4" name="Picture 3"/>
          <p:cNvPicPr/>
          <p:nvPr/>
        </p:nvPicPr>
        <p:blipFill>
          <a:blip r:embed="rId2" cstate="print"/>
          <a:srcRect/>
          <a:stretch>
            <a:fillRect/>
          </a:stretch>
        </p:blipFill>
        <p:spPr bwMode="auto">
          <a:xfrm>
            <a:off x="0" y="2514599"/>
            <a:ext cx="8077200" cy="4343401"/>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ar-SA" dirty="0"/>
          </a:p>
        </p:txBody>
      </p:sp>
      <p:sp>
        <p:nvSpPr>
          <p:cNvPr id="3" name="Content Placeholder 2"/>
          <p:cNvSpPr>
            <a:spLocks noGrp="1"/>
          </p:cNvSpPr>
          <p:nvPr>
            <p:ph idx="1"/>
          </p:nvPr>
        </p:nvSpPr>
        <p:spPr/>
        <p:txBody>
          <a:bodyPr/>
          <a:lstStyle/>
          <a:p>
            <a:pPr algn="l">
              <a:buNone/>
            </a:pPr>
            <a:endParaRPr lang="en-US" dirty="0" smtClean="0"/>
          </a:p>
          <a:p>
            <a:pPr algn="l">
              <a:buNone/>
            </a:pPr>
            <a:endParaRPr lang="en-US" dirty="0" smtClean="0"/>
          </a:p>
          <a:p>
            <a:pPr algn="l">
              <a:buNone/>
            </a:pPr>
            <a:endParaRPr lang="en-US" dirty="0" smtClean="0"/>
          </a:p>
          <a:p>
            <a:pPr algn="l">
              <a:buNone/>
            </a:pPr>
            <a:r>
              <a:rPr lang="en-US" dirty="0" smtClean="0"/>
              <a:t>Preliminary Geometric Design of an Airport in Palestine.</a:t>
            </a:r>
            <a:endParaRPr lang="ar-SA" dirty="0"/>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914400"/>
          </a:xfrm>
        </p:spPr>
        <p:txBody>
          <a:bodyPr>
            <a:noAutofit/>
          </a:bodyPr>
          <a:lstStyle/>
          <a:p>
            <a:r>
              <a:rPr lang="en-US" sz="2800" dirty="0" smtClean="0"/>
              <a:t>Results table of Takeoff Length Requirements</a:t>
            </a:r>
            <a:endParaRPr lang="ar-SA" sz="2800" dirty="0"/>
          </a:p>
        </p:txBody>
      </p:sp>
      <p:sp>
        <p:nvSpPr>
          <p:cNvPr id="5" name="Content Placeholder 4"/>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cstate="print"/>
          <a:srcRect/>
          <a:stretch>
            <a:fillRect/>
          </a:stretch>
        </p:blipFill>
        <p:spPr bwMode="auto">
          <a:xfrm>
            <a:off x="0" y="1143000"/>
            <a:ext cx="8077200" cy="57150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en-US" dirty="0" smtClean="0"/>
              <a:t>Landing Length Requirements </a:t>
            </a:r>
            <a:endParaRPr lang="ar-SA" dirty="0"/>
          </a:p>
        </p:txBody>
      </p:sp>
      <p:sp>
        <p:nvSpPr>
          <p:cNvPr id="3" name="Content Placeholder 2"/>
          <p:cNvSpPr>
            <a:spLocks noGrp="1"/>
          </p:cNvSpPr>
          <p:nvPr>
            <p:ph idx="1"/>
          </p:nvPr>
        </p:nvSpPr>
        <p:spPr>
          <a:xfrm>
            <a:off x="457200" y="1066800"/>
            <a:ext cx="7239000" cy="1371600"/>
          </a:xfrm>
        </p:spPr>
        <p:txBody>
          <a:bodyPr>
            <a:normAutofit/>
          </a:bodyPr>
          <a:lstStyle/>
          <a:p>
            <a:pPr algn="l" rtl="0"/>
            <a:r>
              <a:rPr lang="en-US" sz="2000" dirty="0" smtClean="0"/>
              <a:t>Landing length requirements were determined by obtaining the landing chart for the B747-400 with the highest flap setting (30 degrees), zero wind, and zero effective runway gradients.</a:t>
            </a:r>
          </a:p>
          <a:p>
            <a:pPr algn="l" rtl="0"/>
            <a:endParaRPr lang="en-US" sz="2000" dirty="0" smtClean="0"/>
          </a:p>
          <a:p>
            <a:pPr algn="l" rtl="0"/>
            <a:endParaRPr lang="ar-SA" sz="2000" dirty="0"/>
          </a:p>
        </p:txBody>
      </p:sp>
      <p:pic>
        <p:nvPicPr>
          <p:cNvPr id="10" name="Picture 5"/>
          <p:cNvPicPr>
            <a:picLocks noChangeAspect="1" noChangeArrowheads="1"/>
          </p:cNvPicPr>
          <p:nvPr/>
        </p:nvPicPr>
        <p:blipFill>
          <a:blip r:embed="rId2" cstate="print"/>
          <a:srcRect/>
          <a:stretch>
            <a:fillRect/>
          </a:stretch>
        </p:blipFill>
        <p:spPr bwMode="auto">
          <a:xfrm>
            <a:off x="304800" y="2362200"/>
            <a:ext cx="7848600" cy="4421514"/>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822960"/>
          </a:xfrm>
        </p:spPr>
        <p:txBody>
          <a:bodyPr>
            <a:normAutofit/>
          </a:bodyPr>
          <a:lstStyle/>
          <a:p>
            <a:r>
              <a:rPr lang="en-US" sz="2400" dirty="0" smtClean="0"/>
              <a:t>Runway length design (Sample calculations)</a:t>
            </a:r>
            <a:br>
              <a:rPr lang="en-US" sz="2400" dirty="0" smtClean="0"/>
            </a:br>
            <a:endParaRPr lang="ar-SA" sz="2400" dirty="0"/>
          </a:p>
        </p:txBody>
      </p:sp>
      <p:sp>
        <p:nvSpPr>
          <p:cNvPr id="3" name="Content Placeholder 2"/>
          <p:cNvSpPr>
            <a:spLocks noGrp="1"/>
          </p:cNvSpPr>
          <p:nvPr>
            <p:ph idx="1"/>
          </p:nvPr>
        </p:nvSpPr>
        <p:spPr>
          <a:xfrm>
            <a:off x="457200" y="1066800"/>
            <a:ext cx="7239000" cy="5388936"/>
          </a:xfrm>
        </p:spPr>
        <p:txBody>
          <a:bodyPr>
            <a:normAutofit/>
          </a:bodyPr>
          <a:lstStyle/>
          <a:p>
            <a:pPr lvl="0" algn="l" rtl="0"/>
            <a:r>
              <a:rPr lang="en-US" b="1" u="sng" dirty="0" smtClean="0"/>
              <a:t>Data:</a:t>
            </a:r>
            <a:endParaRPr lang="en-US" dirty="0" smtClean="0"/>
          </a:p>
          <a:p>
            <a:pPr algn="l" rtl="0"/>
            <a:r>
              <a:rPr lang="en-US" dirty="0" smtClean="0"/>
              <a:t>Airplane 		                 			</a:t>
            </a:r>
            <a:r>
              <a:rPr lang="en-US" sz="1900" dirty="0" smtClean="0"/>
              <a:t> Boeing 747-400 Mean daily maximum temperature of hottest month at the airport </a:t>
            </a:r>
            <a:r>
              <a:rPr lang="en-US" sz="1900" dirty="0" smtClean="0">
                <a:sym typeface="Wingdings"/>
              </a:rPr>
              <a:t></a:t>
            </a:r>
            <a:r>
              <a:rPr lang="en-US" sz="1900" dirty="0" smtClean="0"/>
              <a:t>34.4 C</a:t>
            </a:r>
          </a:p>
          <a:p>
            <a:pPr algn="l" rtl="0"/>
            <a:r>
              <a:rPr lang="en-US" dirty="0" smtClean="0"/>
              <a:t>Airport elevation   0 (on MSL)</a:t>
            </a:r>
          </a:p>
          <a:p>
            <a:pPr algn="l" rtl="0"/>
            <a:r>
              <a:rPr lang="en-US" sz="2000" dirty="0" smtClean="0"/>
              <a:t>Maximum design landing weight (see table B-2)</a:t>
            </a:r>
            <a:r>
              <a:rPr lang="en-US" sz="2000" dirty="0" smtClean="0">
                <a:sym typeface="Wingdings"/>
              </a:rPr>
              <a:t></a:t>
            </a:r>
            <a:r>
              <a:rPr lang="en-US" sz="2000" dirty="0" smtClean="0"/>
              <a:t>574,000 pounds (260,362 KG</a:t>
            </a:r>
            <a:r>
              <a:rPr lang="en-US" dirty="0" smtClean="0"/>
              <a:t>)</a:t>
            </a:r>
          </a:p>
          <a:p>
            <a:pPr algn="l" rtl="0"/>
            <a:r>
              <a:rPr lang="en-US" sz="2000" dirty="0" smtClean="0"/>
              <a:t>Maximum design takeoff weight (see table  B-2)</a:t>
            </a:r>
            <a:r>
              <a:rPr lang="en-US" sz="2000" dirty="0" smtClean="0">
                <a:sym typeface="Wingdings"/>
              </a:rPr>
              <a:t></a:t>
            </a:r>
            <a:r>
              <a:rPr lang="en-US" sz="2000" dirty="0" smtClean="0"/>
              <a:t>875,000 pounds (396,894 KG)</a:t>
            </a:r>
          </a:p>
          <a:p>
            <a:pPr algn="l" rtl="0"/>
            <a:r>
              <a:rPr lang="en-US" sz="2400" dirty="0" smtClean="0"/>
              <a:t>Maximum difference in runway centerline elevations 			10 feet</a:t>
            </a:r>
          </a:p>
          <a:p>
            <a:endParaRPr lang="ar-SA" dirty="0"/>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772400" cy="746760"/>
          </a:xfrm>
        </p:spPr>
        <p:txBody>
          <a:bodyPr>
            <a:noAutofit/>
          </a:bodyPr>
          <a:lstStyle/>
          <a:p>
            <a:r>
              <a:rPr lang="en-US" sz="2400" dirty="0" smtClean="0"/>
              <a:t>Runway length design (Sample calculations)</a:t>
            </a:r>
            <a:br>
              <a:rPr lang="en-US" sz="2400" dirty="0" smtClean="0"/>
            </a:br>
            <a:endParaRPr lang="ar-SA" sz="2400" dirty="0"/>
          </a:p>
        </p:txBody>
      </p:sp>
      <p:sp>
        <p:nvSpPr>
          <p:cNvPr id="3" name="Content Placeholder 2"/>
          <p:cNvSpPr>
            <a:spLocks noGrp="1"/>
          </p:cNvSpPr>
          <p:nvPr>
            <p:ph idx="1"/>
          </p:nvPr>
        </p:nvSpPr>
        <p:spPr>
          <a:xfrm>
            <a:off x="228600" y="1219200"/>
            <a:ext cx="7848600" cy="5236536"/>
          </a:xfrm>
        </p:spPr>
        <p:txBody>
          <a:bodyPr>
            <a:normAutofit fontScale="70000" lnSpcReduction="20000"/>
          </a:bodyPr>
          <a:lstStyle/>
          <a:p>
            <a:pPr algn="l" rtl="0"/>
            <a:r>
              <a:rPr lang="en-US" dirty="0" smtClean="0"/>
              <a:t>Proceed horizontally to the length axis to read 3352.8m. Interpolation is allowed for this design parameter for (Takeoff length requirements 100% Useful Load)</a:t>
            </a:r>
          </a:p>
          <a:p>
            <a:pPr algn="l" rtl="0"/>
            <a:r>
              <a:rPr lang="en-US" dirty="0" smtClean="0"/>
              <a:t>– Adjust for non-zero effective runway gradient</a:t>
            </a:r>
          </a:p>
          <a:p>
            <a:pPr algn="l" rtl="0"/>
            <a:r>
              <a:rPr lang="en-US" dirty="0" smtClean="0"/>
              <a:t>11,000 + (10 x 10) = 11,000+ 100 = 11,100 feet (3383 m)</a:t>
            </a:r>
          </a:p>
          <a:p>
            <a:pPr algn="l" rtl="0"/>
            <a:r>
              <a:rPr lang="en-US" dirty="0" smtClean="0"/>
              <a:t>(5) The takeoff length requirement is 11,100 feet (3383 m)</a:t>
            </a:r>
          </a:p>
          <a:p>
            <a:pPr algn="l" rtl="0"/>
            <a:r>
              <a:rPr lang="en-US" dirty="0" smtClean="0"/>
              <a:t>(6) Step 5 – Adjust for temperature:</a:t>
            </a:r>
          </a:p>
          <a:p>
            <a:pPr algn="l" rtl="0"/>
            <a:r>
              <a:rPr lang="en-US" dirty="0" smtClean="0"/>
              <a:t>Because it its 0 on S.L </a:t>
            </a:r>
            <a:r>
              <a:rPr lang="en-US" dirty="0" smtClean="0">
                <a:sym typeface="Wingdings"/>
              </a:rPr>
              <a:t></a:t>
            </a:r>
            <a:r>
              <a:rPr lang="en-US" dirty="0" smtClean="0"/>
              <a:t>  T1 =59° F</a:t>
            </a:r>
          </a:p>
          <a:p>
            <a:pPr algn="l" rtl="0"/>
            <a:r>
              <a:rPr lang="en-US" dirty="0" smtClean="0"/>
              <a:t>L2= (0.005*(94-59)*11,100) +11,100= 12931.5 feet </a:t>
            </a:r>
            <a:r>
              <a:rPr lang="en-US" dirty="0" smtClean="0">
                <a:sym typeface="Wingdings"/>
              </a:rPr>
              <a:t></a:t>
            </a:r>
            <a:r>
              <a:rPr lang="en-US" dirty="0" smtClean="0"/>
              <a:t> Takeoff length requirements 100% Useful Load</a:t>
            </a:r>
          </a:p>
          <a:p>
            <a:pPr algn="l" rtl="0"/>
            <a:r>
              <a:rPr lang="en-US" dirty="0" smtClean="0"/>
              <a:t>Where T1 is standard temperature</a:t>
            </a:r>
          </a:p>
          <a:p>
            <a:pPr algn="l" rtl="0"/>
            <a:r>
              <a:rPr lang="en-US" dirty="0" smtClean="0"/>
              <a:t>L2 is adjusted length of Runway </a:t>
            </a:r>
          </a:p>
          <a:p>
            <a:pPr algn="l" rtl="0"/>
            <a:r>
              <a:rPr lang="en-US" dirty="0" smtClean="0"/>
              <a:t>For Takeoff length requirements 95% Useful Load:</a:t>
            </a:r>
          </a:p>
          <a:p>
            <a:pPr algn="l" rtl="0"/>
            <a:r>
              <a:rPr lang="en-US" dirty="0" smtClean="0"/>
              <a:t>– Adjust for temperature:</a:t>
            </a:r>
          </a:p>
          <a:p>
            <a:pPr algn="l" rtl="0"/>
            <a:r>
              <a:rPr lang="en-US" dirty="0" smtClean="0"/>
              <a:t>Because it its 0 on S.L </a:t>
            </a:r>
            <a:r>
              <a:rPr lang="en-US" dirty="0" smtClean="0">
                <a:sym typeface="Wingdings"/>
              </a:rPr>
              <a:t></a:t>
            </a:r>
            <a:r>
              <a:rPr lang="en-US" dirty="0" smtClean="0"/>
              <a:t>  T1 =59° F</a:t>
            </a:r>
          </a:p>
          <a:p>
            <a:pPr algn="l" rtl="0"/>
            <a:r>
              <a:rPr lang="en-US" dirty="0" smtClean="0"/>
              <a:t>L2= (0.005*(94-59)*10,171) +10,171=11951 feet </a:t>
            </a:r>
          </a:p>
          <a:p>
            <a:pPr algn="l" rtl="0"/>
            <a:r>
              <a:rPr lang="en-US" b="1" dirty="0" smtClean="0"/>
              <a:t>Adjust for non-zero effective runway gradient=12051 feet OR</a:t>
            </a:r>
            <a:r>
              <a:rPr lang="en-US" b="1" u="sng" dirty="0" smtClean="0"/>
              <a:t>(3700 m)</a:t>
            </a:r>
            <a:r>
              <a:rPr lang="en-US" b="1" dirty="0" smtClean="0"/>
              <a:t> </a:t>
            </a:r>
            <a:r>
              <a:rPr lang="en-US" b="1" dirty="0" smtClean="0">
                <a:sym typeface="Wingdings"/>
              </a:rPr>
              <a:t></a:t>
            </a:r>
            <a:r>
              <a:rPr lang="en-US" b="1" dirty="0" smtClean="0"/>
              <a:t> Takeoff length </a:t>
            </a:r>
            <a:endParaRPr lang="en-US" dirty="0" smtClean="0"/>
          </a:p>
          <a:p>
            <a:pPr algn="l" rtl="0"/>
            <a:endParaRPr lang="ar-SA" dirty="0"/>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fontScale="90000"/>
          </a:bodyPr>
          <a:lstStyle/>
          <a:p>
            <a:r>
              <a:rPr lang="en-US" dirty="0" smtClean="0"/>
              <a:t>• Selection of Exit: </a:t>
            </a:r>
            <a:br>
              <a:rPr lang="en-US" dirty="0" smtClean="0"/>
            </a:br>
            <a:endParaRPr lang="ar-SA" dirty="0"/>
          </a:p>
        </p:txBody>
      </p:sp>
      <p:sp>
        <p:nvSpPr>
          <p:cNvPr id="3" name="Content Placeholder 2"/>
          <p:cNvSpPr>
            <a:spLocks noGrp="1"/>
          </p:cNvSpPr>
          <p:nvPr>
            <p:ph idx="1"/>
          </p:nvPr>
        </p:nvSpPr>
        <p:spPr>
          <a:xfrm>
            <a:off x="457200" y="914400"/>
            <a:ext cx="7239000" cy="5541336"/>
          </a:xfrm>
        </p:spPr>
        <p:txBody>
          <a:bodyPr>
            <a:normAutofit fontScale="85000" lnSpcReduction="20000"/>
          </a:bodyPr>
          <a:lstStyle/>
          <a:p>
            <a:pPr algn="l" rtl="0"/>
            <a:r>
              <a:rPr lang="en-US" dirty="0" smtClean="0"/>
              <a:t>As mentioned previously, </a:t>
            </a:r>
            <a:r>
              <a:rPr lang="en-US" sz="2800" dirty="0" smtClean="0"/>
              <a:t>the critical individual aircraft is B747-400 </a:t>
            </a:r>
            <a:r>
              <a:rPr lang="en-US" dirty="0" smtClean="0"/>
              <a:t>which has touch-down speed is 141 Knots to 166 Knots.</a:t>
            </a:r>
          </a:p>
          <a:p>
            <a:pPr algn="l" rtl="0"/>
            <a:r>
              <a:rPr lang="en-US" dirty="0" smtClean="0"/>
              <a:t>Assume that the touch-down speed=150 Knots and </a:t>
            </a:r>
            <a:r>
              <a:rPr lang="en-US" dirty="0" err="1" smtClean="0"/>
              <a:t>D</a:t>
            </a:r>
            <a:r>
              <a:rPr lang="en-US" baseline="-25000" dirty="0" err="1" smtClean="0"/>
              <a:t>th</a:t>
            </a:r>
            <a:r>
              <a:rPr lang="en-US" dirty="0" smtClean="0"/>
              <a:t> approximate=1000 ft. and as explained before in the text the suitable exit speed for 30</a:t>
            </a:r>
            <a:r>
              <a:rPr lang="en-US" baseline="30000" dirty="0" smtClean="0"/>
              <a:t>o</a:t>
            </a:r>
            <a:r>
              <a:rPr lang="en-US" dirty="0" smtClean="0"/>
              <a:t> high speed exit is 60 mil/hr.</a:t>
            </a:r>
          </a:p>
          <a:p>
            <a:pPr algn="l" rtl="0"/>
            <a:r>
              <a:rPr lang="en-US" dirty="0" smtClean="0"/>
              <a:t>So:    </a:t>
            </a:r>
          </a:p>
          <a:p>
            <a:pPr algn="l" rtl="0"/>
            <a:r>
              <a:rPr lang="en-US" dirty="0" err="1" smtClean="0"/>
              <a:t>V</a:t>
            </a:r>
            <a:r>
              <a:rPr lang="en-US" baseline="-25000" dirty="0" err="1" smtClean="0"/>
              <a:t>th</a:t>
            </a:r>
            <a:r>
              <a:rPr lang="en-US" dirty="0" smtClean="0"/>
              <a:t>=150*1.687=253 ft/s</a:t>
            </a:r>
          </a:p>
          <a:p>
            <a:pPr algn="l" rtl="0"/>
            <a:r>
              <a:rPr lang="en-US" dirty="0" err="1" smtClean="0"/>
              <a:t>V</a:t>
            </a:r>
            <a:r>
              <a:rPr lang="en-US" baseline="-25000" dirty="0" err="1" smtClean="0"/>
              <a:t>e</a:t>
            </a:r>
            <a:r>
              <a:rPr lang="en-US" dirty="0" smtClean="0"/>
              <a:t>= 60*1.466=87.98 ft/s</a:t>
            </a:r>
          </a:p>
          <a:p>
            <a:pPr algn="l" rtl="0"/>
            <a:r>
              <a:rPr lang="en-US" dirty="0" smtClean="0"/>
              <a:t>And   a=3.3 ft/s</a:t>
            </a:r>
            <a:r>
              <a:rPr lang="en-US" baseline="30000" dirty="0" smtClean="0"/>
              <a:t>2</a:t>
            </a:r>
            <a:endParaRPr lang="en-US" dirty="0" smtClean="0"/>
          </a:p>
          <a:p>
            <a:pPr algn="l" rtl="0"/>
            <a:r>
              <a:rPr lang="en-US" dirty="0" smtClean="0"/>
              <a:t>Then..</a:t>
            </a:r>
          </a:p>
          <a:p>
            <a:pPr algn="l" rtl="0"/>
            <a:r>
              <a:rPr lang="en-US" dirty="0" smtClean="0"/>
              <a:t>Dc=(253)^2-(87.96)^2/(2*3.3)= 8526 ft</a:t>
            </a:r>
          </a:p>
          <a:p>
            <a:pPr algn="l" rtl="0"/>
            <a:r>
              <a:rPr lang="en-US" dirty="0" smtClean="0"/>
              <a:t>D=</a:t>
            </a:r>
            <a:r>
              <a:rPr lang="en-US" dirty="0" err="1" smtClean="0"/>
              <a:t>D</a:t>
            </a:r>
            <a:r>
              <a:rPr lang="en-US" baseline="-25000" dirty="0" err="1" smtClean="0"/>
              <a:t>th</a:t>
            </a:r>
            <a:r>
              <a:rPr lang="en-US" dirty="0" err="1" smtClean="0"/>
              <a:t>+Dc</a:t>
            </a:r>
            <a:r>
              <a:rPr lang="en-US" dirty="0" smtClean="0"/>
              <a:t>= 1000+8526=9526 ft (From the edge of the runway).</a:t>
            </a:r>
          </a:p>
          <a:p>
            <a:pPr algn="l" rtl="0"/>
            <a:r>
              <a:rPr lang="en-US" dirty="0" smtClean="0"/>
              <a:t>And equal about 2900m from the beginning of the runway.</a:t>
            </a:r>
          </a:p>
          <a:p>
            <a:pPr algn="l" rtl="0">
              <a:buNone/>
            </a:pPr>
            <a:endParaRPr lang="ar-SA" dirty="0"/>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Selection of Exit:</a:t>
            </a:r>
            <a:endParaRPr lang="ar-SA" dirty="0"/>
          </a:p>
        </p:txBody>
      </p:sp>
      <p:sp>
        <p:nvSpPr>
          <p:cNvPr id="3" name="Content Placeholder 2"/>
          <p:cNvSpPr>
            <a:spLocks noGrp="1"/>
          </p:cNvSpPr>
          <p:nvPr>
            <p:ph idx="1"/>
          </p:nvPr>
        </p:nvSpPr>
        <p:spPr>
          <a:xfrm>
            <a:off x="457200" y="990600"/>
            <a:ext cx="7239000" cy="5465136"/>
          </a:xfrm>
        </p:spPr>
        <p:txBody>
          <a:bodyPr>
            <a:normAutofit fontScale="92500" lnSpcReduction="20000"/>
          </a:bodyPr>
          <a:lstStyle/>
          <a:p>
            <a:pPr algn="l" rtl="0"/>
            <a:r>
              <a:rPr lang="en-US" dirty="0" smtClean="0"/>
              <a:t>To be sure that the airport will serve all categories, and in comfortable way, the exit location for category (C) should be determined then.</a:t>
            </a:r>
          </a:p>
          <a:p>
            <a:pPr algn="l" rtl="0"/>
            <a:r>
              <a:rPr lang="en-US" dirty="0" smtClean="0"/>
              <a:t>Category (C) </a:t>
            </a:r>
            <a:r>
              <a:rPr lang="en-US" dirty="0" smtClean="0">
                <a:sym typeface="Wingdings"/>
              </a:rPr>
              <a:t></a:t>
            </a:r>
            <a:r>
              <a:rPr lang="en-US" dirty="0" smtClean="0"/>
              <a:t> touch-down speed= 121 knots</a:t>
            </a:r>
          </a:p>
          <a:p>
            <a:pPr algn="l" rtl="0"/>
            <a:r>
              <a:rPr lang="en-US" dirty="0" smtClean="0"/>
              <a:t>Assume </a:t>
            </a:r>
          </a:p>
          <a:p>
            <a:pPr algn="l" rtl="0"/>
            <a:r>
              <a:rPr lang="en-US" dirty="0" err="1" smtClean="0"/>
              <a:t>Dth</a:t>
            </a:r>
            <a:r>
              <a:rPr lang="en-US" dirty="0" smtClean="0"/>
              <a:t>=700 ft</a:t>
            </a:r>
          </a:p>
          <a:p>
            <a:pPr algn="l" rtl="0"/>
            <a:r>
              <a:rPr lang="en-US" dirty="0" err="1" smtClean="0"/>
              <a:t>Ve</a:t>
            </a:r>
            <a:r>
              <a:rPr lang="en-US" dirty="0" smtClean="0"/>
              <a:t>= 40 mil/hr for 300 exit flap and.. a=5 ft/sec2</a:t>
            </a:r>
          </a:p>
          <a:p>
            <a:pPr algn="l" rtl="0"/>
            <a:r>
              <a:rPr lang="en-US" dirty="0" err="1" smtClean="0"/>
              <a:t>Vth</a:t>
            </a:r>
            <a:r>
              <a:rPr lang="en-US" dirty="0" smtClean="0"/>
              <a:t>=121*1.687=204.13 ft/sec</a:t>
            </a:r>
          </a:p>
          <a:p>
            <a:pPr algn="l" rtl="0"/>
            <a:r>
              <a:rPr lang="en-US" dirty="0" err="1" smtClean="0"/>
              <a:t>Ve</a:t>
            </a:r>
            <a:r>
              <a:rPr lang="en-US" dirty="0" smtClean="0"/>
              <a:t>=40*1.466=518.64 ft/sec</a:t>
            </a:r>
          </a:p>
          <a:p>
            <a:pPr algn="l" rtl="0"/>
            <a:r>
              <a:rPr lang="en-US" dirty="0" smtClean="0"/>
              <a:t>And a=5 ft/sec^2 </a:t>
            </a:r>
          </a:p>
          <a:p>
            <a:pPr algn="l" rtl="0"/>
            <a:r>
              <a:rPr lang="en-US" dirty="0" smtClean="0"/>
              <a:t>Dc=(204.13)^2-(58.64)^2/ (2*5)= 3823 ft</a:t>
            </a:r>
          </a:p>
          <a:p>
            <a:pPr algn="l" rtl="0"/>
            <a:r>
              <a:rPr lang="en-US" dirty="0" err="1" smtClean="0"/>
              <a:t>D</a:t>
            </a:r>
            <a:r>
              <a:rPr lang="en-US" baseline="-25000" dirty="0" err="1" smtClean="0"/>
              <a:t>th</a:t>
            </a:r>
            <a:r>
              <a:rPr lang="en-US" dirty="0" smtClean="0"/>
              <a:t>=700 ft</a:t>
            </a:r>
          </a:p>
          <a:p>
            <a:pPr algn="l" rtl="0"/>
            <a:r>
              <a:rPr lang="en-US" dirty="0" smtClean="0"/>
              <a:t>D=3823+700=4523 ft which is equal about 1378m from the beginning of the runway.</a:t>
            </a:r>
          </a:p>
          <a:p>
            <a:pPr algn="l" rtl="0"/>
            <a:endParaRPr lang="en-US" dirty="0" smtClean="0"/>
          </a:p>
          <a:p>
            <a:pPr algn="l" rtl="0"/>
            <a:endParaRPr lang="ar-SA" dirty="0"/>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Selection of Exit</a:t>
            </a:r>
            <a:endParaRPr lang="ar-SA" dirty="0"/>
          </a:p>
        </p:txBody>
      </p:sp>
      <p:sp>
        <p:nvSpPr>
          <p:cNvPr id="3" name="Content Placeholder 2"/>
          <p:cNvSpPr>
            <a:spLocks noGrp="1"/>
          </p:cNvSpPr>
          <p:nvPr>
            <p:ph idx="1"/>
          </p:nvPr>
        </p:nvSpPr>
        <p:spPr>
          <a:xfrm>
            <a:off x="457200" y="1143000"/>
            <a:ext cx="7239000" cy="1371600"/>
          </a:xfrm>
        </p:spPr>
        <p:txBody>
          <a:bodyPr/>
          <a:lstStyle/>
          <a:p>
            <a:pPr algn="l" rtl="0"/>
            <a:r>
              <a:rPr lang="en-US" dirty="0" smtClean="0"/>
              <a:t>Because of the runway is symmetry, the separation between exits will be like shown in figure:</a:t>
            </a:r>
          </a:p>
          <a:p>
            <a:pPr algn="l" rtl="0"/>
            <a:endParaRPr lang="ar-SA" dirty="0"/>
          </a:p>
        </p:txBody>
      </p:sp>
      <p:pic>
        <p:nvPicPr>
          <p:cNvPr id="31748" name="Picture 4"/>
          <p:cNvPicPr>
            <a:picLocks noChangeAspect="1" noChangeArrowheads="1"/>
          </p:cNvPicPr>
          <p:nvPr/>
        </p:nvPicPr>
        <p:blipFill>
          <a:blip r:embed="rId2" cstate="print"/>
          <a:srcRect/>
          <a:stretch>
            <a:fillRect/>
          </a:stretch>
        </p:blipFill>
        <p:spPr bwMode="auto">
          <a:xfrm>
            <a:off x="0" y="2438400"/>
            <a:ext cx="8153399" cy="44196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Imaginary Surfaces summary</a:t>
            </a:r>
            <a:endParaRPr lang="ar-SA" dirty="0"/>
          </a:p>
        </p:txBody>
      </p:sp>
      <p:sp>
        <p:nvSpPr>
          <p:cNvPr id="3" name="Content Placeholder 2"/>
          <p:cNvSpPr>
            <a:spLocks noGrp="1"/>
          </p:cNvSpPr>
          <p:nvPr>
            <p:ph idx="1"/>
          </p:nvPr>
        </p:nvSpPr>
        <p:spPr>
          <a:xfrm>
            <a:off x="457200" y="1295400"/>
            <a:ext cx="7239000" cy="5160336"/>
          </a:xfrm>
        </p:spPr>
        <p:txBody>
          <a:bodyPr>
            <a:normAutofit fontScale="85000" lnSpcReduction="20000"/>
          </a:bodyPr>
          <a:lstStyle/>
          <a:p>
            <a:pPr lvl="0" algn="l" rtl="0"/>
            <a:r>
              <a:rPr lang="en-US" b="1" dirty="0" smtClean="0"/>
              <a:t>Primary</a:t>
            </a:r>
            <a:r>
              <a:rPr lang="en-US" dirty="0" smtClean="0"/>
              <a:t>= aligned (longitudinally) with each runway</a:t>
            </a:r>
            <a:r>
              <a:rPr lang="en-US" b="1" dirty="0" smtClean="0"/>
              <a:t> </a:t>
            </a:r>
            <a:r>
              <a:rPr lang="en-US" dirty="0" smtClean="0"/>
              <a:t>and extends 200 ft. from each runway end</a:t>
            </a:r>
          </a:p>
          <a:p>
            <a:pPr algn="l" rtl="0"/>
            <a:r>
              <a:rPr lang="en-US" b="1" dirty="0" smtClean="0"/>
              <a:t> </a:t>
            </a:r>
            <a:endParaRPr lang="en-US" dirty="0" smtClean="0"/>
          </a:p>
          <a:p>
            <a:pPr lvl="0" algn="l" rtl="0"/>
            <a:r>
              <a:rPr lang="en-US" b="1" dirty="0" smtClean="0"/>
              <a:t>Approach</a:t>
            </a:r>
            <a:r>
              <a:rPr lang="en-US" dirty="0" smtClean="0"/>
              <a:t>= longitudinally centered with the run way and extends beyond the primary surface</a:t>
            </a:r>
          </a:p>
          <a:p>
            <a:pPr algn="l" rtl="0"/>
            <a:r>
              <a:rPr lang="en-US" b="1" dirty="0" smtClean="0"/>
              <a:t> </a:t>
            </a:r>
            <a:endParaRPr lang="en-US" dirty="0" smtClean="0"/>
          </a:p>
          <a:p>
            <a:pPr lvl="0" algn="l" rtl="0"/>
            <a:r>
              <a:rPr lang="en-US" b="1" dirty="0" smtClean="0"/>
              <a:t>Horizontal</a:t>
            </a:r>
            <a:r>
              <a:rPr lang="en-US" dirty="0" smtClean="0"/>
              <a:t>= horizontal plane 150 ft. above the established airport elevation. Constructed by swinging arcs around the end of the primary surface</a:t>
            </a:r>
          </a:p>
          <a:p>
            <a:pPr algn="l" rtl="0"/>
            <a:r>
              <a:rPr lang="en-US" b="1" dirty="0" smtClean="0"/>
              <a:t> </a:t>
            </a:r>
            <a:endParaRPr lang="en-US" dirty="0" smtClean="0"/>
          </a:p>
          <a:p>
            <a:pPr lvl="0" algn="l" rtl="0"/>
            <a:r>
              <a:rPr lang="en-US" b="1" dirty="0" smtClean="0"/>
              <a:t>Conical</a:t>
            </a:r>
            <a:r>
              <a:rPr lang="en-US" dirty="0" smtClean="0"/>
              <a:t>= 20:1 slope surface extending beyond the horizontal surface</a:t>
            </a:r>
          </a:p>
          <a:p>
            <a:pPr algn="l" rtl="0"/>
            <a:r>
              <a:rPr lang="en-US" b="1" dirty="0" smtClean="0"/>
              <a:t> </a:t>
            </a:r>
            <a:endParaRPr lang="en-US" dirty="0" smtClean="0"/>
          </a:p>
          <a:p>
            <a:pPr lvl="0" algn="l" rtl="0"/>
            <a:r>
              <a:rPr lang="en-US" b="1" dirty="0" smtClean="0"/>
              <a:t>Transitional</a:t>
            </a:r>
            <a:r>
              <a:rPr lang="en-US" dirty="0" smtClean="0"/>
              <a:t>= constructed to join approach and horizontal or approach and transitional surfaces</a:t>
            </a:r>
          </a:p>
          <a:p>
            <a:pPr rtl="0">
              <a:buNone/>
            </a:pPr>
            <a:r>
              <a:rPr lang="en-US" b="1" dirty="0" smtClean="0"/>
              <a:t> </a:t>
            </a:r>
            <a:endParaRPr lang="en-US" dirty="0" smtClean="0"/>
          </a:p>
          <a:p>
            <a:pPr algn="l" rtl="0"/>
            <a:endParaRPr lang="ar-SA"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Imaginary Surfaces summary</a:t>
            </a:r>
            <a:endParaRPr lang="ar-SA" dirty="0"/>
          </a:p>
        </p:txBody>
      </p:sp>
      <p:pic>
        <p:nvPicPr>
          <p:cNvPr id="4" name="Content Placeholder 3"/>
          <p:cNvPicPr>
            <a:picLocks noGrp="1"/>
          </p:cNvPicPr>
          <p:nvPr>
            <p:ph idx="1"/>
          </p:nvPr>
        </p:nvPicPr>
        <p:blipFill>
          <a:blip r:embed="rId2" cstate="print"/>
          <a:srcRect/>
          <a:stretch>
            <a:fillRect/>
          </a:stretch>
        </p:blipFill>
        <p:spPr bwMode="auto">
          <a:xfrm>
            <a:off x="1023511" y="1789593"/>
            <a:ext cx="6106378" cy="448690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Imaginary Surfaces summary</a:t>
            </a:r>
            <a:endParaRPr lang="ar-SA" dirty="0"/>
          </a:p>
        </p:txBody>
      </p:sp>
      <p:sp>
        <p:nvSpPr>
          <p:cNvPr id="32771" name="Rectangle 3"/>
          <p:cNvSpPr>
            <a:spLocks noChangeArrowheads="1"/>
          </p:cNvSpPr>
          <p:nvPr/>
        </p:nvSpPr>
        <p:spPr bwMode="auto">
          <a:xfrm>
            <a:off x="990600" y="5334000"/>
            <a:ext cx="449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 Utility runways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 = Runway larger than utility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 = Visibility minimums &gt; 3/4 of a mile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 = Visibility minimums =&lt; 3/4 of a mile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Picture 4"/>
          <p:cNvPicPr>
            <a:picLocks noChangeAspect="1" noChangeArrowheads="1"/>
          </p:cNvPicPr>
          <p:nvPr/>
        </p:nvPicPr>
        <p:blipFill>
          <a:blip r:embed="rId2" cstate="print"/>
          <a:srcRect/>
          <a:stretch>
            <a:fillRect/>
          </a:stretch>
        </p:blipFill>
        <p:spPr bwMode="auto">
          <a:xfrm>
            <a:off x="533400" y="1066799"/>
            <a:ext cx="7391400" cy="4344977"/>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the airport:</a:t>
            </a:r>
            <a:br>
              <a:rPr lang="en-US" dirty="0" smtClean="0"/>
            </a:br>
            <a:endParaRPr lang="ar-SA" dirty="0"/>
          </a:p>
        </p:txBody>
      </p:sp>
      <p:sp>
        <p:nvSpPr>
          <p:cNvPr id="3" name="Content Placeholder 2"/>
          <p:cNvSpPr>
            <a:spLocks noGrp="1"/>
          </p:cNvSpPr>
          <p:nvPr>
            <p:ph idx="1"/>
          </p:nvPr>
        </p:nvSpPr>
        <p:spPr/>
        <p:txBody>
          <a:bodyPr>
            <a:normAutofit/>
          </a:bodyPr>
          <a:lstStyle/>
          <a:p>
            <a:pPr algn="l" rtl="0"/>
            <a:r>
              <a:rPr lang="en-US" dirty="0" smtClean="0"/>
              <a:t>The importance of this research reflects the need for Palestinian airport for:</a:t>
            </a:r>
          </a:p>
          <a:p>
            <a:pPr algn="l" rtl="0">
              <a:buNone/>
            </a:pPr>
            <a:endParaRPr lang="en-US" dirty="0" smtClean="0"/>
          </a:p>
          <a:p>
            <a:pPr algn="l" rtl="0"/>
            <a:r>
              <a:rPr lang="en-US" dirty="0" smtClean="0"/>
              <a:t>1) Investment sector.</a:t>
            </a:r>
          </a:p>
          <a:p>
            <a:pPr algn="l" rtl="0"/>
            <a:r>
              <a:rPr lang="en-US" dirty="0" smtClean="0"/>
              <a:t>2) Civilization.</a:t>
            </a:r>
          </a:p>
          <a:p>
            <a:pPr algn="l" rtl="0"/>
            <a:r>
              <a:rPr lang="en-US" dirty="0" smtClean="0"/>
              <a:t>3) Politically advantages </a:t>
            </a:r>
          </a:p>
          <a:p>
            <a:pPr algn="l" rtl="0"/>
            <a:r>
              <a:rPr lang="en-US" dirty="0" smtClean="0"/>
              <a:t>4) Necessity for the PNA.</a:t>
            </a:r>
          </a:p>
          <a:p>
            <a:pPr algn="l" rtl="0"/>
            <a:r>
              <a:rPr lang="en-US" dirty="0" smtClean="0"/>
              <a:t>5) Tourism</a:t>
            </a:r>
            <a:endParaRPr lang="ar-SA" dirty="0"/>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Airport Reference Code </a:t>
            </a:r>
            <a:endParaRPr lang="ar-SA" dirty="0"/>
          </a:p>
        </p:txBody>
      </p:sp>
      <p:sp>
        <p:nvSpPr>
          <p:cNvPr id="3" name="Content Placeholder 2"/>
          <p:cNvSpPr>
            <a:spLocks noGrp="1"/>
          </p:cNvSpPr>
          <p:nvPr>
            <p:ph idx="1"/>
          </p:nvPr>
        </p:nvSpPr>
        <p:spPr>
          <a:xfrm>
            <a:off x="457200" y="1295400"/>
            <a:ext cx="7239000" cy="5160336"/>
          </a:xfrm>
        </p:spPr>
        <p:txBody>
          <a:bodyPr>
            <a:normAutofit/>
          </a:bodyPr>
          <a:lstStyle/>
          <a:p>
            <a:pPr algn="l" rtl="0"/>
            <a:r>
              <a:rPr lang="en-US" dirty="0" smtClean="0"/>
              <a:t>From the manufacturer airplane criteria see appendix A:</a:t>
            </a:r>
          </a:p>
          <a:p>
            <a:pPr algn="l" rtl="0"/>
            <a:r>
              <a:rPr lang="en-US" dirty="0" smtClean="0"/>
              <a:t>The speed Approach is 154 knots. So that the speed is 141 knots or more but less than 166 knots, there for the Aircraft Approach Category is (D).</a:t>
            </a:r>
          </a:p>
          <a:p>
            <a:pPr algn="l" rtl="0"/>
            <a:r>
              <a:rPr lang="en-US" dirty="0" smtClean="0"/>
              <a:t>Wingspan is 213 ft and tail height is 64.3 ft which they are within the flowing limits 171 - &lt;214 and 60 - &lt;66 in order. There for the Airplane Design Group (ADG) is (V)</a:t>
            </a:r>
          </a:p>
          <a:p>
            <a:pPr algn="l" rtl="0"/>
            <a:r>
              <a:rPr lang="en-US" dirty="0" smtClean="0">
                <a:solidFill>
                  <a:srgbClr val="FF0000"/>
                </a:solidFill>
              </a:rPr>
              <a:t>So that the Airport Reference Code is (D-V)</a:t>
            </a:r>
          </a:p>
          <a:p>
            <a:pPr algn="l" rtl="0"/>
            <a:endParaRPr lang="ar-SA" dirty="0"/>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dirty="0" smtClean="0"/>
              <a:t>Runway components design</a:t>
            </a:r>
            <a:endParaRPr lang="ar-SA" dirty="0"/>
          </a:p>
        </p:txBody>
      </p:sp>
      <p:sp>
        <p:nvSpPr>
          <p:cNvPr id="3" name="Content Placeholder 2"/>
          <p:cNvSpPr>
            <a:spLocks noGrp="1"/>
          </p:cNvSpPr>
          <p:nvPr>
            <p:ph idx="1"/>
          </p:nvPr>
        </p:nvSpPr>
        <p:spPr>
          <a:xfrm>
            <a:off x="457200" y="1295400"/>
            <a:ext cx="7239000" cy="5160336"/>
          </a:xfrm>
        </p:spPr>
        <p:txBody>
          <a:bodyPr/>
          <a:lstStyle/>
          <a:p>
            <a:pPr algn="l" rtl="0"/>
            <a:r>
              <a:rPr lang="en-US" dirty="0" smtClean="0"/>
              <a:t>Obstacle Free Zone (OFZ)</a:t>
            </a:r>
          </a:p>
          <a:p>
            <a:pPr lvl="0" algn="l" rtl="0"/>
            <a:r>
              <a:rPr lang="en-US" dirty="0" smtClean="0"/>
              <a:t>Runway Blast Pad</a:t>
            </a:r>
          </a:p>
          <a:p>
            <a:pPr lvl="0" algn="l" rtl="0"/>
            <a:r>
              <a:rPr lang="en-US" dirty="0" smtClean="0"/>
              <a:t>Runway Protection Zone (RPZ):</a:t>
            </a:r>
          </a:p>
          <a:p>
            <a:pPr lvl="0" algn="l" rtl="0"/>
            <a:r>
              <a:rPr lang="en-US" dirty="0" smtClean="0"/>
              <a:t>Runway Safety Area (RSA)</a:t>
            </a:r>
          </a:p>
          <a:p>
            <a:pPr lvl="0" algn="l" rtl="0"/>
            <a:r>
              <a:rPr lang="en-US" dirty="0" smtClean="0"/>
              <a:t>Shoulder</a:t>
            </a:r>
          </a:p>
          <a:p>
            <a:pPr algn="l" rtl="0"/>
            <a:r>
              <a:rPr lang="en-US" dirty="0" smtClean="0"/>
              <a:t>Taxiway Safety Area (TSA)</a:t>
            </a:r>
          </a:p>
          <a:p>
            <a:pPr lvl="0" algn="l" rtl="0">
              <a:buNone/>
            </a:pPr>
            <a:endParaRPr lang="en-US" dirty="0" smtClean="0"/>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RPZ </a:t>
            </a:r>
            <a:r>
              <a:rPr lang="en-US" dirty="0" err="1" smtClean="0"/>
              <a:t>ARea</a:t>
            </a:r>
            <a:endParaRPr lang="ar-SA" dirty="0"/>
          </a:p>
        </p:txBody>
      </p:sp>
      <p:pic>
        <p:nvPicPr>
          <p:cNvPr id="4" name="Content Placeholder 3"/>
          <p:cNvPicPr>
            <a:picLocks noGrp="1"/>
          </p:cNvPicPr>
          <p:nvPr>
            <p:ph idx="1"/>
          </p:nvPr>
        </p:nvPicPr>
        <p:blipFill>
          <a:blip r:embed="rId2" cstate="print"/>
          <a:srcRect/>
          <a:stretch>
            <a:fillRect/>
          </a:stretch>
        </p:blipFill>
        <p:spPr bwMode="auto">
          <a:xfrm>
            <a:off x="228600" y="990601"/>
            <a:ext cx="7772400" cy="4953000"/>
          </a:xfrm>
          <a:prstGeom prst="rect">
            <a:avLst/>
          </a:prstGeom>
          <a:noFill/>
          <a:ln w="9525">
            <a:noFill/>
            <a:miter lim="800000"/>
            <a:headEnd/>
            <a:tailEnd/>
          </a:ln>
        </p:spPr>
      </p:pic>
      <p:sp>
        <p:nvSpPr>
          <p:cNvPr id="5" name="Rectangle 4"/>
          <p:cNvSpPr/>
          <p:nvPr/>
        </p:nvSpPr>
        <p:spPr>
          <a:xfrm>
            <a:off x="457200" y="5943600"/>
            <a:ext cx="4217950" cy="369332"/>
          </a:xfrm>
          <a:prstGeom prst="rect">
            <a:avLst/>
          </a:prstGeom>
        </p:spPr>
        <p:txBody>
          <a:bodyPr wrap="none">
            <a:spAutoFit/>
          </a:bodyPr>
          <a:lstStyle/>
          <a:p>
            <a:r>
              <a:rPr lang="en-US" b="1" dirty="0"/>
              <a:t>RPZ Area = 49.978 Acer = 198207 m</a:t>
            </a:r>
            <a:r>
              <a:rPr lang="en-US" b="1" baseline="30000" dirty="0"/>
              <a:t>2 </a:t>
            </a:r>
            <a:endParaRPr lang="ar-SA" dirty="0"/>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539210" y="0"/>
            <a:ext cx="4166390" cy="645636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a:bodyPr>
          <a:lstStyle/>
          <a:p>
            <a:r>
              <a:rPr lang="en-US" sz="2000" dirty="0" smtClean="0"/>
              <a:t>Runway design standards for aircraft approach categories C &amp; D</a:t>
            </a:r>
            <a:br>
              <a:rPr lang="en-US" sz="2000" dirty="0" smtClean="0"/>
            </a:br>
            <a:endParaRPr lang="ar-SA" sz="2000" dirty="0"/>
          </a:p>
        </p:txBody>
      </p:sp>
      <p:sp>
        <p:nvSpPr>
          <p:cNvPr id="3" name="Content Placeholder 2"/>
          <p:cNvSpPr>
            <a:spLocks noGrp="1"/>
          </p:cNvSpPr>
          <p:nvPr>
            <p:ph idx="1"/>
          </p:nvPr>
        </p:nvSpPr>
        <p:spPr/>
        <p:txBody>
          <a:bodyPr/>
          <a:lstStyle/>
          <a:p>
            <a:endParaRPr lang="ar-SA"/>
          </a:p>
        </p:txBody>
      </p:sp>
      <p:pic>
        <p:nvPicPr>
          <p:cNvPr id="4" name="Picture 3"/>
          <p:cNvPicPr/>
          <p:nvPr/>
        </p:nvPicPr>
        <p:blipFill>
          <a:blip r:embed="rId2" cstate="print"/>
          <a:srcRect/>
          <a:stretch>
            <a:fillRect/>
          </a:stretch>
        </p:blipFill>
        <p:spPr bwMode="auto">
          <a:xfrm>
            <a:off x="381000" y="1295400"/>
            <a:ext cx="7543800" cy="5334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ar-SA"/>
          </a:p>
        </p:txBody>
      </p:sp>
      <p:pic>
        <p:nvPicPr>
          <p:cNvPr id="41986" name="Picture 2"/>
          <p:cNvPicPr>
            <a:picLocks noChangeAspect="1" noChangeArrowheads="1"/>
          </p:cNvPicPr>
          <p:nvPr/>
        </p:nvPicPr>
        <p:blipFill>
          <a:blip r:embed="rId2" cstate="print"/>
          <a:srcRect/>
          <a:stretch>
            <a:fillRect/>
          </a:stretch>
        </p:blipFill>
        <p:spPr bwMode="auto">
          <a:xfrm>
            <a:off x="304800" y="381000"/>
            <a:ext cx="7620000" cy="60960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Gradients</a:t>
            </a:r>
            <a:endParaRPr lang="ar-SA" dirty="0"/>
          </a:p>
        </p:txBody>
      </p:sp>
      <p:sp>
        <p:nvSpPr>
          <p:cNvPr id="3" name="Content Placeholder 2"/>
          <p:cNvSpPr>
            <a:spLocks noGrp="1"/>
          </p:cNvSpPr>
          <p:nvPr>
            <p:ph idx="1"/>
          </p:nvPr>
        </p:nvSpPr>
        <p:spPr>
          <a:xfrm>
            <a:off x="457200" y="1219200"/>
            <a:ext cx="7239000" cy="5236536"/>
          </a:xfrm>
        </p:spPr>
        <p:txBody>
          <a:bodyPr>
            <a:normAutofit fontScale="70000" lnSpcReduction="20000"/>
          </a:bodyPr>
          <a:lstStyle/>
          <a:p>
            <a:pPr algn="l" rtl="0"/>
            <a:r>
              <a:rPr lang="en-US" b="1" dirty="0" smtClean="0"/>
              <a:t>Surface gradient standards:</a:t>
            </a:r>
          </a:p>
          <a:p>
            <a:pPr lvl="0" algn="l" rtl="0">
              <a:buNone/>
            </a:pPr>
            <a:endParaRPr lang="en-US" dirty="0" smtClean="0"/>
          </a:p>
          <a:p>
            <a:pPr lvl="0" algn="l" rtl="0">
              <a:buNone/>
            </a:pPr>
            <a:r>
              <a:rPr lang="en-US" dirty="0" smtClean="0"/>
              <a:t>Aircraft approach categories C &amp; D:</a:t>
            </a:r>
          </a:p>
          <a:p>
            <a:pPr algn="l" rtl="0"/>
            <a:r>
              <a:rPr lang="en-US" dirty="0" smtClean="0"/>
              <a:t>The longitudinal and transverse gradient standards for runways and stop ways are as follows and as illustrated in following figure </a:t>
            </a:r>
          </a:p>
          <a:p>
            <a:pPr marL="514350" indent="-514350" algn="l" rtl="0">
              <a:buFont typeface="+mj-lt"/>
              <a:buAutoNum type="arabicPeriod"/>
            </a:pPr>
            <a:endParaRPr lang="en-US" dirty="0" smtClean="0"/>
          </a:p>
          <a:p>
            <a:pPr marL="514350" lvl="0" indent="-514350" algn="l" rtl="0">
              <a:buFont typeface="+mj-lt"/>
              <a:buAutoNum type="arabicPeriod"/>
            </a:pPr>
            <a:r>
              <a:rPr lang="en-US" dirty="0" smtClean="0"/>
              <a:t>The max longitudinal grade is ± 1.5 %; however, longitudinal grades may not exceed ±0.8% in the first and last quarter of the runway length. It is desirable to keep longitudinal grades to a minimum.</a:t>
            </a:r>
          </a:p>
          <a:p>
            <a:pPr marL="514350" lvl="0" indent="-514350" algn="l" rtl="0">
              <a:buFont typeface="+mj-lt"/>
              <a:buAutoNum type="arabicPeriod"/>
            </a:pPr>
            <a:r>
              <a:rPr lang="en-US" dirty="0" smtClean="0"/>
              <a:t>The max allowable grade change is ±1.5%. use longitudinal grade changes only when absolutely necessary.</a:t>
            </a:r>
          </a:p>
          <a:p>
            <a:pPr marL="514350" lvl="0" indent="-514350" algn="l" rtl="0">
              <a:buFont typeface="+mj-lt"/>
              <a:buAutoNum type="arabicPeriod"/>
            </a:pPr>
            <a:r>
              <a:rPr lang="en-US" dirty="0" smtClean="0"/>
              <a:t>Vertical curves for longitudinal grade changes are parabolic. The length of the vertical curve is minimum of 1000 ft (300m) for each 1 % change.</a:t>
            </a:r>
          </a:p>
          <a:p>
            <a:pPr marL="514350" lvl="0" indent="-514350" algn="l" rtl="0">
              <a:buFont typeface="+mj-lt"/>
              <a:buAutoNum type="arabicPeriod"/>
            </a:pPr>
            <a:r>
              <a:rPr lang="en-US" dirty="0" smtClean="0"/>
              <a:t>The minimum allowable distance between the points of intersection of vertical curves is 1000 ft (300m) multiplied by the sum of the grade changes ( in percent ) associated with the two vertical.</a:t>
            </a:r>
          </a:p>
          <a:p>
            <a:pPr algn="l"/>
            <a:endParaRPr lang="ar-SA" dirty="0"/>
          </a:p>
        </p:txBody>
      </p:sp>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rot="5400000">
            <a:off x="1287845" y="-678244"/>
            <a:ext cx="5577709" cy="8153399"/>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fontScale="90000"/>
          </a:bodyPr>
          <a:lstStyle/>
          <a:p>
            <a:r>
              <a:rPr lang="en-US" i="1" dirty="0" smtClean="0"/>
              <a:t>Taxiway</a:t>
            </a:r>
            <a:r>
              <a:rPr lang="en-US" dirty="0" smtClean="0"/>
              <a:t> Dimensional standards</a:t>
            </a:r>
            <a:br>
              <a:rPr lang="en-US" dirty="0" smtClean="0"/>
            </a:br>
            <a:endParaRPr lang="ar-SA" dirty="0"/>
          </a:p>
        </p:txBody>
      </p:sp>
      <p:sp>
        <p:nvSpPr>
          <p:cNvPr id="3" name="Content Placeholder 2"/>
          <p:cNvSpPr>
            <a:spLocks noGrp="1"/>
          </p:cNvSpPr>
          <p:nvPr>
            <p:ph idx="1"/>
          </p:nvPr>
        </p:nvSpPr>
        <p:spPr>
          <a:xfrm>
            <a:off x="457200" y="914400"/>
            <a:ext cx="7239000" cy="5541336"/>
          </a:xfrm>
        </p:spPr>
        <p:txBody>
          <a:bodyPr/>
          <a:lstStyle/>
          <a:p>
            <a:pPr algn="r" rtl="0"/>
            <a:r>
              <a:rPr lang="en-US" dirty="0" smtClean="0"/>
              <a:t>Taxiway and Taxi lane Object Free Area (OFA)</a:t>
            </a:r>
          </a:p>
          <a:p>
            <a:pPr algn="l" rtl="0"/>
            <a:r>
              <a:rPr lang="en-US" dirty="0" smtClean="0"/>
              <a:t>Taxiway Shoulders</a:t>
            </a:r>
          </a:p>
          <a:p>
            <a:pPr algn="l" rtl="0"/>
            <a:r>
              <a:rPr lang="en-US" dirty="0" smtClean="0"/>
              <a:t>Taxiway safety area (TSA)</a:t>
            </a:r>
            <a:endParaRPr lang="ar-SA" dirty="0"/>
          </a:p>
        </p:txBody>
      </p:sp>
      <p:pic>
        <p:nvPicPr>
          <p:cNvPr id="4" name="Picture 3"/>
          <p:cNvPicPr/>
          <p:nvPr/>
        </p:nvPicPr>
        <p:blipFill>
          <a:blip r:embed="rId2" cstate="print"/>
          <a:srcRect/>
          <a:stretch>
            <a:fillRect/>
          </a:stretch>
        </p:blipFill>
        <p:spPr bwMode="auto">
          <a:xfrm>
            <a:off x="381000" y="2438400"/>
            <a:ext cx="7620000" cy="42672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fontScale="90000"/>
          </a:bodyPr>
          <a:lstStyle/>
          <a:p>
            <a:r>
              <a:rPr lang="en-US" i="1" dirty="0" smtClean="0"/>
              <a:t>Taxiway</a:t>
            </a:r>
            <a:r>
              <a:rPr lang="en-US" dirty="0" smtClean="0"/>
              <a:t> Dimensional standards</a:t>
            </a:r>
            <a:br>
              <a:rPr lang="en-US" dirty="0" smtClean="0"/>
            </a:br>
            <a:endParaRPr lang="ar-SA" dirty="0"/>
          </a:p>
        </p:txBody>
      </p:sp>
      <p:pic>
        <p:nvPicPr>
          <p:cNvPr id="4" name="Content Placeholder 3"/>
          <p:cNvPicPr>
            <a:picLocks noGrp="1"/>
          </p:cNvPicPr>
          <p:nvPr>
            <p:ph idx="1"/>
          </p:nvPr>
        </p:nvPicPr>
        <p:blipFill>
          <a:blip r:embed="rId2" cstate="print"/>
          <a:srcRect/>
          <a:stretch>
            <a:fillRect/>
          </a:stretch>
        </p:blipFill>
        <p:spPr bwMode="auto">
          <a:xfrm>
            <a:off x="381000" y="1143000"/>
            <a:ext cx="7467600" cy="531336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site selection</a:t>
            </a:r>
            <a:endParaRPr lang="ar-SA" dirty="0"/>
          </a:p>
        </p:txBody>
      </p:sp>
      <p:sp>
        <p:nvSpPr>
          <p:cNvPr id="3" name="Content Placeholder 2"/>
          <p:cNvSpPr>
            <a:spLocks noGrp="1"/>
          </p:cNvSpPr>
          <p:nvPr>
            <p:ph idx="1"/>
          </p:nvPr>
        </p:nvSpPr>
        <p:spPr>
          <a:xfrm>
            <a:off x="457200" y="1609416"/>
            <a:ext cx="7239000" cy="4334184"/>
          </a:xfrm>
        </p:spPr>
        <p:txBody>
          <a:bodyPr/>
          <a:lstStyle/>
          <a:p>
            <a:pPr algn="l" rtl="0"/>
            <a:r>
              <a:rPr lang="en-US" dirty="0" smtClean="0"/>
              <a:t>the FAA (Federal Aviation Administration) recommends a minimum site selection analysis that includes the following factors</a:t>
            </a:r>
            <a:r>
              <a:rPr lang="ar-SA" dirty="0" smtClean="0"/>
              <a:t>:</a:t>
            </a:r>
            <a:endParaRPr lang="en-US" dirty="0" smtClean="0"/>
          </a:p>
          <a:p>
            <a:pPr algn="l" rtl="0"/>
            <a:r>
              <a:rPr lang="en-US" dirty="0" smtClean="0"/>
              <a:t>Operational capability</a:t>
            </a:r>
          </a:p>
          <a:p>
            <a:pPr algn="l" rtl="0"/>
            <a:r>
              <a:rPr lang="en-US" dirty="0" smtClean="0"/>
              <a:t>Ground access</a:t>
            </a:r>
          </a:p>
          <a:p>
            <a:pPr algn="l" rtl="0"/>
            <a:r>
              <a:rPr lang="en-US" dirty="0" smtClean="0"/>
              <a:t>Development costs</a:t>
            </a:r>
          </a:p>
          <a:p>
            <a:pPr algn="l" rtl="0"/>
            <a:r>
              <a:rPr lang="en-US" dirty="0" smtClean="0"/>
              <a:t>Environmental consequences</a:t>
            </a:r>
          </a:p>
          <a:p>
            <a:pPr algn="l" rtl="0"/>
            <a:r>
              <a:rPr lang="en-US" dirty="0" smtClean="0"/>
              <a:t>Socioeconomic factors</a:t>
            </a:r>
          </a:p>
          <a:p>
            <a:pPr algn="l" rtl="0"/>
            <a:r>
              <a:rPr lang="en-US" dirty="0" smtClean="0"/>
              <a:t>Consistency with area</a:t>
            </a:r>
            <a:r>
              <a:rPr lang="ar-SA" dirty="0" smtClean="0"/>
              <a:t>-</a:t>
            </a:r>
            <a:r>
              <a:rPr lang="en-US" dirty="0" smtClean="0"/>
              <a:t>wide planning</a:t>
            </a:r>
          </a:p>
          <a:p>
            <a:pPr algn="l" rtl="0">
              <a:buNone/>
            </a:pPr>
            <a:endParaRPr lang="ar-SA"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Terminal Components</a:t>
            </a:r>
            <a:endParaRPr lang="ar-SA" dirty="0"/>
          </a:p>
        </p:txBody>
      </p:sp>
      <p:sp>
        <p:nvSpPr>
          <p:cNvPr id="3" name="Content Placeholder 2"/>
          <p:cNvSpPr>
            <a:spLocks noGrp="1"/>
          </p:cNvSpPr>
          <p:nvPr>
            <p:ph idx="1"/>
          </p:nvPr>
        </p:nvSpPr>
        <p:spPr/>
        <p:txBody>
          <a:bodyPr/>
          <a:lstStyle/>
          <a:p>
            <a:pPr algn="l" rtl="0"/>
            <a:r>
              <a:rPr lang="en-US" dirty="0" smtClean="0"/>
              <a:t>Apron.</a:t>
            </a:r>
          </a:p>
          <a:p>
            <a:pPr algn="l" rtl="0"/>
            <a:endParaRPr lang="en-US" dirty="0" smtClean="0"/>
          </a:p>
          <a:p>
            <a:pPr algn="l" rtl="0"/>
            <a:r>
              <a:rPr lang="en-US" b="1" dirty="0" smtClean="0"/>
              <a:t>Connector.</a:t>
            </a:r>
          </a:p>
          <a:p>
            <a:pPr algn="l" rtl="0"/>
            <a:endParaRPr lang="en-US" b="1" dirty="0" smtClean="0"/>
          </a:p>
          <a:p>
            <a:pPr algn="l" rtl="0"/>
            <a:r>
              <a:rPr lang="en-US" b="1" dirty="0" smtClean="0"/>
              <a:t>Main Terminal Building. </a:t>
            </a:r>
          </a:p>
          <a:p>
            <a:pPr algn="l" rtl="0"/>
            <a:endParaRPr lang="en-US" dirty="0" smtClean="0"/>
          </a:p>
          <a:p>
            <a:pPr algn="l" rtl="0"/>
            <a:r>
              <a:rPr lang="en-US" b="1" dirty="0" smtClean="0"/>
              <a:t>Airport Access System.</a:t>
            </a:r>
            <a:r>
              <a:rPr lang="en-US" dirty="0" smtClean="0"/>
              <a:t>  </a:t>
            </a:r>
          </a:p>
          <a:p>
            <a:pPr algn="l" rtl="0"/>
            <a:endParaRPr lang="ar-SA" dirty="0"/>
          </a:p>
        </p:txBody>
      </p:sp>
    </p:spTree>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Terminal Building </a:t>
            </a:r>
            <a:r>
              <a:rPr lang="ar-SA" dirty="0" smtClean="0"/>
              <a:t>:</a:t>
            </a:r>
            <a:r>
              <a:rPr lang="en-US" dirty="0" smtClean="0"/>
              <a:t>Concepts</a:t>
            </a:r>
            <a:endParaRPr lang="ar-SA" dirty="0"/>
          </a:p>
        </p:txBody>
      </p:sp>
      <p:sp>
        <p:nvSpPr>
          <p:cNvPr id="3" name="Content Placeholder 2"/>
          <p:cNvSpPr>
            <a:spLocks noGrp="1"/>
          </p:cNvSpPr>
          <p:nvPr>
            <p:ph idx="1"/>
          </p:nvPr>
        </p:nvSpPr>
        <p:spPr/>
        <p:txBody>
          <a:bodyPr/>
          <a:lstStyle/>
          <a:p>
            <a:pPr algn="l" rtl="0"/>
            <a:r>
              <a:rPr lang="en-US" b="1" dirty="0" smtClean="0"/>
              <a:t>Simple Terminal Concept</a:t>
            </a:r>
            <a:r>
              <a:rPr lang="en-US" b="1" dirty="0" smtClean="0"/>
              <a:t>.</a:t>
            </a:r>
          </a:p>
          <a:p>
            <a:pPr algn="l" rtl="0">
              <a:buNone/>
            </a:pPr>
            <a:endParaRPr lang="en-US" dirty="0" smtClean="0"/>
          </a:p>
          <a:p>
            <a:pPr algn="l" rtl="0"/>
            <a:r>
              <a:rPr lang="en-US" b="1" dirty="0" smtClean="0"/>
              <a:t>Linear </a:t>
            </a:r>
            <a:r>
              <a:rPr lang="en-US" b="1" dirty="0" smtClean="0"/>
              <a:t>Concept</a:t>
            </a:r>
          </a:p>
          <a:p>
            <a:pPr algn="l" rtl="0"/>
            <a:endParaRPr lang="en-US" dirty="0" smtClean="0"/>
          </a:p>
          <a:p>
            <a:pPr algn="l" rtl="0"/>
            <a:r>
              <a:rPr lang="en-US" b="1" dirty="0" smtClean="0"/>
              <a:t>Pier Concept</a:t>
            </a:r>
            <a:r>
              <a:rPr lang="en-US" b="1" dirty="0" smtClean="0"/>
              <a:t>.</a:t>
            </a:r>
          </a:p>
          <a:p>
            <a:pPr algn="l" rtl="0">
              <a:buNone/>
            </a:pPr>
            <a:endParaRPr lang="en-US" dirty="0" smtClean="0"/>
          </a:p>
          <a:p>
            <a:pPr algn="l" rtl="0"/>
            <a:r>
              <a:rPr lang="en-US" b="1" dirty="0" smtClean="0"/>
              <a:t>Satellite Concept.</a:t>
            </a:r>
            <a:endParaRPr lang="en-US" dirty="0"/>
          </a:p>
        </p:txBody>
      </p:sp>
    </p:spTree>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Number of gates: </a:t>
            </a:r>
            <a:endParaRPr lang="ar-SA" dirty="0"/>
          </a:p>
        </p:txBody>
      </p:sp>
      <p:sp>
        <p:nvSpPr>
          <p:cNvPr id="3" name="Content Placeholder 2"/>
          <p:cNvSpPr>
            <a:spLocks noGrp="1"/>
          </p:cNvSpPr>
          <p:nvPr>
            <p:ph idx="1"/>
          </p:nvPr>
        </p:nvSpPr>
        <p:spPr/>
        <p:txBody>
          <a:bodyPr/>
          <a:lstStyle/>
          <a:p>
            <a:pPr algn="l" rtl="0"/>
            <a:r>
              <a:rPr lang="en-US" sz="2800" dirty="0" smtClean="0"/>
              <a:t>To estimate number of gates, a lot of data is needed, for example:</a:t>
            </a:r>
            <a:endParaRPr lang="en-US" sz="2000" dirty="0" smtClean="0"/>
          </a:p>
          <a:p>
            <a:pPr lvl="1" algn="l" rtl="0"/>
            <a:r>
              <a:rPr lang="en-US" sz="2400" dirty="0" smtClean="0"/>
              <a:t>Peak hour passengers </a:t>
            </a:r>
            <a:endParaRPr lang="en-US" sz="2400" dirty="0" smtClean="0"/>
          </a:p>
          <a:p>
            <a:pPr lvl="1" algn="l" rtl="0">
              <a:buNone/>
            </a:pPr>
            <a:r>
              <a:rPr lang="en-US" sz="2400" dirty="0" smtClean="0"/>
              <a:t>       </a:t>
            </a:r>
            <a:endParaRPr lang="en-US" sz="1800" dirty="0" smtClean="0"/>
          </a:p>
          <a:p>
            <a:pPr lvl="1" algn="l" rtl="0"/>
            <a:r>
              <a:rPr lang="en-US" sz="2400" dirty="0" smtClean="0"/>
              <a:t>Equivalent airplane factor </a:t>
            </a:r>
            <a:endParaRPr lang="en-US" sz="2400" dirty="0" smtClean="0"/>
          </a:p>
          <a:p>
            <a:pPr lvl="1" algn="l" rtl="0">
              <a:buNone/>
            </a:pPr>
            <a:r>
              <a:rPr lang="en-US" sz="2400" dirty="0" smtClean="0"/>
              <a:t> </a:t>
            </a:r>
            <a:endParaRPr lang="en-US" sz="1800" dirty="0" smtClean="0"/>
          </a:p>
          <a:p>
            <a:pPr lvl="1" algn="l" rtl="0"/>
            <a:r>
              <a:rPr lang="en-US" sz="2400" dirty="0" smtClean="0"/>
              <a:t>Fleet mix </a:t>
            </a:r>
            <a:r>
              <a:rPr lang="en-US" sz="2400" dirty="0" smtClean="0">
                <a:sym typeface="Wingdings"/>
              </a:rPr>
              <a:t></a:t>
            </a:r>
            <a:r>
              <a:rPr lang="en-US" sz="2400" dirty="0" smtClean="0"/>
              <a:t> not </a:t>
            </a:r>
            <a:r>
              <a:rPr lang="en-US" sz="2400" dirty="0" smtClean="0"/>
              <a:t>available</a:t>
            </a:r>
          </a:p>
          <a:p>
            <a:pPr lvl="1" algn="l" rtl="0"/>
            <a:endParaRPr lang="en-US" sz="1800" dirty="0" smtClean="0"/>
          </a:p>
          <a:p>
            <a:pPr lvl="1" algn="l" rtl="0"/>
            <a:r>
              <a:rPr lang="en-US" sz="2400" dirty="0" smtClean="0"/>
              <a:t>Expected destinations at the same time.  </a:t>
            </a:r>
            <a:endParaRPr lang="en-US" sz="1800" dirty="0" smtClean="0"/>
          </a:p>
        </p:txBody>
      </p:sp>
    </p:spTree>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Peak hour passengers:</a:t>
            </a:r>
            <a:br>
              <a:rPr lang="en-US" i="1" dirty="0" smtClean="0"/>
            </a:br>
            <a:endParaRPr lang="ar-SA" dirty="0"/>
          </a:p>
        </p:txBody>
      </p:sp>
      <p:sp>
        <p:nvSpPr>
          <p:cNvPr id="3" name="Content Placeholder 2"/>
          <p:cNvSpPr>
            <a:spLocks noGrp="1"/>
          </p:cNvSpPr>
          <p:nvPr>
            <p:ph idx="1"/>
          </p:nvPr>
        </p:nvSpPr>
        <p:spPr/>
        <p:txBody>
          <a:bodyPr>
            <a:normAutofit/>
          </a:bodyPr>
          <a:lstStyle/>
          <a:p>
            <a:pPr algn="l" rtl="0"/>
            <a:r>
              <a:rPr lang="en-US" sz="1600" dirty="0" smtClean="0"/>
              <a:t>Average monthly passengers =3440000*0.08417</a:t>
            </a:r>
            <a:r>
              <a:rPr lang="en-US" sz="1600" b="1" dirty="0" smtClean="0"/>
              <a:t> = </a:t>
            </a:r>
            <a:r>
              <a:rPr lang="en-US" sz="1600" dirty="0" smtClean="0"/>
              <a:t>289545 </a:t>
            </a:r>
            <a:r>
              <a:rPr lang="en-US" sz="1600" dirty="0" err="1" smtClean="0"/>
              <a:t>pax</a:t>
            </a:r>
            <a:endParaRPr lang="en-US" sz="1600" dirty="0" smtClean="0"/>
          </a:p>
          <a:p>
            <a:pPr algn="l" rtl="0"/>
            <a:r>
              <a:rPr lang="en-US" sz="1600" dirty="0" smtClean="0"/>
              <a:t>Average daily passengers=289545 * 0.03226 =9341 </a:t>
            </a:r>
            <a:r>
              <a:rPr lang="en-US" sz="1600" dirty="0" err="1" smtClean="0"/>
              <a:t>pax</a:t>
            </a:r>
            <a:endParaRPr lang="en-US" sz="1600" dirty="0" smtClean="0"/>
          </a:p>
          <a:p>
            <a:pPr algn="l" rtl="0"/>
            <a:r>
              <a:rPr lang="en-US" sz="1600" dirty="0" smtClean="0"/>
              <a:t>Peak-day-flow=1.26*9341 = 11769 </a:t>
            </a:r>
            <a:r>
              <a:rPr lang="en-US" sz="1600" dirty="0" err="1" smtClean="0"/>
              <a:t>pax</a:t>
            </a:r>
            <a:endParaRPr lang="en-US" sz="1600" dirty="0" smtClean="0"/>
          </a:p>
          <a:p>
            <a:pPr algn="l" rtl="0"/>
            <a:r>
              <a:rPr lang="en-US" sz="1600" dirty="0" smtClean="0"/>
              <a:t>Peak-hour-flow= 0.0917* 11769= 1079. </a:t>
            </a:r>
            <a:r>
              <a:rPr lang="en-US" sz="1600" dirty="0" err="1" smtClean="0"/>
              <a:t>Pax</a:t>
            </a:r>
            <a:endParaRPr lang="en-US" sz="1600" dirty="0" smtClean="0"/>
          </a:p>
          <a:p>
            <a:pPr algn="l" rtl="0">
              <a:buNone/>
            </a:pPr>
            <a:r>
              <a:rPr lang="en-US" sz="1600" b="1" dirty="0" smtClean="0"/>
              <a:t>That means the capacity of airplane </a:t>
            </a:r>
            <a:r>
              <a:rPr lang="en-US" sz="1600" b="1" dirty="0" smtClean="0"/>
              <a:t>of 1 equivalent </a:t>
            </a:r>
            <a:r>
              <a:rPr lang="en-US" sz="1600" b="1" dirty="0" smtClean="0"/>
              <a:t>factor = about 125-135 </a:t>
            </a:r>
            <a:r>
              <a:rPr lang="en-US" sz="1600" b="1" dirty="0" err="1" smtClean="0"/>
              <a:t>pax</a:t>
            </a:r>
            <a:r>
              <a:rPr lang="en-US" sz="1600" b="1" dirty="0" smtClean="0"/>
              <a:t>.</a:t>
            </a:r>
          </a:p>
          <a:p>
            <a:pPr algn="l" rtl="0"/>
            <a:r>
              <a:rPr lang="en-US" sz="1600" dirty="0" smtClean="0"/>
              <a:t>So that number of demand gates =1079/135 = 8 gates</a:t>
            </a:r>
          </a:p>
          <a:p>
            <a:pPr lvl="1" algn="l" rtl="0"/>
            <a:r>
              <a:rPr lang="en-US" sz="1600" dirty="0" smtClean="0">
                <a:solidFill>
                  <a:schemeClr val="tx1">
                    <a:lumMod val="95000"/>
                    <a:lumOff val="5000"/>
                  </a:schemeClr>
                </a:solidFill>
              </a:rPr>
              <a:t>In this project it seen recommended to add 4 gates ,for emergency case</a:t>
            </a:r>
          </a:p>
          <a:p>
            <a:pPr lvl="1" algn="l" rtl="0"/>
            <a:r>
              <a:rPr lang="en-US" sz="1600" dirty="0" smtClean="0">
                <a:solidFill>
                  <a:schemeClr val="tx1">
                    <a:lumMod val="95000"/>
                    <a:lumOff val="5000"/>
                  </a:schemeClr>
                </a:solidFill>
              </a:rPr>
              <a:t>And 4 gates for ceremonial usage.</a:t>
            </a:r>
          </a:p>
          <a:p>
            <a:pPr algn="l" rtl="0"/>
            <a:endParaRPr lang="en-US" sz="2000" dirty="0" smtClean="0"/>
          </a:p>
          <a:p>
            <a:pPr lvl="0" algn="l" rtl="0"/>
            <a:r>
              <a:rPr lang="en-US" sz="2000" dirty="0" smtClean="0"/>
              <a:t>To be the Total estimated gates are </a:t>
            </a:r>
            <a:r>
              <a:rPr lang="en-US" sz="2000" b="1" dirty="0" smtClean="0"/>
              <a:t>( 16 ) </a:t>
            </a:r>
            <a:endParaRPr lang="en-US" sz="2000" dirty="0" smtClean="0"/>
          </a:p>
          <a:p>
            <a:pPr algn="l" rtl="0">
              <a:buNone/>
            </a:pPr>
            <a:endParaRPr lang="en-US" sz="1600" b="1" dirty="0" smtClean="0"/>
          </a:p>
          <a:p>
            <a:pPr algn="l" rtl="0">
              <a:buNone/>
            </a:pPr>
            <a:endParaRPr lang="en-US" sz="2400" dirty="0" smtClean="0"/>
          </a:p>
          <a:p>
            <a:pPr algn="l" rtl="0">
              <a:buNone/>
            </a:pPr>
            <a:endParaRPr lang="ar-SA" dirty="0"/>
          </a:p>
        </p:txBody>
      </p:sp>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39"/>
            <a:ext cx="5791200" cy="518160"/>
          </a:xfrm>
        </p:spPr>
        <p:txBody>
          <a:bodyPr>
            <a:normAutofit fontScale="90000"/>
          </a:bodyPr>
          <a:lstStyle/>
          <a:p>
            <a:endParaRPr lang="ar-SA" dirty="0"/>
          </a:p>
        </p:txBody>
      </p:sp>
      <p:sp>
        <p:nvSpPr>
          <p:cNvPr id="3" name="Content Placeholder 2"/>
          <p:cNvSpPr>
            <a:spLocks noGrp="1"/>
          </p:cNvSpPr>
          <p:nvPr>
            <p:ph idx="1"/>
          </p:nvPr>
        </p:nvSpPr>
        <p:spPr>
          <a:solidFill>
            <a:schemeClr val="bg1"/>
          </a:solidFill>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rtl="0">
              <a:buNone/>
            </a:pPr>
            <a:endPar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l" rtl="0">
              <a:buNone/>
            </a:pPr>
            <a:endPar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l" rtl="0">
              <a:buNone/>
            </a:pP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FOR ATTENTION</a:t>
            </a:r>
            <a:endParaRPr lang="ar-SA"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    </a:t>
            </a:r>
            <a:r>
              <a:rPr lang="en-US" dirty="0" smtClean="0"/>
              <a:t> </a:t>
            </a:r>
            <a:r>
              <a:rPr lang="en-US" sz="2800" dirty="0" smtClean="0"/>
              <a:t>site selection according </a:t>
            </a:r>
            <a:r>
              <a:rPr lang="en-US" sz="2800" dirty="0" smtClean="0">
                <a:solidFill>
                  <a:schemeClr val="bg2">
                    <a:lumMod val="50000"/>
                  </a:schemeClr>
                </a:solidFill>
              </a:rPr>
              <a:t>ICAO</a:t>
            </a:r>
            <a:r>
              <a:rPr lang="en-US" sz="2800" dirty="0" smtClean="0"/>
              <a:t> and </a:t>
            </a:r>
            <a:r>
              <a:rPr lang="en-US" sz="2800" dirty="0" smtClean="0">
                <a:solidFill>
                  <a:schemeClr val="bg2">
                    <a:lumMod val="50000"/>
                  </a:schemeClr>
                </a:solidFill>
              </a:rPr>
              <a:t>FAA </a:t>
            </a:r>
            <a:r>
              <a:rPr lang="en-US" sz="2800" dirty="0" smtClean="0"/>
              <a:t>codes</a:t>
            </a:r>
            <a:endParaRPr lang="ar-SA" sz="2800" dirty="0"/>
          </a:p>
        </p:txBody>
      </p:sp>
      <p:sp>
        <p:nvSpPr>
          <p:cNvPr id="3" name="Content Placeholder 2"/>
          <p:cNvSpPr>
            <a:spLocks noGrp="1"/>
          </p:cNvSpPr>
          <p:nvPr>
            <p:ph idx="1"/>
          </p:nvPr>
        </p:nvSpPr>
        <p:spPr>
          <a:xfrm>
            <a:off x="457200" y="1600200"/>
            <a:ext cx="7239000" cy="4855536"/>
          </a:xfrm>
        </p:spPr>
        <p:txBody>
          <a:bodyPr>
            <a:normAutofit/>
          </a:bodyPr>
          <a:lstStyle/>
          <a:p>
            <a:pPr lvl="0" algn="l" rtl="0">
              <a:buNone/>
            </a:pP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itchFamily="2" charset="2"/>
              </a:rPr>
              <a:t></a:t>
            </a:r>
            <a:r>
              <a:rPr lang="en-US" sz="2400" dirty="0" smtClean="0">
                <a:sym typeface="Wingdings" pitchFamily="2" charset="2"/>
              </a:rPr>
              <a:t> Al-</a:t>
            </a:r>
            <a:r>
              <a:rPr lang="en-US" sz="2400" dirty="0" err="1" smtClean="0">
                <a:sym typeface="Wingdings" pitchFamily="2" charset="2"/>
              </a:rPr>
              <a:t>Buqaiaa</a:t>
            </a:r>
            <a:r>
              <a:rPr lang="en-US" sz="2400" dirty="0" smtClean="0">
                <a:sym typeface="Wingdings" pitchFamily="2" charset="2"/>
              </a:rPr>
              <a:t> site </a:t>
            </a:r>
            <a:r>
              <a:rPr lang="en-US" sz="2400" dirty="0" smtClean="0"/>
              <a:t>:</a:t>
            </a:r>
          </a:p>
          <a:p>
            <a:pPr lvl="0" algn="l" rtl="0"/>
            <a:r>
              <a:rPr lang="en-US" sz="2400" dirty="0" smtClean="0"/>
              <a:t>The selected site away from any population communities to avoid sound pollution.</a:t>
            </a:r>
          </a:p>
          <a:p>
            <a:pPr lvl="0" algn="l" rtl="0"/>
            <a:endParaRPr lang="en-US" sz="2400" dirty="0" smtClean="0"/>
          </a:p>
          <a:p>
            <a:pPr lvl="0" algn="l" rtl="0"/>
            <a:r>
              <a:rPr lang="en-US" sz="2400" dirty="0" smtClean="0"/>
              <a:t>The selected site does not affect the population areas growth.</a:t>
            </a:r>
          </a:p>
          <a:p>
            <a:pPr lvl="0" algn="l" rtl="0"/>
            <a:endParaRPr lang="en-US" sz="2400" dirty="0" smtClean="0"/>
          </a:p>
          <a:p>
            <a:pPr lvl="0" algn="l" rtl="0"/>
            <a:r>
              <a:rPr lang="en-US" sz="2400" dirty="0" smtClean="0"/>
              <a:t>According to the wind rose extracted from the wind movement in the proposed site showed slight wind speed with (N/W) to avoid any cross wind in the runway direction. </a:t>
            </a:r>
          </a:p>
          <a:p>
            <a:pPr algn="l" rtl="0"/>
            <a:endParaRPr lang="en-US" dirty="0" smtClean="0"/>
          </a:p>
          <a:p>
            <a:pPr algn="l" rtl="0"/>
            <a:endParaRPr lang="ar-SA"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selected site </a:t>
            </a:r>
            <a:r>
              <a:rPr lang="en-US" dirty="0" err="1" smtClean="0"/>
              <a:t>discreption</a:t>
            </a:r>
            <a:r>
              <a:rPr lang="en-US" dirty="0" smtClean="0"/>
              <a:t>:</a:t>
            </a:r>
            <a:endParaRPr lang="ar-SA" dirty="0"/>
          </a:p>
        </p:txBody>
      </p:sp>
      <p:sp>
        <p:nvSpPr>
          <p:cNvPr id="3" name="Content Placeholder 2"/>
          <p:cNvSpPr>
            <a:spLocks noGrp="1"/>
          </p:cNvSpPr>
          <p:nvPr>
            <p:ph idx="1"/>
          </p:nvPr>
        </p:nvSpPr>
        <p:spPr/>
        <p:txBody>
          <a:bodyPr>
            <a:normAutofit/>
          </a:bodyPr>
          <a:lstStyle/>
          <a:p>
            <a:pPr lvl="0" algn="l" rtl="0"/>
            <a:r>
              <a:rPr lang="en-US" dirty="0" smtClean="0"/>
              <a:t>± 10m on mean sea level.</a:t>
            </a:r>
          </a:p>
          <a:p>
            <a:pPr lvl="0" algn="l" rtl="0"/>
            <a:endParaRPr lang="en-US" dirty="0" smtClean="0"/>
          </a:p>
          <a:p>
            <a:pPr lvl="0" algn="l" rtl="0"/>
            <a:r>
              <a:rPr lang="en-US" dirty="0" smtClean="0"/>
              <a:t>Intermediate of the west bank.</a:t>
            </a:r>
          </a:p>
          <a:p>
            <a:pPr lvl="0" algn="l" rtl="0"/>
            <a:endParaRPr lang="en-US" dirty="0" smtClean="0"/>
          </a:p>
          <a:p>
            <a:pPr lvl="0" algn="l" rtl="0"/>
            <a:r>
              <a:rPr lang="en-US" dirty="0" smtClean="0"/>
              <a:t>Sandy soil.</a:t>
            </a:r>
          </a:p>
          <a:p>
            <a:pPr lvl="0" algn="l" rtl="0"/>
            <a:endParaRPr lang="en-US" dirty="0" smtClean="0"/>
          </a:p>
          <a:p>
            <a:pPr lvl="0" algn="l" rtl="0"/>
            <a:r>
              <a:rPr lang="en-US" dirty="0" smtClean="0"/>
              <a:t>The weather is moderate and suitable (ambient temp, humidity) .</a:t>
            </a:r>
          </a:p>
          <a:p>
            <a:pPr algn="l" rtl="0"/>
            <a:endParaRPr lang="ar-SA"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AIRPORT SITE COORDINATION</a:t>
            </a:r>
            <a:br>
              <a:rPr lang="en-US" dirty="0" smtClean="0"/>
            </a:br>
            <a:endParaRPr lang="ar-SA" dirty="0"/>
          </a:p>
        </p:txBody>
      </p:sp>
      <p:sp>
        <p:nvSpPr>
          <p:cNvPr id="3" name="Content Placeholder 2"/>
          <p:cNvSpPr>
            <a:spLocks noGrp="1"/>
          </p:cNvSpPr>
          <p:nvPr>
            <p:ph idx="1"/>
          </p:nvPr>
        </p:nvSpPr>
        <p:spPr/>
        <p:txBody>
          <a:bodyPr/>
          <a:lstStyle/>
          <a:p>
            <a:pPr algn="l" rtl="0"/>
            <a:r>
              <a:rPr lang="en-US" dirty="0" smtClean="0"/>
              <a:t>1</a:t>
            </a:r>
            <a:r>
              <a:rPr lang="en-US" dirty="0" smtClean="0">
                <a:sym typeface="Wingdings"/>
              </a:rPr>
              <a:t></a:t>
            </a:r>
            <a:r>
              <a:rPr lang="en-US" dirty="0" smtClean="0"/>
              <a:t> X:187470           Y:129505 </a:t>
            </a:r>
          </a:p>
          <a:p>
            <a:pPr algn="l" rtl="0"/>
            <a:r>
              <a:rPr lang="en-US" dirty="0" smtClean="0"/>
              <a:t>2</a:t>
            </a:r>
            <a:r>
              <a:rPr lang="en-US" dirty="0" smtClean="0">
                <a:sym typeface="Wingdings"/>
              </a:rPr>
              <a:t></a:t>
            </a:r>
            <a:r>
              <a:rPr lang="en-US" dirty="0" smtClean="0"/>
              <a:t> X:189446           Y:129446 </a:t>
            </a:r>
          </a:p>
          <a:p>
            <a:pPr algn="l" rtl="0"/>
            <a:r>
              <a:rPr lang="en-US" dirty="0" smtClean="0"/>
              <a:t>3</a:t>
            </a:r>
            <a:r>
              <a:rPr lang="en-US" dirty="0" smtClean="0">
                <a:sym typeface="Wingdings"/>
              </a:rPr>
              <a:t></a:t>
            </a:r>
            <a:r>
              <a:rPr lang="en-US" dirty="0" smtClean="0"/>
              <a:t> X:186898           Y:125544 </a:t>
            </a:r>
          </a:p>
          <a:p>
            <a:pPr algn="l" rtl="0"/>
            <a:r>
              <a:rPr lang="en-US" dirty="0" smtClean="0"/>
              <a:t>4</a:t>
            </a:r>
            <a:r>
              <a:rPr lang="en-US" dirty="0" smtClean="0">
                <a:sym typeface="Wingdings"/>
              </a:rPr>
              <a:t></a:t>
            </a:r>
            <a:r>
              <a:rPr lang="en-US" dirty="0" smtClean="0"/>
              <a:t> X:188882           Y:125262</a:t>
            </a:r>
          </a:p>
          <a:p>
            <a:pPr algn="l" rtl="0"/>
            <a:endParaRPr lang="en-US" dirty="0" smtClean="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 0014.jpg"/>
          <p:cNvPicPr>
            <a:picLocks noGrp="1"/>
          </p:cNvPicPr>
          <p:nvPr>
            <p:ph idx="1"/>
          </p:nvPr>
        </p:nvPicPr>
        <p:blipFill>
          <a:blip r:embed="rId2" cstate="print"/>
          <a:srcRect/>
          <a:stretch>
            <a:fillRect/>
          </a:stretch>
        </p:blipFill>
        <p:spPr bwMode="auto">
          <a:xfrm>
            <a:off x="0" y="0"/>
            <a:ext cx="8153400" cy="6858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Data</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981200"/>
            <a:ext cx="5904928" cy="3809206"/>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1282</TotalTime>
  <Words>1616</Words>
  <Application>Microsoft Office PowerPoint</Application>
  <PresentationFormat>On-screen Show (4:3)</PresentationFormat>
  <Paragraphs>232</Paragraphs>
  <Slides>44</Slides>
  <Notes>1</Notes>
  <HiddenSlides>0</HiddenSlides>
  <MMClips>0</MMClips>
  <ScaleCrop>false</ScaleCrop>
  <HeadingPairs>
    <vt:vector size="6" baseType="variant">
      <vt:variant>
        <vt:lpstr>Theme</vt:lpstr>
      </vt:variant>
      <vt:variant>
        <vt:i4>1</vt:i4>
      </vt:variant>
      <vt:variant>
        <vt:lpstr>Slide Titles</vt:lpstr>
      </vt:variant>
      <vt:variant>
        <vt:i4>44</vt:i4>
      </vt:variant>
      <vt:variant>
        <vt:lpstr>Custom Shows</vt:lpstr>
      </vt:variant>
      <vt:variant>
        <vt:i4>1</vt:i4>
      </vt:variant>
    </vt:vector>
  </HeadingPairs>
  <TitlesOfParts>
    <vt:vector size="46" baseType="lpstr">
      <vt:lpstr>Opulent</vt:lpstr>
      <vt:lpstr>Slide 1</vt:lpstr>
      <vt:lpstr>Definition:</vt:lpstr>
      <vt:lpstr>Advantages of the airport: </vt:lpstr>
      <vt:lpstr>Airport site selection</vt:lpstr>
      <vt:lpstr>     site selection according ICAO and FAA codes</vt:lpstr>
      <vt:lpstr>The selected site discreption:</vt:lpstr>
      <vt:lpstr>AIRPORT SITE COORDINATION </vt:lpstr>
      <vt:lpstr>Slide 8</vt:lpstr>
      <vt:lpstr>Atmospheric Data</vt:lpstr>
      <vt:lpstr>Passengers trends during 20 years of airport operation (Million passengers)/year. </vt:lpstr>
      <vt:lpstr>Passenger classification / year: </vt:lpstr>
      <vt:lpstr>R.W Considerations</vt:lpstr>
      <vt:lpstr>  Runway Orientation  </vt:lpstr>
      <vt:lpstr>Runway orientation</vt:lpstr>
      <vt:lpstr>Number of Runways </vt:lpstr>
      <vt:lpstr>Runway Length Justification</vt:lpstr>
      <vt:lpstr>Runway Length Justification</vt:lpstr>
      <vt:lpstr>Runway Length Justification</vt:lpstr>
      <vt:lpstr>Takeoff Length Requirements</vt:lpstr>
      <vt:lpstr>Results table of Takeoff Length Requirements</vt:lpstr>
      <vt:lpstr>Landing Length Requirements </vt:lpstr>
      <vt:lpstr>Runway length design (Sample calculations) </vt:lpstr>
      <vt:lpstr>Runway length design (Sample calculations) </vt:lpstr>
      <vt:lpstr>• Selection of Exit:  </vt:lpstr>
      <vt:lpstr>Selection of Exit:</vt:lpstr>
      <vt:lpstr>Selection of Exit</vt:lpstr>
      <vt:lpstr>Imaginary Surfaces summary</vt:lpstr>
      <vt:lpstr>Imaginary Surfaces summary</vt:lpstr>
      <vt:lpstr>Imaginary Surfaces summary</vt:lpstr>
      <vt:lpstr>Airport Reference Code </vt:lpstr>
      <vt:lpstr>Runway components design</vt:lpstr>
      <vt:lpstr>RPZ ARea</vt:lpstr>
      <vt:lpstr>Slide 33</vt:lpstr>
      <vt:lpstr>Runway design standards for aircraft approach categories C &amp; D </vt:lpstr>
      <vt:lpstr>Slide 35</vt:lpstr>
      <vt:lpstr>Gradients</vt:lpstr>
      <vt:lpstr>Slide 37</vt:lpstr>
      <vt:lpstr>Taxiway Dimensional standards </vt:lpstr>
      <vt:lpstr>Taxiway Dimensional standards </vt:lpstr>
      <vt:lpstr>Major Terminal Components</vt:lpstr>
      <vt:lpstr>Alternative Terminal Building :Concepts</vt:lpstr>
      <vt:lpstr>Estimating Number of gates: </vt:lpstr>
      <vt:lpstr>Peak hour passengers: </vt:lpstr>
      <vt:lpstr>Slide 44</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eng-ibrahim</dc:creator>
  <cp:lastModifiedBy>dreams</cp:lastModifiedBy>
  <cp:revision>115</cp:revision>
  <dcterms:created xsi:type="dcterms:W3CDTF">2011-05-27T12:06:37Z</dcterms:created>
  <dcterms:modified xsi:type="dcterms:W3CDTF">2011-05-30T05:08:57Z</dcterms:modified>
</cp:coreProperties>
</file>