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3" r:id="rId14"/>
    <p:sldId id="268" r:id="rId15"/>
    <p:sldId id="269" r:id="rId16"/>
    <p:sldId id="270" r:id="rId17"/>
    <p:sldId id="271" r:id="rId18"/>
    <p:sldId id="272" r:id="rId19"/>
    <p:sldId id="274" r:id="rId20"/>
    <p:sldId id="275" r:id="rId21"/>
    <p:sldId id="276" r:id="rId22"/>
    <p:sldId id="277" r:id="rId23"/>
    <p:sldId id="278" r:id="rId24"/>
    <p:sldId id="288" r:id="rId25"/>
    <p:sldId id="289" r:id="rId26"/>
    <p:sldId id="290" r:id="rId27"/>
    <p:sldId id="291" r:id="rId28"/>
    <p:sldId id="279" r:id="rId29"/>
    <p:sldId id="280" r:id="rId30"/>
    <p:sldId id="282" r:id="rId31"/>
    <p:sldId id="281" r:id="rId32"/>
    <p:sldId id="283" r:id="rId33"/>
    <p:sldId id="284" r:id="rId34"/>
    <p:sldId id="285" r:id="rId35"/>
    <p:sldId id="286" r:id="rId36"/>
    <p:sldId id="287"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915311-A19E-40A0-939B-B51832A1B262}" type="datetimeFigureOut">
              <a:rPr lang="en-US" smtClean="0"/>
              <a:pPr/>
              <a:t>12/30/2010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C5C82-CB20-4122-AA8A-71042E8A139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15311-A19E-40A0-939B-B51832A1B262}" type="datetimeFigureOut">
              <a:rPr lang="en-US" smtClean="0"/>
              <a:pPr/>
              <a:t>12/30/2010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C5C82-CB20-4122-AA8A-71042E8A139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15311-A19E-40A0-939B-B51832A1B262}" type="datetimeFigureOut">
              <a:rPr lang="en-US" smtClean="0"/>
              <a:pPr/>
              <a:t>12/30/2010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C5C82-CB20-4122-AA8A-71042E8A139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915311-A19E-40A0-939B-B51832A1B262}" type="datetimeFigureOut">
              <a:rPr lang="en-US" smtClean="0"/>
              <a:pPr/>
              <a:t>12/30/2010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C5C82-CB20-4122-AA8A-71042E8A139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915311-A19E-40A0-939B-B51832A1B262}" type="datetimeFigureOut">
              <a:rPr lang="en-US" smtClean="0"/>
              <a:pPr/>
              <a:t>12/30/2010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CC5C82-CB20-4122-AA8A-71042E8A139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915311-A19E-40A0-939B-B51832A1B262}" type="datetimeFigureOut">
              <a:rPr lang="en-US" smtClean="0"/>
              <a:pPr/>
              <a:t>12/30/2010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C5C82-CB20-4122-AA8A-71042E8A139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915311-A19E-40A0-939B-B51832A1B262}" type="datetimeFigureOut">
              <a:rPr lang="en-US" smtClean="0"/>
              <a:pPr/>
              <a:t>12/30/2010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CC5C82-CB20-4122-AA8A-71042E8A139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915311-A19E-40A0-939B-B51832A1B262}" type="datetimeFigureOut">
              <a:rPr lang="en-US" smtClean="0"/>
              <a:pPr/>
              <a:t>12/30/2010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CC5C82-CB20-4122-AA8A-71042E8A139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915311-A19E-40A0-939B-B51832A1B262}" type="datetimeFigureOut">
              <a:rPr lang="en-US" smtClean="0"/>
              <a:pPr/>
              <a:t>12/30/2010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CC5C82-CB20-4122-AA8A-71042E8A139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915311-A19E-40A0-939B-B51832A1B262}" type="datetimeFigureOut">
              <a:rPr lang="en-US" smtClean="0"/>
              <a:pPr/>
              <a:t>12/30/2010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C5C82-CB20-4122-AA8A-71042E8A139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915311-A19E-40A0-939B-B51832A1B262}" type="datetimeFigureOut">
              <a:rPr lang="en-US" smtClean="0"/>
              <a:pPr/>
              <a:t>12/30/2010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CC5C82-CB20-4122-AA8A-71042E8A139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F0">
            <a:alpha val="40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15311-A19E-40A0-939B-B51832A1B262}" type="datetimeFigureOut">
              <a:rPr lang="en-US" smtClean="0"/>
              <a:pPr/>
              <a:t>12/30/2010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C5C82-CB20-4122-AA8A-71042E8A139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50"/>
            <a:ext cx="7772400" cy="2228850"/>
          </a:xfrm>
        </p:spPr>
        <p:txBody>
          <a:bodyPr/>
          <a:lstStyle/>
          <a:p>
            <a:r>
              <a:rPr lang="en-US" dirty="0"/>
              <a:t/>
            </a:r>
            <a:br>
              <a:rPr lang="en-US" dirty="0"/>
            </a:br>
            <a:r>
              <a:rPr lang="en-US" dirty="0" smtClean="0"/>
              <a:t>Design of bulk supply network in the southern  West Bank</a:t>
            </a:r>
            <a:endParaRPr lang="en-US" dirty="0"/>
          </a:p>
        </p:txBody>
      </p:sp>
      <p:sp>
        <p:nvSpPr>
          <p:cNvPr id="3" name="Subtitle 2"/>
          <p:cNvSpPr>
            <a:spLocks noGrp="1"/>
          </p:cNvSpPr>
          <p:nvPr>
            <p:ph type="subTitle" idx="1"/>
          </p:nvPr>
        </p:nvSpPr>
        <p:spPr>
          <a:xfrm>
            <a:off x="0" y="4800600"/>
            <a:ext cx="6400800" cy="1752600"/>
          </a:xfrm>
        </p:spPr>
        <p:txBody>
          <a:bodyPr/>
          <a:lstStyle/>
          <a:p>
            <a:pPr algn="l"/>
            <a:r>
              <a:rPr lang="en-US" dirty="0" smtClean="0">
                <a:solidFill>
                  <a:schemeClr val="tx1"/>
                </a:solidFill>
              </a:rPr>
              <a:t>Prepared by: Muna Faidi</a:t>
            </a:r>
            <a:endParaRPr lang="en-US" dirty="0">
              <a:solidFill>
                <a:schemeClr val="tx1"/>
              </a:solidFill>
            </a:endParaRPr>
          </a:p>
          <a:p>
            <a:pPr algn="l"/>
            <a:r>
              <a:rPr lang="en-US" dirty="0" smtClean="0">
                <a:solidFill>
                  <a:schemeClr val="tx1"/>
                </a:solidFill>
              </a:rPr>
              <a:t>                        Aya Nofal</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990600"/>
            <a:ext cx="8229600" cy="4525963"/>
          </a:xfrm>
        </p:spPr>
        <p:txBody>
          <a:bodyPr>
            <a:normAutofit lnSpcReduction="10000"/>
          </a:bodyPr>
          <a:lstStyle/>
          <a:p>
            <a:pPr>
              <a:buNone/>
            </a:pPr>
            <a:endParaRPr lang="en-US" dirty="0"/>
          </a:p>
          <a:p>
            <a:pPr>
              <a:buNone/>
            </a:pPr>
            <a:r>
              <a:rPr lang="en-US" dirty="0"/>
              <a:t> </a:t>
            </a:r>
            <a:r>
              <a:rPr lang="en-US" dirty="0" smtClean="0"/>
              <a:t>   Hebron:</a:t>
            </a:r>
          </a:p>
          <a:p>
            <a:pPr>
              <a:buNone/>
            </a:pPr>
            <a:endParaRPr lang="en-US" dirty="0" smtClean="0"/>
          </a:p>
          <a:p>
            <a:pPr>
              <a:buNone/>
            </a:pPr>
            <a:r>
              <a:rPr lang="en-US" dirty="0" smtClean="0"/>
              <a:t>   Hebron city ,  </a:t>
            </a:r>
            <a:r>
              <a:rPr lang="en-US" dirty="0"/>
              <a:t>a Palestinian town located to the south of Jerusalem in the West Bank and away from Jerusalem, about 35 km, is the largest Palestinian cities in terms of population and area after the city of Gaza, the center of Hebron.</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1447800"/>
          </a:xfrm>
        </p:spPr>
        <p:txBody>
          <a:bodyPr>
            <a:normAutofit fontScale="90000"/>
          </a:bodyPr>
          <a:lstStyle/>
          <a:p>
            <a:r>
              <a:rPr lang="en-US" dirty="0" smtClean="0"/>
              <a:t>Climate Description                                     </a:t>
            </a:r>
            <a:br>
              <a:rPr lang="en-US" dirty="0" smtClean="0"/>
            </a:br>
            <a:r>
              <a:rPr lang="en-US" sz="4000" dirty="0"/>
              <a:t/>
            </a:r>
            <a:br>
              <a:rPr lang="en-US" sz="4000" dirty="0"/>
            </a:br>
            <a:r>
              <a:rPr lang="en-US" sz="4000" dirty="0" smtClean="0"/>
              <a:t>rainfall and evaporation </a:t>
            </a:r>
            <a:endParaRPr lang="en-US" sz="4000" dirty="0"/>
          </a:p>
        </p:txBody>
      </p:sp>
      <p:pic>
        <p:nvPicPr>
          <p:cNvPr id="4" name="Content Placeholder 3" descr="re.png"/>
          <p:cNvPicPr>
            <a:picLocks noGrp="1" noChangeAspect="1"/>
          </p:cNvPicPr>
          <p:nvPr>
            <p:ph idx="1"/>
          </p:nvPr>
        </p:nvPicPr>
        <p:blipFill>
          <a:blip r:embed="rId2" cstate="print"/>
          <a:stretch>
            <a:fillRect/>
          </a:stretch>
        </p:blipFill>
        <p:spPr>
          <a:xfrm>
            <a:off x="1828800" y="2667000"/>
            <a:ext cx="5641080" cy="3697194"/>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Humidity</a:t>
            </a:r>
            <a:endParaRPr lang="en-US" dirty="0"/>
          </a:p>
        </p:txBody>
      </p:sp>
      <p:pic>
        <p:nvPicPr>
          <p:cNvPr id="4" name="Content Placeholder 3" descr="hu.png"/>
          <p:cNvPicPr>
            <a:picLocks noGrp="1" noChangeAspect="1"/>
          </p:cNvPicPr>
          <p:nvPr>
            <p:ph idx="1"/>
          </p:nvPr>
        </p:nvPicPr>
        <p:blipFill>
          <a:blip r:embed="rId2" cstate="print"/>
          <a:stretch>
            <a:fillRect/>
          </a:stretch>
        </p:blipFill>
        <p:spPr>
          <a:xfrm>
            <a:off x="914400" y="1752600"/>
            <a:ext cx="7620000" cy="4206296"/>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1143000"/>
            <a:ext cx="8229600" cy="4525963"/>
          </a:xfrm>
        </p:spPr>
        <p:txBody>
          <a:bodyPr/>
          <a:lstStyle/>
          <a:p>
            <a:pPr algn="ctr">
              <a:buNone/>
            </a:pPr>
            <a:r>
              <a:rPr lang="en-US" b="1" dirty="0"/>
              <a:t>Existing Water </a:t>
            </a:r>
            <a:r>
              <a:rPr lang="en-US" b="1" dirty="0" smtClean="0"/>
              <a:t>Demand</a:t>
            </a:r>
            <a:endParaRPr lang="en-US" dirty="0" smtClean="0"/>
          </a:p>
          <a:p>
            <a:pPr algn="ctr">
              <a:buNone/>
            </a:pPr>
            <a:r>
              <a:rPr lang="en-US" dirty="0"/>
              <a:t> </a:t>
            </a:r>
          </a:p>
          <a:p>
            <a:r>
              <a:rPr lang="en-US" dirty="0"/>
              <a:t>Bethlehem and Hebron consist from 137 locations as shown in </a:t>
            </a:r>
            <a:r>
              <a:rPr lang="en-US" dirty="0" smtClean="0"/>
              <a:t>table, and </a:t>
            </a:r>
            <a:r>
              <a:rPr lang="en-US" dirty="0"/>
              <a:t>because of the difficulty of dealing with them we combined them in 27 .we take the elevation from  </a:t>
            </a:r>
            <a:r>
              <a:rPr lang="en-US" dirty="0" smtClean="0"/>
              <a:t>Google Earth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a:t>
            </a:r>
            <a:endParaRPr lang="en-US" dirty="0"/>
          </a:p>
        </p:txBody>
      </p:sp>
      <p:pic>
        <p:nvPicPr>
          <p:cNvPr id="4" name="Content Placeholder 3" descr="2.png"/>
          <p:cNvPicPr>
            <a:picLocks noGrp="1" noChangeAspect="1"/>
          </p:cNvPicPr>
          <p:nvPr>
            <p:ph idx="1"/>
          </p:nvPr>
        </p:nvPicPr>
        <p:blipFill>
          <a:blip r:embed="rId2" cstate="print"/>
          <a:stretch>
            <a:fillRect/>
          </a:stretch>
        </p:blipFill>
        <p:spPr>
          <a:xfrm>
            <a:off x="0" y="0"/>
            <a:ext cx="4333564" cy="6858000"/>
          </a:xfrm>
        </p:spPr>
      </p:pic>
      <p:pic>
        <p:nvPicPr>
          <p:cNvPr id="6" name="Picture 5" descr="3.png"/>
          <p:cNvPicPr>
            <a:picLocks noChangeAspect="1"/>
          </p:cNvPicPr>
          <p:nvPr/>
        </p:nvPicPr>
        <p:blipFill>
          <a:blip r:embed="rId3" cstate="print"/>
          <a:stretch>
            <a:fillRect/>
          </a:stretch>
        </p:blipFill>
        <p:spPr>
          <a:xfrm>
            <a:off x="4598738" y="0"/>
            <a:ext cx="4545262" cy="68580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4.png"/>
          <p:cNvPicPr>
            <a:picLocks noGrp="1" noChangeAspect="1"/>
          </p:cNvPicPr>
          <p:nvPr>
            <p:ph idx="1"/>
          </p:nvPr>
        </p:nvPicPr>
        <p:blipFill>
          <a:blip r:embed="rId2" cstate="print"/>
          <a:stretch>
            <a:fillRect/>
          </a:stretch>
        </p:blipFill>
        <p:spPr>
          <a:xfrm>
            <a:off x="0" y="0"/>
            <a:ext cx="4494035" cy="6858000"/>
          </a:xfrm>
        </p:spPr>
      </p:pic>
      <p:pic>
        <p:nvPicPr>
          <p:cNvPr id="5" name="Picture 4" descr="5.png"/>
          <p:cNvPicPr>
            <a:picLocks noChangeAspect="1"/>
          </p:cNvPicPr>
          <p:nvPr/>
        </p:nvPicPr>
        <p:blipFill>
          <a:blip r:embed="rId3" cstate="print"/>
          <a:stretch>
            <a:fillRect/>
          </a:stretch>
        </p:blipFill>
        <p:spPr>
          <a:xfrm>
            <a:off x="4617796" y="0"/>
            <a:ext cx="4526204" cy="68580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6.png"/>
          <p:cNvPicPr>
            <a:picLocks noGrp="1" noChangeAspect="1"/>
          </p:cNvPicPr>
          <p:nvPr>
            <p:ph idx="1"/>
          </p:nvPr>
        </p:nvPicPr>
        <p:blipFill>
          <a:blip r:embed="rId2" cstate="print"/>
          <a:stretch>
            <a:fillRect/>
          </a:stretch>
        </p:blipFill>
        <p:spPr>
          <a:xfrm>
            <a:off x="0" y="0"/>
            <a:ext cx="4267200" cy="6858000"/>
          </a:xfrm>
        </p:spPr>
      </p:pic>
      <p:pic>
        <p:nvPicPr>
          <p:cNvPr id="5" name="Picture 4" descr="7.png"/>
          <p:cNvPicPr>
            <a:picLocks noChangeAspect="1"/>
          </p:cNvPicPr>
          <p:nvPr/>
        </p:nvPicPr>
        <p:blipFill>
          <a:blip r:embed="rId3" cstate="print"/>
          <a:stretch>
            <a:fillRect/>
          </a:stretch>
        </p:blipFill>
        <p:spPr>
          <a:xfrm>
            <a:off x="4419600" y="0"/>
            <a:ext cx="4724400" cy="685800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4" name="Content Placeholder 3" descr="8.png"/>
          <p:cNvPicPr>
            <a:picLocks noGrp="1" noChangeAspect="1"/>
          </p:cNvPicPr>
          <p:nvPr>
            <p:ph idx="1"/>
          </p:nvPr>
        </p:nvPicPr>
        <p:blipFill>
          <a:blip r:embed="rId2" cstate="print"/>
          <a:stretch>
            <a:fillRect/>
          </a:stretch>
        </p:blipFill>
        <p:spPr>
          <a:xfrm>
            <a:off x="2209800" y="381000"/>
            <a:ext cx="4535733" cy="5867400"/>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lstStyle/>
          <a:p>
            <a:r>
              <a:rPr lang="en-US" dirty="0"/>
              <a:t>After that we calculate the water consumption by knowing the consumption for each person, that equals 100 l\day (36 m^3\year), it equals 2993 m^3\hr as shown in </a:t>
            </a:r>
            <a:r>
              <a:rPr lang="en-US" dirty="0" smtClean="0"/>
              <a:t>table</a:t>
            </a:r>
            <a:endParaRPr lang="en-US" dirty="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a:t>
            </a:r>
            <a:endParaRPr lang="en-US" dirty="0"/>
          </a:p>
        </p:txBody>
      </p:sp>
      <p:pic>
        <p:nvPicPr>
          <p:cNvPr id="4" name="Content Placeholder 3" descr="123.png"/>
          <p:cNvPicPr>
            <a:picLocks noGrp="1" noChangeAspect="1"/>
          </p:cNvPicPr>
          <p:nvPr>
            <p:ph idx="1"/>
          </p:nvPr>
        </p:nvPicPr>
        <p:blipFill>
          <a:blip r:embed="rId2" cstate="print"/>
          <a:stretch>
            <a:fillRect/>
          </a:stretch>
        </p:blipFill>
        <p:spPr>
          <a:xfrm>
            <a:off x="1143000" y="0"/>
            <a:ext cx="7162800" cy="685800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smtClean="0">
                <a:latin typeface="Arial Rounded MT Bold" pitchFamily="34" charset="0"/>
              </a:rPr>
              <a:t>Introduction And General Description Of The Project</a:t>
            </a:r>
            <a:endParaRPr lang="en-US" dirty="0">
              <a:latin typeface="Arial Rounded MT Bold" pitchFamily="34" charset="0"/>
            </a:endParaRPr>
          </a:p>
        </p:txBody>
      </p:sp>
      <p:sp>
        <p:nvSpPr>
          <p:cNvPr id="3" name="Content Placeholder 2"/>
          <p:cNvSpPr>
            <a:spLocks noGrp="1"/>
          </p:cNvSpPr>
          <p:nvPr>
            <p:ph idx="1"/>
          </p:nvPr>
        </p:nvSpPr>
        <p:spPr>
          <a:xfrm>
            <a:off x="609600" y="2590800"/>
            <a:ext cx="8229600" cy="4525963"/>
          </a:xfrm>
        </p:spPr>
        <p:txBody>
          <a:bodyPr>
            <a:normAutofit/>
          </a:bodyPr>
          <a:lstStyle/>
          <a:p>
            <a:r>
              <a:rPr lang="en-US" sz="3600" dirty="0"/>
              <a:t>This study is concerned with the development of bulk water supply system in the southern parts of the West Bank which consist mainly of Bethlehem and Hebron governorates. The current Palestinian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4" name="Content Placeholder 3" descr="44.png"/>
          <p:cNvPicPr>
            <a:picLocks noGrp="1" noChangeAspect="1"/>
          </p:cNvPicPr>
          <p:nvPr>
            <p:ph idx="1"/>
          </p:nvPr>
        </p:nvPicPr>
        <p:blipFill>
          <a:blip r:embed="rId2" cstate="print"/>
          <a:stretch>
            <a:fillRect/>
          </a:stretch>
        </p:blipFill>
        <p:spPr>
          <a:xfrm>
            <a:off x="1371600" y="228600"/>
            <a:ext cx="6248400" cy="6248399"/>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304800"/>
            <a:ext cx="8229600" cy="5821363"/>
          </a:xfrm>
        </p:spPr>
        <p:txBody>
          <a:bodyPr>
            <a:normAutofit fontScale="85000" lnSpcReduction="20000"/>
          </a:bodyPr>
          <a:lstStyle/>
          <a:p>
            <a:pPr algn="ctr">
              <a:buNone/>
            </a:pPr>
            <a:r>
              <a:rPr lang="en-US" sz="4200" b="1" dirty="0" smtClean="0"/>
              <a:t>Future </a:t>
            </a:r>
            <a:r>
              <a:rPr lang="en-US" sz="4200" b="1" dirty="0"/>
              <a:t>Water </a:t>
            </a:r>
            <a:r>
              <a:rPr lang="en-US" sz="4200" b="1" dirty="0" smtClean="0"/>
              <a:t>Demand</a:t>
            </a:r>
            <a:endParaRPr lang="en-US" sz="4200" dirty="0" smtClean="0"/>
          </a:p>
          <a:p>
            <a:pPr>
              <a:buNone/>
            </a:pPr>
            <a:r>
              <a:rPr lang="en-US" dirty="0"/>
              <a:t> </a:t>
            </a:r>
          </a:p>
          <a:p>
            <a:r>
              <a:rPr lang="en-US" dirty="0"/>
              <a:t>In future water demand, we calculate the populations in 2050 by take the rate of growth 2% it equals 1.7 million. Then we calculate the people consumption in is year, it equals 9820m^3/hr .we assume that consumption per capita day equals 140 L\day (40m^3/hr) in table .</a:t>
            </a:r>
            <a:endParaRPr lang="en-US" dirty="0" smtClean="0"/>
          </a:p>
          <a:p>
            <a:endParaRPr lang="en-US" dirty="0"/>
          </a:p>
          <a:p>
            <a:r>
              <a:rPr lang="en-US" b="1" dirty="0"/>
              <a:t>Population Estimates:- </a:t>
            </a:r>
            <a:endParaRPr lang="en-US" dirty="0"/>
          </a:p>
          <a:p>
            <a:r>
              <a:rPr lang="en-US" dirty="0"/>
              <a:t>We have created a number of the population by the following equation:</a:t>
            </a:r>
          </a:p>
          <a:p>
            <a:r>
              <a:rPr lang="en-US" dirty="0"/>
              <a:t>P2050= P2007 *(1+r)^n.</a:t>
            </a:r>
          </a:p>
          <a:p>
            <a:r>
              <a:rPr lang="en-US" dirty="0"/>
              <a:t>N=43.</a:t>
            </a:r>
          </a:p>
          <a:p>
            <a:r>
              <a:rPr lang="en-US" dirty="0"/>
              <a:t>R=2%.</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7" name="Content Placeholder 6" descr="67.png"/>
          <p:cNvPicPr>
            <a:picLocks noGrp="1" noChangeAspect="1"/>
          </p:cNvPicPr>
          <p:nvPr>
            <p:ph idx="1"/>
          </p:nvPr>
        </p:nvPicPr>
        <p:blipFill>
          <a:blip r:embed="rId2" cstate="print"/>
          <a:stretch>
            <a:fillRect/>
          </a:stretch>
        </p:blipFill>
        <p:spPr>
          <a:xfrm>
            <a:off x="1524000" y="0"/>
            <a:ext cx="6400800" cy="6858000"/>
          </a:xfr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4" name="Content Placeholder 3" descr="68.png"/>
          <p:cNvPicPr>
            <a:picLocks noGrp="1" noChangeAspect="1"/>
          </p:cNvPicPr>
          <p:nvPr>
            <p:ph idx="1"/>
          </p:nvPr>
        </p:nvPicPr>
        <p:blipFill>
          <a:blip r:embed="rId2" cstate="print"/>
          <a:stretch>
            <a:fillRect/>
          </a:stretch>
        </p:blipFill>
        <p:spPr>
          <a:xfrm>
            <a:off x="1676400" y="152400"/>
            <a:ext cx="5801622" cy="6553200"/>
          </a:xfr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838200"/>
            <a:ext cx="8229600" cy="5287963"/>
          </a:xfrm>
        </p:spPr>
        <p:txBody>
          <a:bodyPr>
            <a:normAutofit/>
          </a:bodyPr>
          <a:lstStyle/>
          <a:p>
            <a:r>
              <a:rPr lang="en-US" dirty="0"/>
              <a:t>The total domestic demand for the southern West Bank way estimated at 9820 (m^3/hr) by year 2050.</a:t>
            </a:r>
          </a:p>
          <a:p>
            <a:r>
              <a:rPr lang="en-US" dirty="0"/>
              <a:t>Existing water recourses estimated at 2933 (m^3/hr).</a:t>
            </a:r>
          </a:p>
          <a:p>
            <a:r>
              <a:rPr lang="en-US" dirty="0"/>
              <a:t>Additional supply required to satisfy future needs for domestic demand in the southern West Bank is estimated at 6827(m^3/hr).</a:t>
            </a:r>
          </a:p>
          <a:p>
            <a:pPr>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4" name="Content Placeholder 3" descr="77777777777.png"/>
          <p:cNvPicPr>
            <a:picLocks noGrp="1" noChangeAspect="1"/>
          </p:cNvPicPr>
          <p:nvPr>
            <p:ph idx="1"/>
          </p:nvPr>
        </p:nvPicPr>
        <p:blipFill>
          <a:blip r:embed="rId2" cstate="print"/>
          <a:stretch>
            <a:fillRect/>
          </a:stretch>
        </p:blipFill>
        <p:spPr>
          <a:xfrm>
            <a:off x="1295400" y="152400"/>
            <a:ext cx="6153457" cy="6424016"/>
          </a:xfr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7" name="Content Placeholder 6" descr="1234566.png"/>
          <p:cNvPicPr>
            <a:picLocks noGrp="1" noChangeAspect="1"/>
          </p:cNvPicPr>
          <p:nvPr>
            <p:ph idx="1"/>
          </p:nvPr>
        </p:nvPicPr>
        <p:blipFill>
          <a:blip r:embed="rId2" cstate="print"/>
          <a:stretch>
            <a:fillRect/>
          </a:stretch>
        </p:blipFill>
        <p:spPr>
          <a:xfrm>
            <a:off x="838200" y="0"/>
            <a:ext cx="6553200" cy="6629400"/>
          </a:xfr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4" name="Content Placeholder 3" descr="00000.png"/>
          <p:cNvPicPr>
            <a:picLocks noGrp="1" noChangeAspect="1"/>
          </p:cNvPicPr>
          <p:nvPr>
            <p:ph idx="1"/>
          </p:nvPr>
        </p:nvPicPr>
        <p:blipFill>
          <a:blip r:embed="rId2" cstate="print"/>
          <a:stretch>
            <a:fillRect/>
          </a:stretch>
        </p:blipFill>
        <p:spPr>
          <a:xfrm>
            <a:off x="1066800" y="228600"/>
            <a:ext cx="6563807" cy="4038600"/>
          </a:xfr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Schematic </a:t>
            </a:r>
            <a:r>
              <a:rPr lang="en-US" b="1" dirty="0"/>
              <a:t>Diagram For The Area:</a:t>
            </a:r>
            <a:r>
              <a:rPr lang="en-US" dirty="0"/>
              <a:t/>
            </a:r>
            <a:br>
              <a:rPr lang="en-US" dirty="0"/>
            </a:br>
            <a:endParaRPr lang="en-US" dirty="0"/>
          </a:p>
        </p:txBody>
      </p:sp>
      <p:pic>
        <p:nvPicPr>
          <p:cNvPr id="5" name="Content Placeholder 4" descr="69.png"/>
          <p:cNvPicPr>
            <a:picLocks noGrp="1" noChangeAspect="1"/>
          </p:cNvPicPr>
          <p:nvPr>
            <p:ph idx="1"/>
          </p:nvPr>
        </p:nvPicPr>
        <p:blipFill>
          <a:blip r:embed="rId2" cstate="print"/>
          <a:stretch>
            <a:fillRect/>
          </a:stretch>
        </p:blipFill>
        <p:spPr>
          <a:xfrm>
            <a:off x="1295400" y="828694"/>
            <a:ext cx="7848600" cy="6029305"/>
          </a:xfr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17409" name="Rectangle 1"/>
          <p:cNvSpPr>
            <a:spLocks noGrp="1" noChangeArrowheads="1"/>
          </p:cNvSpPr>
          <p:nvPr>
            <p:ph idx="1"/>
          </p:nvPr>
        </p:nvSpPr>
        <p:spPr bwMode="auto">
          <a:xfrm>
            <a:off x="0" y="866001"/>
            <a:ext cx="8494757"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1"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Modeling Of Bulk Supply System:</a:t>
            </a:r>
          </a:p>
          <a:p>
            <a:pPr marL="0" marR="0" lvl="0" indent="0"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endParaRPr kumimoji="0" lang="en-US" sz="3600" b="0" i="0" u="none" strike="noStrike" cap="none" normalizeH="0" baseline="0" dirty="0" smtClean="0">
              <a:ln>
                <a:noFill/>
              </a:ln>
              <a:solidFill>
                <a:schemeClr val="tx1"/>
              </a:solidFill>
              <a:effectLst/>
              <a:latin typeface="Arial Rounded MT Bold" pitchFamily="34" charset="0"/>
              <a:cs typeface="Arial" pitchFamily="34" charset="0"/>
            </a:endParaRPr>
          </a:p>
          <a:p>
            <a:pPr marL="742950" marR="0" lvl="0" indent="-742950" defTabSz="914400" rtl="0" eaLnBrk="0" fontAlgn="base" latinLnBrk="0" hangingPunct="0">
              <a:lnSpc>
                <a:spcPct val="100000"/>
              </a:lnSpc>
              <a:spcBef>
                <a:spcPct val="0"/>
              </a:spcBef>
              <a:spcAft>
                <a:spcPct val="0"/>
              </a:spcAft>
              <a:buClrTx/>
              <a:buSzTx/>
              <a:buNone/>
              <a:tabLst/>
            </a:pPr>
            <a:r>
              <a:rPr kumimoji="0" lang="en-US" sz="360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i="0" u="none" strike="noStrike" cap="none" normalizeH="0" baseline="0" dirty="0" smtClean="0">
                <a:ln>
                  <a:noFill/>
                </a:ln>
                <a:solidFill>
                  <a:schemeClr val="tx1"/>
                </a:solidFill>
                <a:effectLst/>
                <a:ea typeface="Times New Roman" pitchFamily="18" charset="0"/>
                <a:cs typeface="Calibri" pitchFamily="34" charset="0"/>
              </a:rPr>
              <a:t>Water</a:t>
            </a:r>
            <a:r>
              <a:rPr kumimoji="0" lang="en-US" sz="360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i="0" u="none" strike="noStrike" cap="none" normalizeH="0" baseline="0" dirty="0" smtClean="0">
                <a:ln>
                  <a:noFill/>
                </a:ln>
                <a:solidFill>
                  <a:schemeClr val="tx1"/>
                </a:solidFill>
                <a:effectLst/>
                <a:ea typeface="Times New Roman" pitchFamily="18" charset="0"/>
                <a:cs typeface="Calibri" pitchFamily="34" charset="0"/>
              </a:rPr>
              <a:t>resources</a:t>
            </a:r>
            <a:r>
              <a:rPr kumimoji="0" lang="en-US" sz="360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p>
          <a:p>
            <a:pPr marL="742950" marR="0" lvl="0" indent="-742950" defTabSz="914400" rtl="0" eaLnBrk="0" fontAlgn="base" latinLnBrk="0" hangingPunct="0">
              <a:lnSpc>
                <a:spcPct val="100000"/>
              </a:lnSpc>
              <a:spcBef>
                <a:spcPct val="0"/>
              </a:spcBef>
              <a:spcAft>
                <a:spcPct val="0"/>
              </a:spcAft>
              <a:buClrTx/>
              <a:buSzTx/>
              <a:buNone/>
              <a:tabLst/>
            </a:pP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ea typeface="Times New Roman" pitchFamily="18" charset="0"/>
                <a:cs typeface="Calibri" pitchFamily="34" charset="0"/>
              </a:rPr>
              <a:t>we</a:t>
            </a: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latin typeface="+mj-lt"/>
                <a:ea typeface="Times New Roman" pitchFamily="18" charset="0"/>
                <a:cs typeface="Calibri" pitchFamily="34" charset="0"/>
              </a:rPr>
              <a:t>uses</a:t>
            </a: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latin typeface="+mj-lt"/>
                <a:ea typeface="Times New Roman" pitchFamily="18" charset="0"/>
                <a:cs typeface="Calibri" pitchFamily="34" charset="0"/>
              </a:rPr>
              <a:t>reservoir</a:t>
            </a: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ea typeface="Times New Roman" pitchFamily="18" charset="0"/>
                <a:cs typeface="Calibri" pitchFamily="34" charset="0"/>
              </a:rPr>
              <a:t>to</a:t>
            </a: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ea typeface="Times New Roman" pitchFamily="18" charset="0"/>
                <a:cs typeface="Calibri" pitchFamily="34" charset="0"/>
              </a:rPr>
              <a:t>model</a:t>
            </a:r>
          </a:p>
          <a:p>
            <a:pPr marL="0" marR="0" lvl="0" indent="0"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ea typeface="Times New Roman" pitchFamily="18" charset="0"/>
                <a:cs typeface="Calibri" pitchFamily="34" charset="0"/>
              </a:rPr>
              <a:t>existing</a:t>
            </a: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ea typeface="Times New Roman" pitchFamily="18" charset="0"/>
                <a:cs typeface="Calibri" pitchFamily="34" charset="0"/>
              </a:rPr>
              <a:t>resources</a:t>
            </a: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ea typeface="Times New Roman" pitchFamily="18" charset="0"/>
                <a:cs typeface="Calibri" pitchFamily="34" charset="0"/>
              </a:rPr>
              <a:t>and</a:t>
            </a: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ea typeface="Times New Roman" pitchFamily="18" charset="0"/>
                <a:cs typeface="Calibri" pitchFamily="34" charset="0"/>
              </a:rPr>
              <a:t>future</a:t>
            </a:r>
          </a:p>
          <a:p>
            <a:pPr marL="0" marR="0" lvl="0" indent="0"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latin typeface="+mj-lt"/>
                <a:ea typeface="Times New Roman" pitchFamily="18" charset="0"/>
                <a:cs typeface="Calibri" pitchFamily="34" charset="0"/>
              </a:rPr>
              <a:t>resources</a:t>
            </a: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ea typeface="Times New Roman" pitchFamily="18" charset="0"/>
                <a:cs typeface="Calibri" pitchFamily="34" charset="0"/>
              </a:rPr>
              <a:t>in</a:t>
            </a: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r>
              <a:rPr kumimoji="0" lang="en-US" sz="3600" b="0" i="0" u="none" strike="noStrike" cap="none" normalizeH="0" baseline="0" dirty="0" smtClean="0">
                <a:ln>
                  <a:noFill/>
                </a:ln>
                <a:solidFill>
                  <a:schemeClr val="tx1"/>
                </a:solidFill>
                <a:effectLst/>
                <a:ea typeface="Times New Roman" pitchFamily="18" charset="0"/>
                <a:cs typeface="Calibri" pitchFamily="34" charset="0"/>
              </a:rPr>
              <a:t>table </a:t>
            </a:r>
            <a:endParaRPr kumimoji="0" lang="en-US" sz="3600" b="0" i="0" u="none" strike="noStrike" cap="none" normalizeH="0" baseline="0" dirty="0" smtClean="0">
              <a:ln>
                <a:noFill/>
              </a:ln>
              <a:solidFill>
                <a:schemeClr val="tx1"/>
              </a:solidFill>
              <a:effectLst/>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rPr>
              <a:t>                   </a:t>
            </a:r>
            <a:endParaRPr kumimoji="0" lang="en-US" sz="3600" b="0" i="0" u="none" strike="noStrike" cap="none" normalizeH="0" baseline="0" dirty="0" smtClean="0">
              <a:ln>
                <a:noFill/>
              </a:ln>
              <a:solidFill>
                <a:schemeClr val="tx1"/>
              </a:solidFill>
              <a:effectLst/>
              <a:latin typeface="Arial Rounded MT Bold"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a:bodyPr>
          <a:lstStyle/>
          <a:p>
            <a:r>
              <a:rPr lang="en-US" sz="3600" dirty="0" smtClean="0"/>
              <a:t>Population in these two governorates is about 728,000 people distributed in about 137 localities. </a:t>
            </a:r>
          </a:p>
          <a:p>
            <a:endParaRPr lang="en-US" sz="3600" dirty="0" smtClean="0"/>
          </a:p>
          <a:p>
            <a:endParaRPr lang="en-US" sz="3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5" name="Content Placeholder 4" descr="6666.png"/>
          <p:cNvPicPr>
            <a:picLocks noGrp="1" noChangeAspect="1"/>
          </p:cNvPicPr>
          <p:nvPr>
            <p:ph idx="1"/>
          </p:nvPr>
        </p:nvPicPr>
        <p:blipFill>
          <a:blip r:embed="rId2" cstate="print"/>
          <a:stretch>
            <a:fillRect/>
          </a:stretch>
        </p:blipFill>
        <p:spPr>
          <a:xfrm>
            <a:off x="1981200" y="304800"/>
            <a:ext cx="5410200" cy="6092809"/>
          </a:xfr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838200"/>
            <a:ext cx="8229600" cy="4525963"/>
          </a:xfrm>
        </p:spPr>
        <p:txBody>
          <a:bodyPr/>
          <a:lstStyle/>
          <a:p>
            <a:pPr marL="0" lvl="0" indent="0" algn="ctr" eaLnBrk="0" fontAlgn="base" hangingPunct="0">
              <a:spcBef>
                <a:spcPct val="0"/>
              </a:spcBef>
              <a:spcAft>
                <a:spcPct val="0"/>
              </a:spcAft>
              <a:buNone/>
            </a:pPr>
            <a:r>
              <a:rPr kumimoji="0" lang="en-US" b="0" i="0" u="none" strike="noStrike" cap="none" normalizeH="0" baseline="0" dirty="0" smtClean="0">
                <a:ln>
                  <a:noFill/>
                </a:ln>
                <a:solidFill>
                  <a:schemeClr val="tx1"/>
                </a:solidFill>
                <a:effectLst/>
                <a:latin typeface="+mj-lt"/>
                <a:ea typeface="Times New Roman" pitchFamily="18" charset="0"/>
                <a:cs typeface="Calibri" pitchFamily="34" charset="0"/>
              </a:rPr>
              <a:t>Reservoir with pumps</a:t>
            </a:r>
          </a:p>
          <a:p>
            <a:pPr marL="0" lvl="0" indent="0" eaLnBrk="0" fontAlgn="base" hangingPunct="0">
              <a:spcBef>
                <a:spcPct val="0"/>
              </a:spcBef>
              <a:spcAft>
                <a:spcPct val="0"/>
              </a:spcAft>
              <a:buNone/>
            </a:pPr>
            <a:endParaRPr kumimoji="0" lang="en-US" b="0" i="0" u="none" strike="noStrike" cap="none" normalizeH="0" baseline="0" dirty="0" smtClean="0">
              <a:ln>
                <a:noFill/>
              </a:ln>
              <a:solidFill>
                <a:schemeClr val="tx1"/>
              </a:solidFill>
              <a:effectLst/>
              <a:latin typeface="Arial Rounded MT Bold" pitchFamily="34" charset="0"/>
              <a:ea typeface="Times New Roman" pitchFamily="18" charset="0"/>
              <a:cs typeface="Calibri" pitchFamily="34" charset="0"/>
            </a:endParaRPr>
          </a:p>
          <a:p>
            <a:pPr marL="0" lvl="0" indent="0" eaLnBrk="0" fontAlgn="base" hangingPunct="0">
              <a:spcBef>
                <a:spcPct val="0"/>
              </a:spcBef>
              <a:spcAft>
                <a:spcPct val="0"/>
              </a:spcAft>
              <a:buNone/>
            </a:pPr>
            <a:r>
              <a:rPr kumimoji="0" lang="en-US" b="0" i="0" u="none" strike="noStrike" cap="none" normalizeH="0" baseline="0" dirty="0" smtClean="0">
                <a:ln>
                  <a:noFill/>
                </a:ln>
                <a:solidFill>
                  <a:schemeClr val="tx1"/>
                </a:solidFill>
                <a:effectLst/>
                <a:ea typeface="Times New Roman" pitchFamily="18" charset="0"/>
                <a:cs typeface="Calibri" pitchFamily="34" charset="0"/>
              </a:rPr>
              <a:t> we need the estimate the pumping head at</a:t>
            </a:r>
            <a:r>
              <a:rPr kumimoji="0" lang="en-US" b="0" i="0" u="none" strike="noStrike" cap="none" normalizeH="0" dirty="0" smtClean="0">
                <a:ln>
                  <a:noFill/>
                </a:ln>
                <a:solidFill>
                  <a:schemeClr val="tx1"/>
                </a:solidFill>
                <a:effectLst/>
                <a:ea typeface="Times New Roman" pitchFamily="18" charset="0"/>
                <a:cs typeface="Calibri" pitchFamily="34" charset="0"/>
              </a:rPr>
              <a:t> </a:t>
            </a:r>
            <a:r>
              <a:rPr kumimoji="0" lang="en-US" b="0" i="0" u="none" strike="noStrike" cap="none" normalizeH="0" baseline="0" dirty="0" smtClean="0">
                <a:ln>
                  <a:noFill/>
                </a:ln>
                <a:solidFill>
                  <a:schemeClr val="tx1"/>
                </a:solidFill>
                <a:effectLst/>
                <a:ea typeface="Times New Roman" pitchFamily="18" charset="0"/>
                <a:cs typeface="Calibri" pitchFamily="34" charset="0"/>
              </a:rPr>
              <a:t>each pump. </a:t>
            </a:r>
          </a:p>
          <a:p>
            <a:pPr marL="0" lvl="0" indent="0" eaLnBrk="0" fontAlgn="base" hangingPunct="0">
              <a:spcBef>
                <a:spcPct val="0"/>
              </a:spcBef>
              <a:spcAft>
                <a:spcPct val="0"/>
              </a:spcAft>
              <a:buNone/>
            </a:pPr>
            <a:r>
              <a:rPr kumimoji="0" lang="en-US" b="0" i="0" u="none" strike="noStrike" cap="none" normalizeH="0" baseline="0" dirty="0" smtClean="0">
                <a:ln>
                  <a:noFill/>
                </a:ln>
                <a:solidFill>
                  <a:schemeClr val="tx1"/>
                </a:solidFill>
                <a:effectLst/>
                <a:ea typeface="Times New Roman" pitchFamily="18" charset="0"/>
                <a:cs typeface="Calibri" pitchFamily="34" charset="0"/>
              </a:rPr>
              <a:t>We stared assuming heads 150 m</a:t>
            </a:r>
          </a:p>
          <a:p>
            <a:pPr marL="0" lvl="0" indent="0" eaLnBrk="0" fontAlgn="base" hangingPunct="0">
              <a:spcBef>
                <a:spcPct val="0"/>
              </a:spcBef>
              <a:spcAft>
                <a:spcPct val="0"/>
              </a:spcAft>
              <a:buNone/>
            </a:pPr>
            <a:r>
              <a:rPr kumimoji="0" lang="en-US" b="0" i="0" u="none" strike="noStrike" cap="none" normalizeH="0" baseline="0" dirty="0" smtClean="0">
                <a:ln>
                  <a:noFill/>
                </a:ln>
                <a:solidFill>
                  <a:schemeClr val="tx1"/>
                </a:solidFill>
                <a:effectLst/>
                <a:ea typeface="Times New Roman" pitchFamily="18" charset="0"/>
                <a:cs typeface="Calibri" pitchFamily="34" charset="0"/>
              </a:rPr>
              <a:t> at each pump, we run the model.</a:t>
            </a:r>
          </a:p>
          <a:p>
            <a:pPr marL="0" lvl="0" indent="0" eaLnBrk="0" fontAlgn="base" hangingPunct="0">
              <a:spcBef>
                <a:spcPct val="0"/>
              </a:spcBef>
              <a:spcAft>
                <a:spcPct val="0"/>
              </a:spcAft>
              <a:buNone/>
            </a:pPr>
            <a:r>
              <a:rPr kumimoji="0" lang="en-US" b="0" i="0" u="none" strike="noStrike" cap="none" normalizeH="0" baseline="0" dirty="0" smtClean="0">
                <a:ln>
                  <a:noFill/>
                </a:ln>
                <a:solidFill>
                  <a:schemeClr val="tx1"/>
                </a:solidFill>
                <a:effectLst/>
                <a:ea typeface="Times New Roman" pitchFamily="18" charset="0"/>
                <a:cs typeface="Calibri" pitchFamily="34" charset="0"/>
              </a:rPr>
              <a:t> If pressure is low at certain </a:t>
            </a:r>
          </a:p>
          <a:p>
            <a:pPr marL="0" lvl="0" indent="0" eaLnBrk="0" fontAlgn="base" hangingPunct="0">
              <a:spcBef>
                <a:spcPct val="0"/>
              </a:spcBef>
              <a:spcAft>
                <a:spcPct val="0"/>
              </a:spcAft>
              <a:buNone/>
            </a:pPr>
            <a:r>
              <a:rPr kumimoji="0" lang="en-US" b="0" i="0" u="none" strike="noStrike" cap="none" normalizeH="0" baseline="0" dirty="0" smtClean="0">
                <a:ln>
                  <a:noFill/>
                </a:ln>
                <a:solidFill>
                  <a:schemeClr val="tx1"/>
                </a:solidFill>
                <a:effectLst/>
                <a:ea typeface="Times New Roman" pitchFamily="18" charset="0"/>
                <a:cs typeface="Calibri" pitchFamily="34" charset="0"/>
              </a:rPr>
              <a:t>node we increase the heads in table</a:t>
            </a:r>
            <a:endParaRPr kumimoji="0" lang="en-US" b="0" i="0" u="none" strike="noStrike" cap="none" normalizeH="0" baseline="0" dirty="0" smtClean="0">
              <a:ln>
                <a:noFill/>
              </a:ln>
              <a:solidFill>
                <a:schemeClr val="tx1"/>
              </a:solidFill>
              <a:effectLst/>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4" name="Content Placeholder 3" descr="9999.png"/>
          <p:cNvPicPr>
            <a:picLocks noGrp="1" noChangeAspect="1"/>
          </p:cNvPicPr>
          <p:nvPr>
            <p:ph idx="1"/>
          </p:nvPr>
        </p:nvPicPr>
        <p:blipFill>
          <a:blip r:embed="rId2" cstate="print"/>
          <a:stretch>
            <a:fillRect/>
          </a:stretch>
        </p:blipFill>
        <p:spPr>
          <a:xfrm>
            <a:off x="1143000" y="457200"/>
            <a:ext cx="6183670" cy="5935552"/>
          </a:xfr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838200"/>
            <a:ext cx="8229600" cy="4525963"/>
          </a:xfrm>
        </p:spPr>
        <p:txBody>
          <a:bodyPr>
            <a:normAutofit lnSpcReduction="10000"/>
          </a:bodyPr>
          <a:lstStyle/>
          <a:p>
            <a:pPr algn="ctr">
              <a:buNone/>
            </a:pPr>
            <a:r>
              <a:rPr lang="en-US" sz="4000" dirty="0"/>
              <a:t>Modeling of pipes</a:t>
            </a:r>
            <a:r>
              <a:rPr lang="en-US" sz="4000" dirty="0" smtClean="0"/>
              <a:t>:</a:t>
            </a:r>
          </a:p>
          <a:p>
            <a:pPr algn="ctr">
              <a:buNone/>
            </a:pPr>
            <a:endParaRPr lang="en-US" sz="4000" dirty="0"/>
          </a:p>
          <a:p>
            <a:r>
              <a:rPr lang="en-US" dirty="0"/>
              <a:t>Iterative procedure:</a:t>
            </a:r>
          </a:p>
          <a:p>
            <a:pPr>
              <a:buNone/>
            </a:pPr>
            <a:r>
              <a:rPr lang="en-US" dirty="0" smtClean="0"/>
              <a:t>   Iterative </a:t>
            </a:r>
            <a:r>
              <a:rPr lang="en-US" dirty="0"/>
              <a:t>for pipe sizes: we star with a size and run the model, estimate velocity (.3-3m/s), if velocity is high we increase the size, if velocity is too low we reduce the size. The results of the modeling as shown in </a:t>
            </a:r>
            <a:r>
              <a:rPr lang="en-US" dirty="0" smtClean="0"/>
              <a:t>table:</a:t>
            </a:r>
            <a:endParaRPr lang="en-US" dirty="0"/>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4" name="Content Placeholder 3" descr="878.png"/>
          <p:cNvPicPr>
            <a:picLocks noGrp="1" noChangeAspect="1"/>
          </p:cNvPicPr>
          <p:nvPr>
            <p:ph idx="1"/>
          </p:nvPr>
        </p:nvPicPr>
        <p:blipFill>
          <a:blip r:embed="rId2" cstate="print"/>
          <a:stretch>
            <a:fillRect/>
          </a:stretch>
        </p:blipFill>
        <p:spPr>
          <a:xfrm>
            <a:off x="1600200" y="228600"/>
            <a:ext cx="5334000" cy="6400800"/>
          </a:xfr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4" name="Content Placeholder 3" descr="987.png"/>
          <p:cNvPicPr>
            <a:picLocks noGrp="1" noChangeAspect="1"/>
          </p:cNvPicPr>
          <p:nvPr>
            <p:ph idx="1"/>
          </p:nvPr>
        </p:nvPicPr>
        <p:blipFill>
          <a:blip r:embed="rId2" cstate="print"/>
          <a:stretch>
            <a:fillRect/>
          </a:stretch>
        </p:blipFill>
        <p:spPr>
          <a:xfrm>
            <a:off x="2057400" y="0"/>
            <a:ext cx="4630252" cy="6477000"/>
          </a:xfr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768032">
            <a:off x="253176" y="2468404"/>
            <a:ext cx="8229600" cy="1143000"/>
          </a:xfrm>
        </p:spPr>
        <p:txBody>
          <a:bodyPr>
            <a:noAutofit/>
          </a:bodyPr>
          <a:lstStyle/>
          <a:p>
            <a:r>
              <a:rPr lang="en-US" sz="9600" dirty="0" smtClean="0">
                <a:latin typeface="Algerian" pitchFamily="82" charset="0"/>
              </a:rPr>
              <a:t>Thank You</a:t>
            </a:r>
            <a:endParaRPr lang="en-US" sz="9600" dirty="0">
              <a:latin typeface="Algerian" pitchFamily="82" charset="0"/>
            </a:endParaRPr>
          </a:p>
        </p:txBody>
      </p:sp>
      <p:sp>
        <p:nvSpPr>
          <p:cNvPr id="3" name="Content Placeholder 2"/>
          <p:cNvSpPr>
            <a:spLocks noGrp="1"/>
          </p:cNvSpPr>
          <p:nvPr>
            <p:ph idx="1"/>
          </p:nvPr>
        </p:nvSpPr>
        <p:spPr/>
        <p:txBody>
          <a:bodyPr/>
          <a:lstStyle/>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forecasts</a:t>
            </a:r>
            <a:endParaRPr lang="en-US" dirty="0"/>
          </a:p>
        </p:txBody>
      </p:sp>
      <p:sp>
        <p:nvSpPr>
          <p:cNvPr id="3" name="Content Placeholder 2"/>
          <p:cNvSpPr>
            <a:spLocks noGrp="1"/>
          </p:cNvSpPr>
          <p:nvPr>
            <p:ph idx="1"/>
          </p:nvPr>
        </p:nvSpPr>
        <p:spPr/>
        <p:txBody>
          <a:bodyPr>
            <a:normAutofit lnSpcReduction="10000"/>
          </a:bodyPr>
          <a:lstStyle/>
          <a:p>
            <a:r>
              <a:rPr lang="en-US" dirty="0"/>
              <a:t>Population annual growth rates are estimated at about 3.5 % in the West Bank and predicted to reduce as a result of socio-economic development. This will result in doubling the population in less than 50 years. Thus, the population of the southern West Bank might exceed 1.7 million people in 50 years which will result in increasing water demands significantly and thus resulting in more severe shortages for </a:t>
            </a:r>
            <a:r>
              <a:rPr lang="en-US" dirty="0" smtClean="0"/>
              <a:t>water.</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are aims to do?</a:t>
            </a:r>
            <a:endParaRPr lang="en-US" dirty="0"/>
          </a:p>
        </p:txBody>
      </p:sp>
      <p:sp>
        <p:nvSpPr>
          <p:cNvPr id="3" name="Content Placeholder 2"/>
          <p:cNvSpPr>
            <a:spLocks noGrp="1"/>
          </p:cNvSpPr>
          <p:nvPr>
            <p:ph idx="1"/>
          </p:nvPr>
        </p:nvSpPr>
        <p:spPr/>
        <p:txBody>
          <a:bodyPr/>
          <a:lstStyle/>
          <a:p>
            <a:pPr lvl="0"/>
            <a:r>
              <a:rPr lang="en-US" dirty="0"/>
              <a:t>To design Bulk water supply network in the southern West Bank</a:t>
            </a:r>
            <a:r>
              <a:rPr lang="en-US" dirty="0" smtClean="0"/>
              <a:t>.</a:t>
            </a:r>
          </a:p>
          <a:p>
            <a:pPr lvl="0">
              <a:buNone/>
            </a:pPr>
            <a:endParaRPr lang="en-US" dirty="0"/>
          </a:p>
          <a:p>
            <a:pPr lvl="0"/>
            <a:r>
              <a:rPr lang="en-US" dirty="0"/>
              <a:t>Evaluate existing water resources and future demand.</a:t>
            </a:r>
          </a:p>
          <a:p>
            <a:pPr>
              <a:buNone/>
            </a:pPr>
            <a:endParaRPr lang="en-US" dirty="0"/>
          </a:p>
          <a:p>
            <a:pPr lvl="0"/>
            <a:r>
              <a:rPr lang="en-US" dirty="0"/>
              <a:t>Estimate additional supplies that will be needed to satisfy future demand.</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recourses in Palestine</a:t>
            </a:r>
            <a:endParaRPr lang="en-US" dirty="0"/>
          </a:p>
        </p:txBody>
      </p:sp>
      <p:sp>
        <p:nvSpPr>
          <p:cNvPr id="3" name="Content Placeholder 2"/>
          <p:cNvSpPr>
            <a:spLocks noGrp="1"/>
          </p:cNvSpPr>
          <p:nvPr>
            <p:ph idx="1"/>
          </p:nvPr>
        </p:nvSpPr>
        <p:spPr/>
        <p:txBody>
          <a:bodyPr/>
          <a:lstStyle/>
          <a:p>
            <a:r>
              <a:rPr lang="en-US" b="1" dirty="0" smtClean="0"/>
              <a:t>Surface </a:t>
            </a:r>
            <a:r>
              <a:rPr lang="en-US" b="1" dirty="0"/>
              <a:t>Water </a:t>
            </a:r>
            <a:r>
              <a:rPr lang="en-US" b="1" dirty="0" smtClean="0"/>
              <a:t>Resources</a:t>
            </a:r>
          </a:p>
          <a:p>
            <a:pPr>
              <a:buNone/>
            </a:pPr>
            <a:endParaRPr lang="en-US" b="1" dirty="0"/>
          </a:p>
          <a:p>
            <a:r>
              <a:rPr lang="en-US" b="1" dirty="0" smtClean="0"/>
              <a:t>Ground </a:t>
            </a:r>
            <a:r>
              <a:rPr lang="en-US" b="1" dirty="0"/>
              <a:t>Water </a:t>
            </a:r>
            <a:endParaRPr lang="en-US" dirty="0" smtClean="0"/>
          </a:p>
          <a:p>
            <a:pPr>
              <a:buNone/>
            </a:pPr>
            <a:r>
              <a:rPr lang="en-US" dirty="0"/>
              <a:t> </a:t>
            </a:r>
            <a:r>
              <a:rPr lang="en-US" dirty="0" smtClean="0"/>
              <a:t>      </a:t>
            </a:r>
            <a:r>
              <a:rPr lang="en-US" dirty="0"/>
              <a:t>1) The Shallow Aquifer </a:t>
            </a:r>
            <a:r>
              <a:rPr lang="en-US" dirty="0" smtClean="0"/>
              <a:t>System</a:t>
            </a:r>
            <a:endParaRPr lang="en-US" dirty="0"/>
          </a:p>
          <a:p>
            <a:pPr>
              <a:buNone/>
            </a:pPr>
            <a:r>
              <a:rPr lang="en-US" dirty="0" smtClean="0"/>
              <a:t>       2</a:t>
            </a:r>
            <a:r>
              <a:rPr lang="en-US" dirty="0"/>
              <a:t>) The Upper Aquifer </a:t>
            </a:r>
            <a:r>
              <a:rPr lang="en-US" dirty="0" smtClean="0"/>
              <a:t>System</a:t>
            </a:r>
            <a:endParaRPr lang="en-US" dirty="0"/>
          </a:p>
          <a:p>
            <a:pPr>
              <a:buNone/>
            </a:pPr>
            <a:r>
              <a:rPr lang="en-US" dirty="0" smtClean="0"/>
              <a:t>       3</a:t>
            </a:r>
            <a:r>
              <a:rPr lang="en-US" dirty="0"/>
              <a:t>) The Lower Aquifer </a:t>
            </a:r>
            <a:r>
              <a:rPr lang="en-US" dirty="0" smtClean="0"/>
              <a:t>System</a:t>
            </a:r>
            <a:endParaRPr lang="en-US" dirty="0"/>
          </a:p>
          <a:p>
            <a:pPr>
              <a:buNone/>
            </a:pPr>
            <a:r>
              <a:rPr lang="en-US" dirty="0" smtClean="0"/>
              <a:t>       4</a:t>
            </a:r>
            <a:r>
              <a:rPr lang="en-US" dirty="0"/>
              <a:t>) The Deep Aquifer </a:t>
            </a:r>
            <a:r>
              <a:rPr lang="en-US" dirty="0" smtClean="0"/>
              <a:t>System</a:t>
            </a:r>
            <a:endParaRPr lang="en-US" dirty="0"/>
          </a:p>
          <a:p>
            <a:pPr>
              <a:buNone/>
            </a:pPr>
            <a:endParaRPr lang="en-US" dirty="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7" name="Content Placeholder 6" descr="mmmmmm.png"/>
          <p:cNvPicPr>
            <a:picLocks noGrp="1" noChangeAspect="1"/>
          </p:cNvPicPr>
          <p:nvPr>
            <p:ph idx="1"/>
          </p:nvPr>
        </p:nvPicPr>
        <p:blipFill>
          <a:blip r:embed="rId2" cstate="print"/>
          <a:stretch>
            <a:fillRect/>
          </a:stretch>
        </p:blipFill>
        <p:spPr>
          <a:xfrm>
            <a:off x="2590800" y="0"/>
            <a:ext cx="4211408" cy="685800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5" name="Content Placeholder 4" descr="tt.png"/>
          <p:cNvPicPr>
            <a:picLocks noGrp="1" noChangeAspect="1"/>
          </p:cNvPicPr>
          <p:nvPr>
            <p:ph idx="1"/>
          </p:nvPr>
        </p:nvPicPr>
        <p:blipFill>
          <a:blip r:embed="rId2" cstate="print"/>
          <a:stretch>
            <a:fillRect/>
          </a:stretch>
        </p:blipFill>
        <p:spPr>
          <a:xfrm>
            <a:off x="609600" y="533400"/>
            <a:ext cx="7949116" cy="5702342"/>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Locations</a:t>
            </a:r>
            <a:endParaRPr lang="en-US" dirty="0"/>
          </a:p>
        </p:txBody>
      </p:sp>
      <p:sp>
        <p:nvSpPr>
          <p:cNvPr id="3" name="Content Placeholder 2"/>
          <p:cNvSpPr>
            <a:spLocks noGrp="1"/>
          </p:cNvSpPr>
          <p:nvPr>
            <p:ph idx="1"/>
          </p:nvPr>
        </p:nvSpPr>
        <p:spPr/>
        <p:txBody>
          <a:bodyPr/>
          <a:lstStyle/>
          <a:p>
            <a:pPr>
              <a:buNone/>
            </a:pPr>
            <a:r>
              <a:rPr lang="en-US" dirty="0" smtClean="0"/>
              <a:t>    Bethlehem:</a:t>
            </a:r>
          </a:p>
          <a:p>
            <a:pPr>
              <a:buNone/>
            </a:pPr>
            <a:endParaRPr lang="en-US" dirty="0" smtClean="0"/>
          </a:p>
          <a:p>
            <a:pPr>
              <a:buNone/>
            </a:pPr>
            <a:r>
              <a:rPr lang="en-US" dirty="0"/>
              <a:t> </a:t>
            </a:r>
            <a:r>
              <a:rPr lang="en-US" dirty="0" smtClean="0"/>
              <a:t>   Bethlehem </a:t>
            </a:r>
            <a:r>
              <a:rPr lang="en-US" dirty="0"/>
              <a:t>is a Palestinian city in the central West Bank, approximately 10km (6 mi) south of Jerusalem, at an altitude of about 765 m above sea level</a:t>
            </a:r>
            <a:r>
              <a:rPr lang="en-US" dirty="0" smtClean="0"/>
              <a:t>.</a:t>
            </a:r>
          </a:p>
          <a:p>
            <a:endParaRPr lang="en-US" dirty="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TotalTime>
  <Words>553</Words>
  <Application>Microsoft Office PowerPoint</Application>
  <PresentationFormat>On-screen Show (4:3)</PresentationFormat>
  <Paragraphs>93</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 Design of bulk supply network in the southern  West Bank</vt:lpstr>
      <vt:lpstr>Introduction And General Description Of The Project</vt:lpstr>
      <vt:lpstr> </vt:lpstr>
      <vt:lpstr>Future forecasts</vt:lpstr>
      <vt:lpstr>What we are aims to do?</vt:lpstr>
      <vt:lpstr>Water recourses in Palestine</vt:lpstr>
      <vt:lpstr>  </vt:lpstr>
      <vt:lpstr>  </vt:lpstr>
      <vt:lpstr>Locations</vt:lpstr>
      <vt:lpstr>  </vt:lpstr>
      <vt:lpstr>Climate Description                                       rainfall and evaporation </vt:lpstr>
      <vt:lpstr>Humidity</vt:lpstr>
      <vt:lpstr>  </vt:lpstr>
      <vt:lpstr>  </vt:lpstr>
      <vt:lpstr>Slide 15</vt:lpstr>
      <vt:lpstr>Slide 16</vt:lpstr>
      <vt:lpstr>  </vt:lpstr>
      <vt:lpstr>  </vt:lpstr>
      <vt:lpstr>   </vt:lpstr>
      <vt:lpstr>  </vt:lpstr>
      <vt:lpstr>  </vt:lpstr>
      <vt:lpstr>  </vt:lpstr>
      <vt:lpstr>  </vt:lpstr>
      <vt:lpstr>  </vt:lpstr>
      <vt:lpstr>  </vt:lpstr>
      <vt:lpstr>  </vt:lpstr>
      <vt:lpstr>  </vt:lpstr>
      <vt:lpstr>Schematic Diagram For The Area: </vt:lpstr>
      <vt:lpstr>    </vt:lpstr>
      <vt:lpstr>  </vt:lpstr>
      <vt:lpstr>  </vt:lpstr>
      <vt:lpstr> </vt:lpstr>
      <vt:lpstr>  </vt:lpstr>
      <vt:lpstr>  </vt:lpstr>
      <vt:lpstr>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of bulk supply network in the southern  West Bank</dc:title>
  <dc:creator>hi</dc:creator>
  <cp:lastModifiedBy>hi</cp:lastModifiedBy>
  <cp:revision>34</cp:revision>
  <dcterms:created xsi:type="dcterms:W3CDTF">2010-12-29T08:40:08Z</dcterms:created>
  <dcterms:modified xsi:type="dcterms:W3CDTF">2010-12-30T07:09:21Z</dcterms:modified>
</cp:coreProperties>
</file>