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9" r:id="rId2"/>
    <p:sldId id="309" r:id="rId3"/>
    <p:sldId id="258" r:id="rId4"/>
    <p:sldId id="260" r:id="rId5"/>
    <p:sldId id="262" r:id="rId6"/>
    <p:sldId id="263" r:id="rId7"/>
    <p:sldId id="315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314" r:id="rId16"/>
    <p:sldId id="273" r:id="rId17"/>
    <p:sldId id="274" r:id="rId18"/>
    <p:sldId id="275" r:id="rId19"/>
    <p:sldId id="276" r:id="rId20"/>
    <p:sldId id="31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10" r:id="rId34"/>
    <p:sldId id="289" r:id="rId35"/>
    <p:sldId id="311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12" r:id="rId44"/>
    <p:sldId id="299" r:id="rId45"/>
    <p:sldId id="298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08" r:id="rId54"/>
    <p:sldId id="31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73205-86E9-4703-8138-44A629B6325F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AE71-241A-4D9A-B1B3-0BF9F6C31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9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7AE71-241A-4D9A-B1B3-0BF9F6C3189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2E52D9-84B4-4CF6-947E-24A897A8190A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759D0A-7D76-4F59-AF64-720AD04175E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861048"/>
            <a:ext cx="5915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Graduation Project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prepared by: </a:t>
            </a:r>
            <a:br>
              <a:rPr lang="en-US" sz="3600" dirty="0" smtClean="0"/>
            </a:br>
            <a:r>
              <a:rPr lang="en-US" sz="3600" dirty="0" err="1" smtClean="0"/>
              <a:t>Muna</a:t>
            </a:r>
            <a:r>
              <a:rPr lang="en-US" sz="3600" dirty="0" smtClean="0"/>
              <a:t> </a:t>
            </a:r>
            <a:r>
              <a:rPr lang="en-US" sz="3600" dirty="0" err="1" smtClean="0"/>
              <a:t>Arda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Wafa</a:t>
            </a:r>
            <a:r>
              <a:rPr lang="en-US" sz="3600" dirty="0" smtClean="0"/>
              <a:t>’ </a:t>
            </a:r>
            <a:r>
              <a:rPr lang="en-US" sz="3600" dirty="0" err="1" smtClean="0"/>
              <a:t>Daraghmeh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supervisor:</a:t>
            </a:r>
            <a:br>
              <a:rPr lang="en-US" sz="3600" dirty="0" smtClean="0"/>
            </a:br>
            <a:r>
              <a:rPr lang="en-US" sz="3600" dirty="0" err="1" smtClean="0"/>
              <a:t>Emad</a:t>
            </a:r>
            <a:r>
              <a:rPr lang="en-US" sz="3600" dirty="0" smtClean="0"/>
              <a:t> Al-</a:t>
            </a:r>
            <a:r>
              <a:rPr lang="en-US" sz="3600" dirty="0" err="1" smtClean="0"/>
              <a:t>Qasem</a:t>
            </a:r>
            <a:r>
              <a:rPr lang="ar-SA" sz="3600" dirty="0" smtClean="0"/>
              <a:t> </a:t>
            </a:r>
            <a:r>
              <a:rPr lang="en-US" sz="36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/>
              <a:t>PRELIMINARY DESIGN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355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Slab design: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design results:</a:t>
            </a: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76181"/>
              </p:ext>
            </p:extLst>
          </p:nvPr>
        </p:nvGraphicFramePr>
        <p:xfrm>
          <a:off x="1219200" y="2895600"/>
          <a:ext cx="7010400" cy="2057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08152"/>
                <a:gridCol w="2301124"/>
                <a:gridCol w="2301124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Block 1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Block 2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Thickness: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170 𝑚𝑚 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150 𝑚𝑚 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Reinforcement(+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ve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):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5φ12 </a:t>
                      </a:r>
                      <a:r>
                        <a:rPr lang="en-US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mm/m 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6φ12 </a:t>
                      </a:r>
                      <a:r>
                        <a:rPr lang="en-US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mm/m 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0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/>
              <a:t>PRELIMINARY DESIGN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355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Beam design: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Beams selected: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/>
              <a:t>PRELIMINARY DESIGN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355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Beam design: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1.laods: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2. shear check: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3.Flexure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design: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598"/>
            <a:ext cx="2999619" cy="88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94" y="4267200"/>
            <a:ext cx="3733800" cy="113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18234"/>
            <a:ext cx="2739189" cy="56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4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/>
              <a:t>PRELIMINARY DESIGN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355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Beam design: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Design results: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97134"/>
              </p:ext>
            </p:extLst>
          </p:nvPr>
        </p:nvGraphicFramePr>
        <p:xfrm>
          <a:off x="714348" y="3048001"/>
          <a:ext cx="8001055" cy="261096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43206"/>
                <a:gridCol w="2857520"/>
                <a:gridCol w="2500329"/>
              </a:tblGrid>
              <a:tr h="604672">
                <a:tc>
                  <a:txBody>
                    <a:bodyPr/>
                    <a:lstStyle/>
                    <a:p>
                      <a:pPr algn="ctr" rtl="0"/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Block 1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Block 2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04672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Dimensions(cm):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60x70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60x50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04672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Longitudinal reinforcement(+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ve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):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8 φ 32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5 φ 25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00585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Shear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reinforcement: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2 legs </a:t>
                      </a:r>
                      <a:r>
                        <a:rPr lang="el-GR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φ10 </a:t>
                      </a:r>
                      <a:r>
                        <a:rPr lang="en-US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/10cm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2 legs </a:t>
                      </a:r>
                      <a:r>
                        <a:rPr lang="el-GR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φ10 </a:t>
                      </a:r>
                      <a:r>
                        <a:rPr lang="en-US" sz="200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/20cm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9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 algn="ctr" rtl="0"/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28868"/>
            <a:ext cx="8534400" cy="3697295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SEISMIC LAODS.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/>
              <a:t>SEISMIC LAODS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9069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Seismic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load will be calculated depending on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UBC-97. </a:t>
            </a:r>
          </a:p>
          <a:p>
            <a:pPr marL="0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Seismic parameters: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1.Soil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type (rock)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2.seismic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zone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2B 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3.zone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factor is (Z= 0.2).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TABLE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16-I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4.site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Soil Classification is SB,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TABLE 16-J 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/>
              <a:t>SEISMIC LAODS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2117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Palestine seismic map 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99" y="1219200"/>
            <a:ext cx="344185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6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SEISMIC LAODS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355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Seismic load calculations :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-structure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period: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where: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          ℎ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𝑛=ℎ𝑒𝑖𝑔ℎ𝑡 𝑜𝑓 𝑡ℎ𝑒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𝑏𝑢𝑖𝑙𝑑𝑖𝑛𝑔=20.48 m.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          Ct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= 0.0488 for all other buildings.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971800" cy="96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5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/>
              <a:t>SEISMIC LAODS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355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Seismic load calculations :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-Determinations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of base shear using static lateral force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procedure: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Where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W = the total seismic dead load.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=the importance factor. TABLE 16-N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R =the response modification . TABLE 16-K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𝐶𝑣 = seismic coefficient .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TABLE 16-R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4737"/>
            <a:ext cx="202982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/>
              <a:t>SEISMIC LAODS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355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Determinations of base shear using static lateral force procedure: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total design base shear need not exceed the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following:-</a:t>
            </a:r>
          </a:p>
          <a:p>
            <a:pPr marL="0" indent="0" algn="l" rtl="0"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      Where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𝐶𝑎 = seismic coefficient=0.2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The total design base shear shall not be less than the following:- </a:t>
            </a:r>
          </a:p>
          <a:p>
            <a:pPr marL="0" indent="0" algn="l" rtl="0"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500305"/>
            <a:ext cx="2500330" cy="100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1" y="5357826"/>
            <a:ext cx="3429024" cy="55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7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INTRUDUCTION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lvl="1" algn="l" rtl="0"/>
            <a:r>
              <a:rPr lang="en-US" dirty="0" smtClean="0">
                <a:latin typeface="Calibri" pitchFamily="34" charset="0"/>
                <a:cs typeface="Calibri" pitchFamily="34" charset="0"/>
              </a:rPr>
              <a:t>Structural Design of The Faculty of Allied Medical Sciences In Arab American University-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Jenin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928802"/>
            <a:ext cx="7162800" cy="455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6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58200" cy="785818"/>
          </a:xfrm>
        </p:spPr>
        <p:txBody>
          <a:bodyPr>
            <a:noAutofit/>
          </a:bodyPr>
          <a:lstStyle/>
          <a:p>
            <a:pPr algn="ctr" rtl="0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9760"/>
            <a:ext cx="8534400" cy="4976826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THREE DIMENSIONAL STRUCTURAL ANALYSIS AND DESIGN.</a:t>
            </a:r>
            <a:endParaRPr lang="en-US" sz="6000" dirty="0" smtClean="0">
              <a:solidFill>
                <a:schemeClr val="accent1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58200" cy="785818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THREE DIMENSIONAL STRUCTURAL ANALYSIS AND DESIGN </a:t>
            </a:r>
            <a:r>
              <a:rPr lang="en-US" sz="3200" b="1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2984"/>
            <a:ext cx="8534400" cy="5334000"/>
          </a:xfrm>
        </p:spPr>
        <p:txBody>
          <a:bodyPr>
            <a:noAutofit/>
          </a:bodyPr>
          <a:lstStyle/>
          <a:p>
            <a:pPr marL="0" indent="0"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Modeling :</a:t>
            </a: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 1. Material: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reinforced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concrete ( 𝑓’𝑐= 28𝑀𝑃𝑎)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 2. Sections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sap:</a:t>
            </a: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       columns.            </a:t>
            </a: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       Beams.</a:t>
            </a: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      slabs.        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Shear wall.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   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857256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>
            <a:noAutofit/>
          </a:bodyPr>
          <a:lstStyle/>
          <a:p>
            <a:pPr marL="0" indent="0" algn="l" rtl="0"/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Modeling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3. Loads on sap: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-Live load.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-Superimposed dead load.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- Seismic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load: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A-equivalent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static method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B-response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spectrum and 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   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857256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Verifications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of structural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analysis:</a:t>
            </a: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-Strength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check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-Compatibility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of structural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model: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571744"/>
            <a:ext cx="3426844" cy="405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5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58200" cy="714380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-Period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modal participation ratio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Ritz vectors approach .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Period of structure:</a:t>
            </a:r>
          </a:p>
          <a:p>
            <a:pPr lvl="1" algn="l" rtl="0">
              <a:buFont typeface="Wingdings" pitchFamily="2" charset="2"/>
              <a:buChar char="§"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Where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W: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weight of each floor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F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lateral force subjected to the structure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Δ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displacement in x-direction at each floor results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from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Force (F)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5" y="2714620"/>
            <a:ext cx="2663167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766746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9694"/>
            <a:ext cx="8534400" cy="519114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-Period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modal participation ratio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Period of structure: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21812"/>
              </p:ext>
            </p:extLst>
          </p:nvPr>
        </p:nvGraphicFramePr>
        <p:xfrm>
          <a:off x="785785" y="2666999"/>
          <a:ext cx="8001059" cy="2133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76412"/>
                <a:gridCol w="1981214"/>
                <a:gridCol w="2590818"/>
                <a:gridCol w="1752615"/>
              </a:tblGrid>
              <a:tr h="711200">
                <a:tc>
                  <a:txBody>
                    <a:bodyPr/>
                    <a:lstStyle/>
                    <a:p>
                      <a:pPr algn="ctr" rtl="0"/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T from</a:t>
                      </a:r>
                      <a:r>
                        <a:rPr lang="en-US" sz="2000" b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Sap 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T from the equation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% error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Block 1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0.2361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0.234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0.88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Block 2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0.1455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3.33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2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766746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834"/>
            <a:ext cx="8534400" cy="53340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Equilibrium :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-Gravity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load check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for block 1:</a:t>
            </a:r>
          </a:p>
          <a:p>
            <a:pPr marL="0" indent="0" algn="l" rtl="0"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-Gravity load check for block 2:</a:t>
            </a: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71678"/>
            <a:ext cx="8143932" cy="187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357694"/>
            <a:ext cx="8258074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4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58200" cy="714380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THREE DIMENSIONAL STRUCTURAL ANALYSIS AND DESIGN 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2984"/>
            <a:ext cx="8534400" cy="53340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smtClean="0">
                <a:latin typeface="Calibri" pitchFamily="34" charset="0"/>
                <a:cs typeface="Calibri" pitchFamily="34" charset="0"/>
              </a:rPr>
              <a:t>Stress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Strain relationship (internal equilibrium)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 rtl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Slab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moment :</a:t>
            </a: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            BLOCK1                                                                        BLOCK2</a:t>
            </a:r>
          </a:p>
          <a:p>
            <a:pPr marL="0" indent="0" algn="l" rtl="0">
              <a:buNone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3556424" cy="401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000240"/>
            <a:ext cx="4572000" cy="360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3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766746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:</a:t>
            </a:r>
            <a:endParaRPr lang="en-US" sz="32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>
            <a:noAutofit/>
          </a:bodyPr>
          <a:lstStyle/>
          <a:p>
            <a:pPr marL="0" indent="0" algn="l" rtl="0"/>
            <a:r>
              <a:rPr lang="en-US" sz="2800" b="1" smtClean="0">
                <a:latin typeface="Calibri" pitchFamily="34" charset="0"/>
                <a:cs typeface="Calibri" pitchFamily="34" charset="0"/>
              </a:rPr>
              <a:t>Stress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Strain relationship (internal equilibrium) :</a:t>
            </a:r>
          </a:p>
          <a:p>
            <a:pPr marL="0" indent="0" algn="l" rtl="0">
              <a:buNone/>
            </a:pP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All % of errors are less than 10%.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91041"/>
              </p:ext>
            </p:extLst>
          </p:nvPr>
        </p:nvGraphicFramePr>
        <p:xfrm>
          <a:off x="914400" y="2133598"/>
          <a:ext cx="7586688" cy="32004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96672"/>
                <a:gridCol w="1896672"/>
                <a:gridCol w="1896672"/>
                <a:gridCol w="1896672"/>
              </a:tblGrid>
              <a:tr h="807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Moment from sap 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Moment from 1D analysis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%error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9832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Slab</a:t>
                      </a:r>
                      <a:r>
                        <a:rPr lang="en-US" sz="2000" b="0" baseline="0" dirty="0" smtClean="0">
                          <a:latin typeface="Calibri" pitchFamily="34" charset="0"/>
                          <a:cs typeface="Calibri" pitchFamily="34" charset="0"/>
                        </a:rPr>
                        <a:t> in bock 1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18.11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17.71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2.2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98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Slab</a:t>
                      </a:r>
                      <a:r>
                        <a:rPr lang="en-US" sz="2000" b="0" baseline="0" dirty="0" smtClean="0">
                          <a:latin typeface="Calibri" pitchFamily="34" charset="0"/>
                          <a:cs typeface="Calibri" pitchFamily="34" charset="0"/>
                        </a:rPr>
                        <a:t> in bock 2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18.88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18.28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3.17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9832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Beam in block1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2500.7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2421.36 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98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Beam in block1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736.1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683.05 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7.2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9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766746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smtClean="0">
                <a:latin typeface="Calibri" pitchFamily="34" charset="0"/>
                <a:cs typeface="Calibri" pitchFamily="34" charset="0"/>
              </a:rPr>
              <a:t>Check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slab for deflection (Serviceably check):</a:t>
            </a:r>
          </a:p>
          <a:p>
            <a:pPr marL="0" indent="0" algn="l" rtl="0">
              <a:buNone/>
            </a:pP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35803"/>
            <a:ext cx="3810000" cy="471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24" y="2003257"/>
            <a:ext cx="4732362" cy="3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INTRUDUCTION :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35563"/>
          </a:xfrm>
        </p:spPr>
        <p:txBody>
          <a:bodyPr>
            <a:normAutofit/>
          </a:bodyPr>
          <a:lstStyle/>
          <a:p>
            <a:pPr marL="365760" lvl="1" indent="0" algn="l" rtl="0">
              <a:buNone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Project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description: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6592"/>
            <a:ext cx="7467600" cy="48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6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766746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Check slab for deflection (Serviceably check):</a:t>
            </a:r>
          </a:p>
          <a:p>
            <a:pPr marL="0" indent="0" algn="l" rtl="0">
              <a:buNone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             -</a:t>
            </a:r>
          </a:p>
          <a:p>
            <a:pPr marL="0" indent="0" algn="l" rtl="0">
              <a:buNone/>
            </a:pPr>
            <a:endParaRPr lang="en-US" sz="24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         -The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allowable deflection for all sustained load =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𝐿/240 .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         </a:t>
            </a:r>
          </a:p>
          <a:p>
            <a:pPr marL="0" indent="0" algn="l" rtl="0">
              <a:buNone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             -Slab deflection:</a:t>
            </a:r>
          </a:p>
          <a:p>
            <a:pPr marL="0" indent="0" algn="l" rtl="0">
              <a:buNone/>
            </a:pPr>
            <a:endParaRPr lang="en-US" sz="24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571612"/>
            <a:ext cx="559051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73492"/>
              </p:ext>
            </p:extLst>
          </p:nvPr>
        </p:nvGraphicFramePr>
        <p:xfrm>
          <a:off x="1524000" y="4000504"/>
          <a:ext cx="6834213" cy="207170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08553"/>
                <a:gridCol w="1708553"/>
                <a:gridCol w="1964836"/>
                <a:gridCol w="1452271"/>
              </a:tblGrid>
              <a:tr h="76035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Δ </a:t>
                      </a:r>
                      <a:r>
                        <a:rPr lang="en-US" sz="2000" b="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Long term (m)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r>
                        <a:rPr lang="en-US" sz="2000" b="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 Allowable (m) 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result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60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Block1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0.00037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3.2 /240 = 0.013 </a:t>
                      </a:r>
                      <a:endParaRPr lang="en-US" sz="2000" b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ok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5098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Block 2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0.0094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strike="noStrike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3.2 /240 = 0.013 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itchFamily="34" charset="0"/>
                          <a:cs typeface="Calibri" pitchFamily="34" charset="0"/>
                        </a:rPr>
                        <a:t>ok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1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58200" cy="642942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smtClean="0">
                <a:latin typeface="Calibri" pitchFamily="34" charset="0"/>
                <a:cs typeface="Calibri" pitchFamily="34" charset="0"/>
              </a:rPr>
              <a:t>Check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sap for 3D analysis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 rtl="0">
              <a:buNone/>
            </a:pP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3819135" cy="489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714488"/>
            <a:ext cx="4798667" cy="39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5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58200" cy="642942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Check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sap for 3D analysis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Block1: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14282" y="2579713"/>
          <a:ext cx="8786873" cy="2706674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736702"/>
                <a:gridCol w="1020673"/>
                <a:gridCol w="720228"/>
                <a:gridCol w="829032"/>
                <a:gridCol w="862362"/>
                <a:gridCol w="927402"/>
                <a:gridCol w="715434"/>
                <a:gridCol w="851914"/>
                <a:gridCol w="900106"/>
                <a:gridCol w="1223020"/>
              </a:tblGrid>
              <a:tr h="1159151"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Shear (KN)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Negative  Moment (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KN.m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ar-SA" dirty="0" smtClean="0">
                        <a:latin typeface="Calibri" pitchFamily="34" charset="0"/>
                      </a:endParaRPr>
                    </a:p>
                    <a:p>
                      <a:pPr algn="ctr" rtl="0"/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Positive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Moment (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KN.m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Structural Element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1584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%e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1D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3D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%e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1D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3D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%e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Model1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1584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2.6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452.22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464.3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-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0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1.4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6.7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itchFamily="34" charset="0"/>
                        </a:rPr>
                        <a:t>1447.1</a:t>
                      </a:r>
                      <a:endParaRPr lang="ar-SA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</a:rPr>
                        <a:t>1551.2</a:t>
                      </a:r>
                      <a:endParaRPr lang="ar-SA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Beam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15841">
                <a:tc>
                  <a:txBody>
                    <a:bodyPr/>
                    <a:lstStyle/>
                    <a:p>
                      <a:pPr algn="ctr" rtl="0"/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0.92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32.8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32.5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0.35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17.16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17.1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Slab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58200" cy="714380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cs typeface="Times New Roman" pitchFamily="18" charset="0"/>
              </a:rPr>
              <a:t>THREE DIMENSIONAL STRUCTURAL ANALYSIS AND DESIGN </a:t>
            </a:r>
            <a:r>
              <a:rPr lang="en-US" sz="3200" b="1" dirty="0" smtClean="0">
                <a:cs typeface="Times New Roman" pitchFamily="18" charset="0"/>
              </a:rPr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Check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sap for 3D analysis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Block2: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  <a:endParaRPr lang="en-US" sz="2800" i="1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i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14282" y="2579713"/>
          <a:ext cx="8786873" cy="2706674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736702"/>
                <a:gridCol w="1020673"/>
                <a:gridCol w="720228"/>
                <a:gridCol w="829032"/>
                <a:gridCol w="862362"/>
                <a:gridCol w="927402"/>
                <a:gridCol w="715434"/>
                <a:gridCol w="851914"/>
                <a:gridCol w="900106"/>
                <a:gridCol w="1223020"/>
              </a:tblGrid>
              <a:tr h="1159151"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Shear (KN)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Negative  Moment (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KN.m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ar-SA" dirty="0" smtClean="0">
                        <a:latin typeface="Calibri" pitchFamily="34" charset="0"/>
                      </a:endParaRPr>
                    </a:p>
                    <a:p>
                      <a:pPr algn="ctr" rtl="0"/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Positive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Moment (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KN.m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Structural Element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1584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%e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1D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3D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%e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1D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3D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%e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3D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Model1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1584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2.6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452.22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464.3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3.5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310.5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299.8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9.1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itchFamily="34" charset="0"/>
                        </a:rPr>
                        <a:t>245.3</a:t>
                      </a:r>
                      <a:endParaRPr lang="ar-SA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</a:rPr>
                        <a:t>270.1</a:t>
                      </a:r>
                      <a:endParaRPr lang="ar-SA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Beam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15841">
                <a:tc>
                  <a:txBody>
                    <a:bodyPr/>
                    <a:lstStyle/>
                    <a:p>
                      <a:pPr algn="ctr" rtl="0"/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3.13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25.6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24.8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7.8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20.3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22.04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latin typeface="Calibri" pitchFamily="34" charset="0"/>
                        </a:rPr>
                        <a:t>Slab</a:t>
                      </a:r>
                      <a:endParaRPr lang="ar-SA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458200" cy="642942"/>
          </a:xfrm>
        </p:spPr>
        <p:txBody>
          <a:bodyPr>
            <a:noAutofit/>
          </a:bodyPr>
          <a:lstStyle/>
          <a:p>
            <a:pPr algn="ctr" rtl="0"/>
            <a:endParaRPr lang="en-US" sz="54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57430"/>
            <a:ext cx="8534400" cy="419100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COLUMNS DESIGN</a:t>
            </a:r>
            <a:endParaRPr lang="en-US" sz="6000" i="1" dirty="0" smtClean="0">
              <a:solidFill>
                <a:schemeClr val="accent1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95308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COLUMNS DESIGN </a:t>
            </a:r>
            <a:r>
              <a:rPr lang="en-US" sz="3200" b="1" dirty="0" smtClean="0"/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>
                <a:latin typeface="Calibri" pitchFamily="34" charset="0"/>
                <a:cs typeface="Calibri" pitchFamily="34" charset="0"/>
              </a:rPr>
              <a:t>Columns’ grouping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-columns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were classified as groups according to the range of axial load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-the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range of the axial force in all columns in block 1 were (448-2978)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8618336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9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COLUMNS DESIGN </a:t>
            </a:r>
            <a:r>
              <a:rPr lang="en-US" sz="3200" b="1" dirty="0" smtClean="0"/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864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>
                <a:latin typeface="Calibri" pitchFamily="34" charset="0"/>
                <a:cs typeface="Calibri" pitchFamily="34" charset="0"/>
              </a:rPr>
              <a:t>Columns’ grouping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range of the axial force in all columns in block 2 were (518-2889)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5" y="2428868"/>
            <a:ext cx="7142805" cy="41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4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COLUMNS DESIGN </a:t>
            </a:r>
            <a:r>
              <a:rPr lang="en-US" sz="3200" b="1" dirty="0" smtClean="0"/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864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>
                <a:latin typeface="Calibri" pitchFamily="34" charset="0"/>
                <a:cs typeface="Calibri" pitchFamily="34" charset="0"/>
              </a:rPr>
              <a:t>Column design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-Check Buckling .</a:t>
            </a:r>
          </a:p>
          <a:p>
            <a:pPr algn="l" rtl="0"/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l" rtl="0">
              <a:buNone/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ea typeface="+mj-ea"/>
                <a:cs typeface="Calibri" pitchFamily="34" charset="0"/>
              </a:rPr>
              <a:t>     -Preliminary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Design:</a:t>
            </a: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286124"/>
            <a:ext cx="6445329" cy="75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2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COLUMNS DESIGN </a:t>
            </a:r>
            <a:r>
              <a:rPr lang="en-US" sz="3200" b="1" dirty="0" smtClean="0"/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0108"/>
            <a:ext cx="8534400" cy="54864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>
                <a:latin typeface="Calibri" pitchFamily="34" charset="0"/>
                <a:cs typeface="Calibri" pitchFamily="34" charset="0"/>
              </a:rPr>
              <a:t>Column design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-Sap results:</a:t>
            </a:r>
          </a:p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   Block 1:</a:t>
            </a:r>
          </a:p>
          <a:p>
            <a:pPr algn="l" rtl="0"/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3" y="2500306"/>
            <a:ext cx="6622033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5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COLUMNS DESIGN </a:t>
            </a:r>
            <a:r>
              <a:rPr lang="en-US" sz="3200" b="1" dirty="0" smtClean="0"/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864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>
                <a:latin typeface="Calibri" pitchFamily="34" charset="0"/>
                <a:cs typeface="Calibri" pitchFamily="34" charset="0"/>
              </a:rPr>
              <a:t>Column design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-Sap results: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Block 2:</a:t>
            </a: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500306"/>
            <a:ext cx="6740285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INTRUDUCTION :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06963"/>
          </a:xfrm>
        </p:spPr>
        <p:txBody>
          <a:bodyPr>
            <a:normAutofit/>
          </a:bodyPr>
          <a:lstStyle/>
          <a:p>
            <a:pPr marL="365760" lvl="1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design criteria: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- Materials: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1.Structural materials.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2.Non-structural materials.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-Soil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properties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q all=350KN/m2.</a:t>
            </a:r>
          </a:p>
        </p:txBody>
      </p:sp>
    </p:spTree>
    <p:extLst>
      <p:ext uri="{BB962C8B-B14F-4D97-AF65-F5344CB8AC3E}">
        <p14:creationId xmlns:p14="http://schemas.microsoft.com/office/powerpoint/2010/main" val="10973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785818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COLUMNS DESIGN </a:t>
            </a:r>
            <a:r>
              <a:rPr lang="en-US" sz="3200" b="1" dirty="0" smtClean="0"/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864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400" b="1" dirty="0">
                <a:latin typeface="Calibri" pitchFamily="34" charset="0"/>
                <a:cs typeface="Calibri" pitchFamily="34" charset="0"/>
              </a:rPr>
              <a:t>Column design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l" rtl="0">
              <a:buNone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  -Final results: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Block 1:</a:t>
            </a:r>
          </a:p>
          <a:p>
            <a:pPr marL="0" indent="0" algn="l" rtl="0"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7913133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785818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COLUMNS DESIGN </a:t>
            </a:r>
            <a:r>
              <a:rPr lang="en-US" sz="3200" b="1" dirty="0" smtClean="0"/>
              <a:t>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486400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2800" b="1" dirty="0">
                <a:latin typeface="Calibri" pitchFamily="34" charset="0"/>
                <a:cs typeface="Calibri" pitchFamily="34" charset="0"/>
              </a:rPr>
              <a:t>Column design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  -Final results: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Block 2:</a:t>
            </a: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3" y="2514599"/>
            <a:ext cx="8552743" cy="32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5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571504"/>
          </a:xfrm>
        </p:spPr>
        <p:txBody>
          <a:bodyPr>
            <a:noAutofit/>
          </a:bodyPr>
          <a:lstStyle/>
          <a:p>
            <a:pPr algn="ctr" rtl="0"/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5992"/>
            <a:ext cx="8534400" cy="4191008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FOUNDATIONS DESIGN</a:t>
            </a:r>
            <a:endParaRPr lang="en-US" sz="6000" dirty="0" smtClean="0">
              <a:solidFill>
                <a:schemeClr val="accent1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571504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FOUNDATIONS </a:t>
            </a:r>
            <a:r>
              <a:rPr lang="en-US" sz="3200" b="1" dirty="0" smtClean="0"/>
              <a:t>DESIGN: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8670"/>
            <a:ext cx="8534400" cy="54864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>
                <a:latin typeface="Calibri" pitchFamily="34" charset="0"/>
                <a:cs typeface="Calibri" pitchFamily="34" charset="0"/>
              </a:rPr>
              <a:t>Footings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grouping.</a:t>
            </a:r>
          </a:p>
          <a:p>
            <a:pPr algn="l" rt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Footings design: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1.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Single footing: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-Footing dimension: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- Footing thickness based on wide beam shear.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-Check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punching shear: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285992"/>
            <a:ext cx="1454570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3380"/>
            <a:ext cx="2860166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071942"/>
            <a:ext cx="288758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500702"/>
            <a:ext cx="3214692" cy="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572140"/>
            <a:ext cx="4214842" cy="55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552432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FOUNDATIONS </a:t>
            </a:r>
            <a:r>
              <a:rPr lang="en-US" sz="3200" b="1" dirty="0" smtClean="0"/>
              <a:t>DESIGN: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8670"/>
            <a:ext cx="8534400" cy="5486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1. Single footing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-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Flexural design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: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Bottom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steel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</a:t>
            </a:r>
          </a:p>
          <a:p>
            <a:pPr marL="0" indent="0" algn="l" rtl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Top steel: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Use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half the shrinkage steel in each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direction.   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571744"/>
            <a:ext cx="1620898" cy="7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500438"/>
            <a:ext cx="352568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1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552432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FOUNDATIONS </a:t>
            </a:r>
            <a:r>
              <a:rPr lang="en-US" sz="3200" b="1" dirty="0" smtClean="0"/>
              <a:t>DESIGN: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0108"/>
            <a:ext cx="8534400" cy="5486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2.combined footing: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-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Footing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dimension: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Sap2000 was 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used to check the dimension of the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footing.</a:t>
            </a: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-Checks: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a.Bearing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capacity check: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929198"/>
            <a:ext cx="2133600" cy="77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7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55243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FOUNDATIONS </a:t>
            </a:r>
            <a:r>
              <a:rPr lang="en-US" sz="3200" b="1" dirty="0" smtClean="0"/>
              <a:t>DESIGN: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534400" cy="555309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2.combined footing: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b.Check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of wide beam shear: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857496"/>
            <a:ext cx="5271004" cy="378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071678"/>
            <a:ext cx="308287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9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552432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FOUNDATIONS </a:t>
            </a:r>
            <a:r>
              <a:rPr lang="en-US" sz="3200" b="1" dirty="0" smtClean="0"/>
              <a:t>DESIGN: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1558"/>
            <a:ext cx="8534400" cy="5486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2.combined footing: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c. Check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of punching shear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-Flexural design: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Longitudinal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reinforcement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071678"/>
            <a:ext cx="3600941" cy="5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286256"/>
            <a:ext cx="4823633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1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552432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FOUNDATIONS </a:t>
            </a:r>
            <a:r>
              <a:rPr lang="en-US" sz="3200" b="1" dirty="0" smtClean="0"/>
              <a:t>DESIGN: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486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2.combined footing: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-Flexural design: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Transverse direction reinforcement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571744"/>
            <a:ext cx="7279716" cy="384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552432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FOUNDATIONS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DESIGN:</a:t>
            </a:r>
            <a:endParaRPr lang="en-US" sz="32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486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3.Mat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foundation for the adjacent shear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walls: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7" y="1714488"/>
            <a:ext cx="4942231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INTRUDUCTION 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90600"/>
            <a:ext cx="8486804" cy="5135563"/>
          </a:xfrm>
        </p:spPr>
        <p:txBody>
          <a:bodyPr>
            <a:normAutofit/>
          </a:bodyPr>
          <a:lstStyle/>
          <a:p>
            <a:pPr marL="365760" lvl="1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Design criteria: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-Codes and Standards: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1.ACI 318-11. 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2.UBC-97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(Uniform Building Code) 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3. Jordanian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National Building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Code.</a:t>
            </a:r>
          </a:p>
          <a:p>
            <a:pPr marL="365760" lvl="1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-Loads :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1. Gravity loads</a:t>
            </a:r>
          </a:p>
          <a:p>
            <a:pPr marL="365760" lvl="1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2.Lateral loads.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552432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FOUNDATIONS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DESIGN: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486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3.Mat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foundation for the adjacent shear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walls: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checks:  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-Compatibility :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76015"/>
            <a:ext cx="5334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1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58200" cy="714380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FOUNDATIONS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DESIGN: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486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3.Mat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foundation for the adjacent shear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walls: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-Check deflection: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- Check stress: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071678"/>
            <a:ext cx="3145152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3" y="3571876"/>
            <a:ext cx="2557714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642942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FOUNDATIONS </a:t>
            </a:r>
            <a:r>
              <a:rPr lang="en-US" sz="3200" b="1" dirty="0" smtClean="0"/>
              <a:t>DESIGN: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486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3.Mat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foundation for the adjacent shear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walls: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-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Flexural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reinforcement :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1.For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X- direction: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By displaying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moment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M11.</a:t>
            </a: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Use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10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Φ20/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48" y="3364742"/>
            <a:ext cx="733934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6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642942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FOUNDATIONS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DESIGN:</a:t>
            </a:r>
            <a:endParaRPr lang="en-US" sz="32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72"/>
            <a:ext cx="8534400" cy="5486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3.Mat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foundation for the adjacent shear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walls: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-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Flexural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reinforcement :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2.For y-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direction: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By displaying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moment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M22.</a:t>
            </a: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Longitudinal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bars (shrinkage steel):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use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(18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Φ20)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7348"/>
            <a:ext cx="7295997" cy="147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2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58200" cy="642942"/>
          </a:xfrm>
        </p:spPr>
        <p:txBody>
          <a:bodyPr>
            <a:noAutofit/>
          </a:bodyPr>
          <a:lstStyle/>
          <a:p>
            <a:pPr algn="ctr" rtl="0"/>
            <a:endParaRPr lang="en-US" sz="32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534400" cy="4357718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6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Any Questions???</a:t>
            </a:r>
          </a:p>
        </p:txBody>
      </p:sp>
    </p:spTree>
    <p:extLst>
      <p:ext uri="{BB962C8B-B14F-4D97-AF65-F5344CB8AC3E}">
        <p14:creationId xmlns:p14="http://schemas.microsoft.com/office/powerpoint/2010/main" val="32792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INTRUDUCTION :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355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Design criteria:</a:t>
            </a:r>
          </a:p>
          <a:p>
            <a:pPr marL="0" indent="0" algn="l" rtl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-Load combinations:</a:t>
            </a:r>
          </a:p>
          <a:p>
            <a:pPr marL="0" indent="0" algn="l" rtl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U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1.4DACI318-11.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U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1.2D + 1.6L + 0.5(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or S or 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U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1.2D + 1.6(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or S or R) + (1.0L or 0.5W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U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1.2D + 1.0W + 1.0L + 0.5(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or S or R)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               U </a:t>
            </a:r>
            <a:r>
              <a:rPr lang="it-IT" dirty="0">
                <a:latin typeface="Calibri" pitchFamily="34" charset="0"/>
                <a:cs typeface="Calibri" pitchFamily="34" charset="0"/>
              </a:rPr>
              <a:t>= 1.2D + 1.0E + 1.0L +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0.2S.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U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0.9D +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1.0W.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U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0.9D +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1.0E.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 rtl="0"/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5992"/>
            <a:ext cx="8534400" cy="384017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PRELIMINARY DESIGN.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/>
              <a:t>PRELIMINARY DESIGN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355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Slab design:</a:t>
            </a:r>
          </a:p>
          <a:p>
            <a:pPr marL="0" indent="0" algn="l" rtl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selected strips :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/>
              <a:t>PRELIMINARY DESIGN 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355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Slab design: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1.laods: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2. shear check: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l" rtl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3.Flexure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design: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598"/>
            <a:ext cx="2999619" cy="88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94" y="4267200"/>
            <a:ext cx="3733800" cy="113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18234"/>
            <a:ext cx="2739189" cy="56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7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1535</Words>
  <Application>Microsoft Office PowerPoint</Application>
  <PresentationFormat>On-screen Show (4:3)</PresentationFormat>
  <Paragraphs>505</Paragraphs>
  <Slides>54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تدفق</vt:lpstr>
      <vt:lpstr>Graduation Project  prepared by:  Muna Arda Wafa’ Daraghmeh  supervisor: Emad Al-Qasem  </vt:lpstr>
      <vt:lpstr>INTRUDUCTION :</vt:lpstr>
      <vt:lpstr>INTRUDUCTION :</vt:lpstr>
      <vt:lpstr>INTRUDUCTION :</vt:lpstr>
      <vt:lpstr>INTRUDUCTION :</vt:lpstr>
      <vt:lpstr>INTRUDUCTION :</vt:lpstr>
      <vt:lpstr>PowerPoint Presentation</vt:lpstr>
      <vt:lpstr>PRELIMINARY DESIGN :</vt:lpstr>
      <vt:lpstr>PRELIMINARY DESIGN :</vt:lpstr>
      <vt:lpstr>PRELIMINARY DESIGN :</vt:lpstr>
      <vt:lpstr>PRELIMINARY DESIGN :</vt:lpstr>
      <vt:lpstr>PRELIMINARY DESIGN :</vt:lpstr>
      <vt:lpstr>PRELIMINARY DESIGN :</vt:lpstr>
      <vt:lpstr>PowerPoint Presentation</vt:lpstr>
      <vt:lpstr>SEISMIC LAODS :</vt:lpstr>
      <vt:lpstr>SEISMIC LAODS :</vt:lpstr>
      <vt:lpstr>SEISMIC LAODS :</vt:lpstr>
      <vt:lpstr>SEISMIC LAODS :</vt:lpstr>
      <vt:lpstr>SEISMIC LAODS :</vt:lpstr>
      <vt:lpstr>PowerPoint Presentation</vt:lpstr>
      <vt:lpstr>THREE DIMENSIONAL STRUCTURAL ANALYSIS AND DESIGN :</vt:lpstr>
      <vt:lpstr>THREE DIMENSIONAL STRUCTURAL ANALYSIS AND DESIGN :</vt:lpstr>
      <vt:lpstr>THREE DIMENSIONAL STRUCTURAL ANALYSIS AND DESIGN :</vt:lpstr>
      <vt:lpstr>THREE DIMENSIONAL STRUCTURAL ANALYSIS AND DESIGN :</vt:lpstr>
      <vt:lpstr>THREE DIMENSIONAL STRUCTURAL ANALYSIS AND DESIGN :</vt:lpstr>
      <vt:lpstr>THREE DIMENSIONAL STRUCTURAL ANALYSIS AND DESIGN :</vt:lpstr>
      <vt:lpstr>THREE DIMENSIONAL STRUCTURAL ANALYSIS AND DESIGN :</vt:lpstr>
      <vt:lpstr>THREE DIMENSIONAL STRUCTURAL ANALYSIS AND DESIGN :</vt:lpstr>
      <vt:lpstr>THREE DIMENSIONAL STRUCTURAL ANALYSIS AND DESIGN :</vt:lpstr>
      <vt:lpstr>THREE DIMENSIONAL STRUCTURAL ANALYSIS AND DESIGN :</vt:lpstr>
      <vt:lpstr>THREE DIMENSIONAL STRUCTURAL ANALYSIS AND DESIGN :</vt:lpstr>
      <vt:lpstr>THREE DIMENSIONAL STRUCTURAL ANALYSIS AND DESIGN :</vt:lpstr>
      <vt:lpstr>THREE DIMENSIONAL STRUCTURAL ANALYSIS AND DESIGN :</vt:lpstr>
      <vt:lpstr>PowerPoint Presentation</vt:lpstr>
      <vt:lpstr>COLUMNS DESIGN :</vt:lpstr>
      <vt:lpstr>COLUMNS DESIGN :</vt:lpstr>
      <vt:lpstr>COLUMNS DESIGN :</vt:lpstr>
      <vt:lpstr>COLUMNS DESIGN :</vt:lpstr>
      <vt:lpstr>COLUMNS DESIGN :</vt:lpstr>
      <vt:lpstr>COLUMNS DESIGN :</vt:lpstr>
      <vt:lpstr>COLUMNS DESIGN :</vt:lpstr>
      <vt:lpstr>PowerPoint Presentation</vt:lpstr>
      <vt:lpstr>FOUNDATIONS DESIGN:</vt:lpstr>
      <vt:lpstr>FOUNDATIONS DESIGN:</vt:lpstr>
      <vt:lpstr>FOUNDATIONS DESIGN:</vt:lpstr>
      <vt:lpstr>FOUNDATIONS DESIGN:</vt:lpstr>
      <vt:lpstr>FOUNDATIONS DESIGN:</vt:lpstr>
      <vt:lpstr>FOUNDATIONS DESIGN:</vt:lpstr>
      <vt:lpstr>FOUNDATIONS DESIGN:</vt:lpstr>
      <vt:lpstr>FOUNDATIONS DESIGN:</vt:lpstr>
      <vt:lpstr>FOUNDATIONS DESIGN:</vt:lpstr>
      <vt:lpstr>FOUNDATIONS DESIGN:</vt:lpstr>
      <vt:lpstr>FOUNDATIONS DESIGN: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INTRUDUCTION</dc:title>
  <dc:creator>Saleh</dc:creator>
  <cp:lastModifiedBy>lab</cp:lastModifiedBy>
  <cp:revision>61</cp:revision>
  <dcterms:created xsi:type="dcterms:W3CDTF">2015-05-06T09:43:38Z</dcterms:created>
  <dcterms:modified xsi:type="dcterms:W3CDTF">2015-05-31T07:55:39Z</dcterms:modified>
</cp:coreProperties>
</file>