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4" r:id="rId2"/>
    <p:sldId id="263" r:id="rId3"/>
    <p:sldId id="257" r:id="rId4"/>
    <p:sldId id="286" r:id="rId5"/>
    <p:sldId id="258" r:id="rId6"/>
    <p:sldId id="260" r:id="rId7"/>
    <p:sldId id="259" r:id="rId8"/>
    <p:sldId id="287" r:id="rId9"/>
    <p:sldId id="274" r:id="rId10"/>
    <p:sldId id="273" r:id="rId11"/>
    <p:sldId id="261" r:id="rId12"/>
    <p:sldId id="288" r:id="rId13"/>
    <p:sldId id="262" r:id="rId14"/>
    <p:sldId id="264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70" d="100"/>
          <a:sy n="70" d="100"/>
        </p:scale>
        <p:origin x="-13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94403-63E4-47EB-B418-CAF1EAC1B148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7D15B-EB99-4408-9CEB-9873087B6D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7D15B-EB99-4408-9CEB-9873087B6DA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524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latin typeface="+mn-lt"/>
                <a:cs typeface="+mn-cs"/>
              </a:rPr>
              <a:t/>
            </a:r>
            <a:br>
              <a:rPr lang="en-US" sz="2700" dirty="0" smtClean="0">
                <a:latin typeface="+mn-lt"/>
                <a:cs typeface="+mn-cs"/>
              </a:rPr>
            </a:br>
            <a:r>
              <a:rPr lang="en-US" sz="2700" dirty="0" smtClean="0">
                <a:latin typeface="+mn-lt"/>
                <a:cs typeface="+mn-cs"/>
              </a:rPr>
              <a:t/>
            </a:r>
            <a:br>
              <a:rPr lang="en-US" sz="2700" dirty="0" smtClean="0">
                <a:latin typeface="+mn-lt"/>
                <a:cs typeface="+mn-cs"/>
              </a:rPr>
            </a:br>
            <a:r>
              <a:rPr lang="en-US" b="1" i="1" dirty="0" smtClean="0">
                <a:latin typeface="Centaur" pitchFamily="18" charset="0"/>
              </a:rPr>
              <a:t>An-</a:t>
            </a:r>
            <a:r>
              <a:rPr lang="en-US" b="1" i="1" dirty="0" err="1" smtClean="0">
                <a:latin typeface="Centaur" pitchFamily="18" charset="0"/>
              </a:rPr>
              <a:t>Najah</a:t>
            </a:r>
            <a:r>
              <a:rPr lang="en-US" b="1" i="1" dirty="0" smtClean="0">
                <a:latin typeface="Centaur" pitchFamily="18" charset="0"/>
              </a:rPr>
              <a:t> National </a:t>
            </a:r>
            <a:r>
              <a:rPr lang="en-US" b="1" i="1" dirty="0" smtClean="0">
                <a:latin typeface="Centaur" pitchFamily="18" charset="0"/>
              </a:rPr>
              <a:t>University</a:t>
            </a:r>
            <a:r>
              <a:rPr lang="en-US" b="1" i="1" dirty="0" smtClean="0">
                <a:latin typeface="Centaur" pitchFamily="18" charset="0"/>
              </a:rPr>
              <a:t/>
            </a:r>
            <a:br>
              <a:rPr lang="en-US" b="1" i="1" dirty="0" smtClean="0">
                <a:latin typeface="Centaur" pitchFamily="18" charset="0"/>
              </a:rPr>
            </a:br>
            <a:r>
              <a:rPr lang="en-US" b="1" i="1" dirty="0" err="1" smtClean="0">
                <a:latin typeface="Centaur" pitchFamily="18" charset="0"/>
              </a:rPr>
              <a:t>Faculaty</a:t>
            </a:r>
            <a:r>
              <a:rPr lang="en-US" b="1" i="1" dirty="0" smtClean="0">
                <a:latin typeface="Centaur" pitchFamily="18" charset="0"/>
              </a:rPr>
              <a:t> Of Engineering</a:t>
            </a:r>
            <a:r>
              <a:rPr lang="en-US" b="1" i="1" dirty="0" smtClean="0">
                <a:latin typeface="Centaur" pitchFamily="18" charset="0"/>
              </a:rPr>
              <a:t/>
            </a:r>
            <a:br>
              <a:rPr lang="en-US" b="1" i="1" dirty="0" smtClean="0">
                <a:latin typeface="Centaur" pitchFamily="18" charset="0"/>
              </a:rPr>
            </a:br>
            <a:r>
              <a:rPr lang="en-US" b="1" i="1" dirty="0" smtClean="0">
                <a:latin typeface="Centaur" pitchFamily="18" charset="0"/>
              </a:rPr>
              <a:t>Civil Department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Construction PROJECT 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MANAGEMENT </a:t>
            </a:r>
            <a:endParaRPr lang="en-US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pPr marR="0" eaLnBrk="1" hangingPunct="1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R="0" eaLnBrk="1" hangingPunct="1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R="0" eaLnBrk="1" hangingPunct="1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743075" y="2214563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Construction PROJECT MANAGEMENT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295400" y="2362200"/>
            <a:ext cx="6941096" cy="766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latin typeface="Centaur" pitchFamily="18" charset="0"/>
                <a:ea typeface="+mj-ea"/>
                <a:cs typeface="+mj-cs"/>
              </a:rPr>
              <a:t>CONSTRUCTION PROJECT </a:t>
            </a:r>
            <a:r>
              <a:rPr lang="en-US" sz="3600" b="1" dirty="0" smtClean="0">
                <a:latin typeface="Centaur" pitchFamily="18" charset="0"/>
                <a:ea typeface="+mj-ea"/>
                <a:cs typeface="+mj-cs"/>
              </a:rPr>
              <a:t>MANAGEMENT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1447800" y="3429000"/>
            <a:ext cx="66945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1"/>
            <a:r>
              <a:rPr lang="en-US" sz="2000" b="1" dirty="0">
                <a:latin typeface="Comic Sans MS" pitchFamily="66" charset="0"/>
              </a:rPr>
              <a:t>Prepared by: </a:t>
            </a:r>
            <a:r>
              <a:rPr lang="en-US" sz="2000" b="1" dirty="0" err="1" smtClean="0">
                <a:latin typeface="Comic Sans MS" pitchFamily="66" charset="0"/>
              </a:rPr>
              <a:t>sameh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raee</a:t>
            </a:r>
            <a:r>
              <a:rPr lang="en-US" sz="2000" b="1" dirty="0" smtClean="0">
                <a:latin typeface="Comic Sans MS" pitchFamily="66" charset="0"/>
              </a:rPr>
              <a:t>     </a:t>
            </a:r>
            <a:r>
              <a:rPr lang="en-US" sz="2000" b="1" dirty="0" err="1" smtClean="0">
                <a:latin typeface="Comic Sans MS" pitchFamily="66" charset="0"/>
              </a:rPr>
              <a:t>deiaa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shaqor</a:t>
            </a:r>
            <a:r>
              <a:rPr lang="en-US" sz="2000" b="1" dirty="0" smtClean="0">
                <a:latin typeface="Comic Sans MS" pitchFamily="66" charset="0"/>
              </a:rPr>
              <a:t> </a:t>
            </a:r>
          </a:p>
          <a:p>
            <a:pPr rtl="1"/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                  </a:t>
            </a:r>
            <a:r>
              <a:rPr lang="en-US" sz="2000" b="1" dirty="0" err="1" smtClean="0">
                <a:latin typeface="Comic Sans MS" pitchFamily="66" charset="0"/>
              </a:rPr>
              <a:t>yosif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hamarshe</a:t>
            </a:r>
            <a:r>
              <a:rPr lang="en-US" sz="2000" b="1" dirty="0" smtClean="0">
                <a:latin typeface="Comic Sans MS" pitchFamily="66" charset="0"/>
              </a:rPr>
              <a:t>    </a:t>
            </a:r>
            <a:r>
              <a:rPr lang="en-US" sz="2000" b="1" dirty="0" err="1" smtClean="0">
                <a:latin typeface="Comic Sans MS" pitchFamily="66" charset="0"/>
              </a:rPr>
              <a:t>ameed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zawyani</a:t>
            </a:r>
            <a:endParaRPr lang="en-US" sz="2000" dirty="0">
              <a:latin typeface="Comic Sans MS" pitchFamily="66" charset="0"/>
            </a:endParaRPr>
          </a:p>
          <a:p>
            <a:pPr rtl="1"/>
            <a:r>
              <a:rPr lang="en-US" sz="2000" b="1" dirty="0">
                <a:latin typeface="Comic Sans MS" pitchFamily="66" charset="0"/>
              </a:rPr>
              <a:t>            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371600" y="4495800"/>
            <a:ext cx="64008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omic Sans MS" pitchFamily="66" charset="0"/>
              </a:rPr>
              <a:t>Supervisor</a:t>
            </a:r>
            <a:r>
              <a:rPr lang="en-US" sz="3200" b="1" dirty="0">
                <a:latin typeface="Bauhaus 93" pitchFamily="82" charset="0"/>
                <a:cs typeface="+mn-cs"/>
              </a:rPr>
              <a:t> </a:t>
            </a:r>
            <a:r>
              <a:rPr lang="en-US" sz="2000" b="1" dirty="0">
                <a:latin typeface="Comic Sans MS" pitchFamily="66" charset="0"/>
              </a:rPr>
              <a:t>:</a:t>
            </a:r>
            <a:r>
              <a:rPr lang="en-US" sz="3200" b="1" dirty="0">
                <a:latin typeface="Bauhaus 93" pitchFamily="82" charset="0"/>
                <a:cs typeface="+mn-cs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Ins. </a:t>
            </a:r>
            <a:r>
              <a:rPr lang="en-US" sz="2000" b="1" dirty="0" err="1" smtClean="0">
                <a:latin typeface="Comic Sans MS" pitchFamily="66" charset="0"/>
              </a:rPr>
              <a:t>luay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dwekat</a:t>
            </a:r>
            <a:endParaRPr lang="en-US" sz="2000" b="1" dirty="0">
              <a:latin typeface="Comic Sans MS" pitchFamily="66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Georgia" pitchFamily="18" charset="0"/>
              </a:rPr>
              <a:t>Assumptions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>
                <a:latin typeface="Georgia" pitchFamily="18" charset="0"/>
              </a:rPr>
              <a:t>Working days are all days except Fridays.</a:t>
            </a:r>
          </a:p>
          <a:p>
            <a:pPr lvl="0"/>
            <a:r>
              <a:rPr lang="en-US" sz="2800" dirty="0" smtClean="0">
                <a:latin typeface="Georgia" pitchFamily="18" charset="0"/>
              </a:rPr>
              <a:t>The electrical and mechanical work done by the same  contractor.</a:t>
            </a:r>
          </a:p>
          <a:p>
            <a:pPr lvl="0"/>
            <a:r>
              <a:rPr lang="en-US" sz="2800" dirty="0" smtClean="0">
                <a:latin typeface="Georgia" pitchFamily="18" charset="0"/>
              </a:rPr>
              <a:t>All money paid by U.S Dollar ($) and the fixed value of Dollar according to local coin was (1$=3.6 NIS).                                             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Georgia" pitchFamily="18" charset="0"/>
              </a:rPr>
              <a:t>methodology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9372600" cy="4724400"/>
          </a:xfrm>
        </p:spPr>
        <p:txBody>
          <a:bodyPr/>
          <a:lstStyle/>
          <a:p>
            <a:pPr lvl="0"/>
            <a:r>
              <a:rPr lang="en-US" i="1" dirty="0" smtClean="0">
                <a:latin typeface="Georgia" pitchFamily="18" charset="0"/>
              </a:rPr>
              <a:t>Step one: make work breakdown structure</a:t>
            </a:r>
            <a:endParaRPr lang="en-US" dirty="0" smtClean="0">
              <a:latin typeface="Georgia" pitchFamily="18" charset="0"/>
            </a:endParaRPr>
          </a:p>
          <a:p>
            <a:pPr lvl="0"/>
            <a:r>
              <a:rPr lang="en-US" i="1" dirty="0" smtClean="0">
                <a:latin typeface="Georgia" pitchFamily="18" charset="0"/>
              </a:rPr>
              <a:t>Step two: activity </a:t>
            </a:r>
            <a:r>
              <a:rPr lang="en-US" i="1" dirty="0" smtClean="0">
                <a:latin typeface="Georgia" pitchFamily="18" charset="0"/>
              </a:rPr>
              <a:t>listing and coding </a:t>
            </a:r>
            <a:endParaRPr lang="en-US" dirty="0" smtClean="0">
              <a:latin typeface="Georgia" pitchFamily="18" charset="0"/>
            </a:endParaRPr>
          </a:p>
          <a:p>
            <a:pPr lvl="0"/>
            <a:r>
              <a:rPr lang="en-US" i="1" dirty="0" smtClean="0">
                <a:latin typeface="Georgia" pitchFamily="18" charset="0"/>
              </a:rPr>
              <a:t>Step three: relationship between activities</a:t>
            </a:r>
            <a:endParaRPr lang="en-US" dirty="0" smtClean="0">
              <a:latin typeface="Georgia" pitchFamily="18" charset="0"/>
            </a:endParaRPr>
          </a:p>
          <a:p>
            <a:pPr lvl="0"/>
            <a:r>
              <a:rPr lang="en-US" i="1" dirty="0" smtClean="0">
                <a:latin typeface="Georgia" pitchFamily="18" charset="0"/>
              </a:rPr>
              <a:t>Step four: duration for </a:t>
            </a:r>
            <a:r>
              <a:rPr lang="en-US" i="1" dirty="0" smtClean="0">
                <a:latin typeface="Georgia" pitchFamily="18" charset="0"/>
              </a:rPr>
              <a:t>activities and      resource allocation </a:t>
            </a:r>
            <a:endParaRPr lang="en-US" dirty="0" smtClean="0">
              <a:latin typeface="Georgia" pitchFamily="18" charset="0"/>
            </a:endParaRPr>
          </a:p>
          <a:p>
            <a:pPr lvl="0"/>
            <a:r>
              <a:rPr lang="en-US" i="1" dirty="0" smtClean="0">
                <a:latin typeface="Georgia" pitchFamily="18" charset="0"/>
              </a:rPr>
              <a:t>Step five: </a:t>
            </a:r>
            <a:r>
              <a:rPr lang="en-US" i="1" dirty="0" smtClean="0">
                <a:latin typeface="Georgia" pitchFamily="18" charset="0"/>
              </a:rPr>
              <a:t>cost estimation and quantity </a:t>
            </a:r>
            <a:r>
              <a:rPr lang="en-US" i="1" dirty="0" smtClean="0">
                <a:latin typeface="Georgia" pitchFamily="18" charset="0"/>
              </a:rPr>
              <a:t>surveying</a:t>
            </a:r>
            <a:endParaRPr lang="en-US" dirty="0" smtClean="0">
              <a:latin typeface="Georgia" pitchFamily="18" charset="0"/>
            </a:endParaRPr>
          </a:p>
          <a:p>
            <a:pPr>
              <a:buNone/>
            </a:pPr>
            <a:endParaRPr lang="en-US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itchFamily="18" charset="0"/>
              </a:rPr>
              <a:t>Work Breakdown Structure (WBS)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Georgia" pitchFamily="18" charset="0"/>
              </a:rPr>
              <a:t>    The </a:t>
            </a:r>
            <a:r>
              <a:rPr lang="en-US" dirty="0" smtClean="0">
                <a:latin typeface="Georgia" pitchFamily="18" charset="0"/>
              </a:rPr>
              <a:t>project was divided into four levels which are:</a:t>
            </a:r>
          </a:p>
          <a:p>
            <a:pPr lvl="0"/>
            <a:r>
              <a:rPr lang="en-US" dirty="0" smtClean="0">
                <a:latin typeface="Georgia" pitchFamily="18" charset="0"/>
              </a:rPr>
              <a:t>1</a:t>
            </a:r>
            <a:r>
              <a:rPr lang="en-US" baseline="30000" dirty="0" smtClean="0">
                <a:latin typeface="Georgia" pitchFamily="18" charset="0"/>
              </a:rPr>
              <a:t>st</a:t>
            </a:r>
            <a:r>
              <a:rPr lang="en-US" dirty="0" smtClean="0">
                <a:latin typeface="Georgia" pitchFamily="18" charset="0"/>
              </a:rPr>
              <a:t> level: optical and nursing college </a:t>
            </a:r>
          </a:p>
          <a:p>
            <a:pPr lvl="0"/>
            <a:r>
              <a:rPr lang="en-US" dirty="0" smtClean="0">
                <a:latin typeface="Georgia" pitchFamily="18" charset="0"/>
              </a:rPr>
              <a:t>2</a:t>
            </a:r>
            <a:r>
              <a:rPr lang="en-US" baseline="30000" dirty="0" smtClean="0">
                <a:latin typeface="Georgia" pitchFamily="18" charset="0"/>
              </a:rPr>
              <a:t>nd</a:t>
            </a:r>
            <a:r>
              <a:rPr lang="en-US" dirty="0" smtClean="0">
                <a:latin typeface="Georgia" pitchFamily="18" charset="0"/>
              </a:rPr>
              <a:t> level: earthwork, Civil, finishing, Mechanical and Electrical.</a:t>
            </a:r>
          </a:p>
          <a:p>
            <a:pPr lvl="0"/>
            <a:r>
              <a:rPr lang="en-US" dirty="0" smtClean="0">
                <a:latin typeface="Georgia" pitchFamily="18" charset="0"/>
              </a:rPr>
              <a:t>3</a:t>
            </a:r>
            <a:r>
              <a:rPr lang="en-US" baseline="30000" dirty="0" smtClean="0">
                <a:latin typeface="Georgia" pitchFamily="18" charset="0"/>
              </a:rPr>
              <a:t>rd</a:t>
            </a:r>
            <a:r>
              <a:rPr lang="en-US" dirty="0" smtClean="0">
                <a:latin typeface="Georgia" pitchFamily="18" charset="0"/>
              </a:rPr>
              <a:t> level: 3</a:t>
            </a:r>
            <a:r>
              <a:rPr lang="en-US" baseline="30000" dirty="0" smtClean="0">
                <a:latin typeface="Georgia" pitchFamily="18" charset="0"/>
              </a:rPr>
              <a:t>rd</a:t>
            </a:r>
            <a:r>
              <a:rPr lang="en-US" dirty="0" smtClean="0">
                <a:latin typeface="Georgia" pitchFamily="18" charset="0"/>
              </a:rPr>
              <a:t> basement, 2</a:t>
            </a:r>
            <a:r>
              <a:rPr lang="en-US" baseline="30000" dirty="0" smtClean="0">
                <a:latin typeface="Georgia" pitchFamily="18" charset="0"/>
              </a:rPr>
              <a:t>nd</a:t>
            </a:r>
            <a:r>
              <a:rPr lang="en-US" dirty="0" smtClean="0">
                <a:latin typeface="Georgia" pitchFamily="18" charset="0"/>
              </a:rPr>
              <a:t> basement, 1st basement ………….</a:t>
            </a:r>
          </a:p>
          <a:p>
            <a:pPr lvl="0"/>
            <a:r>
              <a:rPr lang="en-US" dirty="0" smtClean="0">
                <a:latin typeface="Georgia" pitchFamily="18" charset="0"/>
              </a:rPr>
              <a:t>4</a:t>
            </a:r>
            <a:r>
              <a:rPr lang="en-US" baseline="30000" dirty="0" smtClean="0">
                <a:latin typeface="Georgia" pitchFamily="18" charset="0"/>
              </a:rPr>
              <a:t>th</a:t>
            </a:r>
            <a:r>
              <a:rPr lang="en-US" dirty="0" smtClean="0">
                <a:latin typeface="Georgia" pitchFamily="18" charset="0"/>
              </a:rPr>
              <a:t> level: Activities.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itchFamily="18" charset="0"/>
              </a:rPr>
              <a:t>Work Breakdown Structure (WBS)</a:t>
            </a:r>
            <a:br>
              <a:rPr lang="en-US" dirty="0" smtClean="0">
                <a:latin typeface="Georgia" pitchFamily="18" charset="0"/>
              </a:rPr>
            </a:br>
            <a:endParaRPr lang="en-US" dirty="0">
              <a:latin typeface="Georgia" pitchFamily="18" charset="0"/>
            </a:endParaRPr>
          </a:p>
        </p:txBody>
      </p:sp>
      <p:pic>
        <p:nvPicPr>
          <p:cNvPr id="6" name="Content Placeholder 5" descr="C:\Users\M..s\Desktop\sameh\h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dirty="0" smtClean="0">
                <a:latin typeface="Georgia" pitchFamily="18" charset="0"/>
              </a:rPr>
              <a:t>Activities List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7315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Georgia" pitchFamily="18" charset="0"/>
              </a:rPr>
              <a:t>relationship between activities and Resources </a:t>
            </a: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686800" cy="4267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Georgia" pitchFamily="18" charset="0"/>
              </a:rPr>
              <a:t> The relationships between activities divided to:</a:t>
            </a:r>
          </a:p>
          <a:p>
            <a:r>
              <a:rPr lang="en-US" dirty="0" smtClean="0">
                <a:latin typeface="Georgia" pitchFamily="18" charset="0"/>
              </a:rPr>
              <a:t>1. Finish to start relationship (F.S).</a:t>
            </a:r>
          </a:p>
          <a:p>
            <a:r>
              <a:rPr lang="en-US" dirty="0" smtClean="0">
                <a:latin typeface="Georgia" pitchFamily="18" charset="0"/>
              </a:rPr>
              <a:t>2. Start to Start relationship (S.S).</a:t>
            </a:r>
          </a:p>
          <a:p>
            <a:r>
              <a:rPr lang="en-US" dirty="0" smtClean="0">
                <a:latin typeface="Georgia" pitchFamily="18" charset="0"/>
              </a:rPr>
              <a:t>3. Start to finish relationship (S.F).</a:t>
            </a:r>
          </a:p>
          <a:p>
            <a:r>
              <a:rPr lang="en-US" dirty="0" smtClean="0">
                <a:latin typeface="Georgia" pitchFamily="18" charset="0"/>
              </a:rPr>
              <a:t>4. Finish to finish relationship (F.F).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itchFamily="18" charset="0"/>
              </a:rPr>
              <a:t>Example of Relationship </a:t>
            </a: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using primavera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Georgia" pitchFamily="18" charset="0"/>
              </a:rPr>
              <a:t>Duration and resource allocation 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Georgia" pitchFamily="18" charset="0"/>
              </a:rPr>
              <a:t>Duration = quantity of activity \ productivity</a:t>
            </a:r>
            <a:endParaRPr lang="en-US" sz="24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Georgia" pitchFamily="18" charset="0"/>
              </a:rPr>
              <a:t> </a:t>
            </a:r>
          </a:p>
          <a:p>
            <a:pPr algn="ctr">
              <a:buNone/>
            </a:pPr>
            <a:r>
              <a:rPr lang="en-US" sz="2400" dirty="0" smtClean="0">
                <a:latin typeface="Georgia" pitchFamily="18" charset="0"/>
              </a:rPr>
              <a:t>For example  </a:t>
            </a:r>
            <a:r>
              <a:rPr lang="en-US" sz="2400" b="1" dirty="0" smtClean="0">
                <a:latin typeface="Georgia" pitchFamily="18" charset="0"/>
              </a:rPr>
              <a:t>block Partition work</a:t>
            </a:r>
            <a:r>
              <a:rPr lang="en-US" sz="2400" dirty="0" smtClean="0">
                <a:latin typeface="Georgia" pitchFamily="18" charset="0"/>
              </a:rPr>
              <a:t>:</a:t>
            </a:r>
          </a:p>
          <a:p>
            <a:pPr algn="ctr">
              <a:buNone/>
            </a:pPr>
            <a:endParaRPr lang="en-US" sz="24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Labor productivity equal </a:t>
            </a:r>
            <a:r>
              <a:rPr lang="en-US" sz="2000" b="1" dirty="0" smtClean="0">
                <a:latin typeface="Georgia" pitchFamily="18" charset="0"/>
              </a:rPr>
              <a:t>twelve meter </a:t>
            </a:r>
            <a:r>
              <a:rPr lang="en-US" sz="2000" dirty="0" smtClean="0">
                <a:latin typeface="Georgia" pitchFamily="18" charset="0"/>
              </a:rPr>
              <a:t>square for mason and helper per </a:t>
            </a:r>
            <a:r>
              <a:rPr lang="en-US" sz="2000" dirty="0" smtClean="0">
                <a:latin typeface="Georgia" pitchFamily="18" charset="0"/>
              </a:rPr>
              <a:t>day.</a:t>
            </a:r>
            <a:endParaRPr lang="en-US" sz="20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Quantity of activity equal for example </a:t>
            </a:r>
            <a:r>
              <a:rPr lang="en-US" sz="2000" b="1" dirty="0" smtClean="0">
                <a:latin typeface="Georgia" pitchFamily="18" charset="0"/>
              </a:rPr>
              <a:t>1200 m </a:t>
            </a:r>
            <a:r>
              <a:rPr lang="en-US" sz="2000" b="1" baseline="30000" dirty="0" smtClean="0">
                <a:latin typeface="Georgia" pitchFamily="18" charset="0"/>
              </a:rPr>
              <a:t>2</a:t>
            </a:r>
            <a:r>
              <a:rPr lang="en-US" sz="2000" b="1" dirty="0" smtClean="0">
                <a:latin typeface="Georgia" pitchFamily="18" charset="0"/>
              </a:rPr>
              <a:t> .</a:t>
            </a:r>
            <a:endParaRPr lang="en-US" sz="2000" b="1" baseline="30000" dirty="0" smtClean="0">
              <a:latin typeface="Georgia" pitchFamily="18" charset="0"/>
            </a:endParaRPr>
          </a:p>
          <a:p>
            <a:pPr>
              <a:buNone/>
            </a:pPr>
            <a:endParaRPr lang="en-US" sz="24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If use one mason and helper the duration equal  </a:t>
            </a:r>
            <a:r>
              <a:rPr lang="en-US" sz="2000" b="1" dirty="0" smtClean="0">
                <a:latin typeface="Georgia" pitchFamily="18" charset="0"/>
              </a:rPr>
              <a:t> 1200 /12  =100  day</a:t>
            </a:r>
            <a:endParaRPr lang="en-US" sz="20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Georgia" pitchFamily="18" charset="0"/>
              </a:rPr>
              <a:t>If use five mason and helper the duration equal  </a:t>
            </a:r>
            <a:r>
              <a:rPr lang="en-US" sz="2000" b="1" dirty="0" smtClean="0">
                <a:latin typeface="Georgia" pitchFamily="18" charset="0"/>
              </a:rPr>
              <a:t> 1200 /60  =20  day</a:t>
            </a:r>
            <a:endParaRPr lang="en-US" sz="2000" dirty="0" smtClean="0">
              <a:latin typeface="Georgia" pitchFamily="18" charset="0"/>
            </a:endParaRPr>
          </a:p>
          <a:p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Georgia" pitchFamily="18" charset="0"/>
              </a:rPr>
              <a:t>quantity surveying and cost estimation</a:t>
            </a: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endParaRPr lang="en-US" dirty="0">
              <a:latin typeface="Georg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Fgdfyuiiokl;lkjhkjh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example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16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Optical and nursing college 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2050" name="Picture 2" descr="H:\photo\IMG_18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447800"/>
            <a:ext cx="81534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Georgia" pitchFamily="18" charset="0"/>
              </a:rPr>
              <a:t>Results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09600" y="1295400"/>
            <a:ext cx="716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69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ndara" pitchFamily="34" charset="0"/>
                <a:cs typeface="Times New Roman" pitchFamily="18" charset="0"/>
              </a:rPr>
              <a:t>The following tables shows details about cost analysis: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Georgia" pitchFamily="18" charset="0"/>
              </a:rPr>
              <a:t>Results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54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Georgia" pitchFamily="18" charset="0"/>
              </a:rPr>
              <a:t>Results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647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Georgia" pitchFamily="18" charset="0"/>
              </a:rPr>
              <a:t>Results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708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Georgia" pitchFamily="18" charset="0"/>
              </a:rPr>
              <a:t>Results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670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Georgia" pitchFamily="18" charset="0"/>
              </a:rPr>
              <a:t>Results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6858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1600200"/>
            <a:ext cx="8512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69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ndara" pitchFamily="34" charset="0"/>
                <a:cs typeface="Times New Roman" pitchFamily="18" charset="0"/>
              </a:rPr>
              <a:t>The following tables shows details about duration analysis for the project: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Georgia" pitchFamily="18" charset="0"/>
              </a:rPr>
              <a:t>Results</a:t>
            </a:r>
            <a:endParaRPr lang="ar-SA" dirty="0">
              <a:latin typeface="Georgia" pitchFamily="18" charset="0"/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84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Georgia" pitchFamily="18" charset="0"/>
              </a:rPr>
              <a:t>Results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38200" y="1371600"/>
            <a:ext cx="7173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692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ndara" pitchFamily="34" charset="0"/>
                <a:cs typeface="Times New Roman" pitchFamily="18" charset="0"/>
              </a:rPr>
              <a:t>The following tables show details about some items and rates: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S-curve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Resource profile labor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54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itchFamily="18" charset="0"/>
              </a:rPr>
              <a:t>Graduating project consist two parts :</a:t>
            </a:r>
            <a:br>
              <a:rPr lang="en-US" dirty="0" smtClean="0">
                <a:latin typeface="Georgia" pitchFamily="18" charset="0"/>
              </a:rPr>
            </a:b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Georgia" pitchFamily="18" charset="0"/>
              </a:rPr>
              <a:t>The first part include preparing a theoretical research.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Georgia" pitchFamily="18" charset="0"/>
              </a:rPr>
              <a:t> </a:t>
            </a:r>
            <a:r>
              <a:rPr lang="en-US" sz="3000" dirty="0" smtClean="0">
                <a:latin typeface="Georgia" pitchFamily="18" charset="0"/>
              </a:rPr>
              <a:t>The second part includes the application of the principle in construction project management.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Georgia" pitchFamily="18" charset="0"/>
              </a:rPr>
              <a:t>What is a Project?</a:t>
            </a:r>
            <a:br>
              <a:rPr lang="en-US" sz="4000" dirty="0" smtClean="0">
                <a:latin typeface="Georgia" pitchFamily="18" charset="0"/>
              </a:rPr>
            </a:br>
            <a:endParaRPr lang="en-US" sz="4000" dirty="0" smtClean="0">
              <a:latin typeface="Georgia" pitchFamily="18" charset="0"/>
            </a:endParaRPr>
          </a:p>
        </p:txBody>
      </p:sp>
      <p:sp>
        <p:nvSpPr>
          <p:cNvPr id="4" name="مستطيل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0B5395"/>
              </a:buClr>
            </a:pPr>
            <a:endParaRPr lang="en-US" sz="2400" b="1" dirty="0" smtClean="0">
              <a:solidFill>
                <a:srgbClr val="08376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3000" dirty="0" smtClean="0">
                <a:latin typeface="Georgia" pitchFamily="18" charset="0"/>
              </a:rPr>
              <a:t>A </a:t>
            </a:r>
            <a:r>
              <a:rPr lang="en-US" sz="3000" dirty="0" smtClean="0">
                <a:latin typeface="Georgia" pitchFamily="18" charset="0"/>
              </a:rPr>
              <a:t>project is a </a:t>
            </a:r>
            <a:r>
              <a:rPr lang="en-US" sz="3000" i="1" dirty="0" smtClean="0">
                <a:latin typeface="Georgia" pitchFamily="18" charset="0"/>
              </a:rPr>
              <a:t>temporary</a:t>
            </a:r>
            <a:r>
              <a:rPr lang="en-US" sz="3000" b="1" dirty="0" smtClean="0">
                <a:latin typeface="Georgia" pitchFamily="18" charset="0"/>
              </a:rPr>
              <a:t> </a:t>
            </a:r>
            <a:r>
              <a:rPr lang="en-US" sz="3000" dirty="0" smtClean="0">
                <a:latin typeface="Georgia" pitchFamily="18" charset="0"/>
              </a:rPr>
              <a:t>endeavor undertaken to accomplish a unique product or service with a defined start and end point and specific objectives </a:t>
            </a:r>
            <a:r>
              <a:rPr lang="en-US" sz="2800" i="1" dirty="0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1"/>
            <a:ext cx="7772400" cy="1524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eorgia" pitchFamily="18" charset="0"/>
              </a:rPr>
              <a:t>What Project management 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4" name="مستطيل 2"/>
          <p:cNvSpPr/>
          <p:nvPr/>
        </p:nvSpPr>
        <p:spPr>
          <a:xfrm>
            <a:off x="685800" y="2133600"/>
            <a:ext cx="792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dirty="0" smtClean="0">
                <a:latin typeface="Georgia" pitchFamily="18" charset="0"/>
              </a:rPr>
              <a:t>Project management is the application of </a:t>
            </a:r>
            <a:r>
              <a:rPr lang="en-US" sz="3000" i="1" dirty="0" smtClean="0">
                <a:latin typeface="Georgia" pitchFamily="18" charset="0"/>
              </a:rPr>
              <a:t>knowledge</a:t>
            </a:r>
            <a:r>
              <a:rPr lang="en-US" sz="3000" dirty="0" smtClean="0">
                <a:latin typeface="Georgia" pitchFamily="18" charset="0"/>
              </a:rPr>
              <a:t>, </a:t>
            </a:r>
            <a:r>
              <a:rPr lang="en-US" sz="3000" i="1" dirty="0" smtClean="0">
                <a:latin typeface="Georgia" pitchFamily="18" charset="0"/>
              </a:rPr>
              <a:t>skills</a:t>
            </a:r>
            <a:r>
              <a:rPr lang="en-US" sz="3000" dirty="0" smtClean="0">
                <a:latin typeface="Georgia" pitchFamily="18" charset="0"/>
              </a:rPr>
              <a:t>, </a:t>
            </a:r>
            <a:r>
              <a:rPr lang="en-US" sz="3000" i="1" dirty="0" smtClean="0">
                <a:latin typeface="Georgia" pitchFamily="18" charset="0"/>
              </a:rPr>
              <a:t>tools</a:t>
            </a:r>
            <a:r>
              <a:rPr lang="en-US" sz="3000" dirty="0" smtClean="0">
                <a:latin typeface="Georgia" pitchFamily="18" charset="0"/>
              </a:rPr>
              <a:t>, and </a:t>
            </a:r>
            <a:r>
              <a:rPr lang="en-US" sz="3000" i="1" dirty="0" smtClean="0">
                <a:latin typeface="Georgia" pitchFamily="18" charset="0"/>
              </a:rPr>
              <a:t>techniques</a:t>
            </a:r>
            <a:r>
              <a:rPr lang="en-US" sz="3000" dirty="0" smtClean="0">
                <a:latin typeface="Georgia" pitchFamily="18" charset="0"/>
              </a:rPr>
              <a:t> applied to project activities in order to meet or exceed stakeholder needs and expectations from a project.</a:t>
            </a:r>
          </a:p>
          <a:p>
            <a:pPr algn="l" rtl="0"/>
            <a:r>
              <a:rPr lang="en-US" sz="2400" dirty="0" smtClean="0"/>
              <a:t>	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944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eorgia" pitchFamily="18" charset="0"/>
              </a:rPr>
              <a:t>Project Life Cycles :</a:t>
            </a:r>
            <a:endParaRPr lang="en-US" sz="4000" dirty="0">
              <a:latin typeface="Georgia" pitchFamily="18" charset="0"/>
            </a:endParaRPr>
          </a:p>
        </p:txBody>
      </p:sp>
      <p:pic>
        <p:nvPicPr>
          <p:cNvPr id="5" name="كائن 1"/>
          <p:cNvPicPr>
            <a:picLocks noChangeArrowheads="1"/>
          </p:cNvPicPr>
          <p:nvPr/>
        </p:nvPicPr>
        <p:blipFill>
          <a:blip r:embed="rId2" cstate="print"/>
          <a:srcRect l="-1364" t="-2580" r="-1138" b="-3908"/>
          <a:stretch>
            <a:fillRect/>
          </a:stretch>
        </p:blipFill>
        <p:spPr bwMode="auto">
          <a:xfrm>
            <a:off x="304800" y="1676400"/>
            <a:ext cx="821925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Georgia" pitchFamily="18" charset="0"/>
              </a:rPr>
              <a:t>Scope of the project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3657600" cy="2514600"/>
          </a:xfrm>
        </p:spPr>
        <p:txBody>
          <a:bodyPr/>
          <a:lstStyle/>
          <a:p>
            <a:r>
              <a:rPr lang="en-US" sz="3000" dirty="0" smtClean="0">
                <a:latin typeface="Georgia" pitchFamily="18" charset="0"/>
              </a:rPr>
              <a:t>Time</a:t>
            </a:r>
          </a:p>
          <a:p>
            <a:r>
              <a:rPr lang="en-US" sz="3000" dirty="0" smtClean="0">
                <a:latin typeface="Georgia" pitchFamily="18" charset="0"/>
              </a:rPr>
              <a:t>Cost</a:t>
            </a:r>
          </a:p>
          <a:p>
            <a:r>
              <a:rPr lang="en-US" sz="3000" dirty="0" smtClean="0">
                <a:latin typeface="Georgia" pitchFamily="18" charset="0"/>
              </a:rPr>
              <a:t>Quality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Georgia" pitchFamily="18" charset="0"/>
              </a:rPr>
              <a:t>Description of the project :</a:t>
            </a:r>
            <a:br>
              <a:rPr lang="en-US" sz="4000" dirty="0" smtClean="0">
                <a:latin typeface="Georgia" pitchFamily="18" charset="0"/>
              </a:rPr>
            </a:br>
            <a:endParaRPr lang="en-US" sz="4000" dirty="0" smtClean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Georgia" pitchFamily="18" charset="0"/>
              </a:rPr>
              <a:t>optical and nursing college is one of  the  </a:t>
            </a:r>
            <a:r>
              <a:rPr lang="en-US" sz="3000" dirty="0" err="1" smtClean="0">
                <a:latin typeface="Georgia" pitchFamily="18" charset="0"/>
              </a:rPr>
              <a:t>najah</a:t>
            </a:r>
            <a:r>
              <a:rPr lang="en-US" sz="3000" dirty="0" smtClean="0">
                <a:latin typeface="Georgia" pitchFamily="18" charset="0"/>
              </a:rPr>
              <a:t> university colleges in </a:t>
            </a:r>
            <a:r>
              <a:rPr lang="en-US" sz="3000" dirty="0" err="1" smtClean="0">
                <a:latin typeface="Georgia" pitchFamily="18" charset="0"/>
              </a:rPr>
              <a:t>Nablus,This</a:t>
            </a:r>
            <a:r>
              <a:rPr lang="en-US" sz="3000" dirty="0" smtClean="0">
                <a:latin typeface="Georgia" pitchFamily="18" charset="0"/>
              </a:rPr>
              <a:t> college consists of seven stories and roof  of total area (7021 m2</a:t>
            </a:r>
            <a:r>
              <a:rPr lang="en-US" sz="3000" dirty="0" smtClean="0">
                <a:latin typeface="Georgia" pitchFamily="18" charset="0"/>
              </a:rPr>
              <a:t>).</a:t>
            </a:r>
          </a:p>
          <a:p>
            <a:endParaRPr lang="en-US" sz="3000" dirty="0" smtClean="0">
              <a:latin typeface="Georgia" pitchFamily="18" charset="0"/>
            </a:endParaRPr>
          </a:p>
          <a:p>
            <a:r>
              <a:rPr lang="en-US" sz="3000" dirty="0" smtClean="0">
                <a:latin typeface="Georgia" pitchFamily="18" charset="0"/>
              </a:rPr>
              <a:t>It </a:t>
            </a:r>
            <a:r>
              <a:rPr lang="en-US" sz="3000" dirty="0" smtClean="0">
                <a:latin typeface="Georgia" pitchFamily="18" charset="0"/>
              </a:rPr>
              <a:t>was designed consolidated consultant. </a:t>
            </a:r>
            <a:r>
              <a:rPr lang="en-US" sz="3000" dirty="0" smtClean="0">
                <a:latin typeface="Georgia" pitchFamily="18" charset="0"/>
              </a:rPr>
              <a:t>and implemented by Al-</a:t>
            </a:r>
            <a:r>
              <a:rPr lang="en-US" sz="3000" dirty="0" err="1" smtClean="0">
                <a:latin typeface="Georgia" pitchFamily="18" charset="0"/>
              </a:rPr>
              <a:t>batye</a:t>
            </a:r>
            <a:r>
              <a:rPr lang="en-US" sz="3000" dirty="0" smtClean="0">
                <a:latin typeface="Georgia" pitchFamily="18" charset="0"/>
              </a:rPr>
              <a:t> office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Georgia" pitchFamily="18" charset="0"/>
              </a:rPr>
              <a:t>method of construction: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3000" dirty="0" smtClean="0">
                <a:latin typeface="Georgia" pitchFamily="18" charset="0"/>
              </a:rPr>
              <a:t>Finishing all sub structure works and immediately begins the super structure works. </a:t>
            </a:r>
            <a:endParaRPr lang="en-US" sz="30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Georgia" pitchFamily="18" charset="0"/>
              </a:rPr>
              <a:t> </a:t>
            </a:r>
            <a:r>
              <a:rPr lang="en-US" sz="3000" dirty="0" smtClean="0">
                <a:latin typeface="Georgia" pitchFamily="18" charset="0"/>
              </a:rPr>
              <a:t>   The </a:t>
            </a:r>
            <a:r>
              <a:rPr lang="en-US" sz="3000" dirty="0" smtClean="0">
                <a:latin typeface="Georgia" pitchFamily="18" charset="0"/>
              </a:rPr>
              <a:t>super structure work consists of seven  stories and roof that are; 3rd Basement,2nd basement,1st basement, ground, first, second and third floors and roof.  </a:t>
            </a:r>
            <a:endParaRPr lang="en-US" sz="30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Georgia" pitchFamily="18" charset="0"/>
              </a:rPr>
              <a:t> </a:t>
            </a:r>
            <a:r>
              <a:rPr lang="en-US" sz="3000" dirty="0" smtClean="0">
                <a:latin typeface="Georgia" pitchFamily="18" charset="0"/>
              </a:rPr>
              <a:t>   While </a:t>
            </a:r>
            <a:r>
              <a:rPr lang="en-US" sz="3000" dirty="0" smtClean="0">
                <a:latin typeface="Georgia" pitchFamily="18" charset="0"/>
              </a:rPr>
              <a:t>the construction work for one story finished  then begin to finishing work for that story.</a:t>
            </a:r>
            <a:endParaRPr lang="en-US" sz="3000" dirty="0" smtClean="0">
              <a:latin typeface="Georgia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474</Words>
  <Application>Microsoft Office PowerPoint</Application>
  <PresentationFormat>On-screen Show (4:3)</PresentationFormat>
  <Paragraphs>85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 An-Najah National University Faculaty Of Engineering Civil Department </vt:lpstr>
      <vt:lpstr>Optical and nursing college </vt:lpstr>
      <vt:lpstr>Graduating project consist two parts : </vt:lpstr>
      <vt:lpstr>What is a Project? </vt:lpstr>
      <vt:lpstr>What Project management </vt:lpstr>
      <vt:lpstr>Project Life Cycles :</vt:lpstr>
      <vt:lpstr>Scope of the project</vt:lpstr>
      <vt:lpstr>Description of the project : </vt:lpstr>
      <vt:lpstr>method of construction:</vt:lpstr>
      <vt:lpstr>Assumptions</vt:lpstr>
      <vt:lpstr>methodology</vt:lpstr>
      <vt:lpstr>Work Breakdown Structure (WBS)</vt:lpstr>
      <vt:lpstr>Work Breakdown Structure (WBS) </vt:lpstr>
      <vt:lpstr>Activities List</vt:lpstr>
      <vt:lpstr>relationship between activities and Resources  </vt:lpstr>
      <vt:lpstr>Example of Relationship  using primavera</vt:lpstr>
      <vt:lpstr>Duration and resource allocation </vt:lpstr>
      <vt:lpstr>quantity surveying and cost estimation </vt:lpstr>
      <vt:lpstr>example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S-curve</vt:lpstr>
      <vt:lpstr>Resource profile labor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MEDO</dc:creator>
  <cp:lastModifiedBy>M..s</cp:lastModifiedBy>
  <cp:revision>27</cp:revision>
  <dcterms:created xsi:type="dcterms:W3CDTF">2006-08-16T00:00:00Z</dcterms:created>
  <dcterms:modified xsi:type="dcterms:W3CDTF">2011-05-22T12:38:26Z</dcterms:modified>
</cp:coreProperties>
</file>