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70" d="100"/>
          <a:sy n="70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F4E14B-586D-481C-AE37-01A72E87397B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8604A3-BAD0-47C2-ACD2-0D89C570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ject cover pag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Solution Methodology</a:t>
            </a:r>
            <a:r>
              <a:rPr lang="en-US" b="1" dirty="0" smtClean="0"/>
              <a:t>, </a:t>
            </a:r>
            <a:r>
              <a:rPr lang="en-US" b="1" dirty="0" smtClean="0"/>
              <a:t>Theories And Checks Used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Wingdings" pitchFamily="2" charset="2"/>
              <a:buChar char="§"/>
            </a:pPr>
            <a:r>
              <a:rPr lang="en-US" sz="2100" b="1" dirty="0" smtClean="0"/>
              <a:t>Solution </a:t>
            </a:r>
            <a:r>
              <a:rPr lang="en-US" sz="2100" b="1" dirty="0" smtClean="0"/>
              <a:t>methodology based on the following </a:t>
            </a:r>
            <a:r>
              <a:rPr lang="en-US" sz="2100" b="1" dirty="0" smtClean="0"/>
              <a:t>criteria :</a:t>
            </a:r>
          </a:p>
          <a:p>
            <a:pPr marL="0" lvl="2"/>
            <a:endParaRPr lang="en-US" sz="2100" b="1" dirty="0" smtClean="0"/>
          </a:p>
          <a:p>
            <a:pPr marL="0" lvl="2">
              <a:buFont typeface="Wingdings" pitchFamily="2" charset="2"/>
              <a:buChar char="Ø"/>
            </a:pPr>
            <a:r>
              <a:rPr lang="en-US" sz="2100" b="1" dirty="0" smtClean="0"/>
              <a:t>Site visit observations, soil tests reports &amp; site </a:t>
            </a:r>
            <a:r>
              <a:rPr lang="en-US" sz="2100" b="1" dirty="0" smtClean="0"/>
              <a:t>investigations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100" b="1" dirty="0" smtClean="0"/>
              <a:t>Solution procedure &amp; </a:t>
            </a:r>
            <a:r>
              <a:rPr lang="en-US" sz="2100" b="1" dirty="0" smtClean="0"/>
              <a:t>specification</a:t>
            </a:r>
          </a:p>
        </p:txBody>
      </p:sp>
      <p:pic>
        <p:nvPicPr>
          <p:cNvPr id="5" name="Picture 4" descr="DSC03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12976"/>
            <a:ext cx="3847976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SC03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212976"/>
            <a:ext cx="363195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Solution Methodology, Theories And Checks Used.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7776864" cy="4608512"/>
          </a:xfrm>
        </p:spPr>
        <p:txBody>
          <a:bodyPr>
            <a:normAutofit/>
          </a:bodyPr>
          <a:lstStyle/>
          <a:p>
            <a:pPr marL="0" lvl="2"/>
            <a:endParaRPr lang="en-US" sz="2100" b="1" dirty="0" smtClean="0"/>
          </a:p>
          <a:p>
            <a:pPr marL="0" lvl="2">
              <a:buNone/>
            </a:pPr>
            <a:r>
              <a:rPr lang="en-US" sz="2400" b="1" dirty="0" smtClean="0"/>
              <a:t>Theories applied:</a:t>
            </a:r>
          </a:p>
          <a:p>
            <a:pPr marL="0" lvl="2"/>
            <a:endParaRPr lang="en-US" sz="2100" b="1" dirty="0" smtClean="0"/>
          </a:p>
          <a:p>
            <a:pPr marL="0" lvl="2">
              <a:buFont typeface="Wingdings" pitchFamily="2" charset="2"/>
              <a:buChar char="Ø"/>
            </a:pPr>
            <a:r>
              <a:rPr lang="en-US" sz="2400" b="1" dirty="0" smtClean="0"/>
              <a:t>According to the actual backfilling slope (street slope) which is equal to zero, we should apply</a:t>
            </a:r>
            <a:r>
              <a:rPr lang="ar-SA" sz="2400" b="1" dirty="0" smtClean="0"/>
              <a:t>” </a:t>
            </a:r>
            <a:r>
              <a:rPr lang="en-US" sz="2400" b="1" dirty="0" err="1" smtClean="0"/>
              <a:t>Rankine</a:t>
            </a:r>
            <a:r>
              <a:rPr lang="ar-SA" sz="2400" b="1" dirty="0" smtClean="0"/>
              <a:t>” </a:t>
            </a:r>
            <a:r>
              <a:rPr lang="en-US" sz="2400" b="1" dirty="0" smtClean="0"/>
              <a:t>Theory</a:t>
            </a:r>
          </a:p>
          <a:p>
            <a:pPr marL="0" lvl="2">
              <a:buFont typeface="Wingdings" pitchFamily="2" charset="2"/>
              <a:buChar char="Ø"/>
            </a:pPr>
            <a:endParaRPr lang="en-US" sz="2100" b="1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800" b="1" dirty="0" smtClean="0"/>
              <a:t> </a:t>
            </a:r>
            <a:r>
              <a:rPr lang="en-US" sz="2400" b="1" dirty="0" smtClean="0"/>
              <a:t>(Active) K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 = (1 – sin(φ)) / (1 + sin(φ)) </a:t>
            </a:r>
            <a:endParaRPr lang="en-US" sz="1800" dirty="0" smtClean="0"/>
          </a:p>
          <a:p>
            <a:pPr algn="ctr">
              <a:buNone/>
            </a:pPr>
            <a:r>
              <a:rPr lang="en-US" sz="2400" b="1" dirty="0" smtClean="0"/>
              <a:t>(Passive)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p</a:t>
            </a:r>
            <a:r>
              <a:rPr lang="en-US" sz="2400" b="1" dirty="0" smtClean="0"/>
              <a:t> = (1 + sin(φ)) / (1 - sin(φ)) </a:t>
            </a:r>
            <a:endParaRPr lang="en-US" sz="1800" dirty="0" smtClean="0"/>
          </a:p>
          <a:p>
            <a:pPr algn="ctr">
              <a:buNone/>
            </a:pPr>
            <a:r>
              <a:rPr lang="en-US" sz="2400" b="1" dirty="0" smtClean="0"/>
              <a:t>(Passive)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p</a:t>
            </a:r>
            <a:r>
              <a:rPr lang="en-US" sz="2400" b="1" baseline="-25000" dirty="0" smtClean="0"/>
              <a:t>* </a:t>
            </a:r>
            <a:r>
              <a:rPr lang="en-US" sz="2400" b="1" dirty="0" smtClean="0"/>
              <a:t>= 1/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p</a:t>
            </a:r>
            <a:endParaRPr lang="en-US" sz="1800" dirty="0" smtClean="0"/>
          </a:p>
          <a:p>
            <a:endParaRPr lang="en-US" sz="2000" dirty="0" smtClean="0"/>
          </a:p>
          <a:p>
            <a:pPr marL="0" lvl="2">
              <a:buFont typeface="Wingdings" pitchFamily="2" charset="2"/>
              <a:buChar char="Ø"/>
            </a:pPr>
            <a:endParaRPr lang="en-US" sz="21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Solution Methodology, Theories And Checks Used.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7772400" cy="2197224"/>
          </a:xfrm>
        </p:spPr>
        <p:txBody>
          <a:bodyPr/>
          <a:lstStyle/>
          <a:p>
            <a:pPr marL="0" lvl="2">
              <a:buFont typeface="Wingdings" pitchFamily="2" charset="2"/>
              <a:buChar char="Ø"/>
            </a:pPr>
            <a:endParaRPr lang="en-US" sz="2100" b="1" dirty="0" smtClean="0"/>
          </a:p>
          <a:p>
            <a:pPr marL="0" lvl="2">
              <a:buFont typeface="Wingdings" pitchFamily="2" charset="2"/>
              <a:buChar char="§"/>
            </a:pPr>
            <a:r>
              <a:rPr lang="en-US" sz="2400" b="1" dirty="0" smtClean="0"/>
              <a:t>Required checks applied:</a:t>
            </a:r>
          </a:p>
          <a:p>
            <a:pPr marL="0" lvl="2"/>
            <a:endParaRPr lang="en-US" sz="2100" b="1" dirty="0" smtClean="0"/>
          </a:p>
          <a:p>
            <a:pPr marL="0" lvl="2">
              <a:buFont typeface="Wingdings" pitchFamily="2" charset="2"/>
              <a:buChar char="Ø"/>
            </a:pPr>
            <a:r>
              <a:rPr lang="en-US" sz="2100" b="1" dirty="0" smtClean="0"/>
              <a:t>Stability of retaining wall</a:t>
            </a:r>
            <a:r>
              <a:rPr lang="en-US" sz="2800" b="1" dirty="0" smtClean="0"/>
              <a:t> “</a:t>
            </a:r>
            <a:r>
              <a:rPr lang="en-US" sz="2100" b="1" dirty="0" smtClean="0"/>
              <a:t>Overturning, Sliding, </a:t>
            </a:r>
            <a:r>
              <a:rPr lang="en-US" sz="2100" b="1" dirty="0" smtClean="0"/>
              <a:t>And </a:t>
            </a:r>
            <a:r>
              <a:rPr lang="en-US" sz="2100" b="1" dirty="0" smtClean="0"/>
              <a:t>Bearing Capacity </a:t>
            </a:r>
            <a:r>
              <a:rPr lang="en-US" sz="2100" b="1" dirty="0" smtClean="0"/>
              <a:t>“</a:t>
            </a:r>
          </a:p>
          <a:p>
            <a:endParaRPr lang="en-US" dirty="0"/>
          </a:p>
        </p:txBody>
      </p:sp>
      <p:pic>
        <p:nvPicPr>
          <p:cNvPr id="4" name="Picture 3" descr="hashhhh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96952"/>
            <a:ext cx="518232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008112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Proposed Solutions Assessment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6793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1912" y="1709193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en-US" sz="2400" b="1" dirty="0" smtClean="0"/>
              <a:t>solution capability &amp; durability</a:t>
            </a:r>
            <a:endParaRPr lang="en-US" sz="2400" b="1" dirty="0" smtClean="0"/>
          </a:p>
          <a:p>
            <a:pPr marL="0" lvl="2">
              <a:buFont typeface="Wingdings" pitchFamily="2" charset="2"/>
              <a:buChar char="Ø"/>
            </a:pPr>
            <a:endParaRPr lang="en-US" sz="2000" b="1" dirty="0" smtClean="0"/>
          </a:p>
          <a:p>
            <a:pPr marL="0" lvl="2"/>
            <a:r>
              <a:rPr lang="en-US" sz="2000" b="1" dirty="0" smtClean="0"/>
              <a:t>Since we are looking for a long-term solution, we found that the solutions are durable and applicable .</a:t>
            </a:r>
          </a:p>
          <a:p>
            <a:pPr marL="0" lvl="2">
              <a:buFont typeface="Wingdings" pitchFamily="2" charset="2"/>
              <a:buChar char="Ø"/>
            </a:pPr>
            <a:endParaRPr lang="en-US" sz="2000" b="1" dirty="0" smtClean="0"/>
          </a:p>
          <a:p>
            <a:pPr marL="0" lvl="2">
              <a:buFont typeface="Wingdings" pitchFamily="2" charset="2"/>
              <a:buChar char="Ø"/>
            </a:pPr>
            <a:r>
              <a:rPr lang="en-US" sz="2400" b="1" dirty="0" smtClean="0"/>
              <a:t>Study </a:t>
            </a:r>
            <a:r>
              <a:rPr lang="en-US" sz="2400" b="1" dirty="0" smtClean="0"/>
              <a:t>benefits</a:t>
            </a:r>
          </a:p>
          <a:p>
            <a:pPr marL="0" lvl="2">
              <a:buFont typeface="Wingdings" pitchFamily="2" charset="2"/>
              <a:buChar char="Ø"/>
            </a:pPr>
            <a:endParaRPr lang="en-US" sz="2000" b="1" dirty="0" smtClean="0"/>
          </a:p>
          <a:p>
            <a:pPr marL="0" lvl="2"/>
            <a:r>
              <a:rPr lang="en-US" sz="2000" b="1" dirty="0" smtClean="0"/>
              <a:t>By </a:t>
            </a:r>
            <a:r>
              <a:rPr lang="en-US" sz="2000" b="1" dirty="0" smtClean="0"/>
              <a:t>applying the study project we expect to reduce this risky pressure and increasing the safety at the location</a:t>
            </a:r>
            <a:r>
              <a:rPr lang="en-US" sz="2000" b="1" dirty="0" smtClean="0"/>
              <a:t>.</a:t>
            </a:r>
          </a:p>
          <a:p>
            <a:pPr marL="0" lvl="2"/>
            <a:endParaRPr lang="en-US" sz="2000" b="1" dirty="0" smtClean="0"/>
          </a:p>
          <a:p>
            <a:pPr marL="0" lvl="2">
              <a:buFont typeface="Wingdings" pitchFamily="2" charset="2"/>
              <a:buChar char="Ø"/>
            </a:pPr>
            <a:r>
              <a:rPr lang="en-US" sz="2400" b="1" dirty="0" smtClean="0"/>
              <a:t>Economic </a:t>
            </a:r>
            <a:r>
              <a:rPr lang="en-US" sz="2400" b="1" dirty="0" smtClean="0"/>
              <a:t>feasibility</a:t>
            </a:r>
          </a:p>
          <a:p>
            <a:pPr marL="0" lvl="2">
              <a:buFont typeface="Wingdings" pitchFamily="2" charset="2"/>
              <a:buChar char="Ø"/>
            </a:pPr>
            <a:endParaRPr lang="en-US" sz="2000" b="1" dirty="0" smtClean="0"/>
          </a:p>
          <a:p>
            <a:pPr marL="0" lvl="2"/>
            <a:r>
              <a:rPr lang="en-US" sz="2000" b="1" dirty="0" smtClean="0"/>
              <a:t>Acceptable </a:t>
            </a:r>
            <a:r>
              <a:rPr lang="en-US" sz="2000" b="1" dirty="0" smtClean="0"/>
              <a:t>comparing with the previous failed solutions which cost more.</a:t>
            </a:r>
            <a:endParaRPr lang="en-US" sz="2000" dirty="0" smtClean="0"/>
          </a:p>
          <a:p>
            <a:pPr marL="0" lvl="2"/>
            <a:endParaRPr lang="en-US" sz="2400" b="1" dirty="0" smtClean="0"/>
          </a:p>
          <a:p>
            <a:pPr marL="0" lvl="2">
              <a:buFont typeface="Wingdings" pitchFamily="2" charset="2"/>
              <a:buChar char="Ø"/>
            </a:pPr>
            <a:endParaRPr lang="en-US" sz="2400" b="1" dirty="0" smtClean="0"/>
          </a:p>
          <a:p>
            <a:pPr marL="0" lvl="2">
              <a:buFont typeface="Wingdings" pitchFamily="2" charset="2"/>
              <a:buChar char="Ø"/>
            </a:pPr>
            <a:endParaRPr lang="en-US" sz="2400" b="1" dirty="0" smtClean="0"/>
          </a:p>
          <a:p>
            <a:pPr marL="0" lvl="2">
              <a:buFont typeface="Wingdings" pitchFamily="2" charset="2"/>
              <a:buChar char="Ø"/>
            </a:pPr>
            <a:endParaRPr lang="en-US" sz="2400" b="1" dirty="0" smtClean="0"/>
          </a:p>
          <a:p>
            <a:pPr marL="0" lvl="2">
              <a:buFont typeface="Wingdings" pitchFamily="2" charset="2"/>
              <a:buChar char="Ø"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en-US" b="1" dirty="0" smtClean="0"/>
              <a:t>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cost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study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is performed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for the proposed solutions based on the local currency and local materials, labor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costs, so we recommend using piles system .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772400" cy="60486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3800" dirty="0" smtClean="0"/>
              <a:t>Let Learning Continue…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Project </a:t>
            </a:r>
            <a:r>
              <a:rPr lang="en-US" b="1" dirty="0" smtClean="0"/>
              <a:t>Purpose </a:t>
            </a:r>
            <a:r>
              <a:rPr lang="en-US" b="1" dirty="0" smtClean="0"/>
              <a:t>&amp; </a:t>
            </a:r>
            <a:r>
              <a:rPr lang="en-US" b="1" dirty="0" smtClean="0"/>
              <a:t>Description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4" name="Content Placeholder 3" descr="P92701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429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412777"/>
            <a:ext cx="48245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Problem of soil slope stability in Nablus city are very common due to the nature of the city that is located in a fault between two mountains</a:t>
            </a:r>
            <a:r>
              <a:rPr lang="en-US" sz="3200" b="1" dirty="0" smtClean="0"/>
              <a:t>.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Proposed Engineering Solutions</a:t>
            </a:r>
            <a:endParaRPr lang="en-US" b="1" dirty="0" smtClean="0"/>
          </a:p>
        </p:txBody>
      </p:sp>
      <p:pic>
        <p:nvPicPr>
          <p:cNvPr id="4" name="Picture 3" descr="P927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672408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412777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proposed solution based  on the use of supporting system, </a:t>
            </a:r>
          </a:p>
          <a:p>
            <a:r>
              <a:rPr lang="en-US" sz="3200" b="1" dirty="0" smtClean="0"/>
              <a:t>( retaining walls system )</a:t>
            </a:r>
          </a:p>
          <a:p>
            <a:endParaRPr lang="en-US" b="1" dirty="0" smtClean="0"/>
          </a:p>
          <a:p>
            <a:r>
              <a:rPr lang="en-US" b="1" dirty="0" smtClean="0"/>
              <a:t>Retaining walls stabilize soil and rock from down slope movement or erosion and provide support for vertical or near vertical grade change.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08720"/>
            <a:ext cx="3744416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0" lvl="2" algn="l"/>
            <a:r>
              <a:rPr lang="en-US" sz="3200" b="1" dirty="0" smtClean="0"/>
              <a:t>Cantilever Retaining </a:t>
            </a:r>
            <a:r>
              <a:rPr lang="en-US" sz="3200" b="1" dirty="0" smtClean="0"/>
              <a:t>W</a:t>
            </a:r>
            <a:r>
              <a:rPr lang="en-US" sz="3200" b="1" dirty="0" smtClean="0"/>
              <a:t>all 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1520" y="1556792"/>
            <a:ext cx="48245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l"/>
            <a:r>
              <a:rPr lang="en-US" sz="2200" b="1" dirty="0" smtClean="0"/>
              <a:t>Properties :</a:t>
            </a:r>
          </a:p>
          <a:p>
            <a:pPr marL="0" lvl="2" algn="l"/>
            <a:r>
              <a:rPr lang="en-US" sz="2200" b="1" dirty="0" smtClean="0"/>
              <a:t> 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 cast-in-place, steel-reinforced </a:t>
            </a:r>
            <a:r>
              <a:rPr lang="en-US" sz="2200" b="1" dirty="0" smtClean="0"/>
              <a:t>concrete.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retain the earth behind it by virtue of its internal strength and </a:t>
            </a:r>
            <a:r>
              <a:rPr lang="en-US" sz="2200" b="1" dirty="0" smtClean="0"/>
              <a:t>rigidity.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expensive to </a:t>
            </a:r>
            <a:r>
              <a:rPr lang="en-US" sz="2200" b="1" dirty="0" smtClean="0"/>
              <a:t>build.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Brittle.</a:t>
            </a:r>
          </a:p>
          <a:p>
            <a:pPr marL="0" lvl="2"/>
            <a:endParaRPr lang="en-US" b="1" dirty="0" smtClean="0"/>
          </a:p>
          <a:p>
            <a:pPr marL="0" lvl="2"/>
            <a:endParaRPr lang="en-US" b="1" dirty="0" smtClean="0"/>
          </a:p>
          <a:p>
            <a:pPr marL="0" lvl="2" algn="ctr"/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“In General  This Type Not Especially Attractive”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hfg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48680"/>
            <a:ext cx="3623369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0" lvl="2" algn="l"/>
            <a:r>
              <a:rPr lang="en-US" sz="3200" b="1" dirty="0" smtClean="0"/>
              <a:t>Gravity Retaining </a:t>
            </a:r>
            <a:r>
              <a:rPr lang="en-US" sz="3200" b="1" dirty="0" smtClean="0"/>
              <a:t>W</a:t>
            </a:r>
            <a:r>
              <a:rPr lang="en-US" sz="3200" b="1" dirty="0" smtClean="0"/>
              <a:t>all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48245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l"/>
            <a:r>
              <a:rPr lang="en-US" sz="2200" b="1" dirty="0" smtClean="0"/>
              <a:t>Properties :</a:t>
            </a:r>
          </a:p>
          <a:p>
            <a:pPr marL="0" lvl="2" algn="l"/>
            <a:r>
              <a:rPr lang="en-US" sz="2200" b="1" dirty="0" smtClean="0"/>
              <a:t> 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 Walls are constructed principally of soil .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to retain the earth behind it by virtue of its weight and size. 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inexpensive to build .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flexibility .</a:t>
            </a:r>
          </a:p>
          <a:p>
            <a:pPr marL="0" lvl="2"/>
            <a:endParaRPr lang="en-US" sz="2400" b="1" dirty="0" smtClean="0"/>
          </a:p>
          <a:p>
            <a:pPr marL="0" lvl="2"/>
            <a:endParaRPr lang="en-US" sz="2400" b="1" dirty="0" smtClean="0"/>
          </a:p>
          <a:p>
            <a:pPr marL="0" lvl="2" algn="ctr"/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“No Need To Reinforcement”</a:t>
            </a:r>
          </a:p>
          <a:p>
            <a:pPr marL="0" lvl="2"/>
            <a:endParaRPr lang="en-US" sz="2400" b="1" dirty="0" smtClean="0"/>
          </a:p>
          <a:p>
            <a:pPr marL="0" lvl="2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637"/>
            <a:ext cx="8640959" cy="656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0" lvl="2" algn="l"/>
            <a:r>
              <a:rPr lang="en-US" sz="3200" b="1" dirty="0" smtClean="0"/>
              <a:t>Piles R. W System  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3899336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556793"/>
            <a:ext cx="4464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l"/>
            <a:r>
              <a:rPr lang="en-US" sz="2200" b="1" dirty="0" smtClean="0"/>
              <a:t>Properties :</a:t>
            </a:r>
          </a:p>
          <a:p>
            <a:pPr marL="0" lvl="2" algn="l"/>
            <a:endParaRPr lang="en-US" sz="2200" b="1" dirty="0" smtClean="0"/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a structural stilt hammered into the ground.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sz="2200" b="1" dirty="0" smtClean="0"/>
              <a:t>comprises two basic structural elements, the pile and the pile cap.</a:t>
            </a:r>
          </a:p>
          <a:p>
            <a:pPr marL="0" lvl="2" algn="ctr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24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24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In General  This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Type Considered as an advanced system”</a:t>
            </a:r>
            <a:endParaRPr lang="en-US" sz="2200" b="1" dirty="0" smtClean="0"/>
          </a:p>
          <a:p>
            <a:pPr marL="0" lvl="2" algn="l"/>
            <a:endParaRPr lang="en-US" sz="2200" b="1" dirty="0" smtClean="0"/>
          </a:p>
          <a:p>
            <a:pPr marL="0" lvl="2" algn="l"/>
            <a:endParaRPr lang="en-US" sz="2200" b="1" dirty="0" smtClean="0"/>
          </a:p>
          <a:p>
            <a:pPr marL="0" lvl="2" algn="l"/>
            <a:r>
              <a:rPr lang="en-US" sz="2200" b="1" dirty="0" smtClean="0"/>
              <a:t> </a:t>
            </a:r>
          </a:p>
          <a:p>
            <a:pPr marL="0" lvl="2"/>
            <a:endParaRPr lang="en-US" sz="2400" b="1" dirty="0" smtClean="0"/>
          </a:p>
          <a:p>
            <a:pPr marL="0" lvl="2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ghjfgjmhgjkhjklhjljhkljkljkljkljkljkljk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8712968" cy="648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236</TotalTime>
  <Words>408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Slide 1</vt:lpstr>
      <vt:lpstr>Project Purpose &amp; Description </vt:lpstr>
      <vt:lpstr>Proposed Engineering Solutions</vt:lpstr>
      <vt:lpstr>Slide 4</vt:lpstr>
      <vt:lpstr>Slide 5</vt:lpstr>
      <vt:lpstr>Slide 6</vt:lpstr>
      <vt:lpstr>Slide 7</vt:lpstr>
      <vt:lpstr>Slide 8</vt:lpstr>
      <vt:lpstr>Slide 9</vt:lpstr>
      <vt:lpstr>Solution Methodology, Theories And Checks Used.</vt:lpstr>
      <vt:lpstr>Solution Methodology, Theories And Checks Used.</vt:lpstr>
      <vt:lpstr>Solution Methodology, Theories And Checks Used.</vt:lpstr>
      <vt:lpstr>Proposed Solutions Assessment </vt:lpstr>
      <vt:lpstr> Recommendations 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Hashem</dc:creator>
  <cp:lastModifiedBy>Hashem</cp:lastModifiedBy>
  <cp:revision>42</cp:revision>
  <dcterms:created xsi:type="dcterms:W3CDTF">2012-05-21T12:20:13Z</dcterms:created>
  <dcterms:modified xsi:type="dcterms:W3CDTF">2012-05-21T16:16:51Z</dcterms:modified>
</cp:coreProperties>
</file>