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61" r:id="rId4"/>
    <p:sldId id="262" r:id="rId5"/>
    <p:sldId id="264" r:id="rId6"/>
    <p:sldId id="265" r:id="rId7"/>
    <p:sldId id="267" r:id="rId8"/>
    <p:sldId id="269" r:id="rId9"/>
    <p:sldId id="270" r:id="rId10"/>
    <p:sldId id="268" r:id="rId11"/>
    <p:sldId id="271" r:id="rId12"/>
    <p:sldId id="273" r:id="rId13"/>
    <p:sldId id="272" r:id="rId14"/>
    <p:sldId id="275" r:id="rId15"/>
    <p:sldId id="274" r:id="rId16"/>
    <p:sldId id="276" r:id="rId17"/>
    <p:sldId id="277" r:id="rId18"/>
    <p:sldId id="279" r:id="rId19"/>
    <p:sldId id="278" r:id="rId20"/>
    <p:sldId id="282" r:id="rId21"/>
    <p:sldId id="281" r:id="rId22"/>
    <p:sldId id="280" r:id="rId23"/>
    <p:sldId id="284" r:id="rId24"/>
    <p:sldId id="283" r:id="rId25"/>
    <p:sldId id="286" r:id="rId26"/>
    <p:sldId id="287" r:id="rId27"/>
    <p:sldId id="285" r:id="rId28"/>
    <p:sldId id="290" r:id="rId29"/>
    <p:sldId id="293" r:id="rId30"/>
    <p:sldId id="288" r:id="rId31"/>
    <p:sldId id="291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A6B045-96DD-4FB1-AADB-EDE287D4CD3A}">
          <p14:sldIdLst>
            <p14:sldId id="257"/>
            <p14:sldId id="260"/>
            <p14:sldId id="261"/>
            <p14:sldId id="262"/>
            <p14:sldId id="264"/>
            <p14:sldId id="265"/>
            <p14:sldId id="267"/>
            <p14:sldId id="269"/>
            <p14:sldId id="270"/>
            <p14:sldId id="268"/>
            <p14:sldId id="271"/>
            <p14:sldId id="273"/>
            <p14:sldId id="272"/>
            <p14:sldId id="275"/>
            <p14:sldId id="274"/>
            <p14:sldId id="276"/>
            <p14:sldId id="277"/>
            <p14:sldId id="279"/>
            <p14:sldId id="278"/>
            <p14:sldId id="282"/>
            <p14:sldId id="281"/>
            <p14:sldId id="280"/>
            <p14:sldId id="284"/>
            <p14:sldId id="283"/>
            <p14:sldId id="286"/>
            <p14:sldId id="287"/>
            <p14:sldId id="285"/>
            <p14:sldId id="290"/>
            <p14:sldId id="293"/>
            <p14:sldId id="288"/>
            <p14:sldId id="29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4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449402-FA5B-458A-9C0A-61F19DE8DF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8A95BC-1D78-4680-9913-0187CA3D334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008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Prepared By :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“Mohammad </a:t>
            </a:r>
            <a:r>
              <a:rPr lang="en-US" sz="2400" dirty="0" err="1" smtClean="0">
                <a:solidFill>
                  <a:schemeClr val="accent1"/>
                </a:solidFill>
                <a:latin typeface="+mj-lt"/>
              </a:rPr>
              <a:t>Jawad</a:t>
            </a: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” </a:t>
            </a:r>
            <a:r>
              <a:rPr lang="en-US" sz="2400" dirty="0" err="1" smtClean="0">
                <a:solidFill>
                  <a:schemeClr val="accent1"/>
                </a:solidFill>
                <a:latin typeface="+mj-lt"/>
              </a:rPr>
              <a:t>Saleh</a:t>
            </a: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/>
            </a:r>
            <a:br>
              <a:rPr lang="en-US" sz="2400" dirty="0" smtClean="0">
                <a:solidFill>
                  <a:schemeClr val="accent1"/>
                </a:solidFill>
                <a:latin typeface="+mj-lt"/>
              </a:rPr>
            </a:br>
            <a:r>
              <a:rPr lang="en-US" sz="2400" dirty="0" err="1" smtClean="0">
                <a:solidFill>
                  <a:schemeClr val="accent1"/>
                </a:solidFill>
                <a:latin typeface="+mj-lt"/>
              </a:rPr>
              <a:t>Nedal</a:t>
            </a: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 Jamal </a:t>
            </a:r>
            <a:r>
              <a:rPr lang="en-US" sz="2400" dirty="0" err="1" smtClean="0">
                <a:solidFill>
                  <a:schemeClr val="accent1"/>
                </a:solidFill>
                <a:latin typeface="+mj-lt"/>
              </a:rPr>
              <a:t>Hoso</a:t>
            </a:r>
            <a:endParaRPr lang="en-US" sz="2400" dirty="0" smtClean="0">
              <a:solidFill>
                <a:schemeClr val="accent1"/>
              </a:solidFill>
              <a:latin typeface="+mj-lt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/>
            </a:r>
            <a:br>
              <a:rPr lang="en-US" sz="2400" dirty="0" smtClean="0">
                <a:solidFill>
                  <a:schemeClr val="accent1"/>
                </a:solidFill>
                <a:latin typeface="+mj-lt"/>
              </a:rPr>
            </a:b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Presented To :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Eng. Tamer Haddad</a:t>
            </a:r>
            <a:br>
              <a:rPr lang="en-US" sz="2400" dirty="0" smtClean="0">
                <a:solidFill>
                  <a:schemeClr val="accent1"/>
                </a:solidFill>
                <a:latin typeface="+mj-lt"/>
              </a:rPr>
            </a:b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Dr. </a:t>
            </a:r>
            <a:r>
              <a:rPr lang="en-US" sz="2400" dirty="0" err="1" smtClean="0">
                <a:solidFill>
                  <a:schemeClr val="accent1"/>
                </a:solidFill>
                <a:latin typeface="+mj-lt"/>
              </a:rPr>
              <a:t>Ramiz</a:t>
            </a: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+mj-lt"/>
              </a:rPr>
              <a:t>Assaf</a:t>
            </a: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/>
            </a:r>
            <a:br>
              <a:rPr lang="en-US" sz="2400" dirty="0" smtClean="0">
                <a:solidFill>
                  <a:schemeClr val="accent1"/>
                </a:solidFill>
                <a:latin typeface="+mj-lt"/>
              </a:rPr>
            </a:b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Dr. </a:t>
            </a:r>
            <a:r>
              <a:rPr lang="en-US" sz="2400" dirty="0" err="1" smtClean="0">
                <a:solidFill>
                  <a:schemeClr val="accent1"/>
                </a:solidFill>
                <a:latin typeface="+mj-lt"/>
              </a:rPr>
              <a:t>Yahya</a:t>
            </a: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+mj-lt"/>
              </a:rPr>
              <a:t>Saleh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 of Discrete Event Simulation in Healthcare Facilities</a:t>
            </a:r>
            <a:br>
              <a:rPr lang="en-US" dirty="0" smtClean="0"/>
            </a:br>
            <a:r>
              <a:rPr lang="en-US" dirty="0" smtClean="0"/>
              <a:t>(Emergency Department)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Current Situation Results </a:t>
            </a:r>
            <a:r>
              <a:rPr lang="en-US" dirty="0" smtClean="0">
                <a:solidFill>
                  <a:schemeClr val="accent1"/>
                </a:solidFill>
              </a:rPr>
              <a:t>(Cont’d.)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Utilization of the current model with 8 beds.</a:t>
            </a:r>
            <a:endParaRPr lang="en-US" dirty="0"/>
          </a:p>
        </p:txBody>
      </p:sp>
      <p:pic>
        <p:nvPicPr>
          <p:cNvPr id="6" name="Picture 2" descr="C:\Users\Jawad\Desktop\Desktop 27.4.2015\Senarios\utilizationcurrent. 8be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879712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7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Current Situation Results (Cont’d.)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Waiting time for the current model with </a:t>
            </a:r>
            <a:r>
              <a:rPr lang="en-US" dirty="0" smtClean="0"/>
              <a:t>8 beds</a:t>
            </a:r>
            <a:r>
              <a:rPr lang="en-US" dirty="0"/>
              <a:t>.</a:t>
            </a:r>
          </a:p>
        </p:txBody>
      </p:sp>
      <p:pic>
        <p:nvPicPr>
          <p:cNvPr id="4099" name="Picture 3" descr="C:\Users\Jawad\Desktop\Desktop 27.4.2015\Senarios\waitingtime,current.8be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2158"/>
            <a:ext cx="6517943" cy="426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9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Suggested Scenarios Results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four scenarios we suggested in our project.</a:t>
            </a:r>
            <a:r>
              <a:rPr lang="en-US" dirty="0"/>
              <a:t> </a:t>
            </a:r>
            <a:r>
              <a:rPr lang="en-US" dirty="0" smtClean="0"/>
              <a:t>The following table describe each scenario.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89450"/>
              </p:ext>
            </p:extLst>
          </p:nvPr>
        </p:nvGraphicFramePr>
        <p:xfrm>
          <a:off x="381000" y="2589054"/>
          <a:ext cx="8382000" cy="3659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3833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Scenario Number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Scenario Name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Scenario Description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190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 beds – increased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 beds with 10% increase in arrival rate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190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 beds – increased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 beds with 25% increase in arrival rate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190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 beds – increased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 beds with 50% increase in arrival rate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190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 beds – increased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 beds with 100% increase in arrival rate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54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Suggested Scenarios </a:t>
            </a:r>
            <a:r>
              <a:rPr lang="en-US" dirty="0" smtClean="0">
                <a:solidFill>
                  <a:schemeClr val="accent1"/>
                </a:solidFill>
              </a:rPr>
              <a:t>Results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Utilization of the increased inter-arrival rate by 10</a:t>
            </a:r>
            <a:r>
              <a:rPr lang="en-US" dirty="0" smtClean="0"/>
              <a:t>% with 7 beds.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C:\Users\Jawad\Desktop\Desktop 27.4.2015\Senarios\utilization10%inc. 7be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35748"/>
            <a:ext cx="8686800" cy="386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3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Suggested Scenarios Results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Average time waiting for the increased inter-arrival rate by 10</a:t>
            </a:r>
            <a:r>
              <a:rPr lang="en-US" dirty="0" smtClean="0"/>
              <a:t>% with 7 beds.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1" name="Picture 3" descr="C:\Users\Jawad\Desktop\Desktop 27.4.2015\Senarios\waitingtime,10%inc.7be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05853"/>
            <a:ext cx="6476999" cy="389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4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Suggested Scenarios Results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Utilization of the increased inter-arrival rate by 10% with 8 </a:t>
            </a:r>
            <a:r>
              <a:rPr lang="en-US" dirty="0" smtClean="0"/>
              <a:t>beds.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5" name="Picture 3" descr="C:\Users\Jawad\Desktop\Desktop 27.4.2015\Senarios\utilization10%inc. 8be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869617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1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Suggested Scenarios Results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Average time waiting for the increased inter-arrival rate by 10% with 8 </a:t>
            </a:r>
            <a:r>
              <a:rPr lang="en-US" dirty="0" smtClean="0"/>
              <a:t>beds.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 descr="C:\Users\Jawad\Desktop\Desktop 27.4.2015\Senarios\waitingtime,10%inc.8be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6477000" cy="394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Suggested Scenarios Results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Utilization of the increased inter-arrival rate by </a:t>
            </a:r>
            <a:r>
              <a:rPr lang="en-US" dirty="0" smtClean="0"/>
              <a:t>25% </a:t>
            </a:r>
            <a:r>
              <a:rPr lang="en-US" dirty="0"/>
              <a:t>with </a:t>
            </a:r>
            <a:r>
              <a:rPr lang="en-US" dirty="0" smtClean="0"/>
              <a:t>7 beds.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266" name="Picture 2" descr="C:\Users\Jawad\Desktop\Desktop 27.4.2015\Senarios\New folder\utilization25%inc. 7be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61034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3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Suggested Scenarios Results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Average time waiting for the increased inter-arrival rate by </a:t>
            </a:r>
            <a:r>
              <a:rPr lang="en-US" dirty="0" smtClean="0"/>
              <a:t>25% </a:t>
            </a:r>
            <a:r>
              <a:rPr lang="en-US" dirty="0"/>
              <a:t>with </a:t>
            </a:r>
            <a:r>
              <a:rPr lang="en-US" dirty="0" smtClean="0"/>
              <a:t>7 beds.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290" name="Picture 2" descr="C:\Users\Jawad\Desktop\Desktop 27.4.2015\Senarios\New folder\waitingtime,25%inc.7be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4600"/>
            <a:ext cx="6400800" cy="384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69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Suggested Scenarios Results (Cont’d.)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</a:t>
            </a:r>
            <a:r>
              <a:rPr lang="en-US" dirty="0" smtClean="0"/>
              <a:t>table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shows each </a:t>
            </a:r>
            <a:r>
              <a:rPr lang="en-US" dirty="0" smtClean="0"/>
              <a:t>scenario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its </a:t>
            </a:r>
            <a:r>
              <a:rPr lang="en-US" dirty="0" smtClean="0"/>
              <a:t>solution based</a:t>
            </a:r>
          </a:p>
          <a:p>
            <a:pPr marL="0" indent="0">
              <a:buNone/>
            </a:pPr>
            <a:r>
              <a:rPr lang="en-US" dirty="0" smtClean="0"/>
              <a:t>on utilization and </a:t>
            </a:r>
          </a:p>
          <a:p>
            <a:pPr marL="0" indent="0">
              <a:buNone/>
            </a:pPr>
            <a:r>
              <a:rPr lang="en-US" dirty="0" smtClean="0"/>
              <a:t>waiting time.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707695"/>
              </p:ext>
            </p:extLst>
          </p:nvPr>
        </p:nvGraphicFramePr>
        <p:xfrm>
          <a:off x="3886199" y="1447800"/>
          <a:ext cx="5094326" cy="525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592"/>
                <a:gridCol w="383008"/>
                <a:gridCol w="344980"/>
                <a:gridCol w="344526"/>
                <a:gridCol w="344526"/>
                <a:gridCol w="344526"/>
                <a:gridCol w="344526"/>
                <a:gridCol w="344526"/>
                <a:gridCol w="344526"/>
                <a:gridCol w="344526"/>
                <a:gridCol w="344526"/>
                <a:gridCol w="344526"/>
                <a:gridCol w="306044"/>
                <a:gridCol w="294272"/>
                <a:gridCol w="279786"/>
                <a:gridCol w="79910"/>
              </a:tblGrid>
              <a:tr h="374557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466725" algn="l"/>
                          <a:tab pos="2635250" algn="ctr"/>
                        </a:tabLst>
                      </a:pPr>
                      <a:r>
                        <a:rPr lang="en-US" sz="700">
                          <a:effectLst/>
                        </a:rPr>
                        <a:t>Utilization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Maximum Value is 80%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Scenario No.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Desc-ri-ption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Avg. Time Wait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1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4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5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6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7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8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9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10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11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Bed 12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5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 beds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14.76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89.76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88.32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81.30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81.30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82.12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81.30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83.30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5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 beds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10.50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71.00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71.00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70.50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70.50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75.40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65.00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70.50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5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 beds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16.30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92.31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94.80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90.50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89.20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92.31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5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 beds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13.21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88.63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89.30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88.63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89.73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88.33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88.63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84.66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5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 beds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10.20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79.32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75.10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75.43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76.63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74.88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71.53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72.42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71.53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74.88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5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 beds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18.32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95.03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90.10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91.23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90.10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91.07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91.23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90.10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5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 beds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15.05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91.20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90.07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89.96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90.07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90.20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90.09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91.20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90.07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5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 beds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10.78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75.05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76.31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75.05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75.27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79.85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76.30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79.80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5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 beds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93.45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91.42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93.45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93.45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93.30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93.45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91.42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5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 beds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17.64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90.00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89.53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88.49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80.96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89.53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88.49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89.53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85.23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87.08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5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 beds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12.53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72.14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75.00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76.13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74.77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72.14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76.13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78.26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78.32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76.13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76.13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78.32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76.13</a:t>
                      </a:r>
                      <a:endParaRPr lang="en-US" sz="7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362" marR="413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1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Outline </a:t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+mj-lt"/>
              </a:rPr>
              <a:t>Introduction </a:t>
            </a:r>
          </a:p>
          <a:p>
            <a:r>
              <a:rPr lang="en-US" dirty="0" smtClean="0">
                <a:solidFill>
                  <a:schemeClr val="accent1"/>
                </a:solidFill>
                <a:latin typeface="+mj-lt"/>
              </a:rPr>
              <a:t>Simulation of Healthcare System</a:t>
            </a:r>
          </a:p>
          <a:p>
            <a:r>
              <a:rPr lang="en-US" dirty="0" smtClean="0">
                <a:solidFill>
                  <a:schemeClr val="accent1"/>
                </a:solidFill>
                <a:latin typeface="+mj-lt"/>
              </a:rPr>
              <a:t>Complexity of Healthcare System</a:t>
            </a:r>
          </a:p>
          <a:p>
            <a:r>
              <a:rPr lang="en-US" dirty="0">
                <a:solidFill>
                  <a:schemeClr val="accent1"/>
                </a:solidFill>
              </a:rPr>
              <a:t>Performance </a:t>
            </a:r>
            <a:r>
              <a:rPr lang="en-US" dirty="0" smtClean="0">
                <a:solidFill>
                  <a:schemeClr val="accent1"/>
                </a:solidFill>
              </a:rPr>
              <a:t>Variables</a:t>
            </a:r>
            <a:endParaRPr lang="en-US" dirty="0" smtClean="0">
              <a:solidFill>
                <a:schemeClr val="accent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+mj-lt"/>
              </a:rPr>
              <a:t>Current Situation Results  </a:t>
            </a:r>
          </a:p>
          <a:p>
            <a:r>
              <a:rPr lang="en-US" dirty="0" smtClean="0">
                <a:solidFill>
                  <a:schemeClr val="accent1"/>
                </a:solidFill>
                <a:latin typeface="+mj-lt"/>
              </a:rPr>
              <a:t>Suggested Scenarios Results </a:t>
            </a:r>
          </a:p>
          <a:p>
            <a:r>
              <a:rPr lang="en-US" dirty="0" smtClean="0">
                <a:solidFill>
                  <a:schemeClr val="accent1"/>
                </a:solidFill>
                <a:latin typeface="+mj-lt"/>
              </a:rPr>
              <a:t>Limitation Due to Complexity </a:t>
            </a:r>
          </a:p>
          <a:p>
            <a:r>
              <a:rPr lang="en-US" dirty="0" smtClean="0">
                <a:solidFill>
                  <a:schemeClr val="accent1"/>
                </a:solidFill>
                <a:latin typeface="+mj-lt"/>
              </a:rPr>
              <a:t>Novel Modeling Approach </a:t>
            </a:r>
          </a:p>
          <a:p>
            <a:r>
              <a:rPr lang="en-US" dirty="0" smtClean="0">
                <a:solidFill>
                  <a:schemeClr val="accent1"/>
                </a:solidFill>
                <a:latin typeface="+mj-lt"/>
              </a:rPr>
              <a:t>Fieldwork as a Proof of Concept</a:t>
            </a:r>
          </a:p>
          <a:p>
            <a:r>
              <a:rPr lang="en-US" dirty="0" smtClean="0">
                <a:solidFill>
                  <a:schemeClr val="accent1"/>
                </a:solidFill>
                <a:latin typeface="+mj-lt"/>
              </a:rPr>
              <a:t>Conclusions</a:t>
            </a:r>
          </a:p>
          <a:p>
            <a:r>
              <a:rPr lang="en-US" dirty="0" smtClean="0">
                <a:solidFill>
                  <a:schemeClr val="accent1"/>
                </a:solidFill>
                <a:latin typeface="+mj-lt"/>
              </a:rPr>
              <a:t>Recommendations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81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Limitations due to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a common recommendation among process simulation modeler to avoid any unnecessary </a:t>
            </a:r>
            <a:r>
              <a:rPr lang="en-US" dirty="0" smtClean="0"/>
              <a:t>complexity.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9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Limitations due to </a:t>
            </a:r>
            <a:r>
              <a:rPr lang="en-US" dirty="0" smtClean="0">
                <a:solidFill>
                  <a:schemeClr val="accent1"/>
                </a:solidFill>
              </a:rPr>
              <a:t>complexity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Reducing </a:t>
            </a:r>
            <a:r>
              <a:rPr lang="en-US" dirty="0"/>
              <a:t>complexity is a common and </a:t>
            </a:r>
            <a:r>
              <a:rPr lang="en-US" dirty="0" smtClean="0"/>
              <a:t>necessary measure </a:t>
            </a:r>
            <a:r>
              <a:rPr lang="en-US" dirty="0"/>
              <a:t>in order to provide an insightful , administrable and maintainable </a:t>
            </a:r>
            <a:r>
              <a:rPr lang="en-US" dirty="0" smtClean="0"/>
              <a:t>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Novel </a:t>
            </a:r>
            <a:r>
              <a:rPr lang="en-US" dirty="0">
                <a:solidFill>
                  <a:schemeClr val="accent1"/>
                </a:solidFill>
              </a:rPr>
              <a:t>modeling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Flexible </a:t>
            </a:r>
            <a:r>
              <a:rPr lang="en-US" dirty="0"/>
              <a:t>resource allocation can be observed in services cape , where service are allocated to customers who are stationary .</a:t>
            </a:r>
          </a:p>
        </p:txBody>
      </p:sp>
    </p:spTree>
    <p:extLst>
      <p:ext uri="{BB962C8B-B14F-4D97-AF65-F5344CB8AC3E}">
        <p14:creationId xmlns:p14="http://schemas.microsoft.com/office/powerpoint/2010/main" val="39915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Novel modeling approach </a:t>
            </a:r>
            <a:r>
              <a:rPr lang="en-US" dirty="0" smtClean="0">
                <a:solidFill>
                  <a:schemeClr val="accent1"/>
                </a:solidFill>
              </a:rPr>
              <a:t>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resource , here medical staff in the ED , would walk to the cubicle where the patient is located for </a:t>
            </a:r>
            <a:r>
              <a:rPr lang="en-US" dirty="0" smtClean="0"/>
              <a:t>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3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Novel modeling approach 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also applicable to those which program a model within a programming </a:t>
            </a:r>
            <a:r>
              <a:rPr lang="en-US" dirty="0" smtClean="0"/>
              <a:t>language.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Fieldwork as a Proof of Concept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order to prove this concept it is applied in a fieldwork situation where the task is to identify the amount of documentation effort that is required for medical staff in the </a:t>
            </a:r>
            <a:r>
              <a:rPr lang="en-US" dirty="0" smtClean="0"/>
              <a:t>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4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Fieldwork as a Proof of </a:t>
            </a:r>
            <a:r>
              <a:rPr lang="en-US" dirty="0" smtClean="0">
                <a:solidFill>
                  <a:schemeClr val="accent1"/>
                </a:solidFill>
              </a:rPr>
              <a:t>Concept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Conceptual </a:t>
            </a:r>
            <a:r>
              <a:rPr lang="en-US" dirty="0"/>
              <a:t>modeling aided the modeler , especially once the resources were allocated to the treatment units and </a:t>
            </a:r>
            <a:r>
              <a:rPr lang="en-US" dirty="0" smtClean="0"/>
              <a:t>processes.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Fieldwork as a Proof of Concept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the verification and validation of the model , the input data from the hospital record was compared with the result of the simulation </a:t>
            </a:r>
            <a:r>
              <a:rPr lang="en-US" dirty="0" smtClean="0"/>
              <a:t>model.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Conclusions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Discrete </a:t>
            </a:r>
            <a:r>
              <a:rPr lang="en-US" dirty="0"/>
              <a:t>Event Simulation DES is highly appreciated as a decision aiding </a:t>
            </a:r>
            <a:r>
              <a:rPr lang="en-US" dirty="0" smtClean="0"/>
              <a:t>tool.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Conclusions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Flexibility of DES leads to new ideas for constructing simulation models in order to better adapt to the investigated systems.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76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Introduction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accent1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  <a:latin typeface="+mj-lt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Problem Definition :</a:t>
            </a:r>
            <a:r>
              <a:rPr lang="en-US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High patient demand and limited resources have resulted in long waiting times and long length of stay in emergency department.</a:t>
            </a:r>
            <a:endParaRPr lang="en-US" b="1" dirty="0" smtClean="0">
              <a:latin typeface="+mj-lt"/>
            </a:endParaRPr>
          </a:p>
          <a:p>
            <a:pPr>
              <a:buNone/>
            </a:pPr>
            <a:endParaRPr lang="en-US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766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Conclusions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process flow models applied consider the process flow of the one party , the patients .</a:t>
            </a:r>
          </a:p>
        </p:txBody>
      </p:sp>
    </p:spTree>
    <p:extLst>
      <p:ext uri="{BB962C8B-B14F-4D97-AF65-F5344CB8AC3E}">
        <p14:creationId xmlns:p14="http://schemas.microsoft.com/office/powerpoint/2010/main" val="207144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Recommendations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Simulation techniques are very effective </a:t>
            </a:r>
            <a:r>
              <a:rPr lang="en-US" dirty="0" smtClean="0"/>
              <a:t>tools. 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Simulation could be used and applied in other hospital or any </a:t>
            </a:r>
            <a:r>
              <a:rPr lang="en-US" dirty="0" smtClean="0"/>
              <a:t>organizations.</a:t>
            </a:r>
          </a:p>
          <a:p>
            <a:endParaRPr lang="en-US" dirty="0"/>
          </a:p>
          <a:p>
            <a:r>
              <a:rPr lang="en-US" dirty="0"/>
              <a:t>Applying simulation on larger scale than this project needs the full version of this </a:t>
            </a:r>
            <a:r>
              <a:rPr lang="en-US" dirty="0" smtClean="0"/>
              <a:t>software.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5" name="Picture 3" descr="C:\Users\Jawad\Desktop\thank-you-different-langu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72"/>
            <a:ext cx="9104749" cy="683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10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Introduction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accent1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  <a:latin typeface="+mj-lt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Objectives :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Develop a simulation model to enable the quick development and to improve quality of care at Al-Watani Hospital.</a:t>
            </a:r>
            <a:endParaRPr lang="en-US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423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Simulation of Healthcare System</a:t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Simulation of healthcare systems is about the improvement of healthcare.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35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Complexity of Healthcare System</a:t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Building models of a real system to be applied in simulations requires an in-depth analysis of the system parameters.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078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Performance Variables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None/>
            </a:pPr>
            <a:r>
              <a:rPr lang="en-US" dirty="0" smtClean="0">
                <a:latin typeface="+mj-lt"/>
              </a:rPr>
              <a:t>The key performance metrics are :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Waiting times.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Length of stay.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Resource utilization.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325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Current Situation Results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Utilization of the current model with 7 beds.</a:t>
            </a:r>
            <a:endParaRPr lang="en-US" dirty="0"/>
          </a:p>
        </p:txBody>
      </p:sp>
      <p:pic>
        <p:nvPicPr>
          <p:cNvPr id="6" name="Picture 2" descr="C:\Users\Jawad\Desktop\Desktop 27.4.2015\Senarios\New folder\utilizationcurrent. 7be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877300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7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Current Situation Results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Waiting time for the current model with 7 beds.</a:t>
            </a:r>
            <a:endParaRPr lang="en-US" dirty="0"/>
          </a:p>
        </p:txBody>
      </p:sp>
      <p:pic>
        <p:nvPicPr>
          <p:cNvPr id="3074" name="Picture 2" descr="C:\Users\Jawad\Desktop\Desktop 27.4.2015\Senarios\waitingtime,current.7be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58973"/>
            <a:ext cx="6476999" cy="42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8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1059</TotalTime>
  <Words>974</Words>
  <Application>Microsoft Office PowerPoint</Application>
  <PresentationFormat>On-screen Show (4:3)</PresentationFormat>
  <Paragraphs>343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Application of Discrete Event Simulation in Healthcare Facilities (Emergency Department)</vt:lpstr>
      <vt:lpstr>Outline  </vt:lpstr>
      <vt:lpstr>Introduction</vt:lpstr>
      <vt:lpstr>Introduction (Cont’d.)</vt:lpstr>
      <vt:lpstr>Simulation of Healthcare System </vt:lpstr>
      <vt:lpstr>Complexity of Healthcare System </vt:lpstr>
      <vt:lpstr>Performance Variables </vt:lpstr>
      <vt:lpstr>Current Situation Results </vt:lpstr>
      <vt:lpstr>Current Situation Results (Cont’d.)</vt:lpstr>
      <vt:lpstr>Current Situation Results (Cont’d.)</vt:lpstr>
      <vt:lpstr>Current Situation Results (Cont’d.)</vt:lpstr>
      <vt:lpstr>Suggested Scenarios Results</vt:lpstr>
      <vt:lpstr>Suggested Scenarios Results (Cont’d.)</vt:lpstr>
      <vt:lpstr>Suggested Scenarios Results (Cont’d.)</vt:lpstr>
      <vt:lpstr>Suggested Scenarios Results (Cont’d.)</vt:lpstr>
      <vt:lpstr>Suggested Scenarios Results (Cont’d.)</vt:lpstr>
      <vt:lpstr>Suggested Scenarios Results (Cont’d.)</vt:lpstr>
      <vt:lpstr>Suggested Scenarios Results (Cont’d.)</vt:lpstr>
      <vt:lpstr>Suggested Scenarios Results (Cont’d.)</vt:lpstr>
      <vt:lpstr>Limitations due to complexity</vt:lpstr>
      <vt:lpstr>Limitations due to complexity (Cont’d.)</vt:lpstr>
      <vt:lpstr>Novel modeling approach </vt:lpstr>
      <vt:lpstr>Novel modeling approach  (Cont’d.)</vt:lpstr>
      <vt:lpstr>Novel modeling approach  (Cont’d.)</vt:lpstr>
      <vt:lpstr>Fieldwork as a Proof of Concept</vt:lpstr>
      <vt:lpstr>Fieldwork as a Proof of Concept (Cont’d.)</vt:lpstr>
      <vt:lpstr>Fieldwork as a Proof of Concept (Cont’d.)</vt:lpstr>
      <vt:lpstr>Conclusions </vt:lpstr>
      <vt:lpstr>Conclusions (Cont’d.)</vt:lpstr>
      <vt:lpstr>Conclusions (Cont’d.)</vt:lpstr>
      <vt:lpstr>Recommendations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Discrete Event Simulation in Healthcare Facilities (Emergency Department)</dc:title>
  <dc:creator>Jawad</dc:creator>
  <cp:lastModifiedBy>lab</cp:lastModifiedBy>
  <cp:revision>28</cp:revision>
  <dcterms:created xsi:type="dcterms:W3CDTF">2015-05-15T09:02:47Z</dcterms:created>
  <dcterms:modified xsi:type="dcterms:W3CDTF">2016-01-21T09:00:19Z</dcterms:modified>
</cp:coreProperties>
</file>