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93" r:id="rId2"/>
    <p:sldId id="294" r:id="rId3"/>
    <p:sldId id="295" r:id="rId4"/>
    <p:sldId id="296" r:id="rId5"/>
    <p:sldId id="297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256" r:id="rId18"/>
    <p:sldId id="258" r:id="rId19"/>
    <p:sldId id="262" r:id="rId20"/>
    <p:sldId id="263" r:id="rId21"/>
    <p:sldId id="264" r:id="rId22"/>
    <p:sldId id="268" r:id="rId23"/>
    <p:sldId id="269" r:id="rId24"/>
    <p:sldId id="270" r:id="rId25"/>
    <p:sldId id="271" r:id="rId26"/>
    <p:sldId id="272" r:id="rId27"/>
    <p:sldId id="274" r:id="rId28"/>
    <p:sldId id="275" r:id="rId29"/>
    <p:sldId id="276" r:id="rId30"/>
    <p:sldId id="277" r:id="rId31"/>
    <p:sldId id="278" r:id="rId32"/>
    <p:sldId id="282" r:id="rId33"/>
    <p:sldId id="280" r:id="rId34"/>
    <p:sldId id="281" r:id="rId35"/>
    <p:sldId id="283" r:id="rId36"/>
    <p:sldId id="285" r:id="rId37"/>
    <p:sldId id="286" r:id="rId38"/>
    <p:sldId id="287" r:id="rId39"/>
    <p:sldId id="288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9914" autoAdjust="0"/>
    <p:restoredTop sz="94660"/>
  </p:normalViewPr>
  <p:slideViewPr>
    <p:cSldViewPr>
      <p:cViewPr varScale="1">
        <p:scale>
          <a:sx n="66" d="100"/>
          <a:sy n="66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E85-8B5A-47A8-B48C-B57939D4690F}" type="datetimeFigureOut">
              <a:rPr lang="ar-JO" smtClean="0"/>
              <a:pPr/>
              <a:t>10/07/1434</a:t>
            </a:fld>
            <a:endParaRPr lang="ar-JO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3B65-1C6F-41A2-B014-779C3C832A3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E85-8B5A-47A8-B48C-B57939D4690F}" type="datetimeFigureOut">
              <a:rPr lang="ar-JO" smtClean="0"/>
              <a:pPr/>
              <a:t>10/07/1434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3B65-1C6F-41A2-B014-779C3C832A3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E85-8B5A-47A8-B48C-B57939D4690F}" type="datetimeFigureOut">
              <a:rPr lang="ar-JO" smtClean="0"/>
              <a:pPr/>
              <a:t>10/07/1434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3B65-1C6F-41A2-B014-779C3C832A3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E85-8B5A-47A8-B48C-B57939D4690F}" type="datetimeFigureOut">
              <a:rPr lang="ar-JO" smtClean="0"/>
              <a:pPr/>
              <a:t>10/07/1434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3B65-1C6F-41A2-B014-779C3C832A3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E85-8B5A-47A8-B48C-B57939D4690F}" type="datetimeFigureOut">
              <a:rPr lang="ar-JO" smtClean="0"/>
              <a:pPr/>
              <a:t>10/07/1434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3B65-1C6F-41A2-B014-779C3C832A3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E85-8B5A-47A8-B48C-B57939D4690F}" type="datetimeFigureOut">
              <a:rPr lang="ar-JO" smtClean="0"/>
              <a:pPr/>
              <a:t>10/07/1434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3B65-1C6F-41A2-B014-779C3C832A3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E85-8B5A-47A8-B48C-B57939D4690F}" type="datetimeFigureOut">
              <a:rPr lang="ar-JO" smtClean="0"/>
              <a:pPr/>
              <a:t>10/07/1434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3B65-1C6F-41A2-B014-779C3C832A3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E85-8B5A-47A8-B48C-B57939D4690F}" type="datetimeFigureOut">
              <a:rPr lang="ar-JO" smtClean="0"/>
              <a:pPr/>
              <a:t>10/07/1434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3B65-1C6F-41A2-B014-779C3C832A3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E85-8B5A-47A8-B48C-B57939D4690F}" type="datetimeFigureOut">
              <a:rPr lang="ar-JO" smtClean="0"/>
              <a:pPr/>
              <a:t>10/07/1434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3B65-1C6F-41A2-B014-779C3C832A3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E85-8B5A-47A8-B48C-B57939D4690F}" type="datetimeFigureOut">
              <a:rPr lang="ar-JO" smtClean="0"/>
              <a:pPr/>
              <a:t>10/07/1434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3B65-1C6F-41A2-B014-779C3C832A3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E85-8B5A-47A8-B48C-B57939D4690F}" type="datetimeFigureOut">
              <a:rPr lang="ar-JO" smtClean="0"/>
              <a:pPr/>
              <a:t>10/07/1434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3F3B65-1C6F-41A2-B014-779C3C832A37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776E85-8B5A-47A8-B48C-B57939D4690F}" type="datetimeFigureOut">
              <a:rPr lang="ar-JO" smtClean="0"/>
              <a:pPr/>
              <a:t>10/07/1434</a:t>
            </a:fld>
            <a:endParaRPr lang="ar-JO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3F3B65-1C6F-41A2-B014-779C3C832A37}" type="slidenum">
              <a:rPr lang="ar-JO" smtClean="0"/>
              <a:pPr/>
              <a:t>‹#›</a:t>
            </a:fld>
            <a:endParaRPr lang="ar-JO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Introduction</a:t>
            </a:r>
            <a:endParaRPr lang="ar-JO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Ground and first floors</a:t>
            </a:r>
            <a:endParaRPr lang="ar-JO" sz="3600" b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mj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935163"/>
            <a:ext cx="7429551" cy="456567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Second and third floors</a:t>
            </a:r>
            <a:endParaRPr lang="ar-JO" sz="3600" b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uy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362" y="1935163"/>
            <a:ext cx="7375275" cy="449423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Fourth and fifth floors</a:t>
            </a:r>
            <a:endParaRPr lang="ar-JO" sz="3600" b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ik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935163"/>
            <a:ext cx="7215238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Sixth and seventh floors</a:t>
            </a:r>
            <a:endParaRPr lang="ar-JO" sz="3600" b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tyt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935163"/>
            <a:ext cx="7286675" cy="456567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qw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8786874" cy="48577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89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9483"/>
            <a:ext cx="9144000" cy="41055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The section</a:t>
            </a:r>
            <a:endParaRPr lang="ar-JO" sz="4000" b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RTRT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3116"/>
            <a:ext cx="8501122" cy="442915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72415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Mechanical design</a:t>
            </a:r>
            <a:endParaRPr lang="ar-JO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8062912" cy="17526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HVAC , water supply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drainage system, fire system</a:t>
            </a:r>
            <a:r>
              <a:rPr lang="en-US" dirty="0" smtClean="0"/>
              <a:t>.</a:t>
            </a:r>
            <a:endParaRPr lang="ar-J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571472" y="3000372"/>
          <a:ext cx="8229600" cy="2377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U</a:t>
                      </a:r>
                      <a:endParaRPr lang="ar-J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The</a:t>
                      </a:r>
                      <a:r>
                        <a:rPr lang="en-US" sz="2000" baseline="0" dirty="0" smtClean="0"/>
                        <a:t> element</a:t>
                      </a:r>
                      <a:endParaRPr lang="ar-J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0.72</a:t>
                      </a:r>
                      <a:endParaRPr lang="ar-J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Outside wall</a:t>
                      </a:r>
                      <a:endParaRPr lang="ar-J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0.87</a:t>
                      </a:r>
                      <a:endParaRPr lang="ar-J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ceiling</a:t>
                      </a:r>
                      <a:endParaRPr lang="ar-J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0.61</a:t>
                      </a:r>
                      <a:endParaRPr lang="ar-J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floor</a:t>
                      </a:r>
                      <a:endParaRPr lang="ar-J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3.5</a:t>
                      </a:r>
                      <a:endParaRPr lang="ar-J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window</a:t>
                      </a:r>
                      <a:endParaRPr lang="ar-J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7</a:t>
                      </a:r>
                      <a:endParaRPr lang="ar-J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Aluminum door</a:t>
                      </a:r>
                      <a:endParaRPr lang="ar-JO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285852" y="1071546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70C0"/>
                </a:solidFill>
              </a:rPr>
              <a:t>HVAC system</a:t>
            </a:r>
            <a:endParaRPr lang="ar-JO" sz="4400" dirty="0"/>
          </a:p>
        </p:txBody>
      </p:sp>
      <p:sp>
        <p:nvSpPr>
          <p:cNvPr id="5" name="مستطيل 4"/>
          <p:cNvSpPr/>
          <p:nvPr/>
        </p:nvSpPr>
        <p:spPr>
          <a:xfrm>
            <a:off x="428596" y="2071678"/>
            <a:ext cx="4450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l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- Heating design.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85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142984"/>
            <a:ext cx="7929617" cy="55058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Project A</a:t>
            </a:r>
            <a:endParaRPr lang="ar-JO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عنصر نائب للمحتوى 3" descr="C:\Users\Futuerr\Desktop\Grad\564927_10151270522994758_861481900_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35163"/>
            <a:ext cx="7215238" cy="463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bn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8429684" cy="49292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ty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42654"/>
            <a:ext cx="6929486" cy="53867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-</a:t>
            </a:r>
            <a:r>
              <a:rPr lang="en-US" sz="2000" i="1" dirty="0" smtClean="0">
                <a:solidFill>
                  <a:schemeClr val="tx1"/>
                </a:solidFill>
              </a:rPr>
              <a:t>The selection diffuser is a square supply air diffusers of four way flow pattern with size of 46*46 cm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endParaRPr lang="ar-JO" sz="2800" i="1" dirty="0">
              <a:solidFill>
                <a:schemeClr val="tx1"/>
              </a:solidFill>
            </a:endParaRPr>
          </a:p>
        </p:txBody>
      </p:sp>
      <p:pic>
        <p:nvPicPr>
          <p:cNvPr id="6" name="عنصر نائب للمحتوى 5" descr="PO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9" y="1935163"/>
            <a:ext cx="6143668" cy="4708547"/>
          </a:xfrm>
        </p:spPr>
      </p:pic>
      <p:sp>
        <p:nvSpPr>
          <p:cNvPr id="4" name="مستطيل 3"/>
          <p:cNvSpPr/>
          <p:nvPr/>
        </p:nvSpPr>
        <p:spPr>
          <a:xfrm>
            <a:off x="2786050" y="571480"/>
            <a:ext cx="3673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- cooling design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e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85860"/>
            <a:ext cx="6143668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Water supply</a:t>
            </a:r>
            <a:endParaRPr lang="ar-JO" b="1" u="sng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ar-JO" dirty="0"/>
          </a:p>
        </p:txBody>
      </p:sp>
      <p:pic>
        <p:nvPicPr>
          <p:cNvPr id="6" name="صورة 5" descr="78,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928802"/>
            <a:ext cx="7215238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fg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8715436" cy="46434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96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7929618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Drainage system</a:t>
            </a:r>
            <a:endParaRPr lang="ar-JO" b="1" u="sng" dirty="0">
              <a:solidFill>
                <a:srgbClr val="0070C0"/>
              </a:solidFill>
            </a:endParaRPr>
          </a:p>
        </p:txBody>
      </p:sp>
      <p:pic>
        <p:nvPicPr>
          <p:cNvPr id="6" name="عنصر نائب للمحتوى 5" descr="213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35163"/>
            <a:ext cx="8215370" cy="470854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rt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9" y="952154"/>
            <a:ext cx="8068802" cy="55486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9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142984"/>
            <a:ext cx="5572163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Project B</a:t>
            </a:r>
            <a:endParaRPr lang="ar-JO" b="1" i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bg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178829" y="607197"/>
            <a:ext cx="4500595" cy="728667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2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5" y="947390"/>
            <a:ext cx="8021170" cy="569631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>
                <a:solidFill>
                  <a:srgbClr val="0070C0"/>
                </a:solidFill>
              </a:rPr>
              <a:t>Fire system</a:t>
            </a:r>
            <a:endParaRPr lang="ar-JO" sz="7200" b="1" u="sng" dirty="0">
              <a:solidFill>
                <a:srgbClr val="0070C0"/>
              </a:solidFill>
            </a:endParaRPr>
          </a:p>
        </p:txBody>
      </p:sp>
      <p:pic>
        <p:nvPicPr>
          <p:cNvPr id="4" name="عنصر نائب للمحتوى 3" descr="fscabinet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66" y="2428868"/>
            <a:ext cx="3071834" cy="4143404"/>
          </a:xfrm>
          <a:prstGeom prst="rect">
            <a:avLst/>
          </a:prstGeom>
        </p:spPr>
      </p:pic>
      <p:pic>
        <p:nvPicPr>
          <p:cNvPr id="5" name="صورة 4" descr="u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8475"/>
            <a:ext cx="6000760" cy="46195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k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3" y="1018838"/>
            <a:ext cx="4429156" cy="541055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ire-Break-Glass-Alarm-Alarm-System-ALF-EB03-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2" y="1142984"/>
            <a:ext cx="4286248" cy="4857784"/>
          </a:xfrm>
          <a:prstGeom prst="rect">
            <a:avLst/>
          </a:prstGeom>
        </p:spPr>
      </p:pic>
      <p:pic>
        <p:nvPicPr>
          <p:cNvPr id="3" name="صورة 2" descr="cctv_security_smoke_sensor_hidden_camera_with_lens_ELP_HB420B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6" y="1285860"/>
            <a:ext cx="4214842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rt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16992"/>
            <a:ext cx="8501122" cy="479808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Electrical design</a:t>
            </a:r>
            <a:endParaRPr lang="ar-JO" sz="6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/>
              <a:t>Artificial lighting</a:t>
            </a:r>
            <a:endParaRPr lang="ar-JO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000" dirty="0" smtClean="0"/>
              <a:t>Florescent lamp (4*T8 18 watt)                            BEGA 5524 3 TC-D 26W  </a:t>
            </a:r>
          </a:p>
          <a:p>
            <a:pPr algn="l">
              <a:buNone/>
            </a:pPr>
            <a:r>
              <a:rPr lang="en-US" sz="2000" dirty="0" smtClean="0"/>
              <a:t>Luminaire Luminous Flux =5400 lm                   Luminaire Luminous                                                                                                Flux =5400 lm</a:t>
            </a:r>
          </a:p>
          <a:p>
            <a:pPr algn="l">
              <a:buNone/>
            </a:pPr>
            <a:r>
              <a:rPr lang="en-US" sz="2000" b="1" dirty="0" smtClean="0"/>
              <a:t>                                                                                             </a:t>
            </a:r>
            <a:endParaRPr lang="en-US" sz="2000" dirty="0" smtClean="0"/>
          </a:p>
          <a:p>
            <a:pPr algn="l">
              <a:buNone/>
            </a:pPr>
            <a:endParaRPr lang="ar-JO" dirty="0"/>
          </a:p>
        </p:txBody>
      </p:sp>
      <p:pic>
        <p:nvPicPr>
          <p:cNvPr id="4" name="صورة 3" descr="393716212_54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71472" y="3643314"/>
            <a:ext cx="2876550" cy="1941691"/>
          </a:xfrm>
          <a:prstGeom prst="rect">
            <a:avLst/>
          </a:prstGeom>
        </p:spPr>
      </p:pic>
      <p:pic>
        <p:nvPicPr>
          <p:cNvPr id="5" name="صورة 4" descr="02_551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643570" y="3143248"/>
            <a:ext cx="2357454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tx1"/>
                </a:solidFill>
              </a:rPr>
              <a:t>Number of luminaries for each space have been calculated</a:t>
            </a:r>
            <a:endParaRPr lang="ar-JO" sz="4000" b="1" i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olo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1935163"/>
            <a:ext cx="7929618" cy="492283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tx1"/>
                </a:solidFill>
              </a:rPr>
              <a:t>the seventh floor was design by </a:t>
            </a:r>
            <a:r>
              <a:rPr lang="en-US" sz="2400" b="1" i="1" dirty="0" err="1" smtClean="0">
                <a:solidFill>
                  <a:schemeClr val="tx1"/>
                </a:solidFill>
              </a:rPr>
              <a:t>daualux</a:t>
            </a:r>
            <a:r>
              <a:rPr lang="en-US" sz="2400" b="1" i="1" dirty="0" smtClean="0">
                <a:solidFill>
                  <a:schemeClr val="tx1"/>
                </a:solidFill>
              </a:rPr>
              <a:t> program 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 lamps that were used are of a type SECOLUX-E PL-L 136EVG. with 36 watt</a:t>
            </a:r>
            <a:r>
              <a:rPr lang="en-US" sz="2400" dirty="0" smtClean="0"/>
              <a:t>.</a:t>
            </a:r>
            <a:endParaRPr lang="ar-JO" sz="2400" dirty="0"/>
          </a:p>
        </p:txBody>
      </p:sp>
      <p:pic>
        <p:nvPicPr>
          <p:cNvPr id="4" name="عنصر نائب للمحتوى 3" descr="233.bmp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8429684" cy="450059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1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21537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Site analysis</a:t>
            </a:r>
            <a:endParaRPr lang="ar-JO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dirty="0" smtClean="0"/>
              <a:t>Location:</a:t>
            </a:r>
          </a:p>
          <a:p>
            <a:pPr algn="l">
              <a:buNone/>
            </a:pPr>
            <a:endParaRPr lang="ar-JO" dirty="0"/>
          </a:p>
        </p:txBody>
      </p:sp>
      <p:pic>
        <p:nvPicPr>
          <p:cNvPr id="4" name="صورة 3" descr="غف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928802"/>
            <a:ext cx="4357718" cy="463809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Cost estimation</a:t>
            </a:r>
            <a:endParaRPr lang="ar-JO" sz="6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chemeClr val="tx1"/>
                </a:solidFill>
              </a:rPr>
              <a:t>Total cost=45300000 NIS </a:t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chemeClr val="tx1"/>
                </a:solidFill>
              </a:rPr>
              <a:t> Total area=14885.92m²                Project A</a:t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chemeClr val="tx1"/>
                </a:solidFill>
              </a:rPr>
              <a:t>cost/m²=3043.14 NIS</a:t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endParaRPr lang="ar-JO" sz="3200" b="1" i="1" dirty="0">
              <a:solidFill>
                <a:schemeClr val="tx1"/>
              </a:solidFill>
            </a:endParaRPr>
          </a:p>
        </p:txBody>
      </p:sp>
      <p:pic>
        <p:nvPicPr>
          <p:cNvPr id="4" name="صورة 3" descr="r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928934"/>
            <a:ext cx="6335010" cy="359142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</a:rPr>
              <a:t>Total cost =25900000 NIS.</a:t>
            </a:r>
            <a:br>
              <a:rPr lang="en-US" sz="2800" b="1" i="1" dirty="0" smtClean="0">
                <a:solidFill>
                  <a:schemeClr val="tx1"/>
                </a:solidFill>
              </a:rPr>
            </a:br>
            <a:r>
              <a:rPr lang="en-US" sz="2800" b="1" i="1" dirty="0" smtClean="0">
                <a:solidFill>
                  <a:schemeClr val="tx1"/>
                </a:solidFill>
              </a:rPr>
              <a:t>Total area= 8957.69 m²                  Project B          </a:t>
            </a:r>
            <a:br>
              <a:rPr lang="en-US" sz="2800" b="1" i="1" dirty="0" smtClean="0">
                <a:solidFill>
                  <a:schemeClr val="tx1"/>
                </a:solidFill>
              </a:rPr>
            </a:br>
            <a:r>
              <a:rPr lang="en-US" sz="2800" b="1" i="1" dirty="0" smtClean="0">
                <a:solidFill>
                  <a:schemeClr val="tx1"/>
                </a:solidFill>
              </a:rPr>
              <a:t>Total cost /m²=2891.3 NIS                                                     </a:t>
            </a:r>
            <a:br>
              <a:rPr lang="en-US" sz="2800" b="1" i="1" dirty="0" smtClean="0">
                <a:solidFill>
                  <a:schemeClr val="tx1"/>
                </a:solidFill>
              </a:rPr>
            </a:br>
            <a:endParaRPr lang="ar-JO" sz="2800" b="1" i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CX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70" y="2214554"/>
            <a:ext cx="5429288" cy="4382112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5429256" y="2428867"/>
          <a:ext cx="3357586" cy="37862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8793"/>
                <a:gridCol w="1678793"/>
              </a:tblGrid>
              <a:tr h="900493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cost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Work</a:t>
                      </a:r>
                      <a:endParaRPr lang="ar-JO" dirty="0"/>
                    </a:p>
                  </a:txBody>
                  <a:tcPr/>
                </a:tc>
              </a:tr>
              <a:tr h="1084735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25586010 NIS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Structural &amp; architectural cost</a:t>
                      </a:r>
                      <a:endParaRPr lang="ar-JO" dirty="0"/>
                    </a:p>
                  </a:txBody>
                  <a:tcPr/>
                </a:tc>
              </a:tr>
              <a:tr h="900493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216930 NIS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Mechanical cost</a:t>
                      </a:r>
                      <a:endParaRPr lang="ar-JO" dirty="0"/>
                    </a:p>
                  </a:txBody>
                  <a:tcPr/>
                </a:tc>
              </a:tr>
              <a:tr h="900493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97060 NIS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Electrical cost</a:t>
                      </a:r>
                      <a:endParaRPr lang="ar-J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Surrounded streets:</a:t>
            </a:r>
            <a:endParaRPr lang="ar-JO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streets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5784" y="2072194"/>
            <a:ext cx="7392432" cy="4115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Architectural design</a:t>
            </a:r>
            <a:endParaRPr lang="ar-J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Third basement floor</a:t>
            </a:r>
            <a:endParaRPr lang="ar-JO" sz="3600" b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bgh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464578" y="1107266"/>
            <a:ext cx="3786216" cy="64294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Second basement</a:t>
            </a:r>
            <a:endParaRPr lang="ar-JO" sz="3600" b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20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07453" y="964393"/>
            <a:ext cx="3643341" cy="65722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First basement</a:t>
            </a:r>
            <a:endParaRPr lang="ar-JO" sz="3600" b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100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321702" y="892952"/>
            <a:ext cx="4143402" cy="678660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598</TotalTime>
  <Words>177</Words>
  <Application>Microsoft Office PowerPoint</Application>
  <PresentationFormat>عرض على الشاشة (3:4)‏</PresentationFormat>
  <Paragraphs>57</Paragraphs>
  <Slides>42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3" baseType="lpstr">
      <vt:lpstr>تدفق</vt:lpstr>
      <vt:lpstr>Introduction</vt:lpstr>
      <vt:lpstr>Project A</vt:lpstr>
      <vt:lpstr>Project B</vt:lpstr>
      <vt:lpstr>Site analysis</vt:lpstr>
      <vt:lpstr>Surrounded streets:</vt:lpstr>
      <vt:lpstr>Architectural design</vt:lpstr>
      <vt:lpstr>Third basement floor</vt:lpstr>
      <vt:lpstr>Second basement</vt:lpstr>
      <vt:lpstr>First basement</vt:lpstr>
      <vt:lpstr>Ground and first floors</vt:lpstr>
      <vt:lpstr>Second and third floors</vt:lpstr>
      <vt:lpstr>Fourth and fifth floors</vt:lpstr>
      <vt:lpstr>Sixth and seventh floors</vt:lpstr>
      <vt:lpstr>الشريحة 14</vt:lpstr>
      <vt:lpstr>الشريحة 15</vt:lpstr>
      <vt:lpstr>The section</vt:lpstr>
      <vt:lpstr>Mechanical design</vt:lpstr>
      <vt:lpstr>الشريحة 18</vt:lpstr>
      <vt:lpstr>الشريحة 19</vt:lpstr>
      <vt:lpstr>الشريحة 20</vt:lpstr>
      <vt:lpstr>الشريحة 21</vt:lpstr>
      <vt:lpstr>-The selection diffuser is a square supply air diffusers of four way flow pattern with size of 46*46 cm </vt:lpstr>
      <vt:lpstr>الشريحة 23</vt:lpstr>
      <vt:lpstr>Water supply</vt:lpstr>
      <vt:lpstr>الشريحة 25</vt:lpstr>
      <vt:lpstr>الشريحة 26</vt:lpstr>
      <vt:lpstr>Drainage system</vt:lpstr>
      <vt:lpstr>الشريحة 28</vt:lpstr>
      <vt:lpstr>الشريحة 29</vt:lpstr>
      <vt:lpstr>الشريحة 30</vt:lpstr>
      <vt:lpstr>Fire system</vt:lpstr>
      <vt:lpstr>الشريحة 32</vt:lpstr>
      <vt:lpstr>الشريحة 33</vt:lpstr>
      <vt:lpstr>الشريحة 34</vt:lpstr>
      <vt:lpstr>Electrical design</vt:lpstr>
      <vt:lpstr>Artificial lighting</vt:lpstr>
      <vt:lpstr>Number of luminaries for each space have been calculated</vt:lpstr>
      <vt:lpstr>the seventh floor was design by daualux program   lamps that were used are of a type SECOLUX-E PL-L 136EVG. with 36 watt.</vt:lpstr>
      <vt:lpstr>الشريحة 39</vt:lpstr>
      <vt:lpstr>Cost estimation</vt:lpstr>
      <vt:lpstr>Total cost=45300000 NIS   Total area=14885.92m²                Project A cost/m²=3043.14 NIS </vt:lpstr>
      <vt:lpstr>Total cost =25900000 NIS. Total area= 8957.69 m²                  Project B           Total cost /m²=2891.3 NIS            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design</dc:title>
  <dc:creator>Futuerr</dc:creator>
  <cp:lastModifiedBy>Futuerr</cp:lastModifiedBy>
  <cp:revision>52</cp:revision>
  <dcterms:created xsi:type="dcterms:W3CDTF">2013-05-17T06:42:59Z</dcterms:created>
  <dcterms:modified xsi:type="dcterms:W3CDTF">2013-05-19T17:57:05Z</dcterms:modified>
</cp:coreProperties>
</file>