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85" r:id="rId2"/>
    <p:sldId id="273" r:id="rId3"/>
    <p:sldId id="526" r:id="rId4"/>
    <p:sldId id="527" r:id="rId5"/>
    <p:sldId id="528" r:id="rId6"/>
    <p:sldId id="529" r:id="rId7"/>
    <p:sldId id="555" r:id="rId8"/>
    <p:sldId id="575" r:id="rId9"/>
    <p:sldId id="565" r:id="rId10"/>
    <p:sldId id="556" r:id="rId11"/>
    <p:sldId id="530" r:id="rId12"/>
    <p:sldId id="561" r:id="rId13"/>
    <p:sldId id="566" r:id="rId14"/>
    <p:sldId id="531" r:id="rId15"/>
    <p:sldId id="567" r:id="rId16"/>
    <p:sldId id="557" r:id="rId17"/>
    <p:sldId id="574" r:id="rId18"/>
    <p:sldId id="558" r:id="rId19"/>
    <p:sldId id="559" r:id="rId20"/>
    <p:sldId id="560" r:id="rId21"/>
    <p:sldId id="568" r:id="rId22"/>
    <p:sldId id="562" r:id="rId23"/>
    <p:sldId id="533" r:id="rId24"/>
    <p:sldId id="534" r:id="rId25"/>
    <p:sldId id="535" r:id="rId26"/>
    <p:sldId id="563" r:id="rId27"/>
    <p:sldId id="564" r:id="rId28"/>
    <p:sldId id="536" r:id="rId29"/>
    <p:sldId id="537" r:id="rId30"/>
    <p:sldId id="569" r:id="rId31"/>
    <p:sldId id="539" r:id="rId32"/>
    <p:sldId id="540" r:id="rId33"/>
    <p:sldId id="541" r:id="rId34"/>
    <p:sldId id="542" r:id="rId35"/>
    <p:sldId id="543" r:id="rId36"/>
    <p:sldId id="544" r:id="rId37"/>
    <p:sldId id="545" r:id="rId38"/>
    <p:sldId id="546" r:id="rId39"/>
    <p:sldId id="547" r:id="rId40"/>
    <p:sldId id="570" r:id="rId41"/>
    <p:sldId id="571" r:id="rId42"/>
    <p:sldId id="572" r:id="rId43"/>
    <p:sldId id="573" r:id="rId44"/>
    <p:sldId id="52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ra'"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C6600"/>
    <a:srgbClr val="993300"/>
    <a:srgbClr val="F60A1B"/>
    <a:srgbClr val="CC3300"/>
    <a:srgbClr val="800000"/>
    <a:srgbClr val="99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624" autoAdjust="0"/>
  </p:normalViewPr>
  <p:slideViewPr>
    <p:cSldViewPr>
      <p:cViewPr>
        <p:scale>
          <a:sx n="60" d="100"/>
          <a:sy n="60" d="100"/>
        </p:scale>
        <p:origin x="-1482" y="-828"/>
      </p:cViewPr>
      <p:guideLst>
        <p:guide orient="horz" pos="768"/>
        <p:guide orient="horz" pos="480"/>
        <p:guide orient="horz" pos="48"/>
        <p:guide orient="horz" pos="4128"/>
        <p:guide orient="horz" pos="4032"/>
        <p:guide orient="horz" pos="2160"/>
        <p:guide pos="2880"/>
        <p:guide pos="5520"/>
        <p:guide pos="720"/>
        <p:guide pos="2448"/>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81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E57A994-D33E-48C9-B110-06459263E2D8}" type="datetimeFigureOut">
              <a:rPr lang="en-US"/>
              <a:pPr>
                <a:defRPr/>
              </a:pPr>
              <a:t>10/9/2011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947E83A-8367-4888-890A-B6307414DA27}"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8F296F6-6779-4A64-9C17-166043B5FC52}" type="datetimeFigureOut">
              <a:rPr lang="en-US"/>
              <a:pPr>
                <a:defRPr/>
              </a:pPr>
              <a:t>10/9/2011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6084F9C-DA09-4EE1-A9E3-9B71C7DBE748}"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슬라이드 이미지 개체 틀 1"/>
          <p:cNvSpPr>
            <a:spLocks noGrp="1" noRot="1" noChangeAspect="1" noTextEdit="1"/>
          </p:cNvSpPr>
          <p:nvPr>
            <p:ph type="sldImg"/>
          </p:nvPr>
        </p:nvSpPr>
        <p:spPr bwMode="auto">
          <a:xfrm>
            <a:off x="1152525" y="696913"/>
            <a:ext cx="4562475" cy="3421062"/>
          </a:xfrm>
          <a:noFill/>
          <a:ln>
            <a:solidFill>
              <a:srgbClr val="000000"/>
            </a:solidFill>
            <a:miter lim="800000"/>
            <a:headEnd/>
            <a:tailEnd/>
          </a:ln>
        </p:spPr>
      </p:sp>
      <p:sp>
        <p:nvSpPr>
          <p:cNvPr id="135171" name="슬라이드 노트 개체 틀 2"/>
          <p:cNvSpPr>
            <a:spLocks noGrp="1"/>
          </p:cNvSpPr>
          <p:nvPr>
            <p:ph type="body" idx="1"/>
          </p:nvPr>
        </p:nvSpPr>
        <p:spPr bwMode="auto">
          <a:xfrm>
            <a:off x="912813" y="4351338"/>
            <a:ext cx="5032375" cy="4097337"/>
          </a:xfrm>
          <a:noFill/>
        </p:spPr>
        <p:txBody>
          <a:bodyPr wrap="square" lIns="92566" tIns="45471" rIns="92566" bIns="45471" numCol="1" anchor="t" anchorCtr="0" compatLnSpc="1">
            <a:prstTxWarp prst="textNoShape">
              <a:avLst/>
            </a:prstTxWarp>
          </a:bodyPr>
          <a:lstStyle/>
          <a:p>
            <a:endParaRPr lang="ko-KR" altLang="en-US" smtClean="0">
              <a:latin typeface="Arial" charset="0"/>
              <a:ea typeface="굴림"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65000"/>
          </a:schemeClr>
        </a:solidFill>
        <a:effectLst/>
      </p:bgPr>
    </p:bg>
    <p:spTree>
      <p:nvGrpSpPr>
        <p:cNvPr id="1" name=""/>
        <p:cNvGrpSpPr/>
        <p:nvPr/>
      </p:nvGrpSpPr>
      <p:grpSpPr>
        <a:xfrm>
          <a:off x="0" y="0"/>
          <a:ext cx="0" cy="0"/>
          <a:chOff x="0" y="0"/>
          <a:chExt cx="0" cy="0"/>
        </a:xfrm>
      </p:grpSpPr>
      <p:sp>
        <p:nvSpPr>
          <p:cNvPr id="6" name="Round Single Corner Rectangle 5"/>
          <p:cNvSpPr/>
          <p:nvPr userDrawn="1"/>
        </p:nvSpPr>
        <p:spPr>
          <a:xfrm flipH="1" flipV="1">
            <a:off x="4572000" y="5300663"/>
            <a:ext cx="4606925" cy="936625"/>
          </a:xfrm>
          <a:prstGeom prst="round1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ound Single Corner Rectangle 6"/>
          <p:cNvSpPr/>
          <p:nvPr userDrawn="1"/>
        </p:nvSpPr>
        <p:spPr>
          <a:xfrm flipV="1">
            <a:off x="-34925" y="657225"/>
            <a:ext cx="4606925" cy="936625"/>
          </a:xfrm>
          <a:prstGeom prst="round1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20699999" lon="0" rev="0"/>
              </a:camera>
              <a:lightRig rig="threePt" dir="t"/>
            </a:scene3d>
          </a:bodyPr>
          <a:lstStyle/>
          <a:p>
            <a:pPr algn="ctr">
              <a:defRPr/>
            </a:pPr>
            <a:endParaRPr lang="en-GB" dirty="0"/>
          </a:p>
        </p:txBody>
      </p:sp>
      <p:cxnSp>
        <p:nvCxnSpPr>
          <p:cNvPr id="8" name="Straight Connector 7"/>
          <p:cNvCxnSpPr/>
          <p:nvPr userDrawn="1"/>
        </p:nvCxnSpPr>
        <p:spPr>
          <a:xfrm>
            <a:off x="3059113" y="3429000"/>
            <a:ext cx="60848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2" cstate="print"/>
          <a:srcRect/>
          <a:stretch>
            <a:fillRect/>
          </a:stretch>
        </p:blipFill>
        <p:spPr bwMode="auto">
          <a:xfrm>
            <a:off x="7966075" y="5337175"/>
            <a:ext cx="998538" cy="863600"/>
          </a:xfrm>
          <a:prstGeom prst="rect">
            <a:avLst/>
          </a:prstGeom>
          <a:noFill/>
          <a:ln w="9525">
            <a:noFill/>
            <a:miter lim="800000"/>
            <a:headEnd/>
            <a:tailEnd/>
          </a:ln>
        </p:spPr>
      </p:pic>
      <p:sp>
        <p:nvSpPr>
          <p:cNvPr id="5" name="Title 1"/>
          <p:cNvSpPr>
            <a:spLocks noGrp="1"/>
          </p:cNvSpPr>
          <p:nvPr>
            <p:ph type="ctrTitle"/>
          </p:nvPr>
        </p:nvSpPr>
        <p:spPr>
          <a:xfrm>
            <a:off x="609600" y="1958975"/>
            <a:ext cx="7924800" cy="1470025"/>
          </a:xfrm>
        </p:spPr>
        <p:txBody>
          <a:bodyPr/>
          <a:lstStyle>
            <a:lvl1pPr>
              <a:defRPr sz="3600" b="1">
                <a:solidFill>
                  <a:schemeClr val="bg1"/>
                </a:solidFill>
              </a:defRPr>
            </a:lvl1pPr>
          </a:lstStyle>
          <a:p>
            <a:r>
              <a:rPr lang="en-US" dirty="0" smtClean="0"/>
              <a:t>Click to edit Master title style</a:t>
            </a:r>
            <a:endParaRPr lang="en-GB" dirty="0"/>
          </a:p>
        </p:txBody>
      </p:sp>
      <p:sp>
        <p:nvSpPr>
          <p:cNvPr id="9" name="Subtitle 2"/>
          <p:cNvSpPr>
            <a:spLocks noGrp="1"/>
          </p:cNvSpPr>
          <p:nvPr>
            <p:ph type="subTitle" idx="1"/>
          </p:nvPr>
        </p:nvSpPr>
        <p:spPr>
          <a:xfrm>
            <a:off x="609600" y="3657600"/>
            <a:ext cx="7924800" cy="1270992"/>
          </a:xfrm>
        </p:spPr>
        <p:txBody>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8" name="Text Placeholder 17"/>
          <p:cNvSpPr>
            <a:spLocks noGrp="1"/>
          </p:cNvSpPr>
          <p:nvPr>
            <p:ph type="body" sz="quarter" idx="10"/>
          </p:nvPr>
        </p:nvSpPr>
        <p:spPr>
          <a:xfrm>
            <a:off x="0" y="657100"/>
            <a:ext cx="4572000" cy="934194"/>
          </a:xfrm>
        </p:spPr>
        <p:txBody>
          <a:bodyPr anchor="ctr"/>
          <a:lstStyle>
            <a:lvl1pPr>
              <a:buNone/>
              <a:defRPr sz="1800" b="1">
                <a:solidFill>
                  <a:schemeClr val="bg1"/>
                </a:solidFill>
              </a:defRPr>
            </a:lvl1pPr>
          </a:lstStyle>
          <a:p>
            <a:pPr lvl="0"/>
            <a:r>
              <a:rPr lang="en-US" smtClean="0"/>
              <a:t>Click to edit Master text styles</a:t>
            </a:r>
          </a:p>
        </p:txBody>
      </p:sp>
      <p:sp>
        <p:nvSpPr>
          <p:cNvPr id="22" name="Text Placeholder 21"/>
          <p:cNvSpPr>
            <a:spLocks noGrp="1"/>
          </p:cNvSpPr>
          <p:nvPr>
            <p:ph type="body" sz="quarter" idx="11"/>
          </p:nvPr>
        </p:nvSpPr>
        <p:spPr>
          <a:xfrm>
            <a:off x="4572000" y="5291450"/>
            <a:ext cx="3352800" cy="931220"/>
          </a:xfrm>
        </p:spPr>
        <p:txBody>
          <a:bodyPr anchor="ctr"/>
          <a:lstStyle>
            <a:lvl1pPr>
              <a:buNone/>
              <a:defRPr sz="1800" b="1" baseline="0">
                <a:solidFill>
                  <a:schemeClr val="bg1"/>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8"/>
          <p:cNvGrpSpPr>
            <a:grpSpLocks/>
          </p:cNvGrpSpPr>
          <p:nvPr userDrawn="1"/>
        </p:nvGrpSpPr>
        <p:grpSpPr bwMode="auto">
          <a:xfrm>
            <a:off x="217488" y="57150"/>
            <a:ext cx="685800" cy="598488"/>
            <a:chOff x="609599" y="4343401"/>
            <a:chExt cx="1036319" cy="904875"/>
          </a:xfrm>
        </p:grpSpPr>
        <p:pic>
          <p:nvPicPr>
            <p:cNvPr id="9"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noFill/>
              <a:miter lim="800000"/>
              <a:headEnd/>
              <a:tailEnd/>
            </a:ln>
          </p:spPr>
        </p:pic>
        <p:sp>
          <p:nvSpPr>
            <p:cNvPr id="10" name="Right Triangle 9"/>
            <p:cNvSpPr>
              <a:spLocks noChangeArrowheads="1"/>
            </p:cNvSpPr>
            <p:nvPr/>
          </p:nvSpPr>
          <p:spPr bwMode="auto">
            <a:xfrm rot="5400000">
              <a:off x="416242" y="4536758"/>
              <a:ext cx="902474" cy="515760"/>
            </a:xfrm>
            <a:prstGeom prst="rtTriangle">
              <a:avLst/>
            </a:prstGeom>
            <a:solidFill>
              <a:srgbClr val="FF0000"/>
            </a:soli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1" name="Right Triangle 10"/>
            <p:cNvSpPr>
              <a:spLocks noChangeArrowheads="1"/>
            </p:cNvSpPr>
            <p:nvPr/>
          </p:nvSpPr>
          <p:spPr bwMode="auto">
            <a:xfrm rot="16200000" flipH="1">
              <a:off x="935601" y="4535558"/>
              <a:ext cx="902474" cy="518160"/>
            </a:xfrm>
            <a:prstGeom prst="rtTriangle">
              <a:avLst/>
            </a:prstGeom>
            <a:solidFill>
              <a:srgbClr val="FF0000"/>
            </a:solidFill>
            <a:ln w="25400" algn="ctr">
              <a:no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8"/>
          <p:cNvGrpSpPr>
            <a:grpSpLocks/>
          </p:cNvGrpSpPr>
          <p:nvPr userDrawn="1"/>
        </p:nvGrpSpPr>
        <p:grpSpPr bwMode="auto">
          <a:xfrm>
            <a:off x="217488" y="57150"/>
            <a:ext cx="685800" cy="598488"/>
            <a:chOff x="609599" y="4343401"/>
            <a:chExt cx="1036319" cy="904875"/>
          </a:xfrm>
        </p:grpSpPr>
        <p:pic>
          <p:nvPicPr>
            <p:cNvPr id="9"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noFill/>
              <a:miter lim="800000"/>
              <a:headEnd/>
              <a:tailEnd/>
            </a:ln>
          </p:spPr>
        </p:pic>
        <p:sp>
          <p:nvSpPr>
            <p:cNvPr id="10" name="Right Triangle 9"/>
            <p:cNvSpPr>
              <a:spLocks noChangeArrowheads="1"/>
            </p:cNvSpPr>
            <p:nvPr/>
          </p:nvSpPr>
          <p:spPr bwMode="auto">
            <a:xfrm rot="5400000">
              <a:off x="416242" y="4536758"/>
              <a:ext cx="902474" cy="515760"/>
            </a:xfrm>
            <a:prstGeom prst="rtTriangle">
              <a:avLst/>
            </a:prstGeom>
            <a:solidFill>
              <a:srgbClr val="FF0000"/>
            </a:soli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1" name="Right Triangle 10"/>
            <p:cNvSpPr>
              <a:spLocks noChangeArrowheads="1"/>
            </p:cNvSpPr>
            <p:nvPr/>
          </p:nvSpPr>
          <p:spPr bwMode="auto">
            <a:xfrm rot="16200000" flipH="1">
              <a:off x="935601" y="4535558"/>
              <a:ext cx="902474" cy="518160"/>
            </a:xfrm>
            <a:prstGeom prst="rtTriangle">
              <a:avLst/>
            </a:prstGeom>
            <a:solidFill>
              <a:srgbClr val="FF0000"/>
            </a:solidFill>
            <a:ln w="25400" algn="ctr">
              <a:no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14" descr="2002_0609_144907AA"/>
          <p:cNvPicPr>
            <a:picLocks noChangeAspect="1" noChangeArrowheads="1"/>
          </p:cNvPicPr>
          <p:nvPr userDrawn="1"/>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5" name="Rectangle 12"/>
          <p:cNvSpPr>
            <a:spLocks noChangeArrowheads="1"/>
          </p:cNvSpPr>
          <p:nvPr userDrawn="1"/>
        </p:nvSpPr>
        <p:spPr bwMode="auto">
          <a:xfrm>
            <a:off x="0" y="6051550"/>
            <a:ext cx="9144000" cy="806450"/>
          </a:xfrm>
          <a:prstGeom prst="rect">
            <a:avLst/>
          </a:prstGeom>
          <a:solidFill>
            <a:srgbClr val="003399"/>
          </a:solidFill>
          <a:ln w="9525" algn="ctr">
            <a:solidFill>
              <a:schemeClr val="accent2"/>
            </a:solidFill>
            <a:miter lim="800000"/>
            <a:headEnd/>
            <a:tailEnd/>
          </a:ln>
          <a:effectLst/>
        </p:spPr>
        <p:txBody>
          <a:bodyPr wrap="none" lIns="128016" tIns="64008" rIns="128016" bIns="64008" anchor="ctr"/>
          <a:lstStyle/>
          <a:p>
            <a:pPr>
              <a:defRPr/>
            </a:pPr>
            <a:endParaRPr lang="en-US"/>
          </a:p>
        </p:txBody>
      </p:sp>
      <p:sp>
        <p:nvSpPr>
          <p:cNvPr id="6" name="Rectangle 11"/>
          <p:cNvSpPr>
            <a:spLocks noChangeArrowheads="1"/>
          </p:cNvSpPr>
          <p:nvPr userDrawn="1"/>
        </p:nvSpPr>
        <p:spPr bwMode="auto">
          <a:xfrm>
            <a:off x="0" y="0"/>
            <a:ext cx="9144000" cy="806450"/>
          </a:xfrm>
          <a:prstGeom prst="rect">
            <a:avLst/>
          </a:prstGeom>
          <a:solidFill>
            <a:srgbClr val="003399"/>
          </a:solidFill>
          <a:ln w="9525" algn="ctr">
            <a:solidFill>
              <a:schemeClr val="accent2"/>
            </a:solidFill>
            <a:miter lim="800000"/>
            <a:headEnd/>
            <a:tailEnd/>
          </a:ln>
          <a:effectLst/>
        </p:spPr>
        <p:txBody>
          <a:bodyPr wrap="none" lIns="128016" tIns="64008" rIns="128016" bIns="64008" anchor="ctr"/>
          <a:lstStyle/>
          <a:p>
            <a:pPr>
              <a:defRPr/>
            </a:pPr>
            <a:endParaRPr lang="en-US"/>
          </a:p>
        </p:txBody>
      </p:sp>
      <p:sp>
        <p:nvSpPr>
          <p:cNvPr id="7" name="Text Box 19"/>
          <p:cNvSpPr txBox="1">
            <a:spLocks noChangeArrowheads="1"/>
          </p:cNvSpPr>
          <p:nvPr userDrawn="1"/>
        </p:nvSpPr>
        <p:spPr bwMode="auto">
          <a:xfrm>
            <a:off x="6543675" y="6237288"/>
            <a:ext cx="2600325" cy="530225"/>
          </a:xfrm>
          <a:prstGeom prst="rect">
            <a:avLst/>
          </a:prstGeom>
          <a:noFill/>
          <a:ln>
            <a:noFill/>
          </a:ln>
          <a:extLst>
            <a:ext uri="{909E8E84-426E-40DD-AFC4-6F175D3DCCD1}"/>
            <a:ext uri="{91240B29-F687-4F45-9708-019B960494DF}"/>
          </a:extLst>
        </p:spPr>
        <p:txBody>
          <a:bodyPr lIns="68403" tIns="34202" rIns="68403" bIns="34202">
            <a:spAutoFit/>
          </a:bodyPr>
          <a:lstStyle/>
          <a:p>
            <a:pPr algn="ctr" defTabSz="684213">
              <a:spcBef>
                <a:spcPct val="50000"/>
              </a:spcBef>
              <a:defRPr/>
            </a:pPr>
            <a:r>
              <a:rPr lang="en-GB" sz="1000">
                <a:solidFill>
                  <a:schemeClr val="bg1"/>
                </a:solidFill>
                <a:latin typeface="Arial Black" pitchFamily="34" charset="0"/>
                <a:ea typeface="ＭＳ Ｐゴシック" pitchFamily="34" charset="-128"/>
              </a:rPr>
              <a:t>Port of Duqm and Dry Dock Overview</a:t>
            </a:r>
            <a:br>
              <a:rPr lang="en-GB" sz="1000">
                <a:solidFill>
                  <a:schemeClr val="bg1"/>
                </a:solidFill>
                <a:latin typeface="Arial Black" pitchFamily="34" charset="0"/>
                <a:ea typeface="ＭＳ Ｐゴシック" pitchFamily="34" charset="-128"/>
              </a:rPr>
            </a:br>
            <a:r>
              <a:rPr lang="en-GB" sz="1000">
                <a:solidFill>
                  <a:schemeClr val="bg1"/>
                </a:solidFill>
                <a:latin typeface="Arial Black" pitchFamily="34" charset="0"/>
                <a:ea typeface="ＭＳ Ｐゴシック" pitchFamily="34" charset="-128"/>
              </a:rPr>
              <a:t>20 October 2010</a:t>
            </a:r>
          </a:p>
        </p:txBody>
      </p:sp>
      <p:pic>
        <p:nvPicPr>
          <p:cNvPr id="8" name="Picture 13" descr="Picture1"/>
          <p:cNvPicPr>
            <a:picLocks noChangeAspect="1" noChangeArrowheads="1"/>
          </p:cNvPicPr>
          <p:nvPr userDrawn="1"/>
        </p:nvPicPr>
        <p:blipFill>
          <a:blip r:embed="rId3" cstate="print"/>
          <a:srcRect/>
          <a:stretch>
            <a:fillRect/>
          </a:stretch>
        </p:blipFill>
        <p:spPr bwMode="auto">
          <a:xfrm>
            <a:off x="119063" y="6180138"/>
            <a:ext cx="930275" cy="525462"/>
          </a:xfrm>
          <a:prstGeom prst="rect">
            <a:avLst/>
          </a:prstGeom>
          <a:noFill/>
          <a:ln w="9525">
            <a:noFill/>
            <a:miter lim="800000"/>
            <a:headEnd/>
            <a:tailEnd/>
          </a:ln>
        </p:spPr>
      </p:pic>
      <p:sp>
        <p:nvSpPr>
          <p:cNvPr id="30722" name="Rectangle 2"/>
          <p:cNvSpPr>
            <a:spLocks noGrp="1" noChangeArrowheads="1"/>
          </p:cNvSpPr>
          <p:nvPr>
            <p:ph type="ctrTitle"/>
          </p:nvPr>
        </p:nvSpPr>
        <p:spPr>
          <a:xfrm>
            <a:off x="886559" y="2982913"/>
            <a:ext cx="10043746" cy="2057400"/>
          </a:xfrm>
        </p:spPr>
        <p:txBody>
          <a:bodyPr/>
          <a:lstStyle>
            <a:lvl1pPr>
              <a:defRPr/>
            </a:lvl1pPr>
          </a:lstStyle>
          <a:p>
            <a:r>
              <a:rPr lang="en-GB"/>
              <a:t>Click to edit Master title style</a:t>
            </a:r>
          </a:p>
        </p:txBody>
      </p:sp>
      <p:sp>
        <p:nvSpPr>
          <p:cNvPr id="30723" name="Rectangle 3"/>
          <p:cNvSpPr>
            <a:spLocks noGrp="1" noChangeArrowheads="1"/>
          </p:cNvSpPr>
          <p:nvPr>
            <p:ph type="subTitle" idx="1"/>
          </p:nvPr>
        </p:nvSpPr>
        <p:spPr>
          <a:xfrm>
            <a:off x="1773115" y="5440364"/>
            <a:ext cx="8270631" cy="2454275"/>
          </a:xfrm>
        </p:spPr>
        <p:txBody>
          <a:bodyPr/>
          <a:lstStyle>
            <a:lvl1pPr marL="0" indent="0" algn="ctr">
              <a:buFontTx/>
              <a:buNone/>
              <a:defRPr/>
            </a:lvl1pPr>
          </a:lstStyle>
          <a:p>
            <a:r>
              <a:rPr lang="en-GB"/>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7680325" y="6553200"/>
            <a:ext cx="1463675" cy="3159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userDrawn="1"/>
        </p:nvSpPr>
        <p:spPr>
          <a:xfrm>
            <a:off x="0" y="6542088"/>
            <a:ext cx="1463675" cy="3159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userDrawn="1"/>
        </p:nvSpPr>
        <p:spPr>
          <a:xfrm>
            <a:off x="1522413" y="6542088"/>
            <a:ext cx="6096000" cy="3159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9"/>
          <p:cNvPicPr>
            <a:picLocks noChangeAspect="1" noChangeArrowheads="1"/>
          </p:cNvPicPr>
          <p:nvPr userDrawn="1"/>
        </p:nvPicPr>
        <p:blipFill>
          <a:blip r:embed="rId2" cstate="print"/>
          <a:srcRect/>
          <a:stretch>
            <a:fillRect/>
          </a:stretch>
        </p:blipFill>
        <p:spPr bwMode="auto">
          <a:xfrm>
            <a:off x="273050" y="88900"/>
            <a:ext cx="665163" cy="574675"/>
          </a:xfrm>
          <a:prstGeom prst="rect">
            <a:avLst/>
          </a:prstGeom>
          <a:noFill/>
          <a:ln w="9525">
            <a:noFill/>
            <a:miter lim="800000"/>
            <a:headEnd/>
            <a:tailEnd/>
          </a:ln>
        </p:spPr>
      </p:pic>
      <p:sp>
        <p:nvSpPr>
          <p:cNvPr id="13" name="Slide Number Placeholder 5"/>
          <p:cNvSpPr txBox="1">
            <a:spLocks/>
          </p:cNvSpPr>
          <p:nvPr userDrawn="1"/>
        </p:nvSpPr>
        <p:spPr>
          <a:xfrm>
            <a:off x="7680325" y="6537325"/>
            <a:ext cx="1463675" cy="320675"/>
          </a:xfrm>
          <a:prstGeom prst="rect">
            <a:avLst/>
          </a:prstGeom>
          <a:noFill/>
        </p:spPr>
        <p:txBody>
          <a:bodyPr anchor="ctr"/>
          <a:lstStyle>
            <a:lvl1pPr algn="r">
              <a:defRPr sz="1200" b="1">
                <a:solidFill>
                  <a:schemeClr val="bg1"/>
                </a:solidFill>
                <a:latin typeface="Calibri" pitchFamily="34" charset="0"/>
              </a:defRPr>
            </a:lvl1pPr>
          </a:lstStyle>
          <a:p>
            <a:pPr>
              <a:defRPr/>
            </a:pPr>
            <a:fld id="{6A2C9C9E-CBDA-4700-93D6-C234BF933B5C}" type="slidenum">
              <a:rPr lang="ar-SA" sz="1050" b="0" smtClean="0"/>
              <a:pPr>
                <a:defRPr/>
              </a:pPr>
              <a:t>‹#›</a:t>
            </a:fld>
            <a:endParaRPr lang="en-US" sz="1800" b="0" dirty="0">
              <a:cs typeface="Calibri" pitchFamily="34" charset="0"/>
            </a:endParaRPr>
          </a:p>
        </p:txBody>
      </p:sp>
      <p:sp>
        <p:nvSpPr>
          <p:cNvPr id="2" name="Title 1"/>
          <p:cNvSpPr>
            <a:spLocks noGrp="1"/>
          </p:cNvSpPr>
          <p:nvPr>
            <p:ph type="title"/>
          </p:nvPr>
        </p:nvSpPr>
        <p:spPr>
          <a:xfrm>
            <a:off x="1143000" y="0"/>
            <a:ext cx="8001000" cy="73025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43000" y="1219200"/>
            <a:ext cx="7639050" cy="5170487"/>
          </a:xfrm>
        </p:spPr>
        <p:txBody>
          <a:bodyPr/>
          <a:lstStyle>
            <a:lvl1pPr>
              <a:buClr>
                <a:srgbClr val="FF0000"/>
              </a:buClr>
              <a:buFont typeface="Wingdings" pitchFamily="2" charset="2"/>
              <a:buChar char="§"/>
              <a:defRPr sz="2600"/>
            </a:lvl1pPr>
            <a:lvl2pPr>
              <a:buClr>
                <a:srgbClr val="FF0000"/>
              </a:buClr>
              <a:defRPr sz="2400"/>
            </a:lvl2pPr>
            <a:lvl3pPr>
              <a:buClr>
                <a:srgbClr val="FF0000"/>
              </a:buClr>
              <a:defRPr sz="2000"/>
            </a:lvl3pPr>
            <a:lvl4pPr>
              <a:buClr>
                <a:srgbClr val="FF0000"/>
              </a:buClr>
              <a:defRPr sz="2000"/>
            </a:lvl4pPr>
            <a:lvl5pPr>
              <a:buClr>
                <a:srgbClr val="FF0000"/>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ext Placeholder 25"/>
          <p:cNvSpPr>
            <a:spLocks noGrp="1"/>
          </p:cNvSpPr>
          <p:nvPr>
            <p:ph type="body" sz="quarter" idx="12"/>
          </p:nvPr>
        </p:nvSpPr>
        <p:spPr>
          <a:xfrm>
            <a:off x="1143000" y="762000"/>
            <a:ext cx="7620000" cy="457200"/>
          </a:xfrm>
        </p:spPr>
        <p:txBody>
          <a:bodyPr/>
          <a:lstStyle>
            <a:lvl1pPr algn="l">
              <a:buNone/>
              <a:defRPr>
                <a:solidFill>
                  <a:schemeClr val="bg1"/>
                </a:solidFill>
              </a:defRPr>
            </a:lvl1pPr>
          </a:lstStyle>
          <a:p>
            <a:pPr lvl="0"/>
            <a:r>
              <a:rPr lang="en-US" smtClean="0"/>
              <a:t>Click to edit Master text styles</a:t>
            </a:r>
          </a:p>
        </p:txBody>
      </p:sp>
      <p:sp>
        <p:nvSpPr>
          <p:cNvPr id="14" name="Date Placeholder 3"/>
          <p:cNvSpPr>
            <a:spLocks noGrp="1"/>
          </p:cNvSpPr>
          <p:nvPr>
            <p:ph type="dt" sz="half" idx="13"/>
          </p:nvPr>
        </p:nvSpPr>
        <p:spPr>
          <a:xfrm>
            <a:off x="0" y="6542088"/>
            <a:ext cx="1463675" cy="315912"/>
          </a:xfrm>
          <a:prstGeom prst="rect">
            <a:avLst/>
          </a:prstGeom>
        </p:spPr>
        <p:txBody>
          <a:bodyPr anchor="ctr" anchorCtr="0"/>
          <a:lstStyle>
            <a:lvl1pPr algn="l" fontAlgn="auto">
              <a:spcBef>
                <a:spcPts val="0"/>
              </a:spcBef>
              <a:spcAft>
                <a:spcPts val="0"/>
              </a:spcAft>
              <a:defRPr sz="1200" b="0">
                <a:solidFill>
                  <a:schemeClr val="bg1"/>
                </a:solidFill>
                <a:latin typeface="+mn-lt"/>
                <a:cs typeface="+mn-cs"/>
              </a:defRPr>
            </a:lvl1pPr>
          </a:lstStyle>
          <a:p>
            <a:pPr>
              <a:defRPr/>
            </a:pPr>
            <a:r>
              <a:rPr lang="en-US"/>
              <a:t>September 3, 2010</a:t>
            </a:r>
          </a:p>
        </p:txBody>
      </p:sp>
      <p:sp>
        <p:nvSpPr>
          <p:cNvPr id="15" name="Footer Placeholder 4"/>
          <p:cNvSpPr>
            <a:spLocks noGrp="1"/>
          </p:cNvSpPr>
          <p:nvPr>
            <p:ph type="ftr" sz="quarter" idx="14"/>
          </p:nvPr>
        </p:nvSpPr>
        <p:spPr>
          <a:xfrm>
            <a:off x="1533525" y="6542088"/>
            <a:ext cx="6100763" cy="315912"/>
          </a:xfrm>
          <a:prstGeom prst="rect">
            <a:avLst/>
          </a:prstGeom>
        </p:spPr>
        <p:txBody>
          <a:bodyPr anchor="ctr" anchorCtr="0"/>
          <a:lstStyle>
            <a:lvl1pPr algn="ctr" fontAlgn="auto">
              <a:spcBef>
                <a:spcPts val="0"/>
              </a:spcBef>
              <a:spcAft>
                <a:spcPts val="0"/>
              </a:spcAft>
              <a:defRPr sz="1200">
                <a:solidFill>
                  <a:schemeClr val="bg1"/>
                </a:solidFill>
                <a:latin typeface="+mn-lt"/>
                <a:cs typeface="+mn-cs"/>
              </a:defRPr>
            </a:lvl1pPr>
          </a:lstStyle>
          <a:p>
            <a:pPr>
              <a:defRPr/>
            </a:pPr>
            <a:r>
              <a:rPr lang="en-US"/>
              <a:t>Construction Support Civil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8"/>
          <p:cNvGrpSpPr>
            <a:grpSpLocks/>
          </p:cNvGrpSpPr>
          <p:nvPr userDrawn="1"/>
        </p:nvGrpSpPr>
        <p:grpSpPr bwMode="auto">
          <a:xfrm>
            <a:off x="217488" y="57150"/>
            <a:ext cx="685800" cy="598488"/>
            <a:chOff x="609599" y="4343401"/>
            <a:chExt cx="1036319" cy="904875"/>
          </a:xfrm>
        </p:grpSpPr>
        <p:pic>
          <p:nvPicPr>
            <p:cNvPr id="9"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solidFill>
                <a:srgbClr val="FF0000"/>
              </a:solidFill>
              <a:miter lim="800000"/>
              <a:headEnd/>
              <a:tailEnd/>
            </a:ln>
          </p:spPr>
        </p:pic>
        <p:sp>
          <p:nvSpPr>
            <p:cNvPr id="10" name="Right Triangle 9"/>
            <p:cNvSpPr>
              <a:spLocks noChangeArrowheads="1"/>
            </p:cNvSpPr>
            <p:nvPr/>
          </p:nvSpPr>
          <p:spPr bwMode="auto">
            <a:xfrm rot="5400000">
              <a:off x="416242" y="4536758"/>
              <a:ext cx="902474" cy="515760"/>
            </a:xfrm>
            <a:prstGeom prst="rtTriangle">
              <a:avLst/>
            </a:prstGeom>
            <a:solidFill>
              <a:srgbClr val="FF0000"/>
            </a:solidFill>
            <a:ln w="25400" algn="ctr">
              <a:solidFill>
                <a:srgbClr val="FF0000"/>
              </a:solid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1" name="Right Triangle 10"/>
            <p:cNvSpPr>
              <a:spLocks noChangeArrowheads="1"/>
            </p:cNvSpPr>
            <p:nvPr/>
          </p:nvSpPr>
          <p:spPr bwMode="auto">
            <a:xfrm rot="16200000" flipH="1">
              <a:off x="935601" y="4535558"/>
              <a:ext cx="902474" cy="518160"/>
            </a:xfrm>
            <a:prstGeom prst="rtTriangle">
              <a:avLst/>
            </a:prstGeom>
            <a:solidFill>
              <a:srgbClr val="FF0000"/>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8"/>
          <p:cNvGrpSpPr>
            <a:grpSpLocks/>
          </p:cNvGrpSpPr>
          <p:nvPr userDrawn="1"/>
        </p:nvGrpSpPr>
        <p:grpSpPr bwMode="auto">
          <a:xfrm>
            <a:off x="217488" y="57150"/>
            <a:ext cx="685800" cy="598488"/>
            <a:chOff x="609599" y="4343401"/>
            <a:chExt cx="1036319" cy="904875"/>
          </a:xfrm>
        </p:grpSpPr>
        <p:pic>
          <p:nvPicPr>
            <p:cNvPr id="10"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solidFill>
                <a:srgbClr val="FF0000"/>
              </a:solidFill>
              <a:miter lim="800000"/>
              <a:headEnd/>
              <a:tailEnd/>
            </a:ln>
          </p:spPr>
        </p:pic>
        <p:sp>
          <p:nvSpPr>
            <p:cNvPr id="11" name="Right Triangle 10"/>
            <p:cNvSpPr>
              <a:spLocks noChangeArrowheads="1"/>
            </p:cNvSpPr>
            <p:nvPr/>
          </p:nvSpPr>
          <p:spPr bwMode="auto">
            <a:xfrm rot="5400000">
              <a:off x="416242" y="4536758"/>
              <a:ext cx="902474" cy="515760"/>
            </a:xfrm>
            <a:prstGeom prst="rtTriangle">
              <a:avLst/>
            </a:prstGeom>
            <a:solidFill>
              <a:srgbClr val="FF0000"/>
            </a:solidFill>
            <a:ln w="25400" algn="ctr">
              <a:solidFill>
                <a:srgbClr val="FF0000"/>
              </a:solid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2" name="Right Triangle 11"/>
            <p:cNvSpPr>
              <a:spLocks noChangeArrowheads="1"/>
            </p:cNvSpPr>
            <p:nvPr/>
          </p:nvSpPr>
          <p:spPr bwMode="auto">
            <a:xfrm rot="16200000" flipH="1">
              <a:off x="935601" y="4535558"/>
              <a:ext cx="902474" cy="518160"/>
            </a:xfrm>
            <a:prstGeom prst="rtTriangle">
              <a:avLst/>
            </a:prstGeom>
            <a:solidFill>
              <a:srgbClr val="FF0000"/>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8"/>
          <p:cNvGrpSpPr>
            <a:grpSpLocks/>
          </p:cNvGrpSpPr>
          <p:nvPr userDrawn="1"/>
        </p:nvGrpSpPr>
        <p:grpSpPr bwMode="auto">
          <a:xfrm>
            <a:off x="217488" y="57150"/>
            <a:ext cx="685800" cy="598488"/>
            <a:chOff x="609599" y="4343401"/>
            <a:chExt cx="1036319" cy="904875"/>
          </a:xfrm>
        </p:grpSpPr>
        <p:pic>
          <p:nvPicPr>
            <p:cNvPr id="12"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solidFill>
                <a:srgbClr val="FF0000"/>
              </a:solidFill>
              <a:miter lim="800000"/>
              <a:headEnd/>
              <a:tailEnd/>
            </a:ln>
          </p:spPr>
        </p:pic>
        <p:sp>
          <p:nvSpPr>
            <p:cNvPr id="13" name="Right Triangle 12"/>
            <p:cNvSpPr>
              <a:spLocks noChangeArrowheads="1"/>
            </p:cNvSpPr>
            <p:nvPr/>
          </p:nvSpPr>
          <p:spPr bwMode="auto">
            <a:xfrm rot="5400000">
              <a:off x="416242" y="4536758"/>
              <a:ext cx="902474" cy="515760"/>
            </a:xfrm>
            <a:prstGeom prst="rtTriangle">
              <a:avLst/>
            </a:prstGeom>
            <a:solidFill>
              <a:srgbClr val="FF0000"/>
            </a:solidFill>
            <a:ln w="25400" algn="ctr">
              <a:solidFill>
                <a:srgbClr val="FF0000"/>
              </a:solid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4" name="Right Triangle 13"/>
            <p:cNvSpPr>
              <a:spLocks noChangeArrowheads="1"/>
            </p:cNvSpPr>
            <p:nvPr/>
          </p:nvSpPr>
          <p:spPr bwMode="auto">
            <a:xfrm rot="16200000" flipH="1">
              <a:off x="935601" y="4535558"/>
              <a:ext cx="902474" cy="518160"/>
            </a:xfrm>
            <a:prstGeom prst="rtTriangle">
              <a:avLst/>
            </a:prstGeom>
            <a:solidFill>
              <a:srgbClr val="FF0000"/>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8"/>
          <p:cNvGrpSpPr>
            <a:grpSpLocks/>
          </p:cNvGrpSpPr>
          <p:nvPr userDrawn="1"/>
        </p:nvGrpSpPr>
        <p:grpSpPr bwMode="auto">
          <a:xfrm>
            <a:off x="217488" y="57150"/>
            <a:ext cx="685800" cy="598488"/>
            <a:chOff x="609599" y="4343401"/>
            <a:chExt cx="1036319" cy="904875"/>
          </a:xfrm>
        </p:grpSpPr>
        <p:pic>
          <p:nvPicPr>
            <p:cNvPr id="8"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solidFill>
                <a:srgbClr val="FF0000"/>
              </a:solidFill>
              <a:miter lim="800000"/>
              <a:headEnd/>
              <a:tailEnd/>
            </a:ln>
          </p:spPr>
        </p:pic>
        <p:sp>
          <p:nvSpPr>
            <p:cNvPr id="9" name="Right Triangle 8"/>
            <p:cNvSpPr>
              <a:spLocks noChangeArrowheads="1"/>
            </p:cNvSpPr>
            <p:nvPr/>
          </p:nvSpPr>
          <p:spPr bwMode="auto">
            <a:xfrm rot="5400000">
              <a:off x="416242" y="4536758"/>
              <a:ext cx="902474" cy="515760"/>
            </a:xfrm>
            <a:prstGeom prst="rtTriangle">
              <a:avLst/>
            </a:prstGeom>
            <a:solidFill>
              <a:srgbClr val="FF0000"/>
            </a:solidFill>
            <a:ln w="25400" algn="ctr">
              <a:solidFill>
                <a:srgbClr val="FF0000"/>
              </a:solid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0" name="Right Triangle 9"/>
            <p:cNvSpPr>
              <a:spLocks noChangeArrowheads="1"/>
            </p:cNvSpPr>
            <p:nvPr/>
          </p:nvSpPr>
          <p:spPr bwMode="auto">
            <a:xfrm rot="16200000" flipH="1">
              <a:off x="935601" y="4535558"/>
              <a:ext cx="902474" cy="518160"/>
            </a:xfrm>
            <a:prstGeom prst="rtTriangle">
              <a:avLst/>
            </a:prstGeom>
            <a:solidFill>
              <a:srgbClr val="FF0000"/>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8"/>
          <p:cNvGrpSpPr>
            <a:grpSpLocks/>
          </p:cNvGrpSpPr>
          <p:nvPr userDrawn="1"/>
        </p:nvGrpSpPr>
        <p:grpSpPr bwMode="auto">
          <a:xfrm>
            <a:off x="217488" y="57150"/>
            <a:ext cx="685800" cy="598488"/>
            <a:chOff x="609599" y="4343401"/>
            <a:chExt cx="1036319" cy="904875"/>
          </a:xfrm>
        </p:grpSpPr>
        <p:pic>
          <p:nvPicPr>
            <p:cNvPr id="7"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noFill/>
              <a:miter lim="800000"/>
              <a:headEnd/>
              <a:tailEnd/>
            </a:ln>
          </p:spPr>
        </p:pic>
        <p:sp>
          <p:nvSpPr>
            <p:cNvPr id="8" name="Right Triangle 7"/>
            <p:cNvSpPr>
              <a:spLocks noChangeArrowheads="1"/>
            </p:cNvSpPr>
            <p:nvPr/>
          </p:nvSpPr>
          <p:spPr bwMode="auto">
            <a:xfrm rot="5400000">
              <a:off x="416242" y="4536758"/>
              <a:ext cx="902474" cy="515760"/>
            </a:xfrm>
            <a:prstGeom prst="rtTriangle">
              <a:avLst/>
            </a:prstGeom>
            <a:solidFill>
              <a:srgbClr val="FF0000"/>
            </a:soli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9" name="Right Triangle 8"/>
            <p:cNvSpPr>
              <a:spLocks noChangeArrowheads="1"/>
            </p:cNvSpPr>
            <p:nvPr/>
          </p:nvSpPr>
          <p:spPr bwMode="auto">
            <a:xfrm rot="16200000" flipH="1">
              <a:off x="935601" y="4535558"/>
              <a:ext cx="902474" cy="518160"/>
            </a:xfrm>
            <a:prstGeom prst="rtTriangle">
              <a:avLst/>
            </a:prstGeom>
            <a:solidFill>
              <a:srgbClr val="FF0000"/>
            </a:solidFill>
            <a:ln w="25400" algn="ctr">
              <a:no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8"/>
          <p:cNvGrpSpPr>
            <a:grpSpLocks/>
          </p:cNvGrpSpPr>
          <p:nvPr userDrawn="1"/>
        </p:nvGrpSpPr>
        <p:grpSpPr bwMode="auto">
          <a:xfrm>
            <a:off x="217488" y="57150"/>
            <a:ext cx="685800" cy="598488"/>
            <a:chOff x="609599" y="4343401"/>
            <a:chExt cx="1036319" cy="904875"/>
          </a:xfrm>
        </p:grpSpPr>
        <p:pic>
          <p:nvPicPr>
            <p:cNvPr id="10"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noFill/>
              <a:miter lim="800000"/>
              <a:headEnd/>
              <a:tailEnd/>
            </a:ln>
          </p:spPr>
        </p:pic>
        <p:sp>
          <p:nvSpPr>
            <p:cNvPr id="11" name="Right Triangle 10"/>
            <p:cNvSpPr>
              <a:spLocks noChangeArrowheads="1"/>
            </p:cNvSpPr>
            <p:nvPr/>
          </p:nvSpPr>
          <p:spPr bwMode="auto">
            <a:xfrm rot="5400000">
              <a:off x="416242" y="4536758"/>
              <a:ext cx="902474" cy="515760"/>
            </a:xfrm>
            <a:prstGeom prst="rtTriangle">
              <a:avLst/>
            </a:prstGeom>
            <a:solidFill>
              <a:srgbClr val="FF0000"/>
            </a:soli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2" name="Right Triangle 11"/>
            <p:cNvSpPr>
              <a:spLocks noChangeArrowheads="1"/>
            </p:cNvSpPr>
            <p:nvPr/>
          </p:nvSpPr>
          <p:spPr bwMode="auto">
            <a:xfrm rot="16200000" flipH="1">
              <a:off x="935601" y="4535558"/>
              <a:ext cx="902474" cy="518160"/>
            </a:xfrm>
            <a:prstGeom prst="rtTriangle">
              <a:avLst/>
            </a:prstGeom>
            <a:solidFill>
              <a:srgbClr val="FF0000"/>
            </a:solidFill>
            <a:ln w="25400" algn="ctr">
              <a:no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1143000" y="0"/>
            <a:ext cx="8001000"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0"/>
            <a:ext cx="1143000" cy="7334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773113"/>
            <a:ext cx="1143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143000" y="773113"/>
            <a:ext cx="80010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8"/>
          <p:cNvGrpSpPr>
            <a:grpSpLocks/>
          </p:cNvGrpSpPr>
          <p:nvPr userDrawn="1"/>
        </p:nvGrpSpPr>
        <p:grpSpPr bwMode="auto">
          <a:xfrm>
            <a:off x="217488" y="57150"/>
            <a:ext cx="685800" cy="598488"/>
            <a:chOff x="609599" y="4343401"/>
            <a:chExt cx="1036319" cy="904875"/>
          </a:xfrm>
        </p:grpSpPr>
        <p:pic>
          <p:nvPicPr>
            <p:cNvPr id="10" name="Picture 19" descr="CCC flag.bmp"/>
            <p:cNvPicPr>
              <a:picLocks noChangeAspect="1"/>
            </p:cNvPicPr>
            <p:nvPr/>
          </p:nvPicPr>
          <p:blipFill>
            <a:blip r:embed="rId2" cstate="print"/>
            <a:srcRect b="1042"/>
            <a:stretch>
              <a:fillRect/>
            </a:stretch>
          </p:blipFill>
          <p:spPr bwMode="auto">
            <a:xfrm>
              <a:off x="609599" y="4343401"/>
              <a:ext cx="1036319" cy="904875"/>
            </a:xfrm>
            <a:prstGeom prst="rect">
              <a:avLst/>
            </a:prstGeom>
            <a:noFill/>
            <a:ln w="9525">
              <a:noFill/>
              <a:miter lim="800000"/>
              <a:headEnd/>
              <a:tailEnd/>
            </a:ln>
          </p:spPr>
        </p:pic>
        <p:sp>
          <p:nvSpPr>
            <p:cNvPr id="11" name="Right Triangle 10"/>
            <p:cNvSpPr>
              <a:spLocks noChangeArrowheads="1"/>
            </p:cNvSpPr>
            <p:nvPr/>
          </p:nvSpPr>
          <p:spPr bwMode="auto">
            <a:xfrm rot="5400000">
              <a:off x="416242" y="4536758"/>
              <a:ext cx="902474" cy="515760"/>
            </a:xfrm>
            <a:prstGeom prst="rtTriangle">
              <a:avLst/>
            </a:prstGeom>
            <a:solidFill>
              <a:srgbClr val="FF0000"/>
            </a:solidFill>
            <a:ln w="25400" algn="ctr">
              <a:noFill/>
              <a:miter lim="800000"/>
              <a:headEnd/>
              <a:tailEnd/>
            </a:ln>
          </p:spPr>
          <p:txBody>
            <a:bodyPr rot="10800000" vert="eaVert" anchor="ctr"/>
            <a:lstStyle/>
            <a:p>
              <a:pPr algn="ctr" fontAlgn="auto">
                <a:spcBef>
                  <a:spcPts val="0"/>
                </a:spcBef>
                <a:spcAft>
                  <a:spcPts val="0"/>
                </a:spcAft>
                <a:defRPr/>
              </a:pPr>
              <a:endParaRPr lang="en-US">
                <a:solidFill>
                  <a:schemeClr val="lt1"/>
                </a:solidFill>
                <a:latin typeface="+mn-lt"/>
                <a:cs typeface="+mn-cs"/>
              </a:endParaRPr>
            </a:p>
          </p:txBody>
        </p:sp>
        <p:sp>
          <p:nvSpPr>
            <p:cNvPr id="12" name="Right Triangle 11"/>
            <p:cNvSpPr>
              <a:spLocks noChangeArrowheads="1"/>
            </p:cNvSpPr>
            <p:nvPr/>
          </p:nvSpPr>
          <p:spPr bwMode="auto">
            <a:xfrm rot="16200000" flipH="1">
              <a:off x="935601" y="4535558"/>
              <a:ext cx="902474" cy="518160"/>
            </a:xfrm>
            <a:prstGeom prst="rtTriangle">
              <a:avLst/>
            </a:prstGeom>
            <a:solidFill>
              <a:srgbClr val="FF0000"/>
            </a:solidFill>
            <a:ln w="25400" algn="ctr">
              <a:noFill/>
              <a:miter lim="800000"/>
              <a:headEnd/>
              <a:tailEnd/>
            </a:ln>
          </p:spPr>
          <p:txBody>
            <a:bodyPr vert="eaVert" anchor="ctr"/>
            <a:lstStyle/>
            <a:p>
              <a:pPr algn="ctr" fontAlgn="auto">
                <a:spcBef>
                  <a:spcPts val="0"/>
                </a:spcBef>
                <a:spcAft>
                  <a:spcPts val="0"/>
                </a:spcAft>
                <a:defRPr/>
              </a:pPr>
              <a:endParaRPr lang="en-US">
                <a:solidFill>
                  <a:schemeClr val="lt1"/>
                </a:solidFill>
                <a:latin typeface="+mn-lt"/>
                <a:cs typeface="+mn-cs"/>
              </a:endParaRP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 id="2147484883" r:id="rId12"/>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FF000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F00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d-00-표지-완성 copy"/>
          <p:cNvPicPr>
            <a:picLocks noChangeAspect="1" noChangeArrowheads="1"/>
          </p:cNvPicPr>
          <p:nvPr/>
        </p:nvPicPr>
        <p:blipFill>
          <a:blip r:embed="rId3" cstate="print">
            <a:lum bright="70000" contrast="-70000"/>
          </a:blip>
          <a:srcRect/>
          <a:stretch>
            <a:fillRect/>
          </a:stretch>
        </p:blipFill>
        <p:spPr bwMode="auto">
          <a:xfrm>
            <a:off x="0" y="0"/>
            <a:ext cx="9140825" cy="6856413"/>
          </a:xfrm>
          <a:prstGeom prst="rect">
            <a:avLst/>
          </a:prstGeom>
          <a:solidFill>
            <a:schemeClr val="tx1">
              <a:lumMod val="75000"/>
              <a:lumOff val="25000"/>
            </a:schemeClr>
          </a:solidFill>
          <a:ln w="9525">
            <a:solidFill>
              <a:schemeClr val="bg1">
                <a:lumMod val="85000"/>
              </a:schemeClr>
            </a:solidFill>
            <a:miter lim="800000"/>
            <a:headEnd/>
            <a:tailEnd/>
          </a:ln>
        </p:spPr>
      </p:pic>
      <p:pic>
        <p:nvPicPr>
          <p:cNvPr id="34819" name="Picture 8" descr="00"/>
          <p:cNvPicPr>
            <a:picLocks noChangeAspect="1" noChangeArrowheads="1"/>
          </p:cNvPicPr>
          <p:nvPr/>
        </p:nvPicPr>
        <p:blipFill>
          <a:blip r:embed="rId4" cstate="print"/>
          <a:srcRect/>
          <a:stretch>
            <a:fillRect/>
          </a:stretch>
        </p:blipFill>
        <p:spPr bwMode="auto">
          <a:xfrm>
            <a:off x="0" y="5114925"/>
            <a:ext cx="9140825" cy="1743075"/>
          </a:xfrm>
          <a:prstGeom prst="rect">
            <a:avLst/>
          </a:prstGeom>
          <a:noFill/>
          <a:ln w="9525">
            <a:noFill/>
            <a:miter lim="800000"/>
            <a:headEnd/>
            <a:tailEnd/>
          </a:ln>
        </p:spPr>
      </p:pic>
      <p:sp>
        <p:nvSpPr>
          <p:cNvPr id="34820" name="Rectangle 20"/>
          <p:cNvSpPr>
            <a:spLocks noChangeArrowheads="1"/>
          </p:cNvSpPr>
          <p:nvPr/>
        </p:nvSpPr>
        <p:spPr bwMode="auto">
          <a:xfrm>
            <a:off x="585788" y="6578600"/>
            <a:ext cx="2732087" cy="279400"/>
          </a:xfrm>
          <a:prstGeom prst="rect">
            <a:avLst/>
          </a:prstGeom>
          <a:noFill/>
          <a:ln w="9525" algn="ctr">
            <a:noFill/>
            <a:round/>
            <a:headEnd/>
            <a:tailEnd/>
          </a:ln>
        </p:spPr>
        <p:txBody>
          <a:bodyPr lIns="128016" tIns="64008" rIns="128016" bIns="64008"/>
          <a:lstStyle/>
          <a:p>
            <a:pPr defTabSz="1279525"/>
            <a:endParaRPr lang="en-US" sz="2500"/>
          </a:p>
        </p:txBody>
      </p:sp>
      <p:pic>
        <p:nvPicPr>
          <p:cNvPr id="34821" name="Picture 9" descr="11"/>
          <p:cNvPicPr>
            <a:picLocks noChangeAspect="1" noChangeArrowheads="1"/>
          </p:cNvPicPr>
          <p:nvPr/>
        </p:nvPicPr>
        <p:blipFill>
          <a:blip r:embed="rId5" cstate="print"/>
          <a:srcRect/>
          <a:stretch>
            <a:fillRect/>
          </a:stretch>
        </p:blipFill>
        <p:spPr bwMode="auto">
          <a:xfrm>
            <a:off x="3175" y="3652838"/>
            <a:ext cx="9140825" cy="3246437"/>
          </a:xfrm>
          <a:prstGeom prst="rect">
            <a:avLst/>
          </a:prstGeom>
          <a:noFill/>
          <a:ln w="9525">
            <a:noFill/>
            <a:miter lim="800000"/>
            <a:headEnd/>
            <a:tailEnd/>
          </a:ln>
        </p:spPr>
      </p:pic>
      <p:pic>
        <p:nvPicPr>
          <p:cNvPr id="34823" name="Picture 8" descr="شعار الجامعة"/>
          <p:cNvPicPr>
            <a:picLocks noChangeAspect="1" noChangeArrowheads="1"/>
          </p:cNvPicPr>
          <p:nvPr/>
        </p:nvPicPr>
        <p:blipFill>
          <a:blip r:embed="rId6" cstate="print"/>
          <a:srcRect/>
          <a:stretch>
            <a:fillRect/>
          </a:stretch>
        </p:blipFill>
        <p:spPr bwMode="auto">
          <a:xfrm>
            <a:off x="0" y="6015038"/>
            <a:ext cx="898525" cy="842962"/>
          </a:xfrm>
          <a:prstGeom prst="rect">
            <a:avLst/>
          </a:prstGeom>
          <a:noFill/>
          <a:ln w="9525">
            <a:noFill/>
            <a:miter lim="800000"/>
            <a:headEnd/>
            <a:tailEnd/>
          </a:ln>
        </p:spPr>
      </p:pic>
      <p:sp>
        <p:nvSpPr>
          <p:cNvPr id="34824" name="TextBox 6"/>
          <p:cNvSpPr txBox="1">
            <a:spLocks noChangeArrowheads="1"/>
          </p:cNvSpPr>
          <p:nvPr/>
        </p:nvSpPr>
        <p:spPr bwMode="auto">
          <a:xfrm>
            <a:off x="977900" y="914400"/>
            <a:ext cx="6980238" cy="1077218"/>
          </a:xfrm>
          <a:prstGeom prst="rect">
            <a:avLst/>
          </a:prstGeom>
          <a:noFill/>
          <a:ln w="9525">
            <a:noFill/>
            <a:miter lim="800000"/>
            <a:headEnd/>
            <a:tailEnd/>
          </a:ln>
        </p:spPr>
        <p:txBody>
          <a:bodyPr>
            <a:spAutoFit/>
          </a:bodyPr>
          <a:lstStyle/>
          <a:p>
            <a:pPr algn="ctr"/>
            <a:r>
              <a:rPr lang="en-US" sz="3600" i="1" dirty="0" smtClean="0">
                <a:solidFill>
                  <a:srgbClr val="FF3300"/>
                </a:solidFill>
                <a:latin typeface="Andalus" pitchFamily="18" charset="-78"/>
                <a:cs typeface="Andalus" pitchFamily="18" charset="-78"/>
              </a:rPr>
              <a:t>Design of Birzait Orthodox School</a:t>
            </a:r>
            <a:endParaRPr lang="en-US" sz="3600" i="1" dirty="0">
              <a:solidFill>
                <a:srgbClr val="FF3300"/>
              </a:solidFill>
              <a:latin typeface="Andalus" pitchFamily="18" charset="-78"/>
              <a:cs typeface="Andalus" pitchFamily="18" charset="-78"/>
            </a:endParaRPr>
          </a:p>
          <a:p>
            <a:pPr algn="ctr"/>
            <a:endParaRPr lang="en-US" sz="2800" i="1" dirty="0">
              <a:latin typeface="Andalus" pitchFamily="18" charset="-78"/>
              <a:cs typeface="Andalus" pitchFamily="18" charset="-78"/>
            </a:endParaRPr>
          </a:p>
        </p:txBody>
      </p:sp>
      <p:sp>
        <p:nvSpPr>
          <p:cNvPr id="34825" name="TextBox 9"/>
          <p:cNvSpPr txBox="1">
            <a:spLocks noChangeArrowheads="1"/>
          </p:cNvSpPr>
          <p:nvPr/>
        </p:nvSpPr>
        <p:spPr bwMode="auto">
          <a:xfrm>
            <a:off x="1004888" y="6110288"/>
            <a:ext cx="3335337" cy="600075"/>
          </a:xfrm>
          <a:prstGeom prst="rect">
            <a:avLst/>
          </a:prstGeom>
          <a:noFill/>
          <a:ln w="9525">
            <a:noFill/>
            <a:miter lim="800000"/>
            <a:headEnd/>
            <a:tailEnd/>
          </a:ln>
        </p:spPr>
        <p:txBody>
          <a:bodyPr>
            <a:spAutoFit/>
          </a:bodyPr>
          <a:lstStyle/>
          <a:p>
            <a:pPr algn="ctr"/>
            <a:r>
              <a:rPr lang="en-US" dirty="0"/>
              <a:t>An-</a:t>
            </a:r>
            <a:r>
              <a:rPr lang="en-US" dirty="0" err="1"/>
              <a:t>Najah</a:t>
            </a:r>
            <a:r>
              <a:rPr lang="en-US" dirty="0"/>
              <a:t> National University</a:t>
            </a:r>
          </a:p>
          <a:p>
            <a:pPr algn="ctr"/>
            <a:r>
              <a:rPr lang="en-US" sz="1500" dirty="0" smtClean="0"/>
              <a:t>Faculty of Engineering</a:t>
            </a:r>
            <a:endParaRPr lang="en-US" sz="1500" dirty="0"/>
          </a:p>
        </p:txBody>
      </p:sp>
      <p:sp>
        <p:nvSpPr>
          <p:cNvPr id="34826" name="TextBox 10"/>
          <p:cNvSpPr txBox="1">
            <a:spLocks noChangeArrowheads="1"/>
          </p:cNvSpPr>
          <p:nvPr/>
        </p:nvSpPr>
        <p:spPr bwMode="auto">
          <a:xfrm>
            <a:off x="7985125" y="6443663"/>
            <a:ext cx="1119188" cy="339725"/>
          </a:xfrm>
          <a:prstGeom prst="rect">
            <a:avLst/>
          </a:prstGeom>
          <a:noFill/>
          <a:ln w="9525">
            <a:noFill/>
            <a:miter lim="800000"/>
            <a:headEnd/>
            <a:tailEnd/>
          </a:ln>
        </p:spPr>
        <p:txBody>
          <a:bodyPr>
            <a:spAutoFit/>
          </a:bodyPr>
          <a:lstStyle/>
          <a:p>
            <a:r>
              <a:rPr lang="en-US" sz="1600"/>
              <a:t>May 2011</a:t>
            </a:r>
          </a:p>
        </p:txBody>
      </p:sp>
      <p:pic>
        <p:nvPicPr>
          <p:cNvPr id="11" name="Picture 10" descr="3D ddd.png"/>
          <p:cNvPicPr>
            <a:picLocks noChangeAspect="1"/>
          </p:cNvPicPr>
          <p:nvPr/>
        </p:nvPicPr>
        <p:blipFill>
          <a:blip r:embed="rId7" cstate="print"/>
          <a:stretch>
            <a:fillRect/>
          </a:stretch>
        </p:blipFill>
        <p:spPr>
          <a:xfrm>
            <a:off x="609600" y="1747602"/>
            <a:ext cx="8077200" cy="3814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3" name="Content Placeholder 2"/>
          <p:cNvSpPr>
            <a:spLocks noGrp="1"/>
          </p:cNvSpPr>
          <p:nvPr>
            <p:ph idx="1"/>
          </p:nvPr>
        </p:nvSpPr>
        <p:spPr/>
        <p:txBody>
          <a:bodyPr/>
          <a:lstStyle/>
          <a:p>
            <a:pPr>
              <a:buFont typeface="Wingdings" pitchFamily="2" charset="2"/>
              <a:buChar char="Ø"/>
            </a:pPr>
            <a:endParaRPr lang="en-US" sz="2400" b="1" dirty="0" smtClean="0"/>
          </a:p>
          <a:p>
            <a:pPr>
              <a:buClr>
                <a:srgbClr val="0000FF"/>
              </a:buClr>
              <a:buFont typeface="Wingdings" pitchFamily="2" charset="2"/>
              <a:buChar char="Ø"/>
            </a:pPr>
            <a:r>
              <a:rPr lang="en-US" sz="2400" b="1" dirty="0" smtClean="0">
                <a:solidFill>
                  <a:srgbClr val="0000FF"/>
                </a:solidFill>
              </a:rPr>
              <a:t>Load Combinations</a:t>
            </a:r>
            <a:r>
              <a:rPr lang="en-US" sz="2400" b="1" dirty="0" smtClean="0"/>
              <a:t>:</a:t>
            </a:r>
          </a:p>
          <a:p>
            <a:pPr>
              <a:buNone/>
            </a:pPr>
            <a:endParaRPr lang="en-US" dirty="0"/>
          </a:p>
        </p:txBody>
      </p:sp>
      <p:sp>
        <p:nvSpPr>
          <p:cNvPr id="4" name="Text Placeholder 3"/>
          <p:cNvSpPr>
            <a:spLocks noGrp="1"/>
          </p:cNvSpPr>
          <p:nvPr>
            <p:ph type="body" sz="quarter" idx="12"/>
          </p:nvPr>
        </p:nvSpPr>
        <p:spPr/>
        <p:txBody>
          <a:bodyPr/>
          <a:lstStyle/>
          <a:p>
            <a:endParaRPr lang="en-US" dirty="0" smtClean="0"/>
          </a:p>
          <a:p>
            <a:endParaRPr lang="en-US" dirty="0"/>
          </a:p>
        </p:txBody>
      </p:sp>
      <p:sp>
        <p:nvSpPr>
          <p:cNvPr id="5" name="Date Placeholder 4"/>
          <p:cNvSpPr>
            <a:spLocks noGrp="1"/>
          </p:cNvSpPr>
          <p:nvPr>
            <p:ph type="dt" sz="half" idx="13"/>
          </p:nvPr>
        </p:nvSpPr>
        <p:spPr>
          <a:xfrm>
            <a:off x="0" y="6477000"/>
            <a:ext cx="1981200" cy="381000"/>
          </a:xfrm>
        </p:spPr>
        <p:txBody>
          <a:bodyPr/>
          <a:lstStyle/>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p>
          <a:p>
            <a:pPr>
              <a:defRPr/>
            </a:pPr>
            <a:endParaRPr lang="en-US" dirty="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sp>
        <p:nvSpPr>
          <p:cNvPr id="7" name="Title 1"/>
          <p:cNvSpPr txBox="1">
            <a:spLocks/>
          </p:cNvSpPr>
          <p:nvPr/>
        </p:nvSpPr>
        <p:spPr bwMode="auto">
          <a:xfrm>
            <a:off x="1143000" y="0"/>
            <a:ext cx="80010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Content Placeholder 2"/>
          <p:cNvSpPr txBox="1">
            <a:spLocks/>
          </p:cNvSpPr>
          <p:nvPr/>
        </p:nvSpPr>
        <p:spPr bwMode="auto">
          <a:xfrm>
            <a:off x="1676400" y="2286000"/>
            <a:ext cx="5867400" cy="3505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2000" dirty="0" smtClean="0"/>
              <a:t>U</a:t>
            </a:r>
            <a:r>
              <a:rPr lang="en-GB" sz="2000" baseline="-25000" dirty="0" smtClean="0"/>
              <a:t>1 </a:t>
            </a:r>
            <a:r>
              <a:rPr lang="en-GB" sz="2000" dirty="0" smtClean="0"/>
              <a:t>= 1.4D </a:t>
            </a:r>
            <a:endParaRPr lang="en-US" sz="2000" dirty="0" smtClean="0"/>
          </a:p>
          <a:p>
            <a:pPr lvl="0"/>
            <a:r>
              <a:rPr lang="en-GB" sz="2000" dirty="0" smtClean="0"/>
              <a:t>U</a:t>
            </a:r>
            <a:r>
              <a:rPr lang="en-GB" sz="2000" baseline="-25000" dirty="0" smtClean="0"/>
              <a:t>2 </a:t>
            </a:r>
            <a:r>
              <a:rPr lang="en-GB" sz="2000" dirty="0" smtClean="0"/>
              <a:t>= 1.2D + 1.6L + 1.6H</a:t>
            </a:r>
            <a:endParaRPr lang="en-US" sz="2000" dirty="0" smtClean="0"/>
          </a:p>
          <a:p>
            <a:pPr lvl="0"/>
            <a:r>
              <a:rPr lang="en-GB" sz="2000" dirty="0" smtClean="0"/>
              <a:t>U</a:t>
            </a:r>
            <a:r>
              <a:rPr lang="en-GB" sz="2000" baseline="-25000" dirty="0" smtClean="0"/>
              <a:t>3 </a:t>
            </a:r>
            <a:r>
              <a:rPr lang="en-GB" sz="2000" dirty="0" smtClean="0"/>
              <a:t>= 1.2D + (1.0L or 0.8W)</a:t>
            </a:r>
            <a:endParaRPr lang="en-US" sz="2000" dirty="0" smtClean="0"/>
          </a:p>
          <a:p>
            <a:pPr lvl="0"/>
            <a:r>
              <a:rPr lang="en-GB" sz="2000" dirty="0" smtClean="0"/>
              <a:t>U</a:t>
            </a:r>
            <a:r>
              <a:rPr lang="en-GB" sz="2000" baseline="-25000" dirty="0" smtClean="0"/>
              <a:t>4</a:t>
            </a:r>
            <a:r>
              <a:rPr lang="en-GB" sz="2000" dirty="0" smtClean="0"/>
              <a:t> = 1.2D ± 1.6W + 1.0L </a:t>
            </a:r>
            <a:endParaRPr lang="en-US" sz="2000" dirty="0" smtClean="0"/>
          </a:p>
          <a:p>
            <a:pPr lvl="0"/>
            <a:r>
              <a:rPr lang="en-GB" sz="2000" dirty="0" smtClean="0"/>
              <a:t>U</a:t>
            </a:r>
            <a:r>
              <a:rPr lang="en-GB" sz="2000" baseline="-25000" dirty="0" smtClean="0"/>
              <a:t>5</a:t>
            </a:r>
            <a:r>
              <a:rPr lang="en-GB" sz="2000" dirty="0" smtClean="0"/>
              <a:t> = 1.2D + 1.0E + 1.0L</a:t>
            </a:r>
            <a:endParaRPr lang="en-US" sz="2000" dirty="0" smtClean="0"/>
          </a:p>
          <a:p>
            <a:pPr lvl="0"/>
            <a:r>
              <a:rPr lang="en-GB" sz="2000" dirty="0" smtClean="0"/>
              <a:t>U</a:t>
            </a:r>
            <a:r>
              <a:rPr lang="en-GB" sz="2000" baseline="-25000" dirty="0" smtClean="0"/>
              <a:t>6</a:t>
            </a:r>
            <a:r>
              <a:rPr lang="en-GB" sz="2000" dirty="0" smtClean="0"/>
              <a:t> = 0.9D ± 1.6W + 1.6H</a:t>
            </a:r>
            <a:endParaRPr lang="en-US" sz="2000" dirty="0" smtClean="0"/>
          </a:p>
          <a:p>
            <a:pPr lvl="0"/>
            <a:r>
              <a:rPr lang="en-GB" sz="2000" dirty="0" smtClean="0"/>
              <a:t>U</a:t>
            </a:r>
            <a:r>
              <a:rPr lang="en-GB" sz="2000" baseline="-25000" dirty="0" smtClean="0"/>
              <a:t>7</a:t>
            </a:r>
            <a:r>
              <a:rPr lang="en-GB" sz="2000" dirty="0" smtClean="0"/>
              <a:t> = 0.9D + 1.0E + 1.6H</a:t>
            </a:r>
          </a:p>
          <a:p>
            <a:pPr lvl="0"/>
            <a:endParaRPr lang="en-GB" sz="2000" dirty="0" smtClean="0"/>
          </a:p>
          <a:p>
            <a:r>
              <a:rPr lang="en-GB" sz="2000" dirty="0" smtClean="0"/>
              <a:t>Where: </a:t>
            </a:r>
            <a:endParaRPr lang="en-US" sz="2000" dirty="0" smtClean="0"/>
          </a:p>
          <a:p>
            <a:r>
              <a:rPr lang="en-GB" sz="2000" dirty="0" smtClean="0"/>
              <a:t>            D: dead load            L: live load          </a:t>
            </a:r>
          </a:p>
          <a:p>
            <a:r>
              <a:rPr lang="en-GB" sz="2000" dirty="0" smtClean="0"/>
              <a:t>            W: wind load            E: earthquake load </a:t>
            </a:r>
            <a:endParaRPr lang="en-US" sz="2000" dirty="0" smtClean="0"/>
          </a:p>
          <a:p>
            <a:r>
              <a:rPr lang="en-GB" sz="2000" dirty="0" smtClean="0"/>
              <a:t>            H: weight and pressure load of soil</a:t>
            </a:r>
            <a:endParaRPr lang="en-US" sz="2000" dirty="0" smtClean="0"/>
          </a:p>
          <a:p>
            <a:r>
              <a:rPr lang="en-GB" sz="2000" i="1" dirty="0" smtClean="0"/>
              <a:t>           </a:t>
            </a:r>
            <a:endParaRPr lang="en-US" sz="2000" dirty="0" smtClean="0"/>
          </a:p>
          <a:p>
            <a:pPr lvl="0"/>
            <a:endParaRPr lang="en-US" sz="2000" dirty="0"/>
          </a:p>
        </p:txBody>
      </p:sp>
      <p:sp>
        <p:nvSpPr>
          <p:cNvPr id="9" name="Text Placeholder 3"/>
          <p:cNvSpPr txBox="1">
            <a:spLocks/>
          </p:cNvSpPr>
          <p:nvPr/>
        </p:nvSpPr>
        <p:spPr bwMode="auto">
          <a:xfrm>
            <a:off x="1143000" y="838200"/>
            <a:ext cx="762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r>
              <a:rPr kumimoji="0" lang="en-US" sz="2000" b="1" i="0" u="none" strike="noStrike" kern="1200" cap="none" spc="0" normalizeH="0" baseline="0" noProof="0" dirty="0" smtClean="0">
                <a:ln>
                  <a:noFill/>
                </a:ln>
                <a:solidFill>
                  <a:schemeClr val="bg1"/>
                </a:solidFill>
                <a:effectLst/>
                <a:uLnTx/>
                <a:uFillTx/>
                <a:latin typeface="Arial" pitchFamily="34" charset="0"/>
                <a:cs typeface="Arial" pitchFamily="34" charset="0"/>
              </a:rPr>
              <a:t>Introduction</a:t>
            </a:r>
            <a:endParaRPr kumimoji="0" lang="en-US" sz="20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10" name="Date Placeholder 4"/>
          <p:cNvSpPr txBox="1">
            <a:spLocks/>
          </p:cNvSpPr>
          <p:nvPr/>
        </p:nvSpPr>
        <p:spPr>
          <a:xfrm>
            <a:off x="-76200" y="6542088"/>
            <a:ext cx="1463675" cy="315912"/>
          </a:xfrm>
          <a:prstGeom prst="rect">
            <a:avLst/>
          </a:prstGeom>
        </p:spPr>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Footer Placeholder 5"/>
          <p:cNvSpPr txBox="1">
            <a:spLocks/>
          </p:cNvSpPr>
          <p:nvPr/>
        </p:nvSpPr>
        <p:spPr>
          <a:xfrm>
            <a:off x="1533525" y="6542088"/>
            <a:ext cx="6100763" cy="315912"/>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13"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27652"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27653"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27655" name="TextBox 8"/>
          <p:cNvSpPr txBox="1">
            <a:spLocks noChangeArrowheads="1"/>
          </p:cNvSpPr>
          <p:nvPr/>
        </p:nvSpPr>
        <p:spPr bwMode="auto">
          <a:xfrm>
            <a:off x="1143000" y="819150"/>
            <a:ext cx="5257800" cy="400050"/>
          </a:xfrm>
          <a:prstGeom prst="rect">
            <a:avLst/>
          </a:prstGeom>
          <a:noFill/>
          <a:ln w="9525">
            <a:noFill/>
            <a:miter lim="800000"/>
            <a:headEnd/>
            <a:tailEnd/>
          </a:ln>
        </p:spPr>
        <p:txBody>
          <a:bodyPr>
            <a:spAutoFit/>
          </a:bodyPr>
          <a:lstStyle/>
          <a:p>
            <a:r>
              <a:rPr lang="en-US" sz="2000" b="1" dirty="0" smtClean="0">
                <a:solidFill>
                  <a:schemeClr val="bg1"/>
                </a:solidFill>
              </a:rPr>
              <a:t>Introduction</a:t>
            </a:r>
            <a:endParaRPr lang="en-US" sz="2000" b="1" dirty="0">
              <a:solidFill>
                <a:schemeClr val="bg1"/>
              </a:solidFill>
            </a:endParaRPr>
          </a:p>
        </p:txBody>
      </p:sp>
      <p:pic>
        <p:nvPicPr>
          <p:cNvPr id="27656"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27657" name="TextBox 8"/>
          <p:cNvSpPr txBox="1">
            <a:spLocks noChangeArrowheads="1"/>
          </p:cNvSpPr>
          <p:nvPr/>
        </p:nvSpPr>
        <p:spPr bwMode="auto">
          <a:xfrm>
            <a:off x="1447800" y="1828800"/>
            <a:ext cx="2971800" cy="369888"/>
          </a:xfrm>
          <a:prstGeom prst="rect">
            <a:avLst/>
          </a:prstGeom>
          <a:noFill/>
          <a:ln w="9525">
            <a:noFill/>
            <a:miter lim="800000"/>
            <a:headEnd/>
            <a:tailEnd/>
          </a:ln>
        </p:spPr>
        <p:txBody>
          <a:bodyPr>
            <a:spAutoFit/>
          </a:bodyPr>
          <a:lstStyle/>
          <a:p>
            <a:r>
              <a:rPr lang="en-US">
                <a:latin typeface="Times New Roman" pitchFamily="18" charset="0"/>
                <a:ea typeface="SimSun" pitchFamily="2" charset="-122"/>
                <a:cs typeface="Tahoma" pitchFamily="34" charset="0"/>
              </a:rPr>
              <a:t>4. Unit weights of materials:</a:t>
            </a:r>
          </a:p>
        </p:txBody>
      </p:sp>
      <p:graphicFrame>
        <p:nvGraphicFramePr>
          <p:cNvPr id="11" name="Table 10"/>
          <p:cNvGraphicFramePr>
            <a:graphicFrameLocks noGrp="1"/>
          </p:cNvGraphicFramePr>
          <p:nvPr/>
        </p:nvGraphicFramePr>
        <p:xfrm>
          <a:off x="2362200" y="2438402"/>
          <a:ext cx="4201160" cy="3962398"/>
        </p:xfrm>
        <a:graphic>
          <a:graphicData uri="http://schemas.openxmlformats.org/drawingml/2006/table">
            <a:tbl>
              <a:tblPr/>
              <a:tblGrid>
                <a:gridCol w="2800326"/>
                <a:gridCol w="1400834"/>
              </a:tblGrid>
              <a:tr h="545000">
                <a:tc>
                  <a:txBody>
                    <a:bodyPr/>
                    <a:lstStyle/>
                    <a:p>
                      <a:pPr marL="0" marR="0">
                        <a:lnSpc>
                          <a:spcPts val="1100"/>
                        </a:lnSpc>
                        <a:spcBef>
                          <a:spcPts val="0"/>
                        </a:spcBef>
                        <a:spcAft>
                          <a:spcPts val="0"/>
                        </a:spcAft>
                      </a:pPr>
                      <a:endParaRPr lang="en-GB" sz="1100" b="1" dirty="0" smtClean="0">
                        <a:solidFill>
                          <a:srgbClr val="FFFFFF"/>
                        </a:solidFill>
                        <a:latin typeface="Arial"/>
                        <a:ea typeface="Calibri"/>
                        <a:cs typeface="Arial"/>
                      </a:endParaRPr>
                    </a:p>
                    <a:p>
                      <a:pPr marL="0" marR="0">
                        <a:lnSpc>
                          <a:spcPts val="1100"/>
                        </a:lnSpc>
                        <a:spcBef>
                          <a:spcPts val="0"/>
                        </a:spcBef>
                        <a:spcAft>
                          <a:spcPts val="0"/>
                        </a:spcAft>
                      </a:pPr>
                      <a:r>
                        <a:rPr lang="en-GB" sz="1100" b="1" dirty="0" smtClean="0">
                          <a:solidFill>
                            <a:srgbClr val="FFFFFF"/>
                          </a:solidFill>
                          <a:latin typeface="Arial"/>
                          <a:ea typeface="Calibri"/>
                          <a:cs typeface="Arial"/>
                        </a:rPr>
                        <a:t>Material</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E3A38"/>
                    </a:solidFill>
                  </a:tcPr>
                </a:tc>
                <a:tc>
                  <a:txBody>
                    <a:bodyPr/>
                    <a:lstStyle/>
                    <a:p>
                      <a:pPr marL="0" marR="0" algn="ctr">
                        <a:lnSpc>
                          <a:spcPts val="1100"/>
                        </a:lnSpc>
                        <a:spcBef>
                          <a:spcPts val="0"/>
                        </a:spcBef>
                        <a:spcAft>
                          <a:spcPts val="0"/>
                        </a:spcAft>
                      </a:pPr>
                      <a:endParaRPr lang="en-GB" sz="1100" b="1" dirty="0" smtClean="0">
                        <a:solidFill>
                          <a:srgbClr val="FFFFFF"/>
                        </a:solidFill>
                        <a:latin typeface="Arial"/>
                        <a:ea typeface="Calibri"/>
                        <a:cs typeface="Arial"/>
                      </a:endParaRPr>
                    </a:p>
                    <a:p>
                      <a:pPr marL="0" marR="0" algn="ctr">
                        <a:lnSpc>
                          <a:spcPts val="1100"/>
                        </a:lnSpc>
                        <a:spcBef>
                          <a:spcPts val="0"/>
                        </a:spcBef>
                        <a:spcAft>
                          <a:spcPts val="0"/>
                        </a:spcAft>
                      </a:pPr>
                      <a:r>
                        <a:rPr lang="en-GB" sz="1100" b="1" dirty="0" smtClean="0">
                          <a:solidFill>
                            <a:srgbClr val="FFFFFF"/>
                          </a:solidFill>
                          <a:latin typeface="Arial"/>
                          <a:ea typeface="Calibri"/>
                          <a:cs typeface="Arial"/>
                        </a:rPr>
                        <a:t>Unit </a:t>
                      </a:r>
                      <a:r>
                        <a:rPr lang="en-GB" sz="1100" b="1" dirty="0">
                          <a:solidFill>
                            <a:srgbClr val="FFFFFF"/>
                          </a:solidFill>
                          <a:latin typeface="Arial"/>
                          <a:ea typeface="Calibri"/>
                          <a:cs typeface="Arial"/>
                        </a:rPr>
                        <a:t>weight</a:t>
                      </a:r>
                      <a:endParaRPr lang="en-US" sz="1100" dirty="0">
                        <a:solidFill>
                          <a:srgbClr val="000000"/>
                        </a:solidFill>
                        <a:latin typeface="Calibri"/>
                        <a:ea typeface="Calibri"/>
                        <a:cs typeface="Arial"/>
                      </a:endParaRPr>
                    </a:p>
                    <a:p>
                      <a:pPr marL="0" marR="0" algn="ctr">
                        <a:lnSpc>
                          <a:spcPts val="1100"/>
                        </a:lnSpc>
                        <a:spcBef>
                          <a:spcPts val="0"/>
                        </a:spcBef>
                        <a:spcAft>
                          <a:spcPts val="0"/>
                        </a:spcAft>
                      </a:pPr>
                      <a:r>
                        <a:rPr lang="en-GB" sz="1100" b="1" dirty="0">
                          <a:solidFill>
                            <a:srgbClr val="FFFFFF"/>
                          </a:solidFill>
                          <a:latin typeface="Arial"/>
                          <a:ea typeface="Calibri"/>
                          <a:cs typeface="Arial"/>
                        </a:rPr>
                        <a:t>(KN/m</a:t>
                      </a:r>
                      <a:r>
                        <a:rPr lang="en-GB" sz="1100" b="1" baseline="30000" dirty="0">
                          <a:solidFill>
                            <a:srgbClr val="FFFFFF"/>
                          </a:solidFill>
                          <a:latin typeface="Arial"/>
                          <a:ea typeface="Calibri"/>
                          <a:cs typeface="Arial"/>
                        </a:rPr>
                        <a:t>3</a:t>
                      </a:r>
                      <a:r>
                        <a:rPr lang="en-GB" sz="1100" b="1" dirty="0">
                          <a:solidFill>
                            <a:srgbClr val="FFFFFF"/>
                          </a:solidFill>
                          <a:latin typeface="Arial"/>
                          <a:ea typeface="Calibri"/>
                          <a:cs typeface="Arial"/>
                        </a:rPr>
                        <a:t>)</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E3A38"/>
                    </a:solidFill>
                  </a:tcPr>
                </a:tc>
              </a:tr>
              <a:tr h="423613">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Reinforced </a:t>
                      </a:r>
                      <a:r>
                        <a:rPr lang="en-GB" sz="1100" b="1" dirty="0">
                          <a:solidFill>
                            <a:srgbClr val="000000"/>
                          </a:solidFill>
                          <a:latin typeface="Arial"/>
                          <a:ea typeface="Calibri"/>
                          <a:cs typeface="Arial"/>
                        </a:rPr>
                        <a:t>concrete</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25</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DBE5F1"/>
                    </a:solidFill>
                  </a:tcPr>
                </a:tc>
              </a:tr>
              <a:tr h="413705">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Blocks</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EDF2F8"/>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12</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EDF2F8"/>
                    </a:solidFill>
                  </a:tcPr>
                </a:tc>
              </a:tr>
              <a:tr h="423613">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Masonry</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DBE5F1"/>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26</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DBE5F1"/>
                    </a:solidFill>
                  </a:tcPr>
                </a:tc>
              </a:tr>
              <a:tr h="413705">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Tiles</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EDF2F8"/>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25</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EDF2F8"/>
                    </a:solidFill>
                  </a:tcPr>
                </a:tc>
              </a:tr>
              <a:tr h="423613">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Mortar</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DBE5F1"/>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23</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DBE5F1"/>
                    </a:solidFill>
                  </a:tcPr>
                </a:tc>
              </a:tr>
              <a:tr h="423613">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Plastering</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EDF2F8"/>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23</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EDF2F8"/>
                    </a:solidFill>
                  </a:tcPr>
                </a:tc>
              </a:tr>
              <a:tr h="545000">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Selected </a:t>
                      </a:r>
                      <a:r>
                        <a:rPr lang="en-GB" sz="1100" b="1" dirty="0">
                          <a:solidFill>
                            <a:srgbClr val="000000"/>
                          </a:solidFill>
                          <a:latin typeface="Arial"/>
                          <a:ea typeface="Calibri"/>
                          <a:cs typeface="Arial"/>
                        </a:rPr>
                        <a:t>filler (compacted base coarse)</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DBE5F1"/>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19</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rgbClr val="DBE5F1"/>
                    </a:solidFill>
                  </a:tcPr>
                </a:tc>
              </a:tr>
              <a:tr h="350536">
                <a:tc>
                  <a:txBody>
                    <a:bodyPr/>
                    <a:lstStyle/>
                    <a:p>
                      <a:pPr marL="0" marR="0">
                        <a:lnSpc>
                          <a:spcPts val="1100"/>
                        </a:lnSpc>
                        <a:spcBef>
                          <a:spcPts val="0"/>
                        </a:spcBef>
                        <a:spcAft>
                          <a:spcPts val="0"/>
                        </a:spcAft>
                      </a:pPr>
                      <a:endParaRPr lang="en-GB" sz="1100" b="1" dirty="0" smtClean="0">
                        <a:solidFill>
                          <a:srgbClr val="000000"/>
                        </a:solidFill>
                        <a:latin typeface="Arial"/>
                        <a:ea typeface="Calibri"/>
                        <a:cs typeface="Arial"/>
                      </a:endParaRPr>
                    </a:p>
                    <a:p>
                      <a:pPr marL="0" marR="0">
                        <a:lnSpc>
                          <a:spcPts val="1100"/>
                        </a:lnSpc>
                        <a:spcBef>
                          <a:spcPts val="0"/>
                        </a:spcBef>
                        <a:spcAft>
                          <a:spcPts val="0"/>
                        </a:spcAft>
                      </a:pPr>
                      <a:r>
                        <a:rPr lang="en-GB" sz="1100" b="1" dirty="0" smtClean="0">
                          <a:solidFill>
                            <a:srgbClr val="000000"/>
                          </a:solidFill>
                          <a:latin typeface="Arial"/>
                          <a:ea typeface="Calibri"/>
                          <a:cs typeface="Arial"/>
                        </a:rPr>
                        <a:t>Polycarbonate</a:t>
                      </a:r>
                      <a:endParaRPr lang="en-US" sz="1100" dirty="0">
                        <a:solidFill>
                          <a:srgbClr val="00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DF2F8"/>
                    </a:solidFill>
                  </a:tcPr>
                </a:tc>
                <a:tc>
                  <a:txBody>
                    <a:bodyPr/>
                    <a:lstStyle/>
                    <a:p>
                      <a:pPr marL="0" marR="0" algn="ctr">
                        <a:lnSpc>
                          <a:spcPts val="1100"/>
                        </a:lnSpc>
                        <a:spcBef>
                          <a:spcPts val="0"/>
                        </a:spcBef>
                        <a:spcAft>
                          <a:spcPts val="0"/>
                        </a:spcAft>
                      </a:pPr>
                      <a:endParaRPr lang="en-GB" sz="1100" dirty="0" smtClean="0">
                        <a:solidFill>
                          <a:srgbClr val="000000"/>
                        </a:solidFill>
                        <a:latin typeface="Arial"/>
                        <a:ea typeface="Calibri"/>
                        <a:cs typeface="Arial"/>
                      </a:endParaRPr>
                    </a:p>
                    <a:p>
                      <a:pPr marL="0" marR="0" algn="ctr">
                        <a:lnSpc>
                          <a:spcPts val="1100"/>
                        </a:lnSpc>
                        <a:spcBef>
                          <a:spcPts val="0"/>
                        </a:spcBef>
                        <a:spcAft>
                          <a:spcPts val="0"/>
                        </a:spcAft>
                      </a:pPr>
                      <a:r>
                        <a:rPr lang="en-GB" sz="1100" dirty="0" smtClean="0">
                          <a:solidFill>
                            <a:srgbClr val="000000"/>
                          </a:solidFill>
                          <a:latin typeface="Arial"/>
                          <a:ea typeface="Calibri"/>
                          <a:cs typeface="Arial"/>
                        </a:rPr>
                        <a:t>0.4</a:t>
                      </a:r>
                      <a:endParaRPr lang="en-US" sz="1100" dirty="0">
                        <a:solidFill>
                          <a:srgbClr val="000000"/>
                        </a:solidFill>
                        <a:latin typeface="Calibri"/>
                        <a:ea typeface="Calibri"/>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DF2F8"/>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Preliminary analysis and design of elements</a:t>
            </a:r>
          </a:p>
          <a:p>
            <a:endParaRPr lang="en-US" sz="2000" dirty="0"/>
          </a:p>
        </p:txBody>
      </p:sp>
      <p:sp>
        <p:nvSpPr>
          <p:cNvPr id="5" name="Date Placeholder 4"/>
          <p:cNvSpPr>
            <a:spLocks noGrp="1"/>
          </p:cNvSpPr>
          <p:nvPr>
            <p:ph type="dt" sz="half" idx="13"/>
          </p:nvPr>
        </p:nvSpPr>
        <p:spPr>
          <a:xfrm>
            <a:off x="0" y="6477000"/>
            <a:ext cx="2209800" cy="381000"/>
          </a:xfrm>
        </p:spPr>
        <p:txBody>
          <a:bodyPr/>
          <a:lstStyle/>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p>
          <a:p>
            <a:pPr>
              <a:defRPr/>
            </a:pPr>
            <a:endParaRPr lang="en-US" dirty="0"/>
          </a:p>
        </p:txBody>
      </p:sp>
      <p:sp>
        <p:nvSpPr>
          <p:cNvPr id="6" name="Footer Placeholder 5"/>
          <p:cNvSpPr>
            <a:spLocks noGrp="1"/>
          </p:cNvSpPr>
          <p:nvPr>
            <p:ph type="ftr" sz="quarter" idx="14"/>
          </p:nvPr>
        </p:nvSpPr>
        <p:spPr>
          <a:xfrm>
            <a:off x="1533525" y="6477000"/>
            <a:ext cx="6100763" cy="315912"/>
          </a:xfrm>
        </p:spPr>
        <p:txBody>
          <a:bodyPr/>
          <a:lstStyle/>
          <a:p>
            <a:pPr>
              <a:defRPr/>
            </a:pPr>
            <a:endParaRPr lang="en-US" sz="1600" b="1" dirty="0" smtClean="0"/>
          </a:p>
          <a:p>
            <a:pPr>
              <a:defRPr/>
            </a:pPr>
            <a:r>
              <a:rPr lang="en-US" sz="1600" b="1" dirty="0" smtClean="0"/>
              <a:t>An-</a:t>
            </a:r>
            <a:r>
              <a:rPr lang="en-US" sz="1600" b="1" dirty="0" err="1" smtClean="0"/>
              <a:t>Najah</a:t>
            </a:r>
            <a:r>
              <a:rPr lang="en-US" sz="1600" b="1" dirty="0" smtClean="0"/>
              <a:t> National University</a:t>
            </a:r>
          </a:p>
          <a:p>
            <a:pPr>
              <a:defRPr/>
            </a:pPr>
            <a:endParaRPr lang="en-US"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9" name="TextBox 8"/>
          <p:cNvSpPr txBox="1"/>
          <p:nvPr/>
        </p:nvSpPr>
        <p:spPr>
          <a:xfrm>
            <a:off x="609600" y="1981200"/>
            <a:ext cx="7630616"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b="1" dirty="0">
                <a:latin typeface="Algerian" pitchFamily="82" charset="0"/>
              </a:rPr>
              <a:t>Concrete Cover:</a:t>
            </a:r>
          </a:p>
          <a:p>
            <a:pPr>
              <a:defRPr/>
            </a:pPr>
            <a:endParaRPr lang="en-US" sz="2000" b="1" dirty="0">
              <a:latin typeface="Algerian" pitchFamily="82" charset="0"/>
            </a:endParaRPr>
          </a:p>
          <a:p>
            <a:pPr>
              <a:defRPr/>
            </a:pPr>
            <a:r>
              <a:rPr lang="en-US" sz="2000" dirty="0">
                <a:solidFill>
                  <a:schemeClr val="bg2">
                    <a:lumMod val="50000"/>
                  </a:schemeClr>
                </a:solidFill>
                <a:latin typeface="Algerian" pitchFamily="82" charset="0"/>
              </a:rPr>
              <a:t>Concrete cover for reinforcement shall be</a:t>
            </a:r>
            <a:r>
              <a:rPr lang="en-US" sz="2000" dirty="0" smtClean="0">
                <a:solidFill>
                  <a:schemeClr val="bg2">
                    <a:lumMod val="50000"/>
                  </a:schemeClr>
                </a:solidFill>
                <a:latin typeface="Algerian" pitchFamily="82" charset="0"/>
              </a:rPr>
              <a:t>:</a:t>
            </a:r>
          </a:p>
          <a:p>
            <a:pPr>
              <a:defRPr/>
            </a:pPr>
            <a:endParaRPr lang="en-US" sz="2000" dirty="0">
              <a:solidFill>
                <a:schemeClr val="bg2">
                  <a:lumMod val="50000"/>
                </a:schemeClr>
              </a:solidFill>
              <a:latin typeface="Algerian" pitchFamily="82" charset="0"/>
            </a:endParaRPr>
          </a:p>
          <a:p>
            <a:pPr>
              <a:buFont typeface="Wingdings" pitchFamily="2" charset="2"/>
              <a:buChar char="q"/>
              <a:defRPr/>
            </a:pPr>
            <a:r>
              <a:rPr lang="en-US" sz="2000" b="1" dirty="0" smtClean="0">
                <a:solidFill>
                  <a:schemeClr val="accent1">
                    <a:lumMod val="75000"/>
                  </a:schemeClr>
                </a:solidFill>
                <a:latin typeface="Algerian" pitchFamily="82" charset="0"/>
              </a:rPr>
              <a:t>(70mm) for foundation.</a:t>
            </a:r>
          </a:p>
          <a:p>
            <a:pPr>
              <a:defRPr/>
            </a:pPr>
            <a:endParaRPr lang="en-US" sz="2000" b="1" dirty="0" smtClean="0">
              <a:solidFill>
                <a:schemeClr val="accent1">
                  <a:lumMod val="75000"/>
                </a:schemeClr>
              </a:solidFill>
              <a:latin typeface="Algerian" pitchFamily="82" charset="0"/>
            </a:endParaRPr>
          </a:p>
          <a:p>
            <a:pPr>
              <a:buFont typeface="Wingdings" pitchFamily="2" charset="2"/>
              <a:buChar char="q"/>
              <a:defRPr/>
            </a:pPr>
            <a:r>
              <a:rPr lang="en-US" sz="2000" b="1" dirty="0" smtClean="0">
                <a:solidFill>
                  <a:schemeClr val="accent1">
                    <a:lumMod val="75000"/>
                  </a:schemeClr>
                </a:solidFill>
                <a:latin typeface="Algerian" pitchFamily="82" charset="0"/>
              </a:rPr>
              <a:t>(50mm) for concrete columns.</a:t>
            </a:r>
          </a:p>
          <a:p>
            <a:pPr>
              <a:defRPr/>
            </a:pPr>
            <a:endParaRPr lang="en-US" sz="2000" b="1" dirty="0" smtClean="0">
              <a:solidFill>
                <a:schemeClr val="accent1">
                  <a:lumMod val="75000"/>
                </a:schemeClr>
              </a:solidFill>
              <a:latin typeface="Algerian" pitchFamily="82" charset="0"/>
            </a:endParaRPr>
          </a:p>
          <a:p>
            <a:pPr>
              <a:buFont typeface="Wingdings" pitchFamily="2" charset="2"/>
              <a:buChar char="q"/>
              <a:defRPr/>
            </a:pPr>
            <a:r>
              <a:rPr lang="en-US" sz="2000" b="1" dirty="0" smtClean="0">
                <a:solidFill>
                  <a:schemeClr val="accent1">
                    <a:lumMod val="75000"/>
                  </a:schemeClr>
                </a:solidFill>
                <a:latin typeface="Algerian" pitchFamily="82" charset="0"/>
              </a:rPr>
              <a:t>(60 mm) for concrete beams.</a:t>
            </a:r>
          </a:p>
          <a:p>
            <a:pPr>
              <a:defRPr/>
            </a:pPr>
            <a:endParaRPr lang="en-US" sz="2000" b="1" dirty="0" smtClean="0">
              <a:solidFill>
                <a:schemeClr val="accent1">
                  <a:lumMod val="75000"/>
                </a:schemeClr>
              </a:solidFill>
              <a:latin typeface="Algerian" pitchFamily="82" charset="0"/>
            </a:endParaRPr>
          </a:p>
          <a:p>
            <a:pPr>
              <a:buFont typeface="Wingdings" pitchFamily="2" charset="2"/>
              <a:buChar char="q"/>
              <a:defRPr/>
            </a:pPr>
            <a:r>
              <a:rPr lang="en-US" sz="2000" b="1" dirty="0" smtClean="0">
                <a:solidFill>
                  <a:schemeClr val="accent1">
                    <a:lumMod val="75000"/>
                  </a:schemeClr>
                </a:solidFill>
                <a:latin typeface="Algerian" pitchFamily="82" charset="0"/>
              </a:rPr>
              <a:t>(40 mm) for RIBS IN SLAB.</a:t>
            </a:r>
          </a:p>
          <a:p>
            <a:pPr>
              <a:defRPr/>
            </a:pPr>
            <a:endParaRPr lang="en-US" sz="2000" b="1" dirty="0">
              <a:ln w="1905"/>
              <a:solidFill>
                <a:schemeClr val="accent1">
                  <a:lumMod val="75000"/>
                </a:schemeClr>
              </a:solidFill>
              <a:effectLst>
                <a:innerShdw blurRad="69850" dist="43180" dir="5400000">
                  <a:srgbClr val="000000">
                    <a:alpha val="65000"/>
                  </a:srgbClr>
                </a:innerShdw>
              </a:effectLst>
              <a:latin typeface="Algerian"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Baskerville Old Face" pitchFamily="18" charset="0"/>
              </a:rPr>
              <a:t>Birzait Orthodox School</a:t>
            </a:r>
            <a:endParaRPr lang="en-US" dirty="0"/>
          </a:p>
        </p:txBody>
      </p:sp>
      <p:sp>
        <p:nvSpPr>
          <p:cNvPr id="4" name="Text Placeholder 3"/>
          <p:cNvSpPr>
            <a:spLocks noGrp="1"/>
          </p:cNvSpPr>
          <p:nvPr>
            <p:ph type="body" sz="quarter" idx="12"/>
          </p:nvPr>
        </p:nvSpPr>
        <p:spPr/>
        <p:txBody>
          <a:bodyPr/>
          <a:lstStyle/>
          <a:p>
            <a:r>
              <a:rPr lang="en-US" sz="2000" b="1" dirty="0" smtClean="0">
                <a:latin typeface="Arial" pitchFamily="34" charset="0"/>
                <a:cs typeface="Arial" pitchFamily="34" charset="0"/>
              </a:rPr>
              <a:t>Preliminary analysis and design of elements</a:t>
            </a:r>
          </a:p>
          <a:p>
            <a:endParaRPr lang="en-US" sz="2000" dirty="0" smtClean="0"/>
          </a:p>
          <a:p>
            <a:endParaRPr lang="en-US" sz="2000" dirty="0"/>
          </a:p>
        </p:txBody>
      </p:sp>
      <p:sp>
        <p:nvSpPr>
          <p:cNvPr id="5" name="Date Placeholder 4"/>
          <p:cNvSpPr>
            <a:spLocks noGrp="1"/>
          </p:cNvSpPr>
          <p:nvPr>
            <p:ph type="dt" sz="half" idx="13"/>
          </p:nvPr>
        </p:nvSpPr>
        <p:spPr>
          <a:xfrm>
            <a:off x="-76200" y="6553200"/>
            <a:ext cx="1981200" cy="304800"/>
          </a:xfrm>
        </p:spPr>
        <p:txBody>
          <a:bodyPr/>
          <a:lstStyle/>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p>
          <a:p>
            <a:pPr>
              <a:defRPr/>
            </a:pPr>
            <a:endParaRPr lang="en-US" dirty="0"/>
          </a:p>
        </p:txBody>
      </p:sp>
      <p:sp>
        <p:nvSpPr>
          <p:cNvPr id="6" name="Footer Placeholder 5"/>
          <p:cNvSpPr>
            <a:spLocks noGrp="1"/>
          </p:cNvSpPr>
          <p:nvPr>
            <p:ph type="ftr" sz="quarter" idx="14"/>
          </p:nvPr>
        </p:nvSpPr>
        <p:spPr/>
        <p:txBody>
          <a:bodyPr/>
          <a:lstStyle/>
          <a:p>
            <a:pPr>
              <a:defRPr/>
            </a:pPr>
            <a:endParaRPr lang="en-US" sz="1600" b="1" dirty="0" smtClean="0"/>
          </a:p>
          <a:p>
            <a:pPr>
              <a:defRPr/>
            </a:pPr>
            <a:r>
              <a:rPr lang="en-US" sz="1600" b="1" dirty="0" smtClean="0"/>
              <a:t>An-</a:t>
            </a:r>
            <a:r>
              <a:rPr lang="en-US" sz="1600" b="1" dirty="0" err="1" smtClean="0"/>
              <a:t>Najah</a:t>
            </a:r>
            <a:r>
              <a:rPr lang="en-US" sz="1600" b="1" dirty="0" smtClean="0"/>
              <a:t> National University</a:t>
            </a:r>
          </a:p>
          <a:p>
            <a:pPr>
              <a:defRPr/>
            </a:pPr>
            <a:endParaRPr lang="en-US" sz="1600"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9" name="TextBox 8"/>
          <p:cNvSpPr txBox="1">
            <a:spLocks noChangeArrowheads="1"/>
          </p:cNvSpPr>
          <p:nvPr/>
        </p:nvSpPr>
        <p:spPr bwMode="auto">
          <a:xfrm>
            <a:off x="685800" y="1447800"/>
            <a:ext cx="4038600" cy="1200329"/>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solidFill>
                  <a:srgbClr val="0000FF"/>
                </a:solidFill>
              </a:rPr>
              <a:t>Design of slabs:-</a:t>
            </a:r>
          </a:p>
          <a:p>
            <a:endParaRPr lang="en-US" b="1" dirty="0" smtClean="0">
              <a:solidFill>
                <a:schemeClr val="tx2">
                  <a:lumMod val="75000"/>
                </a:schemeClr>
              </a:solidFill>
            </a:endParaRPr>
          </a:p>
          <a:p>
            <a:r>
              <a:rPr lang="en-US" b="1" dirty="0" smtClean="0">
                <a:solidFill>
                  <a:schemeClr val="accent6">
                    <a:lumMod val="75000"/>
                  </a:schemeClr>
                </a:solidFill>
              </a:rPr>
              <a:t>       </a:t>
            </a:r>
            <a:r>
              <a:rPr lang="en-US" b="1" u="sng" dirty="0" smtClean="0">
                <a:solidFill>
                  <a:schemeClr val="accent6">
                    <a:lumMod val="75000"/>
                  </a:schemeClr>
                </a:solidFill>
              </a:rPr>
              <a:t>One way ribbed slab:</a:t>
            </a:r>
          </a:p>
          <a:p>
            <a:endParaRPr lang="en-US" b="1" dirty="0">
              <a:solidFill>
                <a:schemeClr val="tx2">
                  <a:lumMod val="75000"/>
                </a:schemeClr>
              </a:solidFill>
            </a:endParaRPr>
          </a:p>
        </p:txBody>
      </p:sp>
      <p:pic>
        <p:nvPicPr>
          <p:cNvPr id="10" name="Picture 9" descr="555555555555555.png"/>
          <p:cNvPicPr>
            <a:picLocks noChangeAspect="1"/>
          </p:cNvPicPr>
          <p:nvPr/>
        </p:nvPicPr>
        <p:blipFill>
          <a:blip r:embed="rId3" cstate="print"/>
          <a:stretch>
            <a:fillRect/>
          </a:stretch>
        </p:blipFill>
        <p:spPr>
          <a:xfrm>
            <a:off x="3810000" y="2362200"/>
            <a:ext cx="4963218" cy="4114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27087"/>
            <a:ext cx="8001000" cy="730250"/>
          </a:xfrm>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a:xfrm>
            <a:off x="1533525" y="6569175"/>
            <a:ext cx="6100763" cy="315912"/>
          </a:xfrm>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28676" name="Picture 4" descr="شعار الجامعة"/>
          <p:cNvPicPr>
            <a:picLocks noChangeAspect="1" noChangeArrowheads="1"/>
          </p:cNvPicPr>
          <p:nvPr/>
        </p:nvPicPr>
        <p:blipFill>
          <a:blip r:embed="rId2" cstate="print"/>
          <a:srcRect/>
          <a:stretch>
            <a:fillRect/>
          </a:stretch>
        </p:blipFill>
        <p:spPr bwMode="auto">
          <a:xfrm>
            <a:off x="76200" y="103287"/>
            <a:ext cx="990600" cy="609600"/>
          </a:xfrm>
          <a:prstGeom prst="rect">
            <a:avLst/>
          </a:prstGeom>
          <a:noFill/>
          <a:ln w="9525">
            <a:noFill/>
            <a:miter lim="800000"/>
            <a:headEnd/>
            <a:tailEnd/>
          </a:ln>
        </p:spPr>
      </p:pic>
      <p:sp>
        <p:nvSpPr>
          <p:cNvPr id="28677" name="TextBox 6"/>
          <p:cNvSpPr txBox="1">
            <a:spLocks noChangeArrowheads="1"/>
          </p:cNvSpPr>
          <p:nvPr/>
        </p:nvSpPr>
        <p:spPr bwMode="auto">
          <a:xfrm>
            <a:off x="0" y="789087"/>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8" name="TextBox 7"/>
          <p:cNvSpPr txBox="1"/>
          <p:nvPr/>
        </p:nvSpPr>
        <p:spPr>
          <a:xfrm>
            <a:off x="0" y="6577112"/>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28679" name="TextBox 8"/>
          <p:cNvSpPr txBox="1">
            <a:spLocks noChangeArrowheads="1"/>
          </p:cNvSpPr>
          <p:nvPr/>
        </p:nvSpPr>
        <p:spPr bwMode="auto">
          <a:xfrm>
            <a:off x="1143000" y="846237"/>
            <a:ext cx="6019800" cy="400110"/>
          </a:xfrm>
          <a:prstGeom prst="rect">
            <a:avLst/>
          </a:prstGeom>
          <a:noFill/>
          <a:ln w="9525">
            <a:noFill/>
            <a:miter lim="800000"/>
            <a:headEnd/>
            <a:tailEnd/>
          </a:ln>
        </p:spPr>
        <p:txBody>
          <a:bodyPr wrap="square">
            <a:spAutoFit/>
          </a:bodyPr>
          <a:lstStyle/>
          <a:p>
            <a:r>
              <a:rPr lang="en-US" sz="2000" b="1" dirty="0" smtClean="0">
                <a:solidFill>
                  <a:schemeClr val="bg1"/>
                </a:solidFill>
              </a:rPr>
              <a:t>Preliminary analysis and design of elements</a:t>
            </a:r>
            <a:endParaRPr lang="en-US" sz="2000" b="1" dirty="0">
              <a:solidFill>
                <a:schemeClr val="bg1"/>
              </a:solidFill>
            </a:endParaRPr>
          </a:p>
        </p:txBody>
      </p:sp>
      <p:pic>
        <p:nvPicPr>
          <p:cNvPr id="28680" name="Picture 8"/>
          <p:cNvPicPr>
            <a:picLocks noChangeAspect="1" noChangeArrowheads="1"/>
          </p:cNvPicPr>
          <p:nvPr/>
        </p:nvPicPr>
        <p:blipFill>
          <a:blip r:embed="rId3" cstate="print"/>
          <a:srcRect/>
          <a:stretch>
            <a:fillRect/>
          </a:stretch>
        </p:blipFill>
        <p:spPr bwMode="auto">
          <a:xfrm>
            <a:off x="7964488" y="1246287"/>
            <a:ext cx="1179512" cy="762000"/>
          </a:xfrm>
          <a:prstGeom prst="rect">
            <a:avLst/>
          </a:prstGeom>
          <a:noFill/>
          <a:ln w="9525">
            <a:noFill/>
            <a:miter lim="800000"/>
            <a:headEnd/>
            <a:tailEnd/>
          </a:ln>
        </p:spPr>
      </p:pic>
      <p:sp>
        <p:nvSpPr>
          <p:cNvPr id="28683" name="TextBox 11"/>
          <p:cNvSpPr txBox="1">
            <a:spLocks noChangeArrowheads="1"/>
          </p:cNvSpPr>
          <p:nvPr/>
        </p:nvSpPr>
        <p:spPr bwMode="auto">
          <a:xfrm>
            <a:off x="457200" y="1447800"/>
            <a:ext cx="7391400" cy="4801314"/>
          </a:xfrm>
          <a:prstGeom prst="rect">
            <a:avLst/>
          </a:prstGeom>
          <a:noFill/>
          <a:ln w="9525">
            <a:noFill/>
            <a:miter lim="800000"/>
            <a:headEnd/>
            <a:tailEnd/>
          </a:ln>
        </p:spPr>
        <p:txBody>
          <a:bodyPr>
            <a:spAutoFit/>
          </a:bodyPr>
          <a:lstStyle/>
          <a:p>
            <a:endParaRPr lang="en-US" b="1" u="sng" dirty="0" smtClean="0">
              <a:solidFill>
                <a:schemeClr val="accent6">
                  <a:lumMod val="75000"/>
                </a:schemeClr>
              </a:solidFill>
            </a:endParaRPr>
          </a:p>
          <a:p>
            <a:endParaRPr lang="en-US" dirty="0" smtClean="0"/>
          </a:p>
          <a:p>
            <a:r>
              <a:rPr lang="en-US" dirty="0" smtClean="0"/>
              <a:t>L (max) = </a:t>
            </a:r>
            <a:r>
              <a:rPr lang="en-US" dirty="0" smtClean="0">
                <a:solidFill>
                  <a:srgbClr val="0070C0"/>
                </a:solidFill>
              </a:rPr>
              <a:t>3.4 m </a:t>
            </a:r>
            <a:endParaRPr lang="en-US" dirty="0" smtClean="0"/>
          </a:p>
          <a:p>
            <a:endParaRPr lang="en-US" dirty="0" smtClean="0"/>
          </a:p>
          <a:p>
            <a:r>
              <a:rPr lang="en-US" dirty="0" smtClean="0"/>
              <a:t>Slab thickness</a:t>
            </a:r>
            <a:r>
              <a:rPr lang="en-US" i="1" dirty="0" smtClean="0"/>
              <a:t>= </a:t>
            </a:r>
            <a:r>
              <a:rPr lang="en-US" dirty="0" smtClean="0"/>
              <a:t>340/18.5 =</a:t>
            </a:r>
            <a:r>
              <a:rPr lang="en-US" dirty="0" smtClean="0">
                <a:solidFill>
                  <a:srgbClr val="0070C0"/>
                </a:solidFill>
              </a:rPr>
              <a:t> 20 cm</a:t>
            </a:r>
          </a:p>
          <a:p>
            <a:endParaRPr lang="en-US" dirty="0" smtClean="0"/>
          </a:p>
          <a:p>
            <a:r>
              <a:rPr lang="en-US" dirty="0" smtClean="0"/>
              <a:t>Slab own weight= </a:t>
            </a:r>
            <a:r>
              <a:rPr lang="en-US" dirty="0" smtClean="0">
                <a:solidFill>
                  <a:srgbClr val="0070C0"/>
                </a:solidFill>
              </a:rPr>
              <a:t>3.6 KN/</a:t>
            </a:r>
            <a:r>
              <a:rPr lang="en-GB" dirty="0" smtClean="0">
                <a:solidFill>
                  <a:srgbClr val="0070C0"/>
                </a:solidFill>
              </a:rPr>
              <a:t>m</a:t>
            </a:r>
            <a:r>
              <a:rPr lang="en-GB" baseline="30000" dirty="0" smtClean="0">
                <a:solidFill>
                  <a:srgbClr val="0070C0"/>
                </a:solidFill>
              </a:rPr>
              <a:t>2</a:t>
            </a:r>
          </a:p>
          <a:p>
            <a:endParaRPr lang="en-GB" baseline="30000" dirty="0" smtClean="0"/>
          </a:p>
          <a:p>
            <a:r>
              <a:rPr lang="en-US" dirty="0" smtClean="0"/>
              <a:t>Super imposed dead load = </a:t>
            </a:r>
            <a:r>
              <a:rPr lang="en-US" dirty="0" smtClean="0">
                <a:solidFill>
                  <a:srgbClr val="0070C0"/>
                </a:solidFill>
              </a:rPr>
              <a:t>4.5 KN/</a:t>
            </a:r>
            <a:r>
              <a:rPr lang="en-GB" dirty="0" smtClean="0">
                <a:solidFill>
                  <a:srgbClr val="0070C0"/>
                </a:solidFill>
              </a:rPr>
              <a:t>m</a:t>
            </a:r>
            <a:r>
              <a:rPr lang="en-GB" baseline="30000" dirty="0" smtClean="0">
                <a:solidFill>
                  <a:srgbClr val="0070C0"/>
                </a:solidFill>
              </a:rPr>
              <a:t>2</a:t>
            </a:r>
          </a:p>
          <a:p>
            <a:endParaRPr lang="en-GB" baseline="30000" dirty="0" smtClean="0"/>
          </a:p>
          <a:p>
            <a:r>
              <a:rPr lang="en-US" dirty="0" smtClean="0"/>
              <a:t>Live load = </a:t>
            </a:r>
            <a:r>
              <a:rPr lang="en-US" dirty="0" smtClean="0">
                <a:solidFill>
                  <a:srgbClr val="0070C0"/>
                </a:solidFill>
              </a:rPr>
              <a:t>5 KN/</a:t>
            </a:r>
            <a:r>
              <a:rPr lang="en-GB" dirty="0" smtClean="0">
                <a:solidFill>
                  <a:srgbClr val="0070C0"/>
                </a:solidFill>
              </a:rPr>
              <a:t>m</a:t>
            </a:r>
            <a:r>
              <a:rPr lang="en-GB" baseline="30000" dirty="0" smtClean="0">
                <a:solidFill>
                  <a:srgbClr val="0070C0"/>
                </a:solidFill>
              </a:rPr>
              <a:t>2</a:t>
            </a:r>
          </a:p>
          <a:p>
            <a:endParaRPr lang="en-US" dirty="0" smtClean="0"/>
          </a:p>
          <a:p>
            <a:r>
              <a:rPr lang="en-US" dirty="0" smtClean="0"/>
              <a:t>Ultimate load = </a:t>
            </a:r>
            <a:r>
              <a:rPr lang="en-US" dirty="0" smtClean="0">
                <a:solidFill>
                  <a:srgbClr val="0070C0"/>
                </a:solidFill>
              </a:rPr>
              <a:t>17.72 KN/</a:t>
            </a:r>
            <a:r>
              <a:rPr lang="en-GB" dirty="0" smtClean="0">
                <a:solidFill>
                  <a:srgbClr val="0070C0"/>
                </a:solidFill>
              </a:rPr>
              <a:t>m</a:t>
            </a:r>
            <a:r>
              <a:rPr lang="en-GB" baseline="30000" dirty="0" smtClean="0">
                <a:solidFill>
                  <a:srgbClr val="0070C0"/>
                </a:solidFill>
              </a:rPr>
              <a:t>2</a:t>
            </a:r>
          </a:p>
          <a:p>
            <a:endParaRPr lang="en-GB" baseline="30000" dirty="0" smtClean="0"/>
          </a:p>
          <a:p>
            <a:endParaRPr lang="en-US" dirty="0" smtClean="0"/>
          </a:p>
          <a:p>
            <a:endParaRPr lang="en-US" dirty="0" smtClean="0"/>
          </a:p>
          <a:p>
            <a:endParaRPr lang="en-US" dirty="0" smtClean="0"/>
          </a:p>
          <a:p>
            <a:endParaRPr lang="en-US" dirty="0"/>
          </a:p>
        </p:txBody>
      </p:sp>
      <p:pic>
        <p:nvPicPr>
          <p:cNvPr id="12" name="Picture 11" descr="one way slab 200.png"/>
          <p:cNvPicPr>
            <a:picLocks noChangeAspect="1"/>
          </p:cNvPicPr>
          <p:nvPr/>
        </p:nvPicPr>
        <p:blipFill>
          <a:blip r:embed="rId4" cstate="print"/>
          <a:stretch>
            <a:fillRect/>
          </a:stretch>
        </p:blipFill>
        <p:spPr>
          <a:xfrm>
            <a:off x="5029200" y="3048000"/>
            <a:ext cx="4029638" cy="333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p:txBody>
          <a:bodyPr/>
          <a:lstStyle/>
          <a:p>
            <a:r>
              <a:rPr lang="en-US" sz="2000" b="1" dirty="0" smtClean="0"/>
              <a:t>Preliminary analysis and design of elements</a:t>
            </a:r>
          </a:p>
          <a:p>
            <a:endParaRPr lang="en-US" sz="2000" dirty="0"/>
          </a:p>
        </p:txBody>
      </p:sp>
      <p:sp>
        <p:nvSpPr>
          <p:cNvPr id="5" name="Date Placeholder 4"/>
          <p:cNvSpPr>
            <a:spLocks noGrp="1"/>
          </p:cNvSpPr>
          <p:nvPr>
            <p:ph type="dt" sz="half" idx="13"/>
          </p:nvPr>
        </p:nvSpPr>
        <p:spPr>
          <a:xfrm>
            <a:off x="-76200" y="6553200"/>
            <a:ext cx="22860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14" name="Picture 13" descr="12121.jpg"/>
          <p:cNvPicPr>
            <a:picLocks noChangeAspect="1"/>
          </p:cNvPicPr>
          <p:nvPr/>
        </p:nvPicPr>
        <p:blipFill>
          <a:blip r:embed="rId2" cstate="print"/>
          <a:stretch>
            <a:fillRect/>
          </a:stretch>
        </p:blipFill>
        <p:spPr>
          <a:xfrm>
            <a:off x="3581400" y="2057400"/>
            <a:ext cx="5153025" cy="4400550"/>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4" descr="شعار الجامعة"/>
          <p:cNvPicPr>
            <a:picLocks noChangeAspect="1" noChangeArrowheads="1"/>
          </p:cNvPicPr>
          <p:nvPr/>
        </p:nvPicPr>
        <p:blipFill>
          <a:blip r:embed="rId3" cstate="print"/>
          <a:srcRect/>
          <a:stretch>
            <a:fillRect/>
          </a:stretch>
        </p:blipFill>
        <p:spPr bwMode="auto">
          <a:xfrm>
            <a:off x="76200" y="103287"/>
            <a:ext cx="990600" cy="609600"/>
          </a:xfrm>
          <a:prstGeom prst="rect">
            <a:avLst/>
          </a:prstGeom>
          <a:noFill/>
          <a:ln w="9525">
            <a:noFill/>
            <a:miter lim="800000"/>
            <a:headEnd/>
            <a:tailEnd/>
          </a:ln>
        </p:spPr>
      </p:pic>
      <p:sp>
        <p:nvSpPr>
          <p:cNvPr id="16" name="TextBox 6"/>
          <p:cNvSpPr txBox="1">
            <a:spLocks noChangeArrowheads="1"/>
          </p:cNvSpPr>
          <p:nvPr/>
        </p:nvSpPr>
        <p:spPr bwMode="auto">
          <a:xfrm>
            <a:off x="0" y="789087"/>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17" name="TextBox 16"/>
          <p:cNvSpPr txBox="1"/>
          <p:nvPr/>
        </p:nvSpPr>
        <p:spPr>
          <a:xfrm>
            <a:off x="838200" y="1524000"/>
            <a:ext cx="4114800" cy="646331"/>
          </a:xfrm>
          <a:prstGeom prst="rect">
            <a:avLst/>
          </a:prstGeom>
          <a:noFill/>
        </p:spPr>
        <p:txBody>
          <a:bodyPr wrap="square" rtlCol="0">
            <a:spAutoFit/>
          </a:bodyPr>
          <a:lstStyle/>
          <a:p>
            <a:r>
              <a:rPr lang="en-US" b="1" u="sng" dirty="0" smtClean="0">
                <a:solidFill>
                  <a:schemeClr val="accent6">
                    <a:lumMod val="75000"/>
                  </a:schemeClr>
                </a:solidFill>
              </a:rPr>
              <a:t>Two way ribbed slab:</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Preliminary analysis and design of elements</a:t>
            </a:r>
          </a:p>
          <a:p>
            <a:endParaRPr lang="en-US" sz="2000" dirty="0">
              <a:latin typeface="Arial" pitchFamily="34" charset="0"/>
              <a:cs typeface="Arial" pitchFamily="34" charset="0"/>
            </a:endParaRPr>
          </a:p>
        </p:txBody>
      </p:sp>
      <p:sp>
        <p:nvSpPr>
          <p:cNvPr id="5" name="Date Placeholder 4"/>
          <p:cNvSpPr>
            <a:spLocks noGrp="1"/>
          </p:cNvSpPr>
          <p:nvPr>
            <p:ph type="dt" sz="half" idx="13"/>
          </p:nvPr>
        </p:nvSpPr>
        <p:spPr>
          <a:xfrm>
            <a:off x="0" y="6477000"/>
            <a:ext cx="2209800" cy="381000"/>
          </a:xfrm>
        </p:spPr>
        <p:txBody>
          <a:bodyPr/>
          <a:lstStyle/>
          <a:p>
            <a:pPr>
              <a:defRPr/>
            </a:pPr>
            <a:endParaRPr lang="en-US" sz="1100" b="1" dirty="0" smtClean="0">
              <a:latin typeface="Arial" pitchFamily="34" charset="0"/>
              <a:cs typeface="Arial" pitchFamily="34" charset="0"/>
            </a:endParaRPr>
          </a:p>
          <a:p>
            <a:pPr>
              <a:defRPr/>
            </a:pPr>
            <a:r>
              <a:rPr lang="en-US" sz="1100" b="1" dirty="0" smtClean="0">
                <a:latin typeface="Arial" pitchFamily="34" charset="0"/>
                <a:cs typeface="Arial" pitchFamily="34" charset="0"/>
              </a:rPr>
              <a:t>Graduation Project</a:t>
            </a:r>
            <a:endParaRPr lang="en-US" dirty="0" smtClean="0"/>
          </a:p>
          <a:p>
            <a:pPr>
              <a:defRPr/>
            </a:pPr>
            <a:endParaRPr lang="en-US" dirty="0"/>
          </a:p>
        </p:txBody>
      </p:sp>
      <p:sp>
        <p:nvSpPr>
          <p:cNvPr id="6" name="Footer Placeholder 5"/>
          <p:cNvSpPr>
            <a:spLocks noGrp="1"/>
          </p:cNvSpPr>
          <p:nvPr>
            <p:ph type="ftr" sz="quarter" idx="14"/>
          </p:nvPr>
        </p:nvSpPr>
        <p:spPr/>
        <p:txBody>
          <a:bodyPr/>
          <a:lstStyle/>
          <a:p>
            <a:pPr>
              <a:defRPr/>
            </a:pPr>
            <a:endParaRPr lang="en-US" sz="1600" b="1" dirty="0" smtClean="0"/>
          </a:p>
          <a:p>
            <a:pPr>
              <a:defRPr/>
            </a:pPr>
            <a:r>
              <a:rPr lang="en-US" sz="1600" b="1" dirty="0" smtClean="0"/>
              <a:t>An-</a:t>
            </a:r>
            <a:r>
              <a:rPr lang="en-US" sz="1600" b="1" dirty="0" err="1" smtClean="0"/>
              <a:t>Najah</a:t>
            </a:r>
            <a:r>
              <a:rPr lang="en-US" sz="1600" b="1" dirty="0" smtClean="0"/>
              <a:t> National University</a:t>
            </a:r>
          </a:p>
          <a:p>
            <a:pPr>
              <a:defRPr/>
            </a:pPr>
            <a:endParaRPr lang="en-US" sz="1600" dirty="0"/>
          </a:p>
        </p:txBody>
      </p:sp>
      <p:sp>
        <p:nvSpPr>
          <p:cNvPr id="18" name="Title 1"/>
          <p:cNvSpPr txBox="1">
            <a:spLocks/>
          </p:cNvSpPr>
          <p:nvPr/>
        </p:nvSpPr>
        <p:spPr bwMode="auto">
          <a:xfrm>
            <a:off x="1143000" y="0"/>
            <a:ext cx="80010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9" name="Footer Placeholder 5"/>
          <p:cNvSpPr txBox="1">
            <a:spLocks/>
          </p:cNvSpPr>
          <p:nvPr/>
        </p:nvSpPr>
        <p:spPr>
          <a:xfrm>
            <a:off x="1533525" y="6542088"/>
            <a:ext cx="6100763" cy="315912"/>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pic>
        <p:nvPicPr>
          <p:cNvPr id="20"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21"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22" name="TextBox 21"/>
          <p:cNvSpPr txBox="1"/>
          <p:nvPr/>
        </p:nvSpPr>
        <p:spPr>
          <a:xfrm>
            <a:off x="0" y="6096001"/>
            <a:ext cx="1905000" cy="269304"/>
          </a:xfrm>
          <a:prstGeom prst="rect">
            <a:avLst/>
          </a:prstGeom>
          <a:noFill/>
        </p:spPr>
        <p:txBody>
          <a:bodyPr wrap="square">
            <a:spAutoFit/>
          </a:bodyPr>
          <a:lstStyle/>
          <a:p>
            <a:pPr>
              <a:defRPr/>
            </a:pPr>
            <a:endParaRPr lang="en-US" sz="1150" b="1" dirty="0">
              <a:solidFill>
                <a:schemeClr val="bg1"/>
              </a:solidFill>
              <a:latin typeface="Arial" pitchFamily="34" charset="0"/>
              <a:cs typeface="Arial" pitchFamily="34" charset="0"/>
            </a:endParaRPr>
          </a:p>
        </p:txBody>
      </p:sp>
      <p:pic>
        <p:nvPicPr>
          <p:cNvPr id="24"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27" name="TextBox 11"/>
          <p:cNvSpPr txBox="1">
            <a:spLocks noChangeArrowheads="1"/>
          </p:cNvSpPr>
          <p:nvPr/>
        </p:nvSpPr>
        <p:spPr bwMode="auto">
          <a:xfrm>
            <a:off x="457200" y="1371600"/>
            <a:ext cx="7391400" cy="6001643"/>
          </a:xfrm>
          <a:prstGeom prst="rect">
            <a:avLst/>
          </a:prstGeom>
          <a:noFill/>
          <a:ln w="9525">
            <a:noFill/>
            <a:miter lim="800000"/>
            <a:headEnd/>
            <a:tailEnd/>
          </a:ln>
        </p:spPr>
        <p:txBody>
          <a:bodyPr>
            <a:spAutoFit/>
          </a:bodyPr>
          <a:lstStyle/>
          <a:p>
            <a:endParaRPr lang="en-US" dirty="0" smtClean="0"/>
          </a:p>
          <a:p>
            <a:endParaRPr lang="en-US" dirty="0" smtClean="0"/>
          </a:p>
          <a:p>
            <a:r>
              <a:rPr lang="en-US" dirty="0" smtClean="0"/>
              <a:t>Since,</a:t>
            </a:r>
            <a:r>
              <a:rPr lang="en-US" dirty="0" smtClean="0">
                <a:solidFill>
                  <a:srgbClr val="0070C0"/>
                </a:solidFill>
              </a:rPr>
              <a:t> </a:t>
            </a:r>
          </a:p>
          <a:p>
            <a:endParaRPr lang="en-US" dirty="0" smtClean="0">
              <a:solidFill>
                <a:srgbClr val="0070C0"/>
              </a:solidFill>
            </a:endParaRPr>
          </a:p>
          <a:p>
            <a:endParaRPr lang="en-US" dirty="0" smtClean="0"/>
          </a:p>
          <a:p>
            <a:endParaRPr lang="en-US" dirty="0" smtClean="0"/>
          </a:p>
          <a:p>
            <a:endParaRPr lang="en-US" dirty="0" smtClean="0"/>
          </a:p>
          <a:p>
            <a:endParaRPr lang="en-US" dirty="0" smtClean="0"/>
          </a:p>
          <a:p>
            <a:r>
              <a:rPr lang="en-US" dirty="0" smtClean="0"/>
              <a:t>Equivalent ribbed Slab thickness</a:t>
            </a:r>
            <a:r>
              <a:rPr lang="en-US" i="1" dirty="0" smtClean="0"/>
              <a:t>= </a:t>
            </a:r>
            <a:r>
              <a:rPr lang="en-US" dirty="0" smtClean="0">
                <a:solidFill>
                  <a:srgbClr val="0070C0"/>
                </a:solidFill>
              </a:rPr>
              <a:t>34 cm</a:t>
            </a:r>
          </a:p>
          <a:p>
            <a:endParaRPr lang="en-US" dirty="0" smtClean="0"/>
          </a:p>
          <a:p>
            <a:r>
              <a:rPr lang="en-US" dirty="0" smtClean="0"/>
              <a:t>Slab own weight= </a:t>
            </a:r>
            <a:r>
              <a:rPr lang="en-US" dirty="0" smtClean="0">
                <a:solidFill>
                  <a:srgbClr val="0070C0"/>
                </a:solidFill>
              </a:rPr>
              <a:t>6.85 KN/</a:t>
            </a:r>
            <a:r>
              <a:rPr lang="en-GB" dirty="0" smtClean="0">
                <a:solidFill>
                  <a:srgbClr val="0070C0"/>
                </a:solidFill>
              </a:rPr>
              <a:t>m</a:t>
            </a:r>
            <a:r>
              <a:rPr lang="en-GB" baseline="30000" dirty="0" smtClean="0">
                <a:solidFill>
                  <a:srgbClr val="0070C0"/>
                </a:solidFill>
              </a:rPr>
              <a:t>2</a:t>
            </a:r>
            <a:endParaRPr lang="en-GB" baseline="30000" dirty="0" smtClean="0"/>
          </a:p>
          <a:p>
            <a:endParaRPr lang="en-US" dirty="0" smtClean="0"/>
          </a:p>
          <a:p>
            <a:r>
              <a:rPr lang="en-US" dirty="0" smtClean="0"/>
              <a:t>Super imposed dead load = </a:t>
            </a:r>
            <a:r>
              <a:rPr lang="en-US" dirty="0" smtClean="0">
                <a:solidFill>
                  <a:srgbClr val="0070C0"/>
                </a:solidFill>
              </a:rPr>
              <a:t>4.5 KN/</a:t>
            </a:r>
            <a:r>
              <a:rPr lang="en-GB" dirty="0" smtClean="0">
                <a:solidFill>
                  <a:srgbClr val="0070C0"/>
                </a:solidFill>
              </a:rPr>
              <a:t>m</a:t>
            </a:r>
            <a:r>
              <a:rPr lang="en-GB" baseline="30000" dirty="0" smtClean="0">
                <a:solidFill>
                  <a:srgbClr val="0070C0"/>
                </a:solidFill>
              </a:rPr>
              <a:t>2</a:t>
            </a:r>
          </a:p>
          <a:p>
            <a:endParaRPr lang="en-GB" baseline="30000" dirty="0" smtClean="0"/>
          </a:p>
          <a:p>
            <a:r>
              <a:rPr lang="en-US" dirty="0" smtClean="0"/>
              <a:t>Live load = </a:t>
            </a:r>
            <a:r>
              <a:rPr lang="en-US" dirty="0" smtClean="0">
                <a:solidFill>
                  <a:srgbClr val="0070C0"/>
                </a:solidFill>
              </a:rPr>
              <a:t>5 KN/</a:t>
            </a:r>
            <a:r>
              <a:rPr lang="en-GB" dirty="0" smtClean="0">
                <a:solidFill>
                  <a:srgbClr val="0070C0"/>
                </a:solidFill>
              </a:rPr>
              <a:t>m</a:t>
            </a:r>
            <a:r>
              <a:rPr lang="en-GB" baseline="30000" dirty="0" smtClean="0">
                <a:solidFill>
                  <a:srgbClr val="0070C0"/>
                </a:solidFill>
              </a:rPr>
              <a:t>2</a:t>
            </a:r>
          </a:p>
          <a:p>
            <a:endParaRPr lang="en-US" dirty="0" smtClean="0"/>
          </a:p>
          <a:p>
            <a:r>
              <a:rPr lang="en-US" dirty="0" smtClean="0"/>
              <a:t>Ultimate load =21.62</a:t>
            </a:r>
            <a:r>
              <a:rPr lang="en-US" dirty="0" smtClean="0">
                <a:solidFill>
                  <a:srgbClr val="0070C0"/>
                </a:solidFill>
              </a:rPr>
              <a:t> KN/</a:t>
            </a:r>
            <a:r>
              <a:rPr lang="en-GB" dirty="0" smtClean="0">
                <a:solidFill>
                  <a:srgbClr val="0070C0"/>
                </a:solidFill>
              </a:rPr>
              <a:t>m</a:t>
            </a:r>
            <a:r>
              <a:rPr lang="en-GB" baseline="30000" dirty="0" smtClean="0">
                <a:solidFill>
                  <a:srgbClr val="0070C0"/>
                </a:solidFill>
              </a:rPr>
              <a:t>2</a:t>
            </a:r>
          </a:p>
          <a:p>
            <a:endParaRPr lang="en-GB" baseline="30000" dirty="0" smtClean="0"/>
          </a:p>
          <a:p>
            <a:endParaRPr lang="en-US" dirty="0" smtClean="0"/>
          </a:p>
          <a:p>
            <a:endParaRPr lang="en-US" dirty="0" smtClean="0"/>
          </a:p>
          <a:p>
            <a:endParaRPr lang="en-US" dirty="0" smtClean="0"/>
          </a:p>
          <a:p>
            <a:endParaRPr lang="en-US" dirty="0"/>
          </a:p>
        </p:txBody>
      </p:sp>
      <p:pic>
        <p:nvPicPr>
          <p:cNvPr id="30" name="Picture 29" descr="2 way rib slab.png"/>
          <p:cNvPicPr>
            <a:picLocks noChangeAspect="1"/>
          </p:cNvPicPr>
          <p:nvPr/>
        </p:nvPicPr>
        <p:blipFill>
          <a:blip r:embed="rId4" cstate="print"/>
          <a:stretch>
            <a:fillRect/>
          </a:stretch>
        </p:blipFill>
        <p:spPr>
          <a:xfrm>
            <a:off x="4800600" y="2819400"/>
            <a:ext cx="4267200" cy="3658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descr="ann.png"/>
          <p:cNvPicPr>
            <a:picLocks noChangeAspect="1"/>
          </p:cNvPicPr>
          <p:nvPr/>
        </p:nvPicPr>
        <p:blipFill>
          <a:blip r:embed="rId5" cstate="print"/>
          <a:stretch>
            <a:fillRect/>
          </a:stretch>
        </p:blipFill>
        <p:spPr>
          <a:xfrm>
            <a:off x="1295400" y="1952589"/>
            <a:ext cx="1295400" cy="409611"/>
          </a:xfrm>
          <a:prstGeom prst="rect">
            <a:avLst/>
          </a:prstGeom>
        </p:spPr>
      </p:pic>
      <p:pic>
        <p:nvPicPr>
          <p:cNvPr id="32" name="Picture 31" descr="h min.png"/>
          <p:cNvPicPr>
            <a:picLocks noChangeAspect="1"/>
          </p:cNvPicPr>
          <p:nvPr/>
        </p:nvPicPr>
        <p:blipFill>
          <a:blip r:embed="rId6" cstate="print"/>
          <a:stretch>
            <a:fillRect/>
          </a:stretch>
        </p:blipFill>
        <p:spPr>
          <a:xfrm>
            <a:off x="457200" y="2286000"/>
            <a:ext cx="4267200" cy="1219200"/>
          </a:xfrm>
          <a:prstGeom prst="rect">
            <a:avLst/>
          </a:prstGeom>
        </p:spPr>
      </p:pic>
      <p:pic>
        <p:nvPicPr>
          <p:cNvPr id="33" name="Picture 32" descr="beta.png"/>
          <p:cNvPicPr>
            <a:picLocks noChangeAspect="1"/>
          </p:cNvPicPr>
          <p:nvPr/>
        </p:nvPicPr>
        <p:blipFill>
          <a:blip r:embed="rId7" cstate="print"/>
          <a:stretch>
            <a:fillRect/>
          </a:stretch>
        </p:blipFill>
        <p:spPr>
          <a:xfrm>
            <a:off x="533400" y="1371600"/>
            <a:ext cx="3581400" cy="457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p:txBody>
          <a:bodyPr/>
          <a:lstStyle/>
          <a:p>
            <a:r>
              <a:rPr lang="en-US" sz="2000" b="1" dirty="0" smtClean="0">
                <a:latin typeface="Arial" pitchFamily="34" charset="0"/>
                <a:cs typeface="Arial" pitchFamily="34" charset="0"/>
              </a:rPr>
              <a:t>Preliminary analysis and design of elements</a:t>
            </a:r>
          </a:p>
          <a:p>
            <a:endParaRPr lang="en-US" sz="2000" dirty="0" smtClean="0">
              <a:latin typeface="Arial" pitchFamily="34" charset="0"/>
              <a:cs typeface="Arial" pitchFamily="34" charset="0"/>
            </a:endParaRPr>
          </a:p>
          <a:p>
            <a:endParaRPr lang="en-US" sz="2000" dirty="0"/>
          </a:p>
        </p:txBody>
      </p:sp>
      <p:sp>
        <p:nvSpPr>
          <p:cNvPr id="5" name="Date Placeholder 4"/>
          <p:cNvSpPr>
            <a:spLocks noGrp="1"/>
          </p:cNvSpPr>
          <p:nvPr>
            <p:ph type="dt" sz="half" idx="13"/>
          </p:nvPr>
        </p:nvSpPr>
        <p:spPr>
          <a:xfrm>
            <a:off x="-76200" y="6477000"/>
            <a:ext cx="2133600" cy="381000"/>
          </a:xfrm>
        </p:spPr>
        <p:txBody>
          <a:bodyPr/>
          <a:lstStyle/>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endParaRPr lang="en-US" dirty="0" smtClean="0"/>
          </a:p>
          <a:p>
            <a:pPr>
              <a:defRPr/>
            </a:pPr>
            <a:endParaRPr lang="en-US" dirty="0" smtClean="0"/>
          </a:p>
        </p:txBody>
      </p:sp>
      <p:sp>
        <p:nvSpPr>
          <p:cNvPr id="6" name="Footer Placeholder 5"/>
          <p:cNvSpPr>
            <a:spLocks noGrp="1"/>
          </p:cNvSpPr>
          <p:nvPr>
            <p:ph type="ftr" sz="quarter" idx="14"/>
          </p:nvPr>
        </p:nvSpPr>
        <p:spPr/>
        <p:txBody>
          <a:bodyPr/>
          <a:lstStyle/>
          <a:p>
            <a:pPr>
              <a:defRPr/>
            </a:pPr>
            <a:endParaRPr lang="en-US" sz="1600" b="1" dirty="0" smtClean="0"/>
          </a:p>
          <a:p>
            <a:pPr>
              <a:defRPr/>
            </a:pPr>
            <a:r>
              <a:rPr lang="en-US" sz="1600" b="1" dirty="0" smtClean="0"/>
              <a:t>An-</a:t>
            </a:r>
            <a:r>
              <a:rPr lang="en-US" sz="1600" b="1" dirty="0" err="1" smtClean="0"/>
              <a:t>Najah</a:t>
            </a:r>
            <a:r>
              <a:rPr lang="en-US" sz="1600" b="1" dirty="0" smtClean="0"/>
              <a:t> National University</a:t>
            </a:r>
          </a:p>
          <a:p>
            <a:pPr>
              <a:defRPr/>
            </a:pPr>
            <a:endParaRPr lang="en-US" sz="1600" dirty="0"/>
          </a:p>
        </p:txBody>
      </p:sp>
      <p:pic>
        <p:nvPicPr>
          <p:cNvPr id="8" name="Picture 7" descr="bbbbbbbbbjj.png"/>
          <p:cNvPicPr>
            <a:picLocks noChangeAspect="1"/>
          </p:cNvPicPr>
          <p:nvPr/>
        </p:nvPicPr>
        <p:blipFill>
          <a:blip r:embed="rId2" cstate="print"/>
          <a:stretch>
            <a:fillRect/>
          </a:stretch>
        </p:blipFill>
        <p:spPr>
          <a:xfrm>
            <a:off x="609600" y="2133600"/>
            <a:ext cx="7772400" cy="4038600"/>
          </a:xfrm>
          <a:prstGeom prst="rect">
            <a:avLst/>
          </a:prstGeom>
        </p:spPr>
      </p:pic>
      <p:sp>
        <p:nvSpPr>
          <p:cNvPr id="10" name="TextBox 9"/>
          <p:cNvSpPr txBox="1"/>
          <p:nvPr/>
        </p:nvSpPr>
        <p:spPr>
          <a:xfrm>
            <a:off x="2590800" y="6172200"/>
            <a:ext cx="4343400" cy="381000"/>
          </a:xfrm>
          <a:prstGeom prst="rect">
            <a:avLst/>
          </a:prstGeom>
          <a:noFill/>
        </p:spPr>
        <p:txBody>
          <a:bodyPr wrap="square" rtlCol="0">
            <a:spAutoFit/>
          </a:bodyPr>
          <a:lstStyle/>
          <a:p>
            <a:pPr algn="ctr"/>
            <a:r>
              <a:rPr lang="en-US" dirty="0" smtClean="0"/>
              <a:t>Plan ground  floor in part A</a:t>
            </a:r>
            <a:endParaRPr lang="en-US" dirty="0"/>
          </a:p>
        </p:txBody>
      </p:sp>
      <p:pic>
        <p:nvPicPr>
          <p:cNvPr id="11" name="Picture 4" descr="شعار الجامعة"/>
          <p:cNvPicPr>
            <a:picLocks noChangeAspect="1" noChangeArrowheads="1"/>
          </p:cNvPicPr>
          <p:nvPr/>
        </p:nvPicPr>
        <p:blipFill>
          <a:blip r:embed="rId3" cstate="print"/>
          <a:srcRect/>
          <a:stretch>
            <a:fillRect/>
          </a:stretch>
        </p:blipFill>
        <p:spPr bwMode="auto">
          <a:xfrm>
            <a:off x="76200" y="103287"/>
            <a:ext cx="990600" cy="609600"/>
          </a:xfrm>
          <a:prstGeom prst="rect">
            <a:avLst/>
          </a:prstGeom>
          <a:noFill/>
          <a:ln w="9525">
            <a:noFill/>
            <a:miter lim="800000"/>
            <a:headEnd/>
            <a:tailEnd/>
          </a:ln>
        </p:spPr>
      </p:pic>
      <p:sp>
        <p:nvSpPr>
          <p:cNvPr id="12" name="TextBox 6"/>
          <p:cNvSpPr txBox="1">
            <a:spLocks noChangeArrowheads="1"/>
          </p:cNvSpPr>
          <p:nvPr/>
        </p:nvSpPr>
        <p:spPr bwMode="auto">
          <a:xfrm>
            <a:off x="0" y="789087"/>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13" name="TextBox 12"/>
          <p:cNvSpPr txBox="1"/>
          <p:nvPr/>
        </p:nvSpPr>
        <p:spPr>
          <a:xfrm>
            <a:off x="914400" y="1447800"/>
            <a:ext cx="6019800" cy="1477328"/>
          </a:xfrm>
          <a:prstGeom prst="rect">
            <a:avLst/>
          </a:prstGeom>
          <a:noFill/>
        </p:spPr>
        <p:txBody>
          <a:bodyPr wrap="square" rtlCol="0">
            <a:spAutoFit/>
          </a:bodyPr>
          <a:lstStyle/>
          <a:p>
            <a:pPr>
              <a:buFont typeface="Wingdings" pitchFamily="2" charset="2"/>
              <a:buChar char="Ø"/>
            </a:pPr>
            <a:r>
              <a:rPr lang="en-US" b="1" dirty="0" smtClean="0">
                <a:solidFill>
                  <a:srgbClr val="0000FF"/>
                </a:solidFill>
              </a:rPr>
              <a:t>Beams analysis and design:-</a:t>
            </a:r>
          </a:p>
          <a:p>
            <a:r>
              <a:rPr lang="en-US" dirty="0" smtClean="0"/>
              <a:t>Beam 12A in part A is taken as </a:t>
            </a:r>
            <a:r>
              <a:rPr lang="en-US" dirty="0" err="1" smtClean="0"/>
              <a:t>representive</a:t>
            </a:r>
            <a:r>
              <a:rPr lang="en-US" dirty="0" smtClean="0"/>
              <a:t> beam</a:t>
            </a:r>
          </a:p>
          <a:p>
            <a:endParaRPr lang="en-US" b="1" dirty="0" smtClean="0">
              <a:solidFill>
                <a:srgbClr val="0000FF"/>
              </a:solidFill>
            </a:endParaRPr>
          </a:p>
          <a:p>
            <a:endParaRPr lang="en-US" b="1" dirty="0" smtClean="0">
              <a:solidFill>
                <a:srgbClr val="0000FF"/>
              </a:solidFill>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Preliminary analysis and design of elements</a:t>
            </a:r>
          </a:p>
          <a:p>
            <a:endParaRPr lang="en-US" sz="2000" dirty="0">
              <a:latin typeface="Arial" pitchFamily="34" charset="0"/>
              <a:cs typeface="Arial" pitchFamily="34" charset="0"/>
            </a:endParaRPr>
          </a:p>
        </p:txBody>
      </p:sp>
      <p:sp>
        <p:nvSpPr>
          <p:cNvPr id="5" name="Date Placeholder 4"/>
          <p:cNvSpPr>
            <a:spLocks noGrp="1"/>
          </p:cNvSpPr>
          <p:nvPr>
            <p:ph type="dt" sz="half" idx="13"/>
          </p:nvPr>
        </p:nvSpPr>
        <p:spPr>
          <a:xfrm>
            <a:off x="0" y="6477000"/>
            <a:ext cx="1676400" cy="381000"/>
          </a:xfrm>
        </p:spPr>
        <p:txBody>
          <a:bodyPr/>
          <a:lstStyle/>
          <a:p>
            <a:pPr>
              <a:defRPr/>
            </a:pPr>
            <a:endParaRPr lang="en-US" b="1" dirty="0" smtClean="0">
              <a:latin typeface="Arial" pitchFamily="34" charset="0"/>
              <a:cs typeface="Arial" pitchFamily="34" charset="0"/>
            </a:endParaRPr>
          </a:p>
          <a:p>
            <a:pPr>
              <a:defRPr/>
            </a:pPr>
            <a:r>
              <a:rPr lang="en-US" sz="1100" b="1" dirty="0" smtClean="0">
                <a:latin typeface="Arial" pitchFamily="34" charset="0"/>
                <a:cs typeface="Arial" pitchFamily="34" charset="0"/>
              </a:rPr>
              <a:t>Graduation Project</a:t>
            </a:r>
            <a:endParaRPr lang="en-US" sz="1100" dirty="0" smtClean="0"/>
          </a:p>
          <a:p>
            <a:pPr>
              <a:defRPr/>
            </a:pPr>
            <a:endParaRPr lang="en-US" sz="11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p>
        </p:txBody>
      </p:sp>
      <p:sp>
        <p:nvSpPr>
          <p:cNvPr id="9" name="Title 1"/>
          <p:cNvSpPr txBox="1">
            <a:spLocks/>
          </p:cNvSpPr>
          <p:nvPr/>
        </p:nvSpPr>
        <p:spPr bwMode="auto">
          <a:xfrm>
            <a:off x="1143000" y="27087"/>
            <a:ext cx="80010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0" name="Footer Placeholder 5"/>
          <p:cNvSpPr txBox="1">
            <a:spLocks/>
          </p:cNvSpPr>
          <p:nvPr/>
        </p:nvSpPr>
        <p:spPr>
          <a:xfrm>
            <a:off x="1533525" y="6569175"/>
            <a:ext cx="6100763" cy="315912"/>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12"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pic>
        <p:nvPicPr>
          <p:cNvPr id="15" name="Picture 8"/>
          <p:cNvPicPr>
            <a:picLocks noChangeAspect="1" noChangeArrowheads="1"/>
          </p:cNvPicPr>
          <p:nvPr/>
        </p:nvPicPr>
        <p:blipFill>
          <a:blip r:embed="rId3" cstate="print"/>
          <a:srcRect/>
          <a:stretch>
            <a:fillRect/>
          </a:stretch>
        </p:blipFill>
        <p:spPr bwMode="auto">
          <a:xfrm>
            <a:off x="7964488" y="1246287"/>
            <a:ext cx="1179512" cy="762000"/>
          </a:xfrm>
          <a:prstGeom prst="rect">
            <a:avLst/>
          </a:prstGeom>
          <a:noFill/>
          <a:ln w="9525">
            <a:noFill/>
            <a:miter lim="800000"/>
            <a:headEnd/>
            <a:tailEnd/>
          </a:ln>
        </p:spPr>
      </p:pic>
      <p:sp>
        <p:nvSpPr>
          <p:cNvPr id="17" name="TextBox 9"/>
          <p:cNvSpPr txBox="1">
            <a:spLocks noChangeArrowheads="1"/>
          </p:cNvSpPr>
          <p:nvPr/>
        </p:nvSpPr>
        <p:spPr bwMode="auto">
          <a:xfrm>
            <a:off x="609600" y="1295400"/>
            <a:ext cx="7162800" cy="1200329"/>
          </a:xfrm>
          <a:prstGeom prst="rect">
            <a:avLst/>
          </a:prstGeom>
          <a:noFill/>
          <a:ln w="9525">
            <a:noFill/>
            <a:miter lim="800000"/>
            <a:headEnd/>
            <a:tailEnd/>
          </a:ln>
        </p:spPr>
        <p:txBody>
          <a:bodyPr wrap="square">
            <a:spAutoFit/>
          </a:bodyPr>
          <a:lstStyle/>
          <a:p>
            <a:endParaRPr lang="en-GB" dirty="0" smtClean="0"/>
          </a:p>
          <a:p>
            <a:r>
              <a:rPr lang="en-GB" dirty="0" smtClean="0"/>
              <a:t>ACI moment – coefficients are used to analysis the beams.</a:t>
            </a:r>
            <a:endParaRPr lang="en-US" dirty="0" smtClean="0"/>
          </a:p>
          <a:p>
            <a:endParaRPr lang="en-US" dirty="0" smtClean="0">
              <a:latin typeface="Times New Roman" pitchFamily="18" charset="0"/>
              <a:ea typeface="SimSun" pitchFamily="2" charset="-122"/>
              <a:cs typeface="Tahoma" pitchFamily="34" charset="0"/>
            </a:endParaRPr>
          </a:p>
          <a:p>
            <a:pPr>
              <a:buFont typeface="Arial" charset="0"/>
              <a:buChar char="•"/>
            </a:pPr>
            <a:endParaRPr lang="en-US" dirty="0">
              <a:ea typeface="SimSun" pitchFamily="2" charset="-122"/>
              <a:cs typeface="Tahoma" pitchFamily="34" charset="0"/>
            </a:endParaRPr>
          </a:p>
        </p:txBody>
      </p:sp>
      <p:sp>
        <p:nvSpPr>
          <p:cNvPr id="18" name="TextBox 11"/>
          <p:cNvSpPr txBox="1">
            <a:spLocks noChangeArrowheads="1"/>
          </p:cNvSpPr>
          <p:nvPr/>
        </p:nvSpPr>
        <p:spPr bwMode="auto">
          <a:xfrm>
            <a:off x="609600" y="1981200"/>
            <a:ext cx="7391400" cy="4708981"/>
          </a:xfrm>
          <a:prstGeom prst="rect">
            <a:avLst/>
          </a:prstGeom>
          <a:noFill/>
          <a:ln w="9525">
            <a:noFill/>
            <a:miter lim="800000"/>
            <a:headEnd/>
            <a:tailEnd/>
          </a:ln>
        </p:spPr>
        <p:txBody>
          <a:bodyPr>
            <a:spAutoFit/>
          </a:bodyPr>
          <a:lstStyle/>
          <a:p>
            <a:r>
              <a:rPr lang="en-US" dirty="0" smtClean="0"/>
              <a:t>  </a:t>
            </a:r>
          </a:p>
          <a:p>
            <a:r>
              <a:rPr lang="en-US" dirty="0" smtClean="0"/>
              <a:t>Beam thickness</a:t>
            </a:r>
            <a:r>
              <a:rPr lang="en-US" i="1" dirty="0" smtClean="0"/>
              <a:t>= 71</a:t>
            </a:r>
            <a:r>
              <a:rPr lang="en-US" dirty="0" smtClean="0"/>
              <a:t>0/18.5 =</a:t>
            </a:r>
            <a:r>
              <a:rPr lang="en-US" dirty="0" smtClean="0">
                <a:solidFill>
                  <a:srgbClr val="0070C0"/>
                </a:solidFill>
              </a:rPr>
              <a:t> 384 cm</a:t>
            </a:r>
          </a:p>
          <a:p>
            <a:r>
              <a:rPr lang="en-US" dirty="0" smtClean="0"/>
              <a:t>Take beam (</a:t>
            </a:r>
            <a:r>
              <a:rPr lang="en-US" dirty="0" smtClean="0">
                <a:solidFill>
                  <a:srgbClr val="0070C0"/>
                </a:solidFill>
              </a:rPr>
              <a:t>60 cm </a:t>
            </a:r>
            <a:r>
              <a:rPr lang="en-US" dirty="0" smtClean="0"/>
              <a:t>depth, </a:t>
            </a:r>
            <a:r>
              <a:rPr lang="en-US" dirty="0" smtClean="0">
                <a:solidFill>
                  <a:srgbClr val="0070C0"/>
                </a:solidFill>
              </a:rPr>
              <a:t>30 cm </a:t>
            </a:r>
            <a:r>
              <a:rPr lang="en-US" dirty="0" smtClean="0"/>
              <a:t>width)</a:t>
            </a:r>
          </a:p>
          <a:p>
            <a:endParaRPr lang="en-US" dirty="0" smtClean="0"/>
          </a:p>
          <a:p>
            <a:r>
              <a:rPr lang="en-US" dirty="0" smtClean="0"/>
              <a:t>Ultimate load on beam = </a:t>
            </a:r>
            <a:r>
              <a:rPr lang="en-US" dirty="0" smtClean="0">
                <a:solidFill>
                  <a:srgbClr val="0070C0"/>
                </a:solidFill>
              </a:rPr>
              <a:t>65.7 KN/</a:t>
            </a:r>
            <a:r>
              <a:rPr lang="en-GB" dirty="0" smtClean="0">
                <a:solidFill>
                  <a:srgbClr val="0070C0"/>
                </a:solidFill>
              </a:rPr>
              <a:t>m</a:t>
            </a:r>
            <a:endParaRPr lang="en-GB" baseline="30000" dirty="0" smtClean="0">
              <a:solidFill>
                <a:srgbClr val="0070C0"/>
              </a:solidFill>
            </a:endParaRPr>
          </a:p>
          <a:p>
            <a:endParaRPr lang="en-GB" baseline="30000" dirty="0" smtClean="0"/>
          </a:p>
          <a:p>
            <a:r>
              <a:rPr lang="en-GB" dirty="0" smtClean="0"/>
              <a:t>M</a:t>
            </a:r>
            <a:r>
              <a:rPr lang="en-GB" baseline="-25000" dirty="0" smtClean="0"/>
              <a:t>u</a:t>
            </a:r>
            <a:r>
              <a:rPr lang="en-GB" baseline="30000" dirty="0" smtClean="0"/>
              <a:t>--</a:t>
            </a:r>
            <a:r>
              <a:rPr lang="en-GB" baseline="-25000" dirty="0" smtClean="0"/>
              <a:t>interior</a:t>
            </a:r>
            <a:r>
              <a:rPr lang="en-GB" dirty="0" smtClean="0"/>
              <a:t> </a:t>
            </a:r>
            <a:r>
              <a:rPr lang="en-US" dirty="0" smtClean="0"/>
              <a:t>= </a:t>
            </a:r>
            <a:r>
              <a:rPr lang="en-US" dirty="0" smtClean="0">
                <a:solidFill>
                  <a:srgbClr val="0070C0"/>
                </a:solidFill>
              </a:rPr>
              <a:t>178.9 </a:t>
            </a:r>
            <a:r>
              <a:rPr lang="en-US" dirty="0" err="1" smtClean="0">
                <a:solidFill>
                  <a:srgbClr val="0070C0"/>
                </a:solidFill>
              </a:rPr>
              <a:t>KN.m</a:t>
            </a:r>
            <a:r>
              <a:rPr lang="en-US" dirty="0" smtClean="0">
                <a:solidFill>
                  <a:srgbClr val="0070C0"/>
                </a:solidFill>
              </a:rPr>
              <a:t>             </a:t>
            </a:r>
            <a:r>
              <a:rPr lang="en-GB" dirty="0" smtClean="0"/>
              <a:t>M</a:t>
            </a:r>
            <a:r>
              <a:rPr lang="en-GB" baseline="-25000" dirty="0" smtClean="0"/>
              <a:t>u</a:t>
            </a:r>
            <a:r>
              <a:rPr lang="en-GB" baseline="30000" dirty="0" smtClean="0"/>
              <a:t>+</a:t>
            </a:r>
            <a:r>
              <a:rPr lang="en-GB" dirty="0" smtClean="0"/>
              <a:t> </a:t>
            </a:r>
            <a:r>
              <a:rPr lang="en-US" dirty="0" smtClean="0"/>
              <a:t>= </a:t>
            </a:r>
            <a:r>
              <a:rPr lang="en-US" dirty="0" smtClean="0">
                <a:solidFill>
                  <a:srgbClr val="0070C0"/>
                </a:solidFill>
              </a:rPr>
              <a:t>204.4 </a:t>
            </a:r>
            <a:r>
              <a:rPr lang="en-US" dirty="0" err="1" smtClean="0">
                <a:solidFill>
                  <a:srgbClr val="0070C0"/>
                </a:solidFill>
              </a:rPr>
              <a:t>KN.m</a:t>
            </a:r>
            <a:endParaRPr lang="en-GB" baseline="30000" dirty="0" smtClean="0">
              <a:solidFill>
                <a:srgbClr val="0070C0"/>
              </a:solidFill>
            </a:endParaRPr>
          </a:p>
          <a:p>
            <a:endParaRPr lang="en-GB" baseline="30000" dirty="0" smtClean="0">
              <a:solidFill>
                <a:srgbClr val="0070C0"/>
              </a:solidFill>
            </a:endParaRPr>
          </a:p>
          <a:p>
            <a:r>
              <a:rPr lang="el-GR" dirty="0" smtClean="0"/>
              <a:t>ρ</a:t>
            </a:r>
            <a:r>
              <a:rPr lang="en-US" dirty="0" smtClean="0"/>
              <a:t>  = </a:t>
            </a:r>
            <a:r>
              <a:rPr lang="en-US" dirty="0" smtClean="0">
                <a:solidFill>
                  <a:srgbClr val="0070C0"/>
                </a:solidFill>
              </a:rPr>
              <a:t>0.00942                              </a:t>
            </a:r>
            <a:r>
              <a:rPr lang="el-GR" dirty="0" smtClean="0"/>
              <a:t>ρ</a:t>
            </a:r>
            <a:r>
              <a:rPr lang="en-US" dirty="0" smtClean="0"/>
              <a:t>  = </a:t>
            </a:r>
            <a:r>
              <a:rPr lang="en-US" dirty="0" smtClean="0">
                <a:solidFill>
                  <a:srgbClr val="0070C0"/>
                </a:solidFill>
              </a:rPr>
              <a:t>0.005</a:t>
            </a:r>
            <a:endParaRPr lang="en-GB" baseline="30000" dirty="0" smtClean="0">
              <a:solidFill>
                <a:srgbClr val="0070C0"/>
              </a:solidFill>
            </a:endParaRPr>
          </a:p>
          <a:p>
            <a:endParaRPr lang="en-US" dirty="0" smtClean="0"/>
          </a:p>
          <a:p>
            <a:r>
              <a:rPr lang="en-US" dirty="0" smtClean="0"/>
              <a:t>As= </a:t>
            </a:r>
            <a:r>
              <a:rPr lang="en-US" dirty="0" smtClean="0">
                <a:solidFill>
                  <a:srgbClr val="0070C0"/>
                </a:solidFill>
              </a:rPr>
              <a:t>1527 mm</a:t>
            </a:r>
            <a:r>
              <a:rPr lang="en-GB" baseline="30000" dirty="0" smtClean="0">
                <a:solidFill>
                  <a:srgbClr val="0070C0"/>
                </a:solidFill>
              </a:rPr>
              <a:t>2                                        </a:t>
            </a:r>
            <a:r>
              <a:rPr lang="en-US" dirty="0" smtClean="0"/>
              <a:t>As= </a:t>
            </a:r>
            <a:r>
              <a:rPr lang="en-US" dirty="0" smtClean="0">
                <a:solidFill>
                  <a:srgbClr val="0070C0"/>
                </a:solidFill>
              </a:rPr>
              <a:t>810 mm</a:t>
            </a:r>
            <a:r>
              <a:rPr lang="en-GB" baseline="30000" dirty="0" smtClean="0">
                <a:solidFill>
                  <a:srgbClr val="0070C0"/>
                </a:solidFill>
              </a:rPr>
              <a:t>2 </a:t>
            </a:r>
            <a:endParaRPr lang="en-US" dirty="0" smtClean="0"/>
          </a:p>
          <a:p>
            <a:endParaRPr lang="en-US" baseline="30000" dirty="0" smtClean="0">
              <a:solidFill>
                <a:srgbClr val="0070C0"/>
              </a:solidFill>
            </a:endParaRPr>
          </a:p>
          <a:p>
            <a:r>
              <a:rPr lang="en-US" dirty="0" smtClean="0"/>
              <a:t>Use </a:t>
            </a:r>
            <a:r>
              <a:rPr lang="en-GB" b="1" dirty="0" smtClean="0">
                <a:solidFill>
                  <a:srgbClr val="0070C0"/>
                </a:solidFill>
              </a:rPr>
              <a:t>4 Ø25                                 </a:t>
            </a:r>
            <a:r>
              <a:rPr lang="en-US" dirty="0" smtClean="0"/>
              <a:t>Use </a:t>
            </a:r>
            <a:r>
              <a:rPr lang="en-GB" b="1" dirty="0" smtClean="0">
                <a:solidFill>
                  <a:srgbClr val="0070C0"/>
                </a:solidFill>
              </a:rPr>
              <a:t>4 Ø18</a:t>
            </a:r>
            <a:endParaRPr lang="en-GB" baseline="30000" dirty="0" smtClean="0">
              <a:solidFill>
                <a:srgbClr val="0070C0"/>
              </a:solidFill>
            </a:endParaRPr>
          </a:p>
          <a:p>
            <a:endParaRPr lang="en-GB" baseline="30000" dirty="0" smtClean="0"/>
          </a:p>
          <a:p>
            <a:endParaRPr lang="en-US" dirty="0" smtClean="0"/>
          </a:p>
          <a:p>
            <a:endParaRPr lang="en-US" dirty="0" smtClean="0"/>
          </a:p>
          <a:p>
            <a:endParaRPr lang="en-US" dirty="0" smtClean="0"/>
          </a:p>
          <a:p>
            <a:endParaRPr lang="en-US"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5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325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14300" cy="190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Preliminary analysis and design of elements</a:t>
            </a: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5" name="Date Placeholder 4"/>
          <p:cNvSpPr>
            <a:spLocks noGrp="1"/>
          </p:cNvSpPr>
          <p:nvPr>
            <p:ph type="dt" sz="half" idx="13"/>
          </p:nvPr>
        </p:nvSpPr>
        <p:spPr>
          <a:xfrm>
            <a:off x="-76200" y="6553200"/>
            <a:ext cx="1752600" cy="304800"/>
          </a:xfrm>
        </p:spPr>
        <p:txBody>
          <a:bodyPr/>
          <a:lstStyle/>
          <a:p>
            <a:pPr>
              <a:defRPr/>
            </a:pPr>
            <a:endParaRPr lang="en-US" b="1" dirty="0" smtClean="0">
              <a:latin typeface="Arial" pitchFamily="34" charset="0"/>
              <a:cs typeface="Arial" pitchFamily="34" charset="0"/>
            </a:endParaRPr>
          </a:p>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endParaRPr lang="en-US" dirty="0" smtClean="0"/>
          </a:p>
          <a:p>
            <a:pPr>
              <a:defRPr/>
            </a:pPr>
            <a:endParaRPr lang="en-US" dirty="0" smtClean="0"/>
          </a:p>
          <a:p>
            <a:pPr>
              <a:defRPr/>
            </a:pPr>
            <a:endParaRPr lang="en-US" dirty="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p>
        </p:txBody>
      </p:sp>
      <p:sp>
        <p:nvSpPr>
          <p:cNvPr id="11" name="Title 1"/>
          <p:cNvSpPr txBox="1">
            <a:spLocks/>
          </p:cNvSpPr>
          <p:nvPr/>
        </p:nvSpPr>
        <p:spPr bwMode="auto">
          <a:xfrm>
            <a:off x="1143000" y="0"/>
            <a:ext cx="80010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eaLnBrk="0" hangingPunct="0">
              <a:defRPr/>
            </a:pPr>
            <a:endParaRPr lang="en-US" sz="3600" dirty="0">
              <a:solidFill>
                <a:schemeClr val="bg1"/>
              </a:solidFill>
            </a:endParaRPr>
          </a:p>
        </p:txBody>
      </p:sp>
      <p:sp>
        <p:nvSpPr>
          <p:cNvPr id="12" name="Text Placeholder 3"/>
          <p:cNvSpPr txBox="1">
            <a:spLocks/>
          </p:cNvSpPr>
          <p:nvPr/>
        </p:nvSpPr>
        <p:spPr bwMode="auto">
          <a:xfrm>
            <a:off x="1143000" y="762000"/>
            <a:ext cx="762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US" sz="26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Date Placeholder 4"/>
          <p:cNvSpPr txBox="1">
            <a:spLocks/>
          </p:cNvSpPr>
          <p:nvPr/>
        </p:nvSpPr>
        <p:spPr>
          <a:xfrm>
            <a:off x="0" y="6477000"/>
            <a:ext cx="1676400" cy="381000"/>
          </a:xfrm>
          <a:prstGeom prst="rect">
            <a:avLst/>
          </a:prstGeom>
        </p:spPr>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4" name="Footer Placeholder 5"/>
          <p:cNvSpPr txBox="1">
            <a:spLocks/>
          </p:cNvSpPr>
          <p:nvPr/>
        </p:nvSpPr>
        <p:spPr>
          <a:xfrm>
            <a:off x="1533525" y="6542088"/>
            <a:ext cx="6100763" cy="315912"/>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6" name="Title 1"/>
          <p:cNvSpPr txBox="1">
            <a:spLocks/>
          </p:cNvSpPr>
          <p:nvPr/>
        </p:nvSpPr>
        <p:spPr bwMode="auto">
          <a:xfrm>
            <a:off x="1143000" y="27087"/>
            <a:ext cx="80010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7" name="Footer Placeholder 5"/>
          <p:cNvSpPr txBox="1">
            <a:spLocks/>
          </p:cNvSpPr>
          <p:nvPr/>
        </p:nvSpPr>
        <p:spPr>
          <a:xfrm>
            <a:off x="1524000" y="6542088"/>
            <a:ext cx="6100763" cy="315912"/>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pic>
        <p:nvPicPr>
          <p:cNvPr id="18"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19"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pic>
        <p:nvPicPr>
          <p:cNvPr id="20" name="Picture 8"/>
          <p:cNvPicPr>
            <a:picLocks noChangeAspect="1" noChangeArrowheads="1"/>
          </p:cNvPicPr>
          <p:nvPr/>
        </p:nvPicPr>
        <p:blipFill>
          <a:blip r:embed="rId3" cstate="print"/>
          <a:srcRect/>
          <a:stretch>
            <a:fillRect/>
          </a:stretch>
        </p:blipFill>
        <p:spPr bwMode="auto">
          <a:xfrm>
            <a:off x="7964488" y="1246287"/>
            <a:ext cx="1179512" cy="762000"/>
          </a:xfrm>
          <a:prstGeom prst="rect">
            <a:avLst/>
          </a:prstGeom>
          <a:noFill/>
          <a:ln w="9525">
            <a:noFill/>
            <a:miter lim="800000"/>
            <a:headEnd/>
            <a:tailEnd/>
          </a:ln>
        </p:spPr>
      </p:pic>
      <p:sp>
        <p:nvSpPr>
          <p:cNvPr id="21" name="TextBox 8"/>
          <p:cNvSpPr txBox="1">
            <a:spLocks noChangeArrowheads="1"/>
          </p:cNvSpPr>
          <p:nvPr/>
        </p:nvSpPr>
        <p:spPr bwMode="auto">
          <a:xfrm>
            <a:off x="685800" y="1627287"/>
            <a:ext cx="6477000" cy="369332"/>
          </a:xfrm>
          <a:prstGeom prst="rect">
            <a:avLst/>
          </a:prstGeom>
          <a:noFill/>
          <a:ln w="9525">
            <a:noFill/>
            <a:miter lim="800000"/>
            <a:headEnd/>
            <a:tailEnd/>
          </a:ln>
        </p:spPr>
        <p:txBody>
          <a:bodyPr wrap="square">
            <a:spAutoFit/>
          </a:bodyPr>
          <a:lstStyle/>
          <a:p>
            <a:r>
              <a:rPr lang="en-US" b="1" dirty="0" smtClean="0">
                <a:solidFill>
                  <a:schemeClr val="tx2">
                    <a:lumMod val="75000"/>
                  </a:schemeClr>
                </a:solidFill>
              </a:rPr>
              <a:t>Computing of stirrups:</a:t>
            </a:r>
            <a:endParaRPr lang="en-US" b="1" dirty="0">
              <a:solidFill>
                <a:schemeClr val="tx2">
                  <a:lumMod val="75000"/>
                </a:schemeClr>
              </a:solidFill>
            </a:endParaRPr>
          </a:p>
        </p:txBody>
      </p:sp>
      <p:sp>
        <p:nvSpPr>
          <p:cNvPr id="22" name="TextBox 9"/>
          <p:cNvSpPr txBox="1">
            <a:spLocks noChangeArrowheads="1"/>
          </p:cNvSpPr>
          <p:nvPr/>
        </p:nvSpPr>
        <p:spPr bwMode="auto">
          <a:xfrm>
            <a:off x="609600" y="2008287"/>
            <a:ext cx="7162800" cy="4247317"/>
          </a:xfrm>
          <a:prstGeom prst="rect">
            <a:avLst/>
          </a:prstGeom>
          <a:noFill/>
          <a:ln w="9525">
            <a:noFill/>
            <a:miter lim="800000"/>
            <a:headEnd/>
            <a:tailEnd/>
          </a:ln>
        </p:spPr>
        <p:txBody>
          <a:bodyPr wrap="square">
            <a:spAutoFit/>
          </a:bodyPr>
          <a:lstStyle/>
          <a:p>
            <a:endParaRPr lang="en-GB" dirty="0" smtClean="0"/>
          </a:p>
          <a:p>
            <a:r>
              <a:rPr lang="en-GB" dirty="0" smtClean="0"/>
              <a:t>Vu</a:t>
            </a:r>
            <a:r>
              <a:rPr lang="en-US" dirty="0" smtClean="0"/>
              <a:t> = </a:t>
            </a:r>
            <a:r>
              <a:rPr lang="en-GB" dirty="0" smtClean="0">
                <a:solidFill>
                  <a:srgbClr val="0070C0"/>
                </a:solidFill>
              </a:rPr>
              <a:t>214 KN </a:t>
            </a:r>
            <a:endParaRPr lang="en-US" dirty="0" smtClean="0">
              <a:solidFill>
                <a:srgbClr val="0070C0"/>
              </a:solidFill>
            </a:endParaRPr>
          </a:p>
          <a:p>
            <a:endParaRPr lang="en-GB" dirty="0" smtClean="0"/>
          </a:p>
          <a:p>
            <a:r>
              <a:rPr lang="en-GB" dirty="0" err="1" smtClean="0"/>
              <a:t>Vc</a:t>
            </a:r>
            <a:r>
              <a:rPr lang="en-GB" dirty="0" smtClean="0"/>
              <a:t> </a:t>
            </a:r>
            <a:r>
              <a:rPr lang="en-US" dirty="0" smtClean="0"/>
              <a:t>= </a:t>
            </a:r>
            <a:r>
              <a:rPr lang="en-GB" dirty="0" smtClean="0">
                <a:solidFill>
                  <a:srgbClr val="0070C0"/>
                </a:solidFill>
              </a:rPr>
              <a:t>143 KN</a:t>
            </a:r>
            <a:endParaRPr lang="en-US" dirty="0" smtClean="0">
              <a:solidFill>
                <a:srgbClr val="0070C0"/>
              </a:solidFill>
            </a:endParaRPr>
          </a:p>
          <a:p>
            <a:endParaRPr lang="en-GB" dirty="0" smtClean="0"/>
          </a:p>
          <a:p>
            <a:r>
              <a:rPr lang="en-GB" dirty="0" smtClean="0"/>
              <a:t>Vs </a:t>
            </a:r>
            <a:r>
              <a:rPr lang="en-US" dirty="0" smtClean="0"/>
              <a:t>= </a:t>
            </a:r>
            <a:r>
              <a:rPr lang="en-GB" dirty="0" smtClean="0">
                <a:solidFill>
                  <a:srgbClr val="0070C0"/>
                </a:solidFill>
              </a:rPr>
              <a:t>143 KN</a:t>
            </a:r>
          </a:p>
          <a:p>
            <a:endParaRPr lang="en-GB" dirty="0" smtClean="0"/>
          </a:p>
          <a:p>
            <a:r>
              <a:rPr lang="en-GB" dirty="0" smtClean="0"/>
              <a:t>(Av/S) = </a:t>
            </a:r>
            <a:r>
              <a:rPr lang="en-GB" dirty="0" smtClean="0">
                <a:solidFill>
                  <a:srgbClr val="0070C0"/>
                </a:solidFill>
              </a:rPr>
              <a:t>0.628 mm</a:t>
            </a:r>
            <a:r>
              <a:rPr lang="en-GB" baseline="30000" dirty="0" smtClean="0">
                <a:solidFill>
                  <a:srgbClr val="0070C0"/>
                </a:solidFill>
              </a:rPr>
              <a:t> 2 </a:t>
            </a:r>
            <a:r>
              <a:rPr lang="en-GB" dirty="0" smtClean="0">
                <a:solidFill>
                  <a:srgbClr val="0070C0"/>
                </a:solidFill>
              </a:rPr>
              <a:t>/mm</a:t>
            </a:r>
          </a:p>
          <a:p>
            <a:endParaRPr lang="en-GB" dirty="0" smtClean="0"/>
          </a:p>
          <a:p>
            <a:r>
              <a:rPr lang="en-GB" dirty="0" smtClean="0"/>
              <a:t>Since V</a:t>
            </a:r>
            <a:r>
              <a:rPr lang="en-GB" baseline="-25000" dirty="0" smtClean="0"/>
              <a:t>s</a:t>
            </a:r>
            <a:r>
              <a:rPr lang="en-GB" dirty="0" smtClean="0"/>
              <a:t> &lt; 2V</a:t>
            </a:r>
            <a:r>
              <a:rPr lang="en-GB" baseline="-25000" dirty="0" smtClean="0"/>
              <a:t>c</a:t>
            </a:r>
            <a:endParaRPr lang="en-US" dirty="0" smtClean="0"/>
          </a:p>
          <a:p>
            <a:r>
              <a:rPr lang="en-GB" dirty="0" smtClean="0"/>
              <a:t> </a:t>
            </a:r>
            <a:endParaRPr lang="en-US" dirty="0" smtClean="0"/>
          </a:p>
          <a:p>
            <a:r>
              <a:rPr lang="en-GB" dirty="0" err="1" smtClean="0"/>
              <a:t>S</a:t>
            </a:r>
            <a:r>
              <a:rPr lang="en-GB" baseline="-25000" dirty="0" err="1" smtClean="0"/>
              <a:t>max</a:t>
            </a:r>
            <a:r>
              <a:rPr lang="en-GB" dirty="0" smtClean="0"/>
              <a:t> = min  [d/2 , 600mm] = min  [270mm , 600mm] = </a:t>
            </a:r>
            <a:r>
              <a:rPr lang="en-GB" dirty="0" smtClean="0">
                <a:solidFill>
                  <a:srgbClr val="0070C0"/>
                </a:solidFill>
              </a:rPr>
              <a:t>270 mm</a:t>
            </a:r>
            <a:endParaRPr lang="en-US" dirty="0" smtClean="0">
              <a:solidFill>
                <a:srgbClr val="0070C0"/>
              </a:solidFill>
            </a:endParaRPr>
          </a:p>
          <a:p>
            <a:endParaRPr lang="en-GB" dirty="0" smtClean="0"/>
          </a:p>
          <a:p>
            <a:r>
              <a:rPr lang="en-GB" dirty="0" smtClean="0"/>
              <a:t>Use stirrups </a:t>
            </a:r>
            <a:r>
              <a:rPr lang="en-GB" dirty="0" smtClean="0">
                <a:solidFill>
                  <a:srgbClr val="0070C0"/>
                </a:solidFill>
              </a:rPr>
              <a:t>1Ø10mm /200 mm</a:t>
            </a:r>
            <a:endParaRPr lang="en-US" dirty="0" smtClean="0">
              <a:solidFill>
                <a:srgbClr val="0070C0"/>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09600" y="2590800"/>
            <a:ext cx="8534400" cy="2209800"/>
          </a:xfrm>
        </p:spPr>
        <p:txBody>
          <a:bodyPr>
            <a:normAutofit fontScale="90000"/>
          </a:bodyPr>
          <a:lstStyle/>
          <a:p>
            <a:pPr>
              <a:defRPr/>
            </a:pPr>
            <a:r>
              <a:rPr lang="en-GB" sz="2400" b="0" i="1" dirty="0" smtClean="0">
                <a:solidFill>
                  <a:schemeClr val="tx1"/>
                </a:solidFill>
                <a:latin typeface="Baskerville Old Face" pitchFamily="18" charset="0"/>
              </a:rPr>
              <a:t>Prepared By :</a:t>
            </a:r>
            <a:r>
              <a:rPr lang="en-GB" sz="2400" dirty="0" smtClean="0">
                <a:solidFill>
                  <a:schemeClr val="tx1"/>
                </a:solidFill>
              </a:rPr>
              <a:t/>
            </a:r>
            <a:br>
              <a:rPr lang="en-GB" sz="2400" dirty="0" smtClean="0">
                <a:solidFill>
                  <a:schemeClr val="tx1"/>
                </a:solidFill>
              </a:rPr>
            </a:br>
            <a:r>
              <a:rPr lang="en-US" sz="2900" dirty="0" smtClean="0">
                <a:solidFill>
                  <a:schemeClr val="tx1"/>
                </a:solidFill>
                <a:latin typeface="Monotype Corsiva" pitchFamily="66" charset="0"/>
              </a:rPr>
              <a:t>Mohammad </a:t>
            </a:r>
            <a:r>
              <a:rPr lang="en-US" sz="2900" dirty="0" err="1" smtClean="0">
                <a:solidFill>
                  <a:schemeClr val="tx1"/>
                </a:solidFill>
                <a:latin typeface="Monotype Corsiva" pitchFamily="66" charset="0"/>
              </a:rPr>
              <a:t>Dmaidi</a:t>
            </a:r>
            <a:r>
              <a:rPr lang="en-US" sz="2900" dirty="0" smtClean="0">
                <a:solidFill>
                  <a:schemeClr val="tx1"/>
                </a:solidFill>
                <a:latin typeface="Monotype Corsiva" pitchFamily="66" charset="0"/>
              </a:rPr>
              <a:t> – Mohammad </a:t>
            </a:r>
            <a:r>
              <a:rPr lang="en-US" sz="2900" dirty="0" err="1" smtClean="0">
                <a:solidFill>
                  <a:schemeClr val="tx1"/>
                </a:solidFill>
                <a:latin typeface="Monotype Corsiva" pitchFamily="66" charset="0"/>
              </a:rPr>
              <a:t>Jabali</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endParaRPr lang="en-GB" sz="2400" dirty="0" smtClean="0">
              <a:solidFill>
                <a:schemeClr val="tx1"/>
              </a:solidFill>
            </a:endParaRPr>
          </a:p>
        </p:txBody>
      </p:sp>
      <p:sp>
        <p:nvSpPr>
          <p:cNvPr id="35843" name="Subtitle 4"/>
          <p:cNvSpPr>
            <a:spLocks noGrp="1"/>
          </p:cNvSpPr>
          <p:nvPr>
            <p:ph type="subTitle" idx="1"/>
          </p:nvPr>
        </p:nvSpPr>
        <p:spPr>
          <a:xfrm>
            <a:off x="609600" y="4595813"/>
            <a:ext cx="7924800" cy="1271587"/>
          </a:xfrm>
        </p:spPr>
        <p:txBody>
          <a:bodyPr/>
          <a:lstStyle/>
          <a:p>
            <a:r>
              <a:rPr lang="en-US" sz="2200" dirty="0" smtClean="0">
                <a:solidFill>
                  <a:schemeClr val="tx1"/>
                </a:solidFill>
              </a:rPr>
              <a:t/>
            </a:r>
            <a:br>
              <a:rPr lang="en-US" sz="2200" dirty="0" smtClean="0">
                <a:solidFill>
                  <a:schemeClr val="tx1"/>
                </a:solidFill>
              </a:rPr>
            </a:br>
            <a:endParaRPr lang="en-US" sz="2200" dirty="0" smtClean="0"/>
          </a:p>
        </p:txBody>
      </p:sp>
      <p:sp>
        <p:nvSpPr>
          <p:cNvPr id="35844" name="Text Placeholder 3"/>
          <p:cNvSpPr>
            <a:spLocks noGrp="1"/>
          </p:cNvSpPr>
          <p:nvPr>
            <p:ph type="body" sz="quarter" idx="10"/>
          </p:nvPr>
        </p:nvSpPr>
        <p:spPr>
          <a:xfrm>
            <a:off x="76200" y="657225"/>
            <a:ext cx="4572000" cy="933450"/>
          </a:xfrm>
        </p:spPr>
        <p:txBody>
          <a:bodyPr/>
          <a:lstStyle/>
          <a:p>
            <a:r>
              <a:rPr lang="en-GB" sz="3200" smtClean="0">
                <a:latin typeface="Baskerville Old Face" pitchFamily="18" charset="0"/>
              </a:rPr>
              <a:t>Graduation Project</a:t>
            </a:r>
          </a:p>
        </p:txBody>
      </p:sp>
      <p:sp>
        <p:nvSpPr>
          <p:cNvPr id="35845" name="Text Placeholder 4"/>
          <p:cNvSpPr>
            <a:spLocks noGrp="1"/>
          </p:cNvSpPr>
          <p:nvPr>
            <p:ph type="body" sz="quarter" idx="11"/>
          </p:nvPr>
        </p:nvSpPr>
        <p:spPr>
          <a:xfrm>
            <a:off x="4572000" y="5468938"/>
            <a:ext cx="3352800" cy="931862"/>
          </a:xfrm>
        </p:spPr>
        <p:txBody>
          <a:bodyPr/>
          <a:lstStyle/>
          <a:p>
            <a:r>
              <a:rPr lang="en-GB" dirty="0" smtClean="0"/>
              <a:t>An-</a:t>
            </a:r>
            <a:r>
              <a:rPr lang="en-GB" dirty="0" err="1" smtClean="0"/>
              <a:t>Najah</a:t>
            </a:r>
            <a:r>
              <a:rPr lang="en-GB" dirty="0" smtClean="0"/>
              <a:t> National University</a:t>
            </a:r>
          </a:p>
          <a:p>
            <a:r>
              <a:rPr lang="en-GB" dirty="0" smtClean="0"/>
              <a:t>Faculty of Building Engineering</a:t>
            </a:r>
          </a:p>
          <a:p>
            <a:endParaRPr lang="en-GB" dirty="0" smtClean="0"/>
          </a:p>
        </p:txBody>
      </p:sp>
      <p:pic>
        <p:nvPicPr>
          <p:cNvPr id="35846" name="Picture 5" descr="شعار الجامعة"/>
          <p:cNvPicPr>
            <a:picLocks noChangeAspect="1" noChangeArrowheads="1"/>
          </p:cNvPicPr>
          <p:nvPr/>
        </p:nvPicPr>
        <p:blipFill>
          <a:blip r:embed="rId2" cstate="print"/>
          <a:srcRect/>
          <a:stretch>
            <a:fillRect/>
          </a:stretch>
        </p:blipFill>
        <p:spPr bwMode="auto">
          <a:xfrm>
            <a:off x="7924800" y="5334000"/>
            <a:ext cx="1219200" cy="914400"/>
          </a:xfrm>
          <a:prstGeom prst="rect">
            <a:avLst/>
          </a:prstGeom>
          <a:noFill/>
          <a:ln w="9525">
            <a:noFill/>
            <a:miter lim="800000"/>
            <a:headEnd/>
            <a:tailEnd/>
          </a:ln>
        </p:spPr>
      </p:pic>
      <p:sp>
        <p:nvSpPr>
          <p:cNvPr id="8" name="TextBox 7"/>
          <p:cNvSpPr txBox="1"/>
          <p:nvPr/>
        </p:nvSpPr>
        <p:spPr>
          <a:xfrm>
            <a:off x="457200" y="3540125"/>
            <a:ext cx="8305800" cy="1108075"/>
          </a:xfrm>
          <a:prstGeom prst="rect">
            <a:avLst/>
          </a:prstGeom>
          <a:noFill/>
        </p:spPr>
        <p:txBody>
          <a:bodyPr>
            <a:spAutoFit/>
          </a:bodyPr>
          <a:lstStyle/>
          <a:p>
            <a:pPr algn="ctr">
              <a:defRPr/>
            </a:pPr>
            <a:r>
              <a:rPr lang="en-US" sz="2200" i="1" dirty="0">
                <a:latin typeface="Baskerville Old Face" pitchFamily="18" charset="0"/>
              </a:rPr>
              <a:t>Supervised By :</a:t>
            </a:r>
          </a:p>
          <a:p>
            <a:pPr algn="ctr">
              <a:defRPr/>
            </a:pPr>
            <a:r>
              <a:rPr lang="en-US" sz="2600" b="1" i="1" dirty="0" smtClean="0">
                <a:latin typeface="Monotype Corsiva" pitchFamily="66" charset="0"/>
                <a:ea typeface="+mj-ea"/>
                <a:cs typeface="+mj-cs"/>
              </a:rPr>
              <a:t>E. Ibrahim  Arman</a:t>
            </a:r>
            <a:endParaRPr lang="en-US" sz="2600" b="1" dirty="0">
              <a:latin typeface="Monotype Corsiva" pitchFamily="66" charset="0"/>
            </a:endParaRPr>
          </a:p>
          <a:p>
            <a:pPr algn="ct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Preliminary analysis and design of elements</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5" name="Date Placeholder 4"/>
          <p:cNvSpPr>
            <a:spLocks noGrp="1"/>
          </p:cNvSpPr>
          <p:nvPr>
            <p:ph type="dt" sz="half" idx="13"/>
          </p:nvPr>
        </p:nvSpPr>
        <p:spPr>
          <a:xfrm>
            <a:off x="-76200" y="6477000"/>
            <a:ext cx="2286000" cy="381000"/>
          </a:xfrm>
        </p:spPr>
        <p:txBody>
          <a:bodyPr/>
          <a:lstStyle/>
          <a:p>
            <a:pPr>
              <a:defRPr/>
            </a:pPr>
            <a:endParaRPr lang="en-US" b="1" dirty="0" smtClean="0">
              <a:latin typeface="Arial" pitchFamily="34" charset="0"/>
              <a:cs typeface="Arial" pitchFamily="34" charset="0"/>
            </a:endParaRPr>
          </a:p>
          <a:p>
            <a:pPr>
              <a:defRPr/>
            </a:pPr>
            <a:endParaRPr lang="en-US" b="1" dirty="0" smtClean="0">
              <a:latin typeface="Arial" pitchFamily="34" charset="0"/>
              <a:cs typeface="Arial" pitchFamily="34" charset="0"/>
            </a:endParaRPr>
          </a:p>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endParaRPr lang="en-US" dirty="0" smtClean="0"/>
          </a:p>
          <a:p>
            <a:pPr>
              <a:defRPr/>
            </a:pPr>
            <a:endParaRPr lang="en-US" dirty="0" smtClean="0"/>
          </a:p>
          <a:p>
            <a:pPr>
              <a:defRPr/>
            </a:pPr>
            <a:endParaRPr lang="en-US" dirty="0" smtClean="0"/>
          </a:p>
          <a:p>
            <a:pPr>
              <a:defRPr/>
            </a:pPr>
            <a:endParaRPr lang="en-US" dirty="0"/>
          </a:p>
        </p:txBody>
      </p:sp>
      <p:sp>
        <p:nvSpPr>
          <p:cNvPr id="6" name="Footer Placeholder 5"/>
          <p:cNvSpPr>
            <a:spLocks noGrp="1"/>
          </p:cNvSpPr>
          <p:nvPr>
            <p:ph type="ftr" sz="quarter" idx="14"/>
          </p:nvPr>
        </p:nvSpPr>
        <p:spPr/>
        <p:txBody>
          <a:bodyPr/>
          <a:lstStyle/>
          <a:p>
            <a:pPr>
              <a:defRPr/>
            </a:pPr>
            <a:endParaRPr lang="en-US" sz="1600" b="1" dirty="0" smtClean="0"/>
          </a:p>
          <a:p>
            <a:pPr>
              <a:defRPr/>
            </a:pPr>
            <a:r>
              <a:rPr lang="en-US" sz="1600" b="1" dirty="0" smtClean="0"/>
              <a:t>An-</a:t>
            </a:r>
            <a:r>
              <a:rPr lang="en-US" sz="1600" b="1" dirty="0" err="1" smtClean="0"/>
              <a:t>Najah</a:t>
            </a:r>
            <a:r>
              <a:rPr lang="en-US" sz="1600" b="1" dirty="0" smtClean="0"/>
              <a:t> National University</a:t>
            </a:r>
          </a:p>
          <a:p>
            <a:pPr>
              <a:defRPr/>
            </a:pPr>
            <a:endParaRPr lang="en-US" sz="1600" dirty="0"/>
          </a:p>
        </p:txBody>
      </p:sp>
      <p:sp>
        <p:nvSpPr>
          <p:cNvPr id="9" name="Title 1"/>
          <p:cNvSpPr txBox="1">
            <a:spLocks/>
          </p:cNvSpPr>
          <p:nvPr/>
        </p:nvSpPr>
        <p:spPr bwMode="auto">
          <a:xfrm>
            <a:off x="1143000" y="0"/>
            <a:ext cx="80010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 Placeholder 3"/>
          <p:cNvSpPr txBox="1">
            <a:spLocks/>
          </p:cNvSpPr>
          <p:nvPr/>
        </p:nvSpPr>
        <p:spPr bwMode="auto">
          <a:xfrm>
            <a:off x="1143000" y="838200"/>
            <a:ext cx="762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US" sz="26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Date Placeholder 4"/>
          <p:cNvSpPr txBox="1">
            <a:spLocks/>
          </p:cNvSpPr>
          <p:nvPr/>
        </p:nvSpPr>
        <p:spPr>
          <a:xfrm>
            <a:off x="0" y="6477000"/>
            <a:ext cx="1676400" cy="381000"/>
          </a:xfrm>
          <a:prstGeom prst="rect">
            <a:avLst/>
          </a:prstGeom>
        </p:spPr>
        <p:txBody>
          <a:bodyPr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12" name="Footer Placeholder 5"/>
          <p:cNvSpPr txBox="1">
            <a:spLocks/>
          </p:cNvSpPr>
          <p:nvPr/>
        </p:nvSpPr>
        <p:spPr>
          <a:xfrm>
            <a:off x="1533525" y="6542088"/>
            <a:ext cx="6100763" cy="315912"/>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3" name="Title 1"/>
          <p:cNvSpPr txBox="1">
            <a:spLocks/>
          </p:cNvSpPr>
          <p:nvPr/>
        </p:nvSpPr>
        <p:spPr bwMode="auto">
          <a:xfrm>
            <a:off x="1143000" y="27087"/>
            <a:ext cx="8001000" cy="730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4" name="Footer Placeholder 5"/>
          <p:cNvSpPr txBox="1">
            <a:spLocks/>
          </p:cNvSpPr>
          <p:nvPr/>
        </p:nvSpPr>
        <p:spPr>
          <a:xfrm>
            <a:off x="1533525" y="6569175"/>
            <a:ext cx="6100763" cy="315912"/>
          </a:xfrm>
          <a:prstGeom prst="rect">
            <a:avLst/>
          </a:prstGeom>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pic>
        <p:nvPicPr>
          <p:cNvPr id="15" name="Picture 4" descr="شعار الجامعة"/>
          <p:cNvPicPr>
            <a:picLocks noChangeAspect="1" noChangeArrowheads="1"/>
          </p:cNvPicPr>
          <p:nvPr/>
        </p:nvPicPr>
        <p:blipFill>
          <a:blip r:embed="rId2" cstate="print"/>
          <a:srcRect/>
          <a:stretch>
            <a:fillRect/>
          </a:stretch>
        </p:blipFill>
        <p:spPr bwMode="auto">
          <a:xfrm>
            <a:off x="76200" y="103287"/>
            <a:ext cx="990600" cy="609600"/>
          </a:xfrm>
          <a:prstGeom prst="rect">
            <a:avLst/>
          </a:prstGeom>
          <a:noFill/>
          <a:ln w="9525">
            <a:noFill/>
            <a:miter lim="800000"/>
            <a:headEnd/>
            <a:tailEnd/>
          </a:ln>
        </p:spPr>
      </p:pic>
      <p:sp>
        <p:nvSpPr>
          <p:cNvPr id="16" name="TextBox 6"/>
          <p:cNvSpPr txBox="1">
            <a:spLocks noChangeArrowheads="1"/>
          </p:cNvSpPr>
          <p:nvPr/>
        </p:nvSpPr>
        <p:spPr bwMode="auto">
          <a:xfrm>
            <a:off x="0" y="789087"/>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pic>
        <p:nvPicPr>
          <p:cNvPr id="17" name="Picture 8"/>
          <p:cNvPicPr>
            <a:picLocks noChangeAspect="1" noChangeArrowheads="1"/>
          </p:cNvPicPr>
          <p:nvPr/>
        </p:nvPicPr>
        <p:blipFill>
          <a:blip r:embed="rId3" cstate="print"/>
          <a:srcRect/>
          <a:stretch>
            <a:fillRect/>
          </a:stretch>
        </p:blipFill>
        <p:spPr bwMode="auto">
          <a:xfrm>
            <a:off x="7964488" y="1246287"/>
            <a:ext cx="1179512" cy="762000"/>
          </a:xfrm>
          <a:prstGeom prst="rect">
            <a:avLst/>
          </a:prstGeom>
          <a:noFill/>
          <a:ln w="9525">
            <a:noFill/>
            <a:miter lim="800000"/>
            <a:headEnd/>
            <a:tailEnd/>
          </a:ln>
        </p:spPr>
      </p:pic>
      <p:sp>
        <p:nvSpPr>
          <p:cNvPr id="18" name="TextBox 8"/>
          <p:cNvSpPr txBox="1">
            <a:spLocks noChangeArrowheads="1"/>
          </p:cNvSpPr>
          <p:nvPr/>
        </p:nvSpPr>
        <p:spPr bwMode="auto">
          <a:xfrm>
            <a:off x="685800" y="1627287"/>
            <a:ext cx="6477000" cy="369332"/>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solidFill>
                  <a:srgbClr val="0000FF"/>
                </a:solidFill>
              </a:rPr>
              <a:t>Columns analysis and design:-</a:t>
            </a:r>
            <a:endParaRPr lang="en-US" b="1" dirty="0">
              <a:solidFill>
                <a:srgbClr val="0000FF"/>
              </a:solidFill>
            </a:endParaRPr>
          </a:p>
        </p:txBody>
      </p:sp>
      <p:sp>
        <p:nvSpPr>
          <p:cNvPr id="19" name="TextBox 9"/>
          <p:cNvSpPr txBox="1">
            <a:spLocks noChangeArrowheads="1"/>
          </p:cNvSpPr>
          <p:nvPr/>
        </p:nvSpPr>
        <p:spPr bwMode="auto">
          <a:xfrm>
            <a:off x="609600" y="1981200"/>
            <a:ext cx="8001000" cy="6355586"/>
          </a:xfrm>
          <a:prstGeom prst="rect">
            <a:avLst/>
          </a:prstGeom>
          <a:noFill/>
          <a:ln w="9525">
            <a:noFill/>
            <a:miter lim="800000"/>
            <a:headEnd/>
            <a:tailEnd/>
          </a:ln>
        </p:spPr>
        <p:txBody>
          <a:bodyPr wrap="square">
            <a:spAutoFit/>
          </a:bodyPr>
          <a:lstStyle/>
          <a:p>
            <a:endParaRPr lang="en-GB" dirty="0" smtClean="0"/>
          </a:p>
          <a:p>
            <a:r>
              <a:rPr lang="en-GB" b="1" dirty="0" smtClean="0"/>
              <a:t>Tributary area concept</a:t>
            </a:r>
            <a:r>
              <a:rPr lang="en-GB" dirty="0" smtClean="0"/>
              <a:t> will be used to calculate the load on columns.</a:t>
            </a:r>
          </a:p>
          <a:p>
            <a:endParaRPr lang="en-GB" dirty="0" smtClean="0"/>
          </a:p>
          <a:p>
            <a:r>
              <a:rPr lang="en-US" dirty="0" smtClean="0"/>
              <a:t>Column </a:t>
            </a:r>
            <a:r>
              <a:rPr lang="en-US" dirty="0" smtClean="0">
                <a:solidFill>
                  <a:srgbClr val="0070C0"/>
                </a:solidFill>
              </a:rPr>
              <a:t>A3</a:t>
            </a:r>
            <a:r>
              <a:rPr lang="en-US" dirty="0" smtClean="0"/>
              <a:t> in part A is taken as </a:t>
            </a:r>
            <a:r>
              <a:rPr lang="en-US" dirty="0" err="1" smtClean="0"/>
              <a:t>representive</a:t>
            </a:r>
            <a:r>
              <a:rPr lang="en-US" dirty="0" smtClean="0"/>
              <a:t> column</a:t>
            </a:r>
          </a:p>
          <a:p>
            <a:endParaRPr lang="en-GB" dirty="0" smtClean="0"/>
          </a:p>
          <a:p>
            <a:pPr lvl="0" indent="342900"/>
            <a:r>
              <a:rPr lang="en-GB" dirty="0" smtClean="0">
                <a:latin typeface="Arial" pitchFamily="34" charset="0"/>
                <a:ea typeface="Calibri" pitchFamily="34" charset="0"/>
                <a:cs typeface="Arial" pitchFamily="34" charset="0"/>
              </a:rPr>
              <a:t>W</a:t>
            </a:r>
            <a:r>
              <a:rPr lang="en-GB" baseline="-30000" dirty="0" smtClean="0">
                <a:latin typeface="Arial" pitchFamily="34" charset="0"/>
                <a:ea typeface="Calibri" pitchFamily="34" charset="0"/>
                <a:cs typeface="Arial" pitchFamily="34" charset="0"/>
              </a:rPr>
              <a:t>u </a:t>
            </a:r>
            <a:r>
              <a:rPr lang="en-GB" dirty="0" smtClean="0">
                <a:latin typeface="Arial" pitchFamily="34" charset="0"/>
                <a:ea typeface="Calibri" pitchFamily="34" charset="0"/>
                <a:cs typeface="Arial" pitchFamily="34" charset="0"/>
              </a:rPr>
              <a:t>from one way ribbed slab is equal to (17.72 KN/m</a:t>
            </a:r>
            <a:r>
              <a:rPr lang="en-GB" baseline="30000" dirty="0" smtClean="0">
                <a:latin typeface="Arial" pitchFamily="34" charset="0"/>
                <a:ea typeface="Calibri" pitchFamily="34" charset="0"/>
                <a:cs typeface="Arial" pitchFamily="34" charset="0"/>
              </a:rPr>
              <a:t>2</a:t>
            </a:r>
            <a:r>
              <a:rPr lang="en-GB" dirty="0" smtClean="0">
                <a:latin typeface="Arial" pitchFamily="34" charset="0"/>
                <a:ea typeface="Calibri" pitchFamily="34" charset="0"/>
                <a:cs typeface="Arial" pitchFamily="34" charset="0"/>
              </a:rPr>
              <a:t>)    </a:t>
            </a:r>
            <a:endParaRPr lang="en-US" sz="1100" dirty="0" smtClean="0">
              <a:latin typeface="Arial" pitchFamily="34" charset="0"/>
              <a:cs typeface="Arial" pitchFamily="34" charset="0"/>
            </a:endParaRPr>
          </a:p>
          <a:p>
            <a:pPr lvl="0" indent="342900" eaLnBrk="0" hangingPunct="0"/>
            <a:r>
              <a:rPr lang="en-GB" dirty="0" smtClean="0">
                <a:latin typeface="Arial" pitchFamily="34" charset="0"/>
                <a:ea typeface="Calibri" pitchFamily="34" charset="0"/>
                <a:cs typeface="Arial" pitchFamily="34" charset="0"/>
              </a:rPr>
              <a:t>           P</a:t>
            </a:r>
            <a:r>
              <a:rPr lang="en-GB" baseline="-30000" dirty="0" smtClean="0">
                <a:latin typeface="Arial" pitchFamily="34" charset="0"/>
                <a:ea typeface="Calibri" pitchFamily="34" charset="0"/>
                <a:cs typeface="Arial" pitchFamily="34" charset="0"/>
              </a:rPr>
              <a:t>u1</a:t>
            </a:r>
            <a:r>
              <a:rPr lang="en-GB" dirty="0" smtClean="0">
                <a:latin typeface="Arial" pitchFamily="34" charset="0"/>
                <a:ea typeface="Calibri" pitchFamily="34" charset="0"/>
                <a:cs typeface="Arial" pitchFamily="34" charset="0"/>
              </a:rPr>
              <a:t> = 4 x2.89 x 17.72 = </a:t>
            </a:r>
            <a:r>
              <a:rPr lang="en-GB" dirty="0" smtClean="0">
                <a:solidFill>
                  <a:srgbClr val="0070C0"/>
                </a:solidFill>
                <a:latin typeface="Arial" pitchFamily="34" charset="0"/>
                <a:ea typeface="Calibri" pitchFamily="34" charset="0"/>
                <a:cs typeface="Arial" pitchFamily="34" charset="0"/>
              </a:rPr>
              <a:t>204.8 KN</a:t>
            </a:r>
          </a:p>
          <a:p>
            <a:pPr lvl="0" indent="342900" eaLnBrk="0" hangingPunct="0"/>
            <a:endParaRPr lang="en-US" sz="1100" dirty="0" smtClean="0">
              <a:latin typeface="Arial" pitchFamily="34" charset="0"/>
              <a:cs typeface="Arial" pitchFamily="34" charset="0"/>
            </a:endParaRPr>
          </a:p>
          <a:p>
            <a:pPr lvl="0" indent="342900" eaLnBrk="0" hangingPunct="0"/>
            <a:r>
              <a:rPr lang="en-GB" dirty="0" smtClean="0">
                <a:latin typeface="Arial" pitchFamily="34" charset="0"/>
                <a:ea typeface="Calibri" pitchFamily="34" charset="0"/>
                <a:cs typeface="Arial" pitchFamily="34" charset="0"/>
              </a:rPr>
              <a:t>Loads from beams own weight is equal to:</a:t>
            </a:r>
            <a:endParaRPr lang="en-US" sz="1100" dirty="0" smtClean="0">
              <a:latin typeface="Arial" pitchFamily="34" charset="0"/>
              <a:cs typeface="Arial" pitchFamily="34" charset="0"/>
            </a:endParaRPr>
          </a:p>
          <a:p>
            <a:pPr lvl="0" indent="342900" eaLnBrk="0" hangingPunct="0"/>
            <a:r>
              <a:rPr lang="en-GB" dirty="0" smtClean="0">
                <a:latin typeface="Arial" pitchFamily="34" charset="0"/>
                <a:ea typeface="Calibri" pitchFamily="34" charset="0"/>
                <a:cs typeface="Arial" pitchFamily="34" charset="0"/>
              </a:rPr>
              <a:t>           P</a:t>
            </a:r>
            <a:r>
              <a:rPr lang="en-GB" baseline="-30000" dirty="0" smtClean="0">
                <a:latin typeface="Arial" pitchFamily="34" charset="0"/>
                <a:ea typeface="Calibri" pitchFamily="34" charset="0"/>
                <a:cs typeface="Arial" pitchFamily="34" charset="0"/>
              </a:rPr>
              <a:t>u2</a:t>
            </a:r>
            <a:r>
              <a:rPr lang="en-GB" dirty="0" smtClean="0">
                <a:latin typeface="Arial" pitchFamily="34" charset="0"/>
                <a:ea typeface="Calibri" pitchFamily="34" charset="0"/>
                <a:cs typeface="Arial" pitchFamily="34" charset="0"/>
              </a:rPr>
              <a:t> = {1.2 [0.2 x 0.5 x1.7 + 0.3 x 0.5 x 1.7] x25} x 4 = </a:t>
            </a:r>
            <a:r>
              <a:rPr lang="en-GB" dirty="0" smtClean="0">
                <a:solidFill>
                  <a:srgbClr val="0070C0"/>
                </a:solidFill>
                <a:latin typeface="Arial" pitchFamily="34" charset="0"/>
                <a:ea typeface="Calibri" pitchFamily="34" charset="0"/>
                <a:cs typeface="Arial" pitchFamily="34" charset="0"/>
              </a:rPr>
              <a:t>57.2 KN</a:t>
            </a:r>
          </a:p>
          <a:p>
            <a:pPr lvl="0" indent="342900" eaLnBrk="0" hangingPunct="0"/>
            <a:endParaRPr lang="en-US" sz="1100" dirty="0" smtClean="0">
              <a:latin typeface="Arial" pitchFamily="34" charset="0"/>
              <a:cs typeface="Arial" pitchFamily="34" charset="0"/>
            </a:endParaRPr>
          </a:p>
          <a:p>
            <a:pPr lvl="0" indent="342900" eaLnBrk="0" hangingPunct="0"/>
            <a:r>
              <a:rPr lang="en-GB" dirty="0" smtClean="0">
                <a:latin typeface="Arial" pitchFamily="34" charset="0"/>
                <a:ea typeface="Calibri" pitchFamily="34" charset="0"/>
                <a:cs typeface="Arial" pitchFamily="34" charset="0"/>
              </a:rPr>
              <a:t> Loads from external partition are equal to:</a:t>
            </a:r>
            <a:endParaRPr lang="en-US" sz="1100" dirty="0" smtClean="0">
              <a:latin typeface="Arial" pitchFamily="34" charset="0"/>
              <a:cs typeface="Arial" pitchFamily="34" charset="0"/>
            </a:endParaRPr>
          </a:p>
          <a:p>
            <a:pPr lvl="0" indent="342900" eaLnBrk="0" hangingPunct="0"/>
            <a:r>
              <a:rPr lang="en-GB" dirty="0" smtClean="0">
                <a:latin typeface="Arial" pitchFamily="34" charset="0"/>
                <a:ea typeface="Calibri" pitchFamily="34" charset="0"/>
                <a:cs typeface="Arial" pitchFamily="34" charset="0"/>
              </a:rPr>
              <a:t>           P</a:t>
            </a:r>
            <a:r>
              <a:rPr lang="en-GB" baseline="-30000" dirty="0" smtClean="0">
                <a:latin typeface="Arial" pitchFamily="34" charset="0"/>
                <a:ea typeface="Calibri" pitchFamily="34" charset="0"/>
                <a:cs typeface="Arial" pitchFamily="34" charset="0"/>
              </a:rPr>
              <a:t>u3</a:t>
            </a:r>
            <a:r>
              <a:rPr lang="en-GB" dirty="0" smtClean="0">
                <a:latin typeface="Arial" pitchFamily="34" charset="0"/>
                <a:ea typeface="Calibri" pitchFamily="34" charset="0"/>
                <a:cs typeface="Arial" pitchFamily="34" charset="0"/>
              </a:rPr>
              <a:t> = 4 X (1.7+1.7) X 30 =</a:t>
            </a:r>
            <a:r>
              <a:rPr lang="en-GB" dirty="0" smtClean="0">
                <a:solidFill>
                  <a:srgbClr val="0070C0"/>
                </a:solidFill>
                <a:latin typeface="Arial" pitchFamily="34" charset="0"/>
                <a:ea typeface="Calibri" pitchFamily="34" charset="0"/>
                <a:cs typeface="Arial" pitchFamily="34" charset="0"/>
              </a:rPr>
              <a:t>408 KN</a:t>
            </a:r>
            <a:r>
              <a:rPr lang="en-GB" dirty="0" smtClean="0">
                <a:latin typeface="Arial" pitchFamily="34" charset="0"/>
                <a:ea typeface="Calibri" pitchFamily="34" charset="0"/>
                <a:cs typeface="Arial" pitchFamily="34" charset="0"/>
              </a:rPr>
              <a:t>.</a:t>
            </a:r>
          </a:p>
          <a:p>
            <a:pPr lvl="0" indent="342900" eaLnBrk="0" hangingPunct="0"/>
            <a:endParaRPr lang="en-US" sz="1100" dirty="0" smtClean="0">
              <a:latin typeface="Arial" pitchFamily="34" charset="0"/>
              <a:cs typeface="Arial" pitchFamily="34" charset="0"/>
            </a:endParaRPr>
          </a:p>
          <a:p>
            <a:pPr lvl="0" indent="342900" eaLnBrk="0" hangingPunct="0"/>
            <a:r>
              <a:rPr lang="en-GB" dirty="0" smtClean="0">
                <a:latin typeface="Arial" pitchFamily="34" charset="0"/>
                <a:ea typeface="Calibri" pitchFamily="34" charset="0"/>
                <a:cs typeface="Arial" pitchFamily="34" charset="0"/>
              </a:rPr>
              <a:t>Total load on the column is equal to</a:t>
            </a:r>
            <a:endParaRPr lang="en-US" sz="1100" dirty="0" smtClean="0">
              <a:latin typeface="Arial" pitchFamily="34" charset="0"/>
              <a:cs typeface="Arial" pitchFamily="34" charset="0"/>
            </a:endParaRPr>
          </a:p>
          <a:p>
            <a:pPr lvl="0" indent="342900" eaLnBrk="0" hangingPunct="0"/>
            <a:r>
              <a:rPr lang="en-GB" dirty="0" smtClean="0">
                <a:latin typeface="Arial" pitchFamily="34" charset="0"/>
                <a:ea typeface="Calibri" pitchFamily="34" charset="0"/>
                <a:cs typeface="Arial" pitchFamily="34" charset="0"/>
              </a:rPr>
              <a:t>           </a:t>
            </a:r>
            <a:r>
              <a:rPr lang="en-GB" b="1" dirty="0" err="1" smtClean="0">
                <a:latin typeface="Arial" pitchFamily="34" charset="0"/>
                <a:ea typeface="Calibri" pitchFamily="34" charset="0"/>
                <a:cs typeface="Arial" pitchFamily="34" charset="0"/>
              </a:rPr>
              <a:t>P</a:t>
            </a:r>
            <a:r>
              <a:rPr lang="en-GB" b="1" baseline="-30000" dirty="0" err="1" smtClean="0">
                <a:latin typeface="Arial" pitchFamily="34" charset="0"/>
                <a:ea typeface="Calibri" pitchFamily="34" charset="0"/>
                <a:cs typeface="Arial" pitchFamily="34" charset="0"/>
              </a:rPr>
              <a:t>u</a:t>
            </a:r>
            <a:r>
              <a:rPr lang="en-GB" baseline="-30000" dirty="0" smtClean="0">
                <a:latin typeface="Arial" pitchFamily="34" charset="0"/>
                <a:ea typeface="Calibri" pitchFamily="34" charset="0"/>
                <a:cs typeface="Arial" pitchFamily="34" charset="0"/>
              </a:rPr>
              <a:t> </a:t>
            </a:r>
            <a:r>
              <a:rPr lang="en-GB" dirty="0" smtClean="0">
                <a:latin typeface="Arial" pitchFamily="34" charset="0"/>
                <a:ea typeface="Calibri" pitchFamily="34" charset="0"/>
                <a:cs typeface="Arial" pitchFamily="34" charset="0"/>
              </a:rPr>
              <a:t>= P</a:t>
            </a:r>
            <a:r>
              <a:rPr lang="en-GB" baseline="-30000" dirty="0" smtClean="0">
                <a:latin typeface="Arial" pitchFamily="34" charset="0"/>
                <a:ea typeface="Calibri" pitchFamily="34" charset="0"/>
                <a:cs typeface="Arial" pitchFamily="34" charset="0"/>
              </a:rPr>
              <a:t>u1 </a:t>
            </a:r>
            <a:r>
              <a:rPr lang="en-GB" dirty="0" smtClean="0">
                <a:latin typeface="Arial" pitchFamily="34" charset="0"/>
                <a:ea typeface="Calibri" pitchFamily="34" charset="0"/>
                <a:cs typeface="Arial" pitchFamily="34" charset="0"/>
              </a:rPr>
              <a:t>+ P</a:t>
            </a:r>
            <a:r>
              <a:rPr lang="en-GB" baseline="-30000" dirty="0" smtClean="0">
                <a:latin typeface="Arial" pitchFamily="34" charset="0"/>
                <a:ea typeface="Calibri" pitchFamily="34" charset="0"/>
                <a:cs typeface="Arial" pitchFamily="34" charset="0"/>
              </a:rPr>
              <a:t>u2</a:t>
            </a:r>
            <a:r>
              <a:rPr lang="en-GB" dirty="0" smtClean="0">
                <a:latin typeface="Arial" pitchFamily="34" charset="0"/>
                <a:ea typeface="Calibri" pitchFamily="34" charset="0"/>
                <a:cs typeface="Arial" pitchFamily="34" charset="0"/>
              </a:rPr>
              <a:t> + P</a:t>
            </a:r>
            <a:r>
              <a:rPr lang="en-GB" baseline="-30000" dirty="0" smtClean="0">
                <a:latin typeface="Arial" pitchFamily="34" charset="0"/>
                <a:ea typeface="Calibri" pitchFamily="34" charset="0"/>
                <a:cs typeface="Arial" pitchFamily="34" charset="0"/>
              </a:rPr>
              <a:t>u3</a:t>
            </a:r>
            <a:r>
              <a:rPr lang="en-GB" dirty="0" smtClean="0">
                <a:latin typeface="Arial" pitchFamily="34" charset="0"/>
                <a:ea typeface="Calibri" pitchFamily="34" charset="0"/>
                <a:cs typeface="Arial" pitchFamily="34" charset="0"/>
              </a:rPr>
              <a:t> = 408 + 204 + 57.2 = </a:t>
            </a:r>
            <a:r>
              <a:rPr lang="en-GB" b="1" dirty="0" smtClean="0">
                <a:solidFill>
                  <a:srgbClr val="0070C0"/>
                </a:solidFill>
                <a:latin typeface="Arial" pitchFamily="34" charset="0"/>
                <a:ea typeface="Calibri" pitchFamily="34" charset="0"/>
                <a:cs typeface="Arial" pitchFamily="34" charset="0"/>
              </a:rPr>
              <a:t>669.2 KN</a:t>
            </a:r>
            <a:endParaRPr lang="en-GB" sz="3200" dirty="0" smtClean="0">
              <a:solidFill>
                <a:srgbClr val="0070C0"/>
              </a:solidFill>
              <a:latin typeface="Arial" pitchFamily="34" charset="0"/>
              <a:cs typeface="Arial" pitchFamily="34" charset="0"/>
            </a:endParaRPr>
          </a:p>
          <a:p>
            <a:endParaRPr lang="en-GB" dirty="0" smtClean="0"/>
          </a:p>
          <a:p>
            <a:endParaRPr lang="en-GB" dirty="0" smtClean="0"/>
          </a:p>
          <a:p>
            <a:endParaRPr lang="en-US" dirty="0" smtClean="0"/>
          </a:p>
          <a:p>
            <a:endParaRPr lang="en-US" dirty="0" smtClean="0"/>
          </a:p>
          <a:p>
            <a:endParaRPr lang="en-US" dirty="0" smtClean="0"/>
          </a:p>
          <a:p>
            <a:endParaRPr lang="en-GB" dirty="0" smtClean="0"/>
          </a:p>
          <a:p>
            <a:r>
              <a:rPr lang="en-GB" dirty="0" smtClean="0"/>
              <a:t>  </a:t>
            </a:r>
            <a:endParaRPr lang="en-US" dirty="0">
              <a:ea typeface="SimSun" pitchFamily="2" charset="-122"/>
              <a:cs typeface="Tahoma" pitchFamily="34" charset="0"/>
            </a:endParaRPr>
          </a:p>
        </p:txBody>
      </p:sp>
      <p:sp>
        <p:nvSpPr>
          <p:cNvPr id="21"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23"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25"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114300" cy="190500"/>
          </a:xfrm>
          <a:prstGeom prst="rect">
            <a:avLst/>
          </a:prstGeom>
          <a:noFill/>
        </p:spPr>
      </p:pic>
      <p:sp>
        <p:nvSpPr>
          <p:cNvPr id="63489" name="Rectangle 1"/>
          <p:cNvSpPr>
            <a:spLocks noChangeArrowheads="1"/>
          </p:cNvSpPr>
          <p:nvPr/>
        </p:nvSpPr>
        <p:spPr bwMode="auto">
          <a:xfrm>
            <a:off x="0" y="97795"/>
            <a:ext cx="56938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p:txBody>
          <a:bodyPr/>
          <a:lstStyle/>
          <a:p>
            <a:r>
              <a:rPr lang="en-US" sz="2000" b="1" dirty="0" smtClean="0">
                <a:latin typeface="Arial" pitchFamily="34" charset="0"/>
                <a:cs typeface="Arial" pitchFamily="34" charset="0"/>
              </a:rPr>
              <a:t>Preliminary</a:t>
            </a:r>
            <a:r>
              <a:rPr lang="en-US" sz="2800" b="1" dirty="0" smtClean="0">
                <a:latin typeface="Arial" pitchFamily="34" charset="0"/>
                <a:cs typeface="Arial" pitchFamily="34" charset="0"/>
              </a:rPr>
              <a:t> </a:t>
            </a:r>
            <a:r>
              <a:rPr lang="en-US" sz="2000" b="1" dirty="0" smtClean="0">
                <a:latin typeface="Arial" pitchFamily="34" charset="0"/>
                <a:cs typeface="Arial" pitchFamily="34" charset="0"/>
              </a:rPr>
              <a:t>analysis and design of elements</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dirty="0"/>
          </a:p>
        </p:txBody>
      </p:sp>
      <p:sp>
        <p:nvSpPr>
          <p:cNvPr id="5" name="Date Placeholder 4"/>
          <p:cNvSpPr>
            <a:spLocks noGrp="1"/>
          </p:cNvSpPr>
          <p:nvPr>
            <p:ph type="dt" sz="half" idx="13"/>
          </p:nvPr>
        </p:nvSpPr>
        <p:spPr>
          <a:xfrm>
            <a:off x="-76200" y="6553200"/>
            <a:ext cx="1905000" cy="304800"/>
          </a:xfrm>
        </p:spPr>
        <p:txBody>
          <a:bodyPr/>
          <a:lstStyle/>
          <a:p>
            <a:pPr>
              <a:defRPr/>
            </a:pPr>
            <a:endParaRPr lang="en-US" b="1" dirty="0" smtClean="0">
              <a:latin typeface="Arial" pitchFamily="34" charset="0"/>
              <a:cs typeface="Arial" pitchFamily="34" charset="0"/>
            </a:endParaRPr>
          </a:p>
          <a:p>
            <a:pPr>
              <a:defRPr/>
            </a:pPr>
            <a:endParaRPr lang="en-US" b="1" dirty="0" smtClean="0">
              <a:latin typeface="Arial" pitchFamily="34" charset="0"/>
              <a:cs typeface="Arial" pitchFamily="34" charset="0"/>
            </a:endParaRPr>
          </a:p>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endParaRPr lang="en-US" dirty="0" smtClean="0"/>
          </a:p>
          <a:p>
            <a:pPr>
              <a:defRPr/>
            </a:pPr>
            <a:endParaRPr lang="en-US" dirty="0" smtClean="0"/>
          </a:p>
          <a:p>
            <a:pPr>
              <a:defRPr/>
            </a:pPr>
            <a:endParaRPr lang="en-US" dirty="0" smtClean="0"/>
          </a:p>
          <a:p>
            <a:pPr>
              <a:defRPr/>
            </a:pPr>
            <a:endParaRPr lang="en-US" dirty="0"/>
          </a:p>
        </p:txBody>
      </p:sp>
      <p:sp>
        <p:nvSpPr>
          <p:cNvPr id="6" name="Footer Placeholder 5"/>
          <p:cNvSpPr>
            <a:spLocks noGrp="1"/>
          </p:cNvSpPr>
          <p:nvPr>
            <p:ph type="ftr" sz="quarter" idx="14"/>
          </p:nvPr>
        </p:nvSpPr>
        <p:spPr/>
        <p:txBody>
          <a:bodyPr/>
          <a:lstStyle/>
          <a:p>
            <a:pPr>
              <a:defRPr/>
            </a:pPr>
            <a:endParaRPr lang="en-US" sz="1600" b="1" dirty="0" smtClean="0"/>
          </a:p>
          <a:p>
            <a:pPr>
              <a:defRPr/>
            </a:pPr>
            <a:r>
              <a:rPr lang="en-US" sz="1600" b="1" dirty="0" smtClean="0"/>
              <a:t>An-</a:t>
            </a:r>
            <a:r>
              <a:rPr lang="en-US" sz="1600" b="1" dirty="0" err="1" smtClean="0"/>
              <a:t>Najah</a:t>
            </a:r>
            <a:r>
              <a:rPr lang="en-US" sz="1600" b="1" dirty="0" smtClean="0"/>
              <a:t> National University</a:t>
            </a:r>
          </a:p>
          <a:p>
            <a:pPr>
              <a:defRPr/>
            </a:pPr>
            <a:endParaRPr lang="en-US" sz="1600" dirty="0"/>
          </a:p>
        </p:txBody>
      </p:sp>
      <p:sp>
        <p:nvSpPr>
          <p:cNvPr id="7" name="Rectangle 6"/>
          <p:cNvSpPr/>
          <p:nvPr/>
        </p:nvSpPr>
        <p:spPr>
          <a:xfrm>
            <a:off x="685800" y="2057400"/>
            <a:ext cx="7696200" cy="3416320"/>
          </a:xfrm>
          <a:prstGeom prst="rect">
            <a:avLst/>
          </a:prstGeom>
        </p:spPr>
        <p:txBody>
          <a:bodyPr wrap="square">
            <a:spAutoFit/>
          </a:bodyPr>
          <a:lstStyle/>
          <a:p>
            <a:endParaRPr lang="en-US" dirty="0" smtClean="0"/>
          </a:p>
          <a:p>
            <a:endParaRPr lang="en-GB" dirty="0" smtClean="0">
              <a:solidFill>
                <a:srgbClr val="0070C0"/>
              </a:solidFill>
            </a:endParaRPr>
          </a:p>
          <a:p>
            <a:r>
              <a:rPr lang="en-GB" dirty="0" smtClean="0"/>
              <a:t>       And we assume </a:t>
            </a:r>
            <a:r>
              <a:rPr lang="en-GB" b="1" dirty="0" smtClean="0"/>
              <a:t>ρ = 0.01</a:t>
            </a:r>
          </a:p>
          <a:p>
            <a:endParaRPr lang="en-US" dirty="0" smtClean="0"/>
          </a:p>
          <a:p>
            <a:r>
              <a:rPr lang="en-GB" dirty="0" smtClean="0"/>
              <a:t>                                 </a:t>
            </a:r>
            <a:r>
              <a:rPr lang="en-GB" b="1" dirty="0" smtClean="0"/>
              <a:t>Ø = 0.65</a:t>
            </a:r>
            <a:endParaRPr lang="en-GB" dirty="0" smtClean="0">
              <a:solidFill>
                <a:srgbClr val="0070C0"/>
              </a:solidFill>
            </a:endParaRPr>
          </a:p>
          <a:p>
            <a:endParaRPr lang="en-GB" dirty="0" smtClean="0">
              <a:solidFill>
                <a:srgbClr val="0070C0"/>
              </a:solidFill>
            </a:endParaRPr>
          </a:p>
          <a:p>
            <a:endParaRPr lang="en-GB" dirty="0" smtClean="0"/>
          </a:p>
          <a:p>
            <a:r>
              <a:rPr lang="en-GB" dirty="0" smtClean="0"/>
              <a:t>      669.2 x 1000 = 0.65 (0.8) (0.85 x 28(Ag – 0.01Ag) +420 x 0.01 Ag)</a:t>
            </a:r>
            <a:endParaRPr lang="en-GB" dirty="0" smtClean="0">
              <a:solidFill>
                <a:srgbClr val="0070C0"/>
              </a:solidFill>
            </a:endParaRPr>
          </a:p>
          <a:p>
            <a:endParaRPr lang="en-GB" dirty="0" smtClean="0"/>
          </a:p>
          <a:p>
            <a:r>
              <a:rPr lang="en-GB" dirty="0" smtClean="0"/>
              <a:t>       Ag = </a:t>
            </a:r>
            <a:r>
              <a:rPr lang="en-GB" dirty="0" smtClean="0">
                <a:solidFill>
                  <a:srgbClr val="0070C0"/>
                </a:solidFill>
              </a:rPr>
              <a:t>46473 mm</a:t>
            </a:r>
            <a:r>
              <a:rPr lang="en-GB" baseline="30000" dirty="0" smtClean="0">
                <a:solidFill>
                  <a:srgbClr val="0070C0"/>
                </a:solidFill>
              </a:rPr>
              <a:t>2              </a:t>
            </a:r>
            <a:endParaRPr lang="en-GB" dirty="0" smtClean="0">
              <a:solidFill>
                <a:srgbClr val="0070C0"/>
              </a:solidFill>
            </a:endParaRPr>
          </a:p>
          <a:p>
            <a:endParaRPr lang="en-GB" dirty="0" smtClean="0"/>
          </a:p>
          <a:p>
            <a:r>
              <a:rPr lang="en-GB" dirty="0" smtClean="0"/>
              <a:t>      Take column </a:t>
            </a:r>
            <a:r>
              <a:rPr lang="en-GB" dirty="0" smtClean="0">
                <a:solidFill>
                  <a:srgbClr val="0070C0"/>
                </a:solidFill>
              </a:rPr>
              <a:t>300 x 300 mm  </a:t>
            </a:r>
            <a:r>
              <a:rPr lang="en-GB" dirty="0" smtClean="0"/>
              <a:t> (Ag = 300 x 300 = 90000 mm</a:t>
            </a:r>
            <a:r>
              <a:rPr lang="en-GB" baseline="30000" dirty="0" smtClean="0"/>
              <a:t>2</a:t>
            </a:r>
            <a:r>
              <a:rPr lang="en-GB" dirty="0" smtClean="0"/>
              <a:t>)</a:t>
            </a:r>
            <a:endParaRPr lang="en-US" dirty="0"/>
          </a:p>
        </p:txBody>
      </p:sp>
      <p:pic>
        <p:nvPicPr>
          <p:cNvPr id="8" name="Picture 7" descr="col equa.png"/>
          <p:cNvPicPr>
            <a:picLocks noChangeAspect="1"/>
          </p:cNvPicPr>
          <p:nvPr/>
        </p:nvPicPr>
        <p:blipFill>
          <a:blip r:embed="rId2" cstate="print"/>
          <a:stretch>
            <a:fillRect/>
          </a:stretch>
        </p:blipFill>
        <p:spPr>
          <a:xfrm>
            <a:off x="1066800" y="1600200"/>
            <a:ext cx="5105400" cy="600159"/>
          </a:xfrm>
          <a:prstGeom prst="rect">
            <a:avLst/>
          </a:prstGeom>
        </p:spPr>
      </p:pic>
      <p:pic>
        <p:nvPicPr>
          <p:cNvPr id="9" name="Picture 4" descr="شعار الجامعة"/>
          <p:cNvPicPr>
            <a:picLocks noChangeAspect="1" noChangeArrowheads="1"/>
          </p:cNvPicPr>
          <p:nvPr/>
        </p:nvPicPr>
        <p:blipFill>
          <a:blip r:embed="rId3" cstate="print"/>
          <a:srcRect/>
          <a:stretch>
            <a:fillRect/>
          </a:stretch>
        </p:blipFill>
        <p:spPr bwMode="auto">
          <a:xfrm>
            <a:off x="76200" y="103287"/>
            <a:ext cx="990600" cy="609600"/>
          </a:xfrm>
          <a:prstGeom prst="rect">
            <a:avLst/>
          </a:prstGeom>
          <a:noFill/>
          <a:ln w="9525">
            <a:noFill/>
            <a:miter lim="800000"/>
            <a:headEnd/>
            <a:tailEnd/>
          </a:ln>
        </p:spPr>
      </p:pic>
      <p:sp>
        <p:nvSpPr>
          <p:cNvPr id="10" name="TextBox 6"/>
          <p:cNvSpPr txBox="1">
            <a:spLocks noChangeArrowheads="1"/>
          </p:cNvSpPr>
          <p:nvPr/>
        </p:nvSpPr>
        <p:spPr bwMode="auto">
          <a:xfrm>
            <a:off x="0" y="789087"/>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8001000" cy="457200"/>
          </a:xfrm>
        </p:spPr>
        <p:txBody>
          <a:bodyPr/>
          <a:lstStyle/>
          <a:p>
            <a:r>
              <a:rPr lang="en-GB" sz="2000" b="1" i="1" dirty="0" smtClean="0">
                <a:latin typeface="Arial" pitchFamily="34" charset="0"/>
                <a:cs typeface="Arial" pitchFamily="34" charset="0"/>
              </a:rPr>
              <a:t>Three dimensional structural analysis and design</a:t>
            </a:r>
            <a:endParaRPr lang="en-US" sz="2000" dirty="0">
              <a:latin typeface="Arial" pitchFamily="34" charset="0"/>
              <a:cs typeface="Arial" pitchFamily="34" charset="0"/>
            </a:endParaRPr>
          </a:p>
        </p:txBody>
      </p:sp>
      <p:sp>
        <p:nvSpPr>
          <p:cNvPr id="5" name="Date Placeholder 4"/>
          <p:cNvSpPr>
            <a:spLocks noGrp="1"/>
          </p:cNvSpPr>
          <p:nvPr>
            <p:ph type="dt" sz="half" idx="13"/>
          </p:nvPr>
        </p:nvSpPr>
        <p:spPr/>
        <p:txBody>
          <a:bodyPr/>
          <a:lstStyle/>
          <a:p>
            <a:pPr>
              <a:defRPr/>
            </a:pPr>
            <a:r>
              <a:rPr lang="en-US" dirty="0" smtClean="0"/>
              <a:t>May 26, 2011</a:t>
            </a:r>
            <a:endParaRPr lang="en-US" dirty="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p>
        </p:txBody>
      </p:sp>
      <p:pic>
        <p:nvPicPr>
          <p:cNvPr id="8" name="Picture 4" descr="شعار الجامعة"/>
          <p:cNvPicPr>
            <a:picLocks noChangeAspect="1" noChangeArrowheads="1"/>
          </p:cNvPicPr>
          <p:nvPr/>
        </p:nvPicPr>
        <p:blipFill>
          <a:blip r:embed="rId2" cstate="print"/>
          <a:srcRect/>
          <a:stretch>
            <a:fillRect/>
          </a:stretch>
        </p:blipFill>
        <p:spPr bwMode="auto">
          <a:xfrm>
            <a:off x="76200" y="103287"/>
            <a:ext cx="990600" cy="609600"/>
          </a:xfrm>
          <a:prstGeom prst="rect">
            <a:avLst/>
          </a:prstGeom>
          <a:noFill/>
          <a:ln w="9525">
            <a:noFill/>
            <a:miter lim="800000"/>
            <a:headEnd/>
            <a:tailEnd/>
          </a:ln>
        </p:spPr>
      </p:pic>
      <p:sp>
        <p:nvSpPr>
          <p:cNvPr id="11" name="TextBox 6"/>
          <p:cNvSpPr txBox="1">
            <a:spLocks noChangeArrowheads="1"/>
          </p:cNvSpPr>
          <p:nvPr/>
        </p:nvSpPr>
        <p:spPr bwMode="auto">
          <a:xfrm>
            <a:off x="0" y="789087"/>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12" name="TextBox 11"/>
          <p:cNvSpPr txBox="1"/>
          <p:nvPr/>
        </p:nvSpPr>
        <p:spPr>
          <a:xfrm>
            <a:off x="685800" y="1752600"/>
            <a:ext cx="6934200" cy="2031325"/>
          </a:xfrm>
          <a:prstGeom prst="rect">
            <a:avLst/>
          </a:prstGeom>
          <a:noFill/>
        </p:spPr>
        <p:txBody>
          <a:bodyPr wrap="square" rtlCol="0">
            <a:spAutoFit/>
          </a:bodyPr>
          <a:lstStyle/>
          <a:p>
            <a:pPr>
              <a:buFont typeface="Wingdings" pitchFamily="2" charset="2"/>
              <a:buChar char="Ø"/>
            </a:pPr>
            <a:r>
              <a:rPr lang="en-GB" b="1" dirty="0" smtClean="0">
                <a:solidFill>
                  <a:srgbClr val="0000FF"/>
                </a:solidFill>
              </a:rPr>
              <a:t>Modelling the building as three dimensional structures:</a:t>
            </a:r>
          </a:p>
          <a:p>
            <a:endParaRPr lang="en-GB" b="1" dirty="0" smtClean="0">
              <a:solidFill>
                <a:schemeClr val="bg2">
                  <a:lumMod val="25000"/>
                </a:schemeClr>
              </a:solidFill>
            </a:endParaRPr>
          </a:p>
          <a:p>
            <a:r>
              <a:rPr lang="en-US" dirty="0" smtClean="0">
                <a:solidFill>
                  <a:schemeClr val="bg2">
                    <a:lumMod val="25000"/>
                  </a:schemeClr>
                </a:solidFill>
              </a:rPr>
              <a:t> All the building is modeled as 3D structure on SAP program.</a:t>
            </a:r>
          </a:p>
          <a:p>
            <a:endParaRPr lang="en-US" dirty="0" smtClean="0">
              <a:solidFill>
                <a:schemeClr val="bg2">
                  <a:lumMod val="25000"/>
                </a:schemeClr>
              </a:solidFill>
            </a:endParaRPr>
          </a:p>
          <a:p>
            <a:r>
              <a:rPr lang="en-US" dirty="0" smtClean="0">
                <a:solidFill>
                  <a:schemeClr val="bg2">
                    <a:lumMod val="25000"/>
                  </a:schemeClr>
                </a:solidFill>
              </a:rPr>
              <a:t>Part A will take as </a:t>
            </a:r>
            <a:r>
              <a:rPr lang="en-US" dirty="0" err="1" smtClean="0">
                <a:solidFill>
                  <a:schemeClr val="bg2">
                    <a:lumMod val="25000"/>
                  </a:schemeClr>
                </a:solidFill>
              </a:rPr>
              <a:t>representive</a:t>
            </a:r>
            <a:r>
              <a:rPr lang="en-US" dirty="0" smtClean="0">
                <a:solidFill>
                  <a:schemeClr val="bg2">
                    <a:lumMod val="25000"/>
                  </a:schemeClr>
                </a:solidFill>
              </a:rPr>
              <a:t> model</a:t>
            </a:r>
          </a:p>
          <a:p>
            <a:r>
              <a:rPr lang="en-US" dirty="0" smtClean="0">
                <a:solidFill>
                  <a:schemeClr val="bg2">
                    <a:lumMod val="25000"/>
                  </a:schemeClr>
                </a:solidFill>
              </a:rPr>
              <a:t>to do the requirement verifications.</a:t>
            </a:r>
          </a:p>
          <a:p>
            <a:endParaRPr lang="en-US" dirty="0">
              <a:solidFill>
                <a:schemeClr val="bg2">
                  <a:lumMod val="25000"/>
                </a:schemeClr>
              </a:solidFill>
            </a:endParaRPr>
          </a:p>
        </p:txBody>
      </p:sp>
      <p:pic>
        <p:nvPicPr>
          <p:cNvPr id="13" name="Picture 12" descr="SCHOOL(A_21102010,MODEFIED)-REV7.bmp"/>
          <p:cNvPicPr>
            <a:picLocks noChangeAspect="1"/>
          </p:cNvPicPr>
          <p:nvPr/>
        </p:nvPicPr>
        <p:blipFill>
          <a:blip r:embed="rId3" cstate="print"/>
          <a:stretch>
            <a:fillRect/>
          </a:stretch>
        </p:blipFill>
        <p:spPr>
          <a:xfrm>
            <a:off x="4419600" y="3200400"/>
            <a:ext cx="4648200" cy="3281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0724"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0725"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0727" name="TextBox 8"/>
          <p:cNvSpPr txBox="1">
            <a:spLocks noChangeArrowheads="1"/>
          </p:cNvSpPr>
          <p:nvPr/>
        </p:nvSpPr>
        <p:spPr bwMode="auto">
          <a:xfrm>
            <a:off x="1143000" y="838200"/>
            <a:ext cx="8001000" cy="400110"/>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dirty="0">
              <a:solidFill>
                <a:schemeClr val="bg1"/>
              </a:solidFill>
              <a:latin typeface="Arial" pitchFamily="34" charset="0"/>
              <a:cs typeface="Arial" pitchFamily="34" charset="0"/>
            </a:endParaRPr>
          </a:p>
        </p:txBody>
      </p:sp>
      <p:pic>
        <p:nvPicPr>
          <p:cNvPr id="30728"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30729" name="TextBox 9"/>
          <p:cNvSpPr txBox="1">
            <a:spLocks noChangeArrowheads="1"/>
          </p:cNvSpPr>
          <p:nvPr/>
        </p:nvSpPr>
        <p:spPr bwMode="auto">
          <a:xfrm>
            <a:off x="1219200" y="1295400"/>
            <a:ext cx="3200400" cy="677863"/>
          </a:xfrm>
          <a:prstGeom prst="rect">
            <a:avLst/>
          </a:prstGeom>
          <a:noFill/>
          <a:ln w="9525">
            <a:noFill/>
            <a:miter lim="800000"/>
            <a:headEnd/>
            <a:tailEnd/>
          </a:ln>
        </p:spPr>
        <p:txBody>
          <a:bodyPr>
            <a:spAutoFit/>
          </a:bodyPr>
          <a:lstStyle/>
          <a:p>
            <a:r>
              <a:rPr lang="en-US" dirty="0">
                <a:solidFill>
                  <a:srgbClr val="0000FF"/>
                </a:solidFill>
              </a:rPr>
              <a:t> </a:t>
            </a:r>
            <a:r>
              <a:rPr lang="en-US" b="1" i="1" dirty="0">
                <a:solidFill>
                  <a:srgbClr val="0000FF"/>
                </a:solidFill>
              </a:rPr>
              <a:t>Checks for SAP model</a:t>
            </a:r>
            <a:endParaRPr lang="en-US" sz="2000" b="1" dirty="0">
              <a:solidFill>
                <a:srgbClr val="0000FF"/>
              </a:solidFill>
            </a:endParaRPr>
          </a:p>
          <a:p>
            <a:endParaRPr lang="en-US" dirty="0">
              <a:solidFill>
                <a:srgbClr val="0000FF"/>
              </a:solidFill>
            </a:endParaRPr>
          </a:p>
        </p:txBody>
      </p:sp>
      <p:sp>
        <p:nvSpPr>
          <p:cNvPr id="30730" name="TextBox 11"/>
          <p:cNvSpPr txBox="1">
            <a:spLocks noChangeArrowheads="1"/>
          </p:cNvSpPr>
          <p:nvPr/>
        </p:nvSpPr>
        <p:spPr bwMode="auto">
          <a:xfrm>
            <a:off x="1143000" y="1981200"/>
            <a:ext cx="2362200" cy="369888"/>
          </a:xfrm>
          <a:prstGeom prst="rect">
            <a:avLst/>
          </a:prstGeom>
          <a:noFill/>
          <a:ln w="9525">
            <a:noFill/>
            <a:miter lim="800000"/>
            <a:headEnd/>
            <a:tailEnd/>
          </a:ln>
        </p:spPr>
        <p:txBody>
          <a:bodyPr>
            <a:spAutoFit/>
          </a:bodyPr>
          <a:lstStyle/>
          <a:p>
            <a:pPr>
              <a:buFont typeface="Wingdings" pitchFamily="2" charset="2"/>
              <a:buChar char="v"/>
            </a:pPr>
            <a:r>
              <a:rPr lang="en-US" dirty="0">
                <a:solidFill>
                  <a:schemeClr val="bg2">
                    <a:lumMod val="10000"/>
                  </a:schemeClr>
                </a:solidFill>
              </a:rPr>
              <a:t>Compatibility check </a:t>
            </a:r>
          </a:p>
        </p:txBody>
      </p:sp>
      <p:pic>
        <p:nvPicPr>
          <p:cNvPr id="12" name="Picture 11" descr="part a dead and live.png"/>
          <p:cNvPicPr>
            <a:picLocks noChangeAspect="1"/>
          </p:cNvPicPr>
          <p:nvPr/>
        </p:nvPicPr>
        <p:blipFill>
          <a:blip r:embed="rId4" cstate="print"/>
          <a:stretch>
            <a:fillRect/>
          </a:stretch>
        </p:blipFill>
        <p:spPr>
          <a:xfrm>
            <a:off x="3581400" y="2286000"/>
            <a:ext cx="4800600" cy="4119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1748"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1749"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1751" name="TextBox 8"/>
          <p:cNvSpPr txBox="1">
            <a:spLocks noChangeArrowheads="1"/>
          </p:cNvSpPr>
          <p:nvPr/>
        </p:nvSpPr>
        <p:spPr bwMode="auto">
          <a:xfrm>
            <a:off x="1143000" y="819150"/>
            <a:ext cx="8001000" cy="400110"/>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dirty="0">
              <a:solidFill>
                <a:schemeClr val="bg1"/>
              </a:solidFill>
              <a:latin typeface="Arial" pitchFamily="34" charset="0"/>
              <a:cs typeface="Arial" pitchFamily="34" charset="0"/>
            </a:endParaRPr>
          </a:p>
        </p:txBody>
      </p:sp>
      <p:pic>
        <p:nvPicPr>
          <p:cNvPr id="31752"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31754" name="TextBox 13"/>
          <p:cNvSpPr txBox="1">
            <a:spLocks noChangeArrowheads="1"/>
          </p:cNvSpPr>
          <p:nvPr/>
        </p:nvSpPr>
        <p:spPr bwMode="auto">
          <a:xfrm>
            <a:off x="685800" y="1905000"/>
            <a:ext cx="3352800" cy="369888"/>
          </a:xfrm>
          <a:prstGeom prst="rect">
            <a:avLst/>
          </a:prstGeom>
          <a:noFill/>
          <a:ln w="9525">
            <a:noFill/>
            <a:miter lim="800000"/>
            <a:headEnd/>
            <a:tailEnd/>
          </a:ln>
        </p:spPr>
        <p:txBody>
          <a:bodyPr>
            <a:spAutoFit/>
          </a:bodyPr>
          <a:lstStyle/>
          <a:p>
            <a:pPr>
              <a:buFont typeface="Wingdings" pitchFamily="2" charset="2"/>
              <a:buChar char="v"/>
            </a:pPr>
            <a:r>
              <a:rPr lang="en-US" b="1" dirty="0" smtClean="0">
                <a:solidFill>
                  <a:schemeClr val="bg2">
                    <a:lumMod val="25000"/>
                  </a:schemeClr>
                </a:solidFill>
              </a:rPr>
              <a:t>Equilibrium</a:t>
            </a:r>
            <a:endParaRPr lang="en-US" dirty="0">
              <a:solidFill>
                <a:schemeClr val="bg2">
                  <a:lumMod val="25000"/>
                </a:schemeClr>
              </a:solidFill>
            </a:endParaRPr>
          </a:p>
        </p:txBody>
      </p:sp>
      <p:sp>
        <p:nvSpPr>
          <p:cNvPr id="31909" name="TextBox 15"/>
          <p:cNvSpPr txBox="1">
            <a:spLocks noChangeArrowheads="1"/>
          </p:cNvSpPr>
          <p:nvPr/>
        </p:nvSpPr>
        <p:spPr bwMode="auto">
          <a:xfrm>
            <a:off x="762000" y="2438400"/>
            <a:ext cx="7162800" cy="2585323"/>
          </a:xfrm>
          <a:prstGeom prst="rect">
            <a:avLst/>
          </a:prstGeom>
          <a:noFill/>
          <a:ln w="9525">
            <a:noFill/>
            <a:miter lim="800000"/>
            <a:headEnd/>
            <a:tailEnd/>
          </a:ln>
        </p:spPr>
        <p:txBody>
          <a:bodyPr wrap="square">
            <a:spAutoFit/>
          </a:bodyPr>
          <a:lstStyle/>
          <a:p>
            <a:r>
              <a:rPr lang="en-US" dirty="0" smtClean="0"/>
              <a:t>Manual total dead load = </a:t>
            </a:r>
            <a:r>
              <a:rPr lang="en-US" dirty="0" smtClean="0">
                <a:solidFill>
                  <a:srgbClr val="0070C0"/>
                </a:solidFill>
              </a:rPr>
              <a:t>29324.457 KN</a:t>
            </a:r>
          </a:p>
          <a:p>
            <a:endParaRPr lang="en-US" dirty="0" smtClean="0"/>
          </a:p>
          <a:p>
            <a:r>
              <a:rPr lang="en-US" dirty="0" smtClean="0"/>
              <a:t>The base reaction from dead load from SAP = </a:t>
            </a:r>
            <a:r>
              <a:rPr lang="en-US" dirty="0" smtClean="0">
                <a:solidFill>
                  <a:srgbClr val="0070C0"/>
                </a:solidFill>
              </a:rPr>
              <a:t>29391.787 KN</a:t>
            </a:r>
          </a:p>
          <a:p>
            <a:endParaRPr lang="en-US" dirty="0" smtClean="0"/>
          </a:p>
          <a:p>
            <a:r>
              <a:rPr lang="en-US" dirty="0" smtClean="0"/>
              <a:t> </a:t>
            </a:r>
          </a:p>
          <a:p>
            <a:endParaRPr lang="en-US" dirty="0" smtClean="0"/>
          </a:p>
          <a:p>
            <a:endParaRPr lang="en-US" dirty="0" smtClean="0"/>
          </a:p>
          <a:p>
            <a:endParaRPr lang="en-US" dirty="0" smtClean="0"/>
          </a:p>
          <a:p>
            <a:r>
              <a:rPr lang="en-US" dirty="0" smtClean="0"/>
              <a:t> </a:t>
            </a:r>
            <a:endParaRPr lang="en-US" dirty="0"/>
          </a:p>
        </p:txBody>
      </p:sp>
      <p:pic>
        <p:nvPicPr>
          <p:cNvPr id="16" name="Picture 15" descr="2222222222.png"/>
          <p:cNvPicPr>
            <a:picLocks noChangeAspect="1"/>
          </p:cNvPicPr>
          <p:nvPr/>
        </p:nvPicPr>
        <p:blipFill>
          <a:blip r:embed="rId4" cstate="print"/>
          <a:stretch>
            <a:fillRect/>
          </a:stretch>
        </p:blipFill>
        <p:spPr>
          <a:xfrm>
            <a:off x="838200" y="3429000"/>
            <a:ext cx="6629400" cy="914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2772"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2773"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2775" name="TextBox 8"/>
          <p:cNvSpPr txBox="1">
            <a:spLocks noChangeArrowheads="1"/>
          </p:cNvSpPr>
          <p:nvPr/>
        </p:nvSpPr>
        <p:spPr bwMode="auto">
          <a:xfrm>
            <a:off x="1143000" y="819150"/>
            <a:ext cx="8001000" cy="400110"/>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dirty="0">
              <a:solidFill>
                <a:schemeClr val="bg1"/>
              </a:solidFill>
              <a:latin typeface="Arial" pitchFamily="34" charset="0"/>
              <a:cs typeface="Arial" pitchFamily="34" charset="0"/>
            </a:endParaRPr>
          </a:p>
        </p:txBody>
      </p:sp>
      <p:pic>
        <p:nvPicPr>
          <p:cNvPr id="32776"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32780" name="TextBox 22"/>
          <p:cNvSpPr txBox="1">
            <a:spLocks noChangeArrowheads="1"/>
          </p:cNvSpPr>
          <p:nvPr/>
        </p:nvSpPr>
        <p:spPr bwMode="auto">
          <a:xfrm>
            <a:off x="1295400" y="4114800"/>
            <a:ext cx="5638800" cy="369888"/>
          </a:xfrm>
          <a:prstGeom prst="rect">
            <a:avLst/>
          </a:prstGeom>
          <a:noFill/>
          <a:ln w="9525">
            <a:noFill/>
            <a:miter lim="800000"/>
            <a:headEnd/>
            <a:tailEnd/>
          </a:ln>
        </p:spPr>
        <p:txBody>
          <a:bodyPr>
            <a:spAutoFit/>
          </a:bodyPr>
          <a:lstStyle/>
          <a:p>
            <a:endParaRPr lang="en-US"/>
          </a:p>
        </p:txBody>
      </p:sp>
      <p:sp>
        <p:nvSpPr>
          <p:cNvPr id="15" name="TextBox 14"/>
          <p:cNvSpPr txBox="1"/>
          <p:nvPr/>
        </p:nvSpPr>
        <p:spPr>
          <a:xfrm>
            <a:off x="990600" y="2362200"/>
            <a:ext cx="6096000" cy="369332"/>
          </a:xfrm>
          <a:prstGeom prst="rect">
            <a:avLst/>
          </a:prstGeom>
          <a:noFill/>
        </p:spPr>
        <p:txBody>
          <a:bodyPr wrap="square" rtlCol="0">
            <a:spAutoFit/>
          </a:bodyPr>
          <a:lstStyle/>
          <a:p>
            <a:r>
              <a:rPr lang="en-US" dirty="0" smtClean="0"/>
              <a:t>Beam 12A in part A is taken as </a:t>
            </a:r>
            <a:r>
              <a:rPr lang="en-US" dirty="0" err="1" smtClean="0"/>
              <a:t>representive</a:t>
            </a:r>
            <a:r>
              <a:rPr lang="en-US" dirty="0" smtClean="0"/>
              <a:t> beam</a:t>
            </a:r>
          </a:p>
        </p:txBody>
      </p:sp>
      <p:sp>
        <p:nvSpPr>
          <p:cNvPr id="16" name="TextBox 13"/>
          <p:cNvSpPr txBox="1">
            <a:spLocks noChangeArrowheads="1"/>
          </p:cNvSpPr>
          <p:nvPr/>
        </p:nvSpPr>
        <p:spPr bwMode="auto">
          <a:xfrm>
            <a:off x="685800" y="1905000"/>
            <a:ext cx="4343400" cy="369332"/>
          </a:xfrm>
          <a:prstGeom prst="rect">
            <a:avLst/>
          </a:prstGeom>
          <a:noFill/>
          <a:ln w="9525">
            <a:noFill/>
            <a:miter lim="800000"/>
            <a:headEnd/>
            <a:tailEnd/>
          </a:ln>
        </p:spPr>
        <p:txBody>
          <a:bodyPr wrap="square">
            <a:spAutoFit/>
          </a:bodyPr>
          <a:lstStyle/>
          <a:p>
            <a:pPr>
              <a:buFont typeface="Wingdings" pitchFamily="2" charset="2"/>
              <a:buChar char="v"/>
            </a:pPr>
            <a:r>
              <a:rPr lang="en-GB" b="1" dirty="0" smtClean="0">
                <a:solidFill>
                  <a:schemeClr val="bg2">
                    <a:lumMod val="25000"/>
                  </a:schemeClr>
                </a:solidFill>
              </a:rPr>
              <a:t>Check stress-strain relationship</a:t>
            </a:r>
            <a:endParaRPr lang="en-US" b="1" dirty="0">
              <a:solidFill>
                <a:schemeClr val="bg2">
                  <a:lumMod val="25000"/>
                </a:schemeClr>
              </a:solidFill>
            </a:endParaRPr>
          </a:p>
        </p:txBody>
      </p:sp>
      <p:pic>
        <p:nvPicPr>
          <p:cNvPr id="17" name="Picture 16" descr="33333333333.png"/>
          <p:cNvPicPr>
            <a:picLocks noChangeAspect="1"/>
          </p:cNvPicPr>
          <p:nvPr/>
        </p:nvPicPr>
        <p:blipFill>
          <a:blip r:embed="rId4" cstate="print"/>
          <a:stretch>
            <a:fillRect/>
          </a:stretch>
        </p:blipFill>
        <p:spPr>
          <a:xfrm>
            <a:off x="1066800" y="2895600"/>
            <a:ext cx="3581400" cy="714475"/>
          </a:xfrm>
          <a:prstGeom prst="rect">
            <a:avLst/>
          </a:prstGeom>
        </p:spPr>
      </p:pic>
      <p:sp>
        <p:nvSpPr>
          <p:cNvPr id="18" name="TextBox 17"/>
          <p:cNvSpPr txBox="1"/>
          <p:nvPr/>
        </p:nvSpPr>
        <p:spPr>
          <a:xfrm>
            <a:off x="990600" y="3657600"/>
            <a:ext cx="4724400" cy="369332"/>
          </a:xfrm>
          <a:prstGeom prst="rect">
            <a:avLst/>
          </a:prstGeom>
          <a:noFill/>
        </p:spPr>
        <p:txBody>
          <a:bodyPr wrap="square" rtlCol="0">
            <a:spAutoFit/>
          </a:bodyPr>
          <a:lstStyle/>
          <a:p>
            <a:r>
              <a:rPr lang="en-GB" dirty="0" err="1" smtClean="0"/>
              <a:t>WLn</a:t>
            </a:r>
            <a:r>
              <a:rPr lang="en-GB" baseline="30000" dirty="0" smtClean="0">
                <a:solidFill>
                  <a:srgbClr val="0070C0"/>
                </a:solidFill>
              </a:rPr>
              <a:t> </a:t>
            </a:r>
            <a:r>
              <a:rPr lang="en-GB" baseline="30000" dirty="0" smtClean="0"/>
              <a:t>2</a:t>
            </a:r>
            <a:r>
              <a:rPr lang="en-GB" dirty="0" smtClean="0"/>
              <a:t>/8 =   359.217 </a:t>
            </a:r>
            <a:r>
              <a:rPr lang="en-GB" dirty="0" err="1" smtClean="0"/>
              <a:t>KN.m</a:t>
            </a:r>
            <a:r>
              <a:rPr lang="en-GB" dirty="0" smtClean="0"/>
              <a:t>. </a:t>
            </a:r>
            <a:endParaRPr lang="en-US" dirty="0"/>
          </a:p>
        </p:txBody>
      </p:sp>
      <p:pic>
        <p:nvPicPr>
          <p:cNvPr id="19" name="Picture 18" descr="Moment 1negative  on beam 12A.png"/>
          <p:cNvPicPr>
            <a:picLocks noChangeAspect="1"/>
          </p:cNvPicPr>
          <p:nvPr/>
        </p:nvPicPr>
        <p:blipFill>
          <a:blip r:embed="rId5" cstate="print"/>
          <a:stretch>
            <a:fillRect/>
          </a:stretch>
        </p:blipFill>
        <p:spPr>
          <a:xfrm>
            <a:off x="990600" y="4191000"/>
            <a:ext cx="69342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1981200" y="5638800"/>
            <a:ext cx="5105400" cy="369332"/>
          </a:xfrm>
          <a:prstGeom prst="rect">
            <a:avLst/>
          </a:prstGeom>
          <a:noFill/>
        </p:spPr>
        <p:txBody>
          <a:bodyPr wrap="square" rtlCol="0">
            <a:spAutoFit/>
          </a:bodyPr>
          <a:lstStyle/>
          <a:p>
            <a:pPr algn="ctr"/>
            <a:r>
              <a:rPr lang="en-US" dirty="0" smtClean="0"/>
              <a:t>Negative moment (</a:t>
            </a:r>
            <a:r>
              <a:rPr lang="en-GB" dirty="0" smtClean="0"/>
              <a:t>M</a:t>
            </a:r>
            <a:r>
              <a:rPr lang="en-GB" baseline="-25000" dirty="0" smtClean="0"/>
              <a:t>1</a:t>
            </a:r>
            <a:r>
              <a:rPr lang="en-GB"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GB" sz="2000" b="1" i="1" dirty="0" smtClean="0">
                <a:latin typeface="Arial" pitchFamily="34" charset="0"/>
                <a:cs typeface="Arial" pitchFamily="34" charset="0"/>
              </a:rPr>
              <a:t>Three dimensional structural analysis and design</a:t>
            </a:r>
            <a:endParaRPr lang="en-US" sz="2000" dirty="0" smtClean="0">
              <a:latin typeface="Arial" pitchFamily="34" charset="0"/>
              <a:cs typeface="Arial" pitchFamily="34" charset="0"/>
            </a:endParaRPr>
          </a:p>
          <a:p>
            <a:endParaRPr lang="en-US" sz="2000" dirty="0"/>
          </a:p>
        </p:txBody>
      </p:sp>
      <p:sp>
        <p:nvSpPr>
          <p:cNvPr id="5" name="Date Placeholder 4"/>
          <p:cNvSpPr>
            <a:spLocks noGrp="1"/>
          </p:cNvSpPr>
          <p:nvPr>
            <p:ph type="dt" sz="half" idx="13"/>
          </p:nvPr>
        </p:nvSpPr>
        <p:spPr>
          <a:xfrm>
            <a:off x="-76200" y="6553200"/>
            <a:ext cx="2209800" cy="304800"/>
          </a:xfrm>
        </p:spPr>
        <p:txBody>
          <a:bodyPr/>
          <a:lstStyle/>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p>
          <a:p>
            <a:pPr>
              <a:defRPr/>
            </a:pPr>
            <a:endParaRPr lang="en-US" dirty="0"/>
          </a:p>
        </p:txBody>
      </p:sp>
      <p:sp>
        <p:nvSpPr>
          <p:cNvPr id="6" name="Footer Placeholder 5"/>
          <p:cNvSpPr>
            <a:spLocks noGrp="1"/>
          </p:cNvSpPr>
          <p:nvPr>
            <p:ph type="ftr" sz="quarter" idx="14"/>
          </p:nvPr>
        </p:nvSpPr>
        <p:spPr>
          <a:xfrm>
            <a:off x="1533525" y="6629400"/>
            <a:ext cx="6100763" cy="315912"/>
          </a:xfrm>
        </p:spPr>
        <p:txBody>
          <a:bodyPr/>
          <a:lstStyle/>
          <a:p>
            <a:pPr>
              <a:defRPr/>
            </a:pPr>
            <a:r>
              <a:rPr lang="en-US" sz="1600" b="1" dirty="0" smtClean="0"/>
              <a:t>An-</a:t>
            </a:r>
            <a:r>
              <a:rPr lang="en-US" sz="1600" b="1" dirty="0" err="1" smtClean="0"/>
              <a:t>Najah</a:t>
            </a:r>
            <a:r>
              <a:rPr lang="en-US" sz="1600" b="1" dirty="0" smtClean="0"/>
              <a:t> National University</a:t>
            </a:r>
          </a:p>
          <a:p>
            <a:pPr>
              <a:defRPr/>
            </a:pPr>
            <a:endParaRPr lang="en-US" sz="1600"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pic>
        <p:nvPicPr>
          <p:cNvPr id="11" name="Picture 10" descr="Moment 2negative  on beam 12A.png"/>
          <p:cNvPicPr>
            <a:picLocks noChangeAspect="1"/>
          </p:cNvPicPr>
          <p:nvPr/>
        </p:nvPicPr>
        <p:blipFill>
          <a:blip r:embed="rId3" cstate="print"/>
          <a:stretch>
            <a:fillRect/>
          </a:stretch>
        </p:blipFill>
        <p:spPr>
          <a:xfrm>
            <a:off x="685800" y="1828800"/>
            <a:ext cx="73914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Moment on beam 12A.png"/>
          <p:cNvPicPr>
            <a:picLocks noChangeAspect="1"/>
          </p:cNvPicPr>
          <p:nvPr/>
        </p:nvPicPr>
        <p:blipFill>
          <a:blip r:embed="rId4" cstate="print"/>
          <a:stretch>
            <a:fillRect/>
          </a:stretch>
        </p:blipFill>
        <p:spPr>
          <a:xfrm>
            <a:off x="685800" y="4133788"/>
            <a:ext cx="7467600" cy="1200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828800" y="3048000"/>
            <a:ext cx="5105400" cy="369332"/>
          </a:xfrm>
          <a:prstGeom prst="rect">
            <a:avLst/>
          </a:prstGeom>
          <a:noFill/>
        </p:spPr>
        <p:txBody>
          <a:bodyPr wrap="square" rtlCol="0">
            <a:spAutoFit/>
          </a:bodyPr>
          <a:lstStyle/>
          <a:p>
            <a:pPr algn="ctr"/>
            <a:r>
              <a:rPr lang="en-US" dirty="0" smtClean="0"/>
              <a:t>Negative moment (</a:t>
            </a:r>
            <a:r>
              <a:rPr lang="en-GB" dirty="0" smtClean="0"/>
              <a:t>M</a:t>
            </a:r>
            <a:r>
              <a:rPr lang="en-GB" baseline="-25000" dirty="0" smtClean="0"/>
              <a:t>2</a:t>
            </a:r>
            <a:r>
              <a:rPr lang="en-GB" dirty="0" smtClean="0"/>
              <a:t> )</a:t>
            </a:r>
            <a:endParaRPr lang="en-US" dirty="0"/>
          </a:p>
        </p:txBody>
      </p:sp>
      <p:sp>
        <p:nvSpPr>
          <p:cNvPr id="14" name="TextBox 13"/>
          <p:cNvSpPr txBox="1"/>
          <p:nvPr/>
        </p:nvSpPr>
        <p:spPr>
          <a:xfrm>
            <a:off x="1981200" y="5410200"/>
            <a:ext cx="5105400" cy="369332"/>
          </a:xfrm>
          <a:prstGeom prst="rect">
            <a:avLst/>
          </a:prstGeom>
          <a:noFill/>
        </p:spPr>
        <p:txBody>
          <a:bodyPr wrap="square" rtlCol="0">
            <a:spAutoFit/>
          </a:bodyPr>
          <a:lstStyle/>
          <a:p>
            <a:pPr algn="ctr"/>
            <a:r>
              <a:rPr lang="en-US" dirty="0" smtClean="0"/>
              <a:t>positive moment (</a:t>
            </a:r>
            <a:r>
              <a:rPr lang="en-GB" dirty="0" smtClean="0"/>
              <a:t>M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GB" sz="2000" b="1" i="1" dirty="0" smtClean="0">
                <a:latin typeface="Arial" pitchFamily="34" charset="0"/>
                <a:cs typeface="Arial" pitchFamily="34" charset="0"/>
              </a:rPr>
              <a:t>Three dimensional structural analysis and design</a:t>
            </a:r>
            <a:endParaRPr lang="en-US" sz="2000" dirty="0" smtClean="0">
              <a:latin typeface="Arial" pitchFamily="34" charset="0"/>
              <a:cs typeface="Arial" pitchFamily="34" charset="0"/>
            </a:endParaRPr>
          </a:p>
          <a:p>
            <a:endParaRPr lang="en-US" sz="2000" dirty="0" smtClean="0"/>
          </a:p>
          <a:p>
            <a:endParaRPr lang="en-US" sz="2000" dirty="0"/>
          </a:p>
        </p:txBody>
      </p:sp>
      <p:sp>
        <p:nvSpPr>
          <p:cNvPr id="5" name="Date Placeholder 4"/>
          <p:cNvSpPr>
            <a:spLocks noGrp="1"/>
          </p:cNvSpPr>
          <p:nvPr>
            <p:ph type="dt" sz="half" idx="13"/>
          </p:nvPr>
        </p:nvSpPr>
        <p:spPr>
          <a:xfrm>
            <a:off x="-76200" y="6553200"/>
            <a:ext cx="1981200" cy="304800"/>
          </a:xfrm>
        </p:spPr>
        <p:txBody>
          <a:bodyPr/>
          <a:lstStyle/>
          <a:p>
            <a:pPr>
              <a:defRPr/>
            </a:pPr>
            <a:endParaRPr lang="en-US" b="1" dirty="0" smtClean="0">
              <a:latin typeface="Arial" pitchFamily="34" charset="0"/>
              <a:cs typeface="Arial" pitchFamily="34" charset="0"/>
            </a:endParaRPr>
          </a:p>
          <a:p>
            <a:pPr>
              <a:defRPr/>
            </a:pPr>
            <a:r>
              <a:rPr lang="en-US" b="1" dirty="0" smtClean="0">
                <a:latin typeface="Arial" pitchFamily="34" charset="0"/>
                <a:cs typeface="Arial" pitchFamily="34" charset="0"/>
              </a:rPr>
              <a:t>Graduation Project</a:t>
            </a:r>
          </a:p>
          <a:p>
            <a:pPr>
              <a:defRPr/>
            </a:pPr>
            <a:endParaRPr lang="en-US" dirty="0"/>
          </a:p>
        </p:txBody>
      </p:sp>
      <p:sp>
        <p:nvSpPr>
          <p:cNvPr id="6" name="Footer Placeholder 5"/>
          <p:cNvSpPr>
            <a:spLocks noGrp="1"/>
          </p:cNvSpPr>
          <p:nvPr>
            <p:ph type="ftr" sz="quarter" idx="14"/>
          </p:nvPr>
        </p:nvSpPr>
        <p:spPr/>
        <p:txBody>
          <a:bodyPr/>
          <a:lstStyle/>
          <a:p>
            <a:pPr>
              <a:defRPr/>
            </a:pPr>
            <a:endParaRPr lang="en-US" sz="1600" b="1" dirty="0" smtClean="0"/>
          </a:p>
          <a:p>
            <a:pPr>
              <a:defRPr/>
            </a:pPr>
            <a:r>
              <a:rPr lang="en-US" sz="1600" b="1" dirty="0" smtClean="0"/>
              <a:t>An-</a:t>
            </a:r>
            <a:r>
              <a:rPr lang="en-US" sz="1600" b="1" dirty="0" err="1" smtClean="0"/>
              <a:t>Najah</a:t>
            </a:r>
            <a:r>
              <a:rPr lang="en-US" sz="1600" b="1" dirty="0" smtClean="0"/>
              <a:t> National University</a:t>
            </a:r>
          </a:p>
          <a:p>
            <a:pPr>
              <a:defRPr/>
            </a:pPr>
            <a:endParaRPr lang="en-US" sz="1600"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pic>
        <p:nvPicPr>
          <p:cNvPr id="9" name="Picture 8" descr="4444444444444444.png"/>
          <p:cNvPicPr>
            <a:picLocks noChangeAspect="1"/>
          </p:cNvPicPr>
          <p:nvPr/>
        </p:nvPicPr>
        <p:blipFill>
          <a:blip r:embed="rId3" cstate="print"/>
          <a:stretch>
            <a:fillRect/>
          </a:stretch>
        </p:blipFill>
        <p:spPr>
          <a:xfrm>
            <a:off x="838200" y="1828800"/>
            <a:ext cx="6781800" cy="2743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3796"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3797"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3799" name="TextBox 8"/>
          <p:cNvSpPr txBox="1">
            <a:spLocks noChangeArrowheads="1"/>
          </p:cNvSpPr>
          <p:nvPr/>
        </p:nvSpPr>
        <p:spPr bwMode="auto">
          <a:xfrm>
            <a:off x="1143000" y="819150"/>
            <a:ext cx="6629400" cy="1015663"/>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a:solidFill>
                <a:schemeClr val="bg1"/>
              </a:solidFill>
            </a:endParaRPr>
          </a:p>
        </p:txBody>
      </p:sp>
      <p:pic>
        <p:nvPicPr>
          <p:cNvPr id="33800"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33801" name="TextBox 8"/>
          <p:cNvSpPr txBox="1">
            <a:spLocks noChangeArrowheads="1"/>
          </p:cNvSpPr>
          <p:nvPr/>
        </p:nvSpPr>
        <p:spPr bwMode="auto">
          <a:xfrm>
            <a:off x="381000" y="1371600"/>
            <a:ext cx="3124200" cy="369332"/>
          </a:xfrm>
          <a:prstGeom prst="rect">
            <a:avLst/>
          </a:prstGeom>
          <a:noFill/>
          <a:ln w="9525">
            <a:noFill/>
            <a:miter lim="800000"/>
            <a:headEnd/>
            <a:tailEnd/>
          </a:ln>
        </p:spPr>
        <p:txBody>
          <a:bodyPr wrap="square">
            <a:spAutoFit/>
          </a:bodyPr>
          <a:lstStyle/>
          <a:p>
            <a:pPr>
              <a:buFont typeface="Wingdings" pitchFamily="2" charset="2"/>
              <a:buChar char="Ø"/>
            </a:pPr>
            <a:r>
              <a:rPr lang="en-US" b="1" dirty="0" smtClean="0">
                <a:solidFill>
                  <a:srgbClr val="0000FF"/>
                </a:solidFill>
              </a:rPr>
              <a:t>Design of slabs</a:t>
            </a:r>
            <a:endParaRPr lang="en-US" b="1" dirty="0">
              <a:solidFill>
                <a:srgbClr val="0000FF"/>
              </a:solidFill>
            </a:endParaRPr>
          </a:p>
        </p:txBody>
      </p:sp>
      <p:sp>
        <p:nvSpPr>
          <p:cNvPr id="33802" name="TextBox 10"/>
          <p:cNvSpPr txBox="1">
            <a:spLocks noChangeArrowheads="1"/>
          </p:cNvSpPr>
          <p:nvPr/>
        </p:nvSpPr>
        <p:spPr bwMode="auto">
          <a:xfrm>
            <a:off x="914400" y="1600200"/>
            <a:ext cx="5334000" cy="1477328"/>
          </a:xfrm>
          <a:prstGeom prst="rect">
            <a:avLst/>
          </a:prstGeom>
          <a:noFill/>
          <a:ln w="9525">
            <a:noFill/>
            <a:miter lim="800000"/>
            <a:headEnd/>
            <a:tailEnd/>
          </a:ln>
        </p:spPr>
        <p:txBody>
          <a:bodyPr wrap="square">
            <a:spAutoFit/>
          </a:bodyPr>
          <a:lstStyle/>
          <a:p>
            <a:endParaRPr lang="en-US" dirty="0" smtClean="0"/>
          </a:p>
          <a:p>
            <a:r>
              <a:rPr lang="en-US" dirty="0" smtClean="0"/>
              <a:t>Roof slab in part A  which is designed as one way ribbed slab is taken as </a:t>
            </a:r>
            <a:r>
              <a:rPr lang="en-US" dirty="0" err="1" smtClean="0"/>
              <a:t>representive</a:t>
            </a:r>
            <a:r>
              <a:rPr lang="en-US" dirty="0" smtClean="0"/>
              <a:t> slab</a:t>
            </a:r>
          </a:p>
          <a:p>
            <a:endParaRPr lang="en-US" dirty="0" smtClean="0"/>
          </a:p>
          <a:p>
            <a:r>
              <a:rPr lang="en-US" dirty="0" smtClean="0"/>
              <a:t>Thickness of slab =20cm</a:t>
            </a:r>
            <a:endParaRPr lang="en-US" dirty="0"/>
          </a:p>
        </p:txBody>
      </p:sp>
      <p:pic>
        <p:nvPicPr>
          <p:cNvPr id="17" name="Picture 16" descr="666666666.png"/>
          <p:cNvPicPr>
            <a:picLocks noChangeAspect="1"/>
          </p:cNvPicPr>
          <p:nvPr/>
        </p:nvPicPr>
        <p:blipFill>
          <a:blip r:embed="rId4" cstate="print"/>
          <a:stretch>
            <a:fillRect/>
          </a:stretch>
        </p:blipFill>
        <p:spPr>
          <a:xfrm>
            <a:off x="2057400" y="3352800"/>
            <a:ext cx="5334000" cy="3124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5844"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5845"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5847" name="TextBox 8"/>
          <p:cNvSpPr txBox="1">
            <a:spLocks noChangeArrowheads="1"/>
          </p:cNvSpPr>
          <p:nvPr/>
        </p:nvSpPr>
        <p:spPr bwMode="auto">
          <a:xfrm>
            <a:off x="1143000" y="819150"/>
            <a:ext cx="6934200" cy="1015663"/>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a:solidFill>
                <a:schemeClr val="bg1"/>
              </a:solidFill>
            </a:endParaRPr>
          </a:p>
        </p:txBody>
      </p:sp>
      <p:pic>
        <p:nvPicPr>
          <p:cNvPr id="35848"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35849" name="Rectangle 8"/>
          <p:cNvSpPr>
            <a:spLocks noChangeArrowheads="1"/>
          </p:cNvSpPr>
          <p:nvPr/>
        </p:nvSpPr>
        <p:spPr bwMode="auto">
          <a:xfrm>
            <a:off x="533400" y="1447800"/>
            <a:ext cx="3044423" cy="369332"/>
          </a:xfrm>
          <a:prstGeom prst="rect">
            <a:avLst/>
          </a:prstGeom>
          <a:noFill/>
          <a:ln w="9525">
            <a:noFill/>
            <a:miter lim="800000"/>
            <a:headEnd/>
            <a:tailEnd/>
          </a:ln>
        </p:spPr>
        <p:txBody>
          <a:bodyPr wrap="none">
            <a:spAutoFit/>
          </a:bodyPr>
          <a:lstStyle/>
          <a:p>
            <a:pPr>
              <a:buFont typeface="Wingdings" pitchFamily="2" charset="2"/>
              <a:buChar char="v"/>
            </a:pPr>
            <a:r>
              <a:rPr lang="en-US" b="1" u="sng" dirty="0"/>
              <a:t>Flexural  design for slab</a:t>
            </a:r>
          </a:p>
        </p:txBody>
      </p:sp>
      <p:pic>
        <p:nvPicPr>
          <p:cNvPr id="15" name="Picture 14" descr="7777777.png"/>
          <p:cNvPicPr>
            <a:picLocks noChangeAspect="1"/>
          </p:cNvPicPr>
          <p:nvPr/>
        </p:nvPicPr>
        <p:blipFill>
          <a:blip r:embed="rId4" cstate="print"/>
          <a:stretch>
            <a:fillRect/>
          </a:stretch>
        </p:blipFill>
        <p:spPr>
          <a:xfrm>
            <a:off x="1761796" y="1905000"/>
            <a:ext cx="2353004"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8888888.png"/>
          <p:cNvPicPr>
            <a:picLocks noChangeAspect="1"/>
          </p:cNvPicPr>
          <p:nvPr/>
        </p:nvPicPr>
        <p:blipFill>
          <a:blip r:embed="rId5" cstate="print"/>
          <a:stretch>
            <a:fillRect/>
          </a:stretch>
        </p:blipFill>
        <p:spPr>
          <a:xfrm>
            <a:off x="5905218" y="1905000"/>
            <a:ext cx="2019582"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99999999.png"/>
          <p:cNvPicPr>
            <a:picLocks noChangeAspect="1"/>
          </p:cNvPicPr>
          <p:nvPr/>
        </p:nvPicPr>
        <p:blipFill>
          <a:blip r:embed="rId6" cstate="print"/>
          <a:stretch>
            <a:fillRect/>
          </a:stretch>
        </p:blipFill>
        <p:spPr>
          <a:xfrm>
            <a:off x="2285319" y="4953000"/>
            <a:ext cx="4877481" cy="1495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4724400" y="1905000"/>
            <a:ext cx="1066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i="1" dirty="0" smtClean="0"/>
              <a:t>M11 </a:t>
            </a:r>
          </a:p>
          <a:p>
            <a:r>
              <a:rPr lang="en-GB" i="1" dirty="0" smtClean="0"/>
              <a:t>(+</a:t>
            </a:r>
            <a:r>
              <a:rPr lang="en-GB" i="1" dirty="0" err="1" smtClean="0"/>
              <a:t>ve</a:t>
            </a:r>
            <a:r>
              <a:rPr lang="en-GB" i="1" dirty="0" smtClean="0"/>
              <a:t>) </a:t>
            </a:r>
          </a:p>
          <a:p>
            <a:r>
              <a:rPr lang="en-GB" i="1" dirty="0" smtClean="0"/>
              <a:t>for roof slab</a:t>
            </a:r>
            <a:endParaRPr lang="en-US" dirty="0"/>
          </a:p>
        </p:txBody>
      </p:sp>
      <p:sp>
        <p:nvSpPr>
          <p:cNvPr id="19" name="TextBox 18"/>
          <p:cNvSpPr txBox="1"/>
          <p:nvPr/>
        </p:nvSpPr>
        <p:spPr>
          <a:xfrm>
            <a:off x="533400" y="1905000"/>
            <a:ext cx="1143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i="1" dirty="0" smtClean="0"/>
              <a:t>M11 </a:t>
            </a:r>
          </a:p>
          <a:p>
            <a:r>
              <a:rPr lang="en-GB" i="1" dirty="0" smtClean="0"/>
              <a:t>(-</a:t>
            </a:r>
            <a:r>
              <a:rPr lang="en-GB" i="1" dirty="0" err="1" smtClean="0"/>
              <a:t>ve</a:t>
            </a:r>
            <a:r>
              <a:rPr lang="en-GB" i="1" dirty="0" smtClean="0"/>
              <a:t>) </a:t>
            </a:r>
          </a:p>
          <a:p>
            <a:r>
              <a:rPr lang="en-GB" i="1" dirty="0" smtClean="0"/>
              <a:t>for roof slab</a:t>
            </a:r>
            <a:endParaRPr lang="en-US" dirty="0"/>
          </a:p>
        </p:txBody>
      </p:sp>
      <p:sp>
        <p:nvSpPr>
          <p:cNvPr id="20" name="TextBox 19"/>
          <p:cNvSpPr txBox="1"/>
          <p:nvPr/>
        </p:nvSpPr>
        <p:spPr>
          <a:xfrm>
            <a:off x="1066800" y="5257800"/>
            <a:ext cx="1143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i="1" dirty="0" smtClean="0"/>
              <a:t>slab bending moment diagram</a:t>
            </a:r>
            <a:endParaRPr lang="en-US"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b="1" i="1" dirty="0" smtClean="0">
                <a:latin typeface="Baskerville Old Face" pitchFamily="18" charset="0"/>
              </a:rPr>
              <a:t>Birzait Orthodox School</a:t>
            </a: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23556"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23557" name="TextBox 6"/>
          <p:cNvSpPr txBox="1">
            <a:spLocks noChangeArrowheads="1"/>
          </p:cNvSpPr>
          <p:nvPr/>
        </p:nvSpPr>
        <p:spPr bwMode="auto">
          <a:xfrm>
            <a:off x="0" y="762000"/>
            <a:ext cx="11430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23559" name="TextBox 8"/>
          <p:cNvSpPr txBox="1">
            <a:spLocks noChangeArrowheads="1"/>
          </p:cNvSpPr>
          <p:nvPr/>
        </p:nvSpPr>
        <p:spPr bwMode="auto">
          <a:xfrm>
            <a:off x="1143000" y="819150"/>
            <a:ext cx="5257800" cy="400050"/>
          </a:xfrm>
          <a:prstGeom prst="rect">
            <a:avLst/>
          </a:prstGeom>
          <a:noFill/>
          <a:ln w="9525">
            <a:noFill/>
            <a:miter lim="800000"/>
            <a:headEnd/>
            <a:tailEnd/>
          </a:ln>
        </p:spPr>
        <p:txBody>
          <a:bodyPr>
            <a:spAutoFit/>
          </a:bodyPr>
          <a:lstStyle/>
          <a:p>
            <a:r>
              <a:rPr lang="en-US" sz="2000" b="1" dirty="0" smtClean="0">
                <a:solidFill>
                  <a:schemeClr val="bg1"/>
                </a:solidFill>
              </a:rPr>
              <a:t>Introduction</a:t>
            </a:r>
            <a:endParaRPr lang="en-US" sz="2000" b="1" dirty="0">
              <a:solidFill>
                <a:schemeClr val="bg1"/>
              </a:solidFill>
            </a:endParaRPr>
          </a:p>
        </p:txBody>
      </p:sp>
      <p:pic>
        <p:nvPicPr>
          <p:cNvPr id="22536" name="Picture 8"/>
          <p:cNvPicPr>
            <a:picLocks noChangeAspect="1" noChangeArrowheads="1"/>
          </p:cNvPicPr>
          <p:nvPr/>
        </p:nvPicPr>
        <p:blipFill>
          <a:blip r:embed="rId3" cstate="print"/>
          <a:srcRect/>
          <a:stretch>
            <a:fillRect/>
          </a:stretch>
        </p:blipFill>
        <p:spPr bwMode="auto">
          <a:xfrm>
            <a:off x="725488" y="3124200"/>
            <a:ext cx="3586162" cy="2976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09600" y="2035175"/>
            <a:ext cx="3581400" cy="708025"/>
          </a:xfrm>
          <a:prstGeom prst="rect">
            <a:avLst/>
          </a:prstGeom>
          <a:noFill/>
        </p:spPr>
        <p:txBody>
          <a:bodyPr>
            <a:spAutoFit/>
          </a:bodyPr>
          <a:lstStyle/>
          <a:p>
            <a:pPr>
              <a:defRPr/>
            </a:pPr>
            <a:r>
              <a:rPr lang="en-US" sz="2000" i="1" dirty="0">
                <a:latin typeface="Mongolian Baiti" pitchFamily="66" charset="0"/>
              </a:rPr>
              <a:t>The structural design was made by</a:t>
            </a:r>
            <a:r>
              <a:rPr lang="en-US" sz="2000" i="1" u="sng" dirty="0">
                <a:effectLst>
                  <a:outerShdw blurRad="38100" dist="38100" dir="2700000" algn="tl">
                    <a:srgbClr val="000000">
                      <a:alpha val="43137"/>
                    </a:srgbClr>
                  </a:outerShdw>
                </a:effectLst>
                <a:latin typeface="Mongolian Baiti" pitchFamily="66" charset="0"/>
              </a:rPr>
              <a:t> SAP </a:t>
            </a:r>
            <a:r>
              <a:rPr lang="en-US" sz="2000" i="1" dirty="0">
                <a:latin typeface="Mongolian Baiti" pitchFamily="66" charset="0"/>
              </a:rPr>
              <a:t>program </a:t>
            </a:r>
          </a:p>
        </p:txBody>
      </p:sp>
      <p:pic>
        <p:nvPicPr>
          <p:cNvPr id="23562" name="Picture 8"/>
          <p:cNvPicPr>
            <a:picLocks noChangeAspect="1" noChangeArrowheads="1"/>
          </p:cNvPicPr>
          <p:nvPr/>
        </p:nvPicPr>
        <p:blipFill>
          <a:blip r:embed="rId4" cstate="print"/>
          <a:srcRect/>
          <a:stretch>
            <a:fillRect/>
          </a:stretch>
        </p:blipFill>
        <p:spPr bwMode="auto">
          <a:xfrm>
            <a:off x="7964488" y="1219200"/>
            <a:ext cx="1179512" cy="762000"/>
          </a:xfrm>
          <a:prstGeom prst="rect">
            <a:avLst/>
          </a:prstGeom>
          <a:noFill/>
          <a:ln w="9525">
            <a:noFill/>
            <a:miter lim="800000"/>
            <a:headEnd/>
            <a:tailEnd/>
          </a:ln>
        </p:spPr>
      </p:pic>
      <p:sp>
        <p:nvSpPr>
          <p:cNvPr id="23564" name="TextBox 11"/>
          <p:cNvSpPr txBox="1">
            <a:spLocks noChangeArrowheads="1"/>
          </p:cNvSpPr>
          <p:nvPr/>
        </p:nvSpPr>
        <p:spPr bwMode="auto">
          <a:xfrm>
            <a:off x="5334000" y="2190750"/>
            <a:ext cx="3124200" cy="400050"/>
          </a:xfrm>
          <a:prstGeom prst="rect">
            <a:avLst/>
          </a:prstGeom>
          <a:noFill/>
          <a:ln w="9525">
            <a:noFill/>
            <a:miter lim="800000"/>
            <a:headEnd/>
            <a:tailEnd/>
          </a:ln>
        </p:spPr>
        <p:txBody>
          <a:bodyPr>
            <a:spAutoFit/>
          </a:bodyPr>
          <a:lstStyle/>
          <a:p>
            <a:r>
              <a:rPr lang="en-US" sz="2000" i="1">
                <a:latin typeface="Mongolian Baiti" pitchFamily="66" charset="0"/>
              </a:rPr>
              <a:t>3D modeling </a:t>
            </a:r>
          </a:p>
        </p:txBody>
      </p:sp>
      <p:pic>
        <p:nvPicPr>
          <p:cNvPr id="13" name="Picture 12" descr="SCHOOL(B_21102010_DESIGN)-REV7.bmp"/>
          <p:cNvPicPr>
            <a:picLocks noChangeAspect="1"/>
          </p:cNvPicPr>
          <p:nvPr/>
        </p:nvPicPr>
        <p:blipFill>
          <a:blip r:embed="rId5" cstate="print"/>
          <a:stretch>
            <a:fillRect/>
          </a:stretch>
        </p:blipFill>
        <p:spPr>
          <a:xfrm>
            <a:off x="4876800" y="3124200"/>
            <a:ext cx="4033838" cy="297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3" name="Content Placeholder 2"/>
          <p:cNvSpPr>
            <a:spLocks noGrp="1"/>
          </p:cNvSpPr>
          <p:nvPr>
            <p:ph idx="1"/>
          </p:nvPr>
        </p:nvSpPr>
        <p:spPr>
          <a:xfrm>
            <a:off x="304800" y="1219201"/>
            <a:ext cx="4648200" cy="457199"/>
          </a:xfrm>
        </p:spPr>
        <p:txBody>
          <a:bodyPr/>
          <a:lstStyle/>
          <a:p>
            <a:r>
              <a:rPr lang="en-GB" b="1" u="sng" dirty="0" smtClean="0"/>
              <a:t>Slab reinforcement</a:t>
            </a:r>
            <a:r>
              <a:rPr lang="en-GB" u="sng" dirty="0" smtClean="0"/>
              <a:t>:</a:t>
            </a:r>
            <a:endParaRPr lang="en-US" dirty="0" smtClean="0"/>
          </a:p>
          <a:p>
            <a:pPr>
              <a:buNone/>
            </a:pPr>
            <a:endParaRPr lang="en-US" dirty="0"/>
          </a:p>
        </p:txBody>
      </p:sp>
      <p:sp>
        <p:nvSpPr>
          <p:cNvPr id="4" name="Text Placeholder 3"/>
          <p:cNvSpPr>
            <a:spLocks noGrp="1"/>
          </p:cNvSpPr>
          <p:nvPr>
            <p:ph type="body" sz="quarter" idx="12"/>
          </p:nvPr>
        </p:nvSpPr>
        <p:spPr/>
        <p:txBody>
          <a:bodyPr/>
          <a:lstStyle/>
          <a:p>
            <a:r>
              <a:rPr lang="en-GB" sz="2000" b="1" i="1" dirty="0" smtClean="0">
                <a:latin typeface="Arial" pitchFamily="34" charset="0"/>
                <a:cs typeface="Arial" pitchFamily="34" charset="0"/>
              </a:rPr>
              <a:t>Three dimensional structural analysis and design</a:t>
            </a:r>
            <a:endParaRPr lang="en-US" sz="2000" i="1" dirty="0" smtClean="0">
              <a:latin typeface="Arial" pitchFamily="34" charset="0"/>
              <a:cs typeface="Arial" pitchFamily="34" charset="0"/>
            </a:endParaRPr>
          </a:p>
          <a:p>
            <a:endParaRPr lang="en-US" sz="2000" i="1" dirty="0" smtClean="0"/>
          </a:p>
          <a:p>
            <a:endParaRPr lang="en-US" sz="2000" i="1" dirty="0" smtClean="0"/>
          </a:p>
          <a:p>
            <a:endParaRPr lang="en-US" sz="2000" dirty="0"/>
          </a:p>
        </p:txBody>
      </p:sp>
      <p:sp>
        <p:nvSpPr>
          <p:cNvPr id="5" name="Date Placeholder 4"/>
          <p:cNvSpPr>
            <a:spLocks noGrp="1"/>
          </p:cNvSpPr>
          <p:nvPr>
            <p:ph type="dt" sz="half" idx="13"/>
          </p:nvPr>
        </p:nvSpPr>
        <p:spPr>
          <a:xfrm>
            <a:off x="-76200" y="6553200"/>
            <a:ext cx="24384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sp>
        <p:nvSpPr>
          <p:cNvPr id="8" name="TextBox 7"/>
          <p:cNvSpPr txBox="1"/>
          <p:nvPr/>
        </p:nvSpPr>
        <p:spPr>
          <a:xfrm>
            <a:off x="533400" y="1828800"/>
            <a:ext cx="39624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GB" dirty="0" smtClean="0"/>
              <a:t>For Mu</a:t>
            </a:r>
            <a:r>
              <a:rPr lang="en-GB" baseline="30000" dirty="0" smtClean="0"/>
              <a:t> -</a:t>
            </a:r>
            <a:r>
              <a:rPr lang="en-GB" dirty="0" smtClean="0"/>
              <a:t> = 27 </a:t>
            </a:r>
            <a:r>
              <a:rPr lang="en-GB" dirty="0" err="1" smtClean="0"/>
              <a:t>KN.m</a:t>
            </a:r>
            <a:r>
              <a:rPr lang="en-GB" dirty="0" smtClean="0"/>
              <a:t> </a:t>
            </a:r>
            <a:endParaRPr lang="en-US" dirty="0" smtClean="0"/>
          </a:p>
          <a:p>
            <a:pPr>
              <a:buNone/>
            </a:pPr>
            <a:r>
              <a:rPr lang="en-GB" dirty="0" smtClean="0"/>
              <a:t>Mu/rib = 27 x 0.52 = 14.04 </a:t>
            </a:r>
            <a:r>
              <a:rPr lang="en-GB" dirty="0" err="1" smtClean="0"/>
              <a:t>KN.m</a:t>
            </a:r>
            <a:r>
              <a:rPr lang="en-GB" dirty="0" smtClean="0"/>
              <a:t>/rib</a:t>
            </a:r>
            <a:endParaRPr lang="en-US" dirty="0" smtClean="0"/>
          </a:p>
          <a:p>
            <a:pPr>
              <a:buNone/>
            </a:pPr>
            <a:r>
              <a:rPr lang="el-GR" dirty="0" smtClean="0"/>
              <a:t>ρ</a:t>
            </a:r>
            <a:r>
              <a:rPr lang="en-GB" dirty="0" smtClean="0"/>
              <a:t> = 0.0137</a:t>
            </a:r>
          </a:p>
          <a:p>
            <a:pPr>
              <a:buNone/>
            </a:pPr>
            <a:r>
              <a:rPr lang="en-GB" dirty="0" smtClean="0"/>
              <a:t> As </a:t>
            </a:r>
            <a:r>
              <a:rPr lang="en-GB" baseline="-25000" dirty="0" smtClean="0"/>
              <a:t>min</a:t>
            </a:r>
            <a:r>
              <a:rPr lang="en-GB" dirty="0" smtClean="0"/>
              <a:t> = 0.0033 x 120 x 160 = 64 mm</a:t>
            </a:r>
            <a:r>
              <a:rPr lang="en-GB" baseline="30000" dirty="0" smtClean="0"/>
              <a:t>2</a:t>
            </a:r>
            <a:endParaRPr lang="en-US" dirty="0" smtClean="0"/>
          </a:p>
          <a:p>
            <a:pPr>
              <a:buNone/>
            </a:pPr>
            <a:r>
              <a:rPr lang="en-GB" dirty="0" smtClean="0"/>
              <a:t>As = 264 mm</a:t>
            </a:r>
            <a:r>
              <a:rPr lang="en-GB" baseline="30000" dirty="0" smtClean="0"/>
              <a:t>2</a:t>
            </a:r>
            <a:r>
              <a:rPr lang="en-GB" dirty="0" smtClean="0"/>
              <a:t> &gt;As</a:t>
            </a:r>
            <a:r>
              <a:rPr lang="en-GB" baseline="-25000" dirty="0" smtClean="0"/>
              <a:t> min</a:t>
            </a:r>
            <a:r>
              <a:rPr lang="en-GB" dirty="0" smtClean="0"/>
              <a:t> </a:t>
            </a:r>
            <a:endParaRPr lang="en-US" dirty="0" smtClean="0"/>
          </a:p>
          <a:p>
            <a:pPr>
              <a:buNone/>
            </a:pPr>
            <a:r>
              <a:rPr lang="en-GB" dirty="0" smtClean="0"/>
              <a:t>Use </a:t>
            </a:r>
            <a:r>
              <a:rPr lang="en-GB" dirty="0" smtClean="0">
                <a:solidFill>
                  <a:srgbClr val="FF0000"/>
                </a:solidFill>
              </a:rPr>
              <a:t>2Ø14mm</a:t>
            </a:r>
            <a:r>
              <a:rPr lang="en-GB" dirty="0" smtClean="0"/>
              <a:t> top steel</a:t>
            </a:r>
            <a:endParaRPr lang="en-US" dirty="0" smtClean="0"/>
          </a:p>
          <a:p>
            <a:endParaRPr lang="en-US" dirty="0"/>
          </a:p>
        </p:txBody>
      </p:sp>
      <p:sp>
        <p:nvSpPr>
          <p:cNvPr id="9" name="TextBox 8"/>
          <p:cNvSpPr txBox="1"/>
          <p:nvPr/>
        </p:nvSpPr>
        <p:spPr>
          <a:xfrm>
            <a:off x="4648200" y="1828800"/>
            <a:ext cx="39624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For Mu+ = 13.6 </a:t>
            </a:r>
            <a:r>
              <a:rPr lang="en-GB" dirty="0" err="1" smtClean="0"/>
              <a:t>KN.m</a:t>
            </a:r>
            <a:endParaRPr lang="en-US" dirty="0" smtClean="0"/>
          </a:p>
          <a:p>
            <a:r>
              <a:rPr lang="en-GB" dirty="0" smtClean="0"/>
              <a:t>Mu/rib = 7.1 </a:t>
            </a:r>
            <a:r>
              <a:rPr lang="en-GB" dirty="0" err="1" smtClean="0"/>
              <a:t>KN.m</a:t>
            </a:r>
            <a:r>
              <a:rPr lang="en-GB" dirty="0" smtClean="0"/>
              <a:t>/rib</a:t>
            </a:r>
          </a:p>
          <a:p>
            <a:r>
              <a:rPr lang="el-GR" dirty="0" smtClean="0"/>
              <a:t>ρ</a:t>
            </a:r>
            <a:r>
              <a:rPr lang="en-GB" dirty="0" smtClean="0"/>
              <a:t> = 0.0014265</a:t>
            </a:r>
            <a:endParaRPr lang="en-US" dirty="0" smtClean="0"/>
          </a:p>
          <a:p>
            <a:r>
              <a:rPr lang="en-GB" dirty="0" smtClean="0"/>
              <a:t>As = 119 mm</a:t>
            </a:r>
            <a:r>
              <a:rPr lang="en-GB" baseline="30000" dirty="0" smtClean="0"/>
              <a:t>2</a:t>
            </a:r>
            <a:r>
              <a:rPr lang="en-GB" dirty="0" smtClean="0"/>
              <a:t> &gt; As min = 64 mm</a:t>
            </a:r>
            <a:r>
              <a:rPr lang="en-GB" baseline="30000" dirty="0" smtClean="0"/>
              <a:t>2</a:t>
            </a:r>
            <a:endParaRPr lang="en-US" dirty="0" smtClean="0"/>
          </a:p>
          <a:p>
            <a:r>
              <a:rPr lang="en-GB" dirty="0" smtClean="0"/>
              <a:t>Use </a:t>
            </a:r>
            <a:r>
              <a:rPr lang="en-GB" dirty="0" smtClean="0">
                <a:solidFill>
                  <a:srgbClr val="FF0000"/>
                </a:solidFill>
              </a:rPr>
              <a:t>2Ø10mm</a:t>
            </a:r>
            <a:r>
              <a:rPr lang="en-GB" dirty="0" smtClean="0"/>
              <a:t> bottom steel</a:t>
            </a:r>
            <a:endParaRPr lang="en-US" dirty="0" smtClean="0"/>
          </a:p>
          <a:p>
            <a:endParaRPr lang="en-US" dirty="0"/>
          </a:p>
        </p:txBody>
      </p:sp>
      <p:sp>
        <p:nvSpPr>
          <p:cNvPr id="11" name="TextBox 10"/>
          <p:cNvSpPr txBox="1"/>
          <p:nvPr/>
        </p:nvSpPr>
        <p:spPr>
          <a:xfrm>
            <a:off x="685800" y="4191000"/>
            <a:ext cx="80772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solidFill>
                  <a:srgbClr val="0070C0"/>
                </a:solidFill>
              </a:rPr>
              <a:t>Design slab for shear:</a:t>
            </a:r>
            <a:endParaRPr lang="en-US" dirty="0" smtClean="0"/>
          </a:p>
          <a:p>
            <a:r>
              <a:rPr lang="en-GB" dirty="0" smtClean="0"/>
              <a:t>Vu = 14.7 KN</a:t>
            </a:r>
            <a:endParaRPr lang="en-US" dirty="0" smtClean="0"/>
          </a:p>
          <a:p>
            <a:r>
              <a:rPr lang="en-GB" dirty="0" err="1" smtClean="0"/>
              <a:t>ØVc</a:t>
            </a:r>
            <a:r>
              <a:rPr lang="en-GB" dirty="0" smtClean="0"/>
              <a:t> = 12.7 KN &lt; Vu</a:t>
            </a:r>
            <a:endParaRPr lang="en-US" dirty="0" smtClean="0"/>
          </a:p>
          <a:p>
            <a:r>
              <a:rPr lang="en-GB" dirty="0" smtClean="0"/>
              <a:t>So, use stirrups </a:t>
            </a:r>
            <a:r>
              <a:rPr lang="en-GB" dirty="0" smtClean="0">
                <a:solidFill>
                  <a:srgbClr val="FF0000"/>
                </a:solidFill>
              </a:rPr>
              <a:t>1Ø8 /80 mm </a:t>
            </a:r>
            <a:r>
              <a:rPr lang="en-GB" dirty="0" smtClean="0"/>
              <a:t>at rib ends.</a:t>
            </a:r>
            <a:endParaRPr lang="en-US" dirty="0" smtClean="0"/>
          </a:p>
          <a:p>
            <a:endParaRPr lang="en-US" dirty="0"/>
          </a:p>
        </p:txBody>
      </p:sp>
      <p:pic>
        <p:nvPicPr>
          <p:cNvPr id="12"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13"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6868"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6869"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6871" name="TextBox 8"/>
          <p:cNvSpPr txBox="1">
            <a:spLocks noChangeArrowheads="1"/>
          </p:cNvSpPr>
          <p:nvPr/>
        </p:nvSpPr>
        <p:spPr bwMode="auto">
          <a:xfrm>
            <a:off x="1143000" y="819150"/>
            <a:ext cx="70104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36872"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36873" name="Rectangle 8"/>
          <p:cNvSpPr>
            <a:spLocks noChangeArrowheads="1"/>
          </p:cNvSpPr>
          <p:nvPr/>
        </p:nvSpPr>
        <p:spPr bwMode="auto">
          <a:xfrm>
            <a:off x="533400" y="1447800"/>
            <a:ext cx="2518638" cy="369332"/>
          </a:xfrm>
          <a:prstGeom prst="rect">
            <a:avLst/>
          </a:prstGeom>
          <a:noFill/>
          <a:ln w="9525">
            <a:noFill/>
            <a:miter lim="800000"/>
            <a:headEnd/>
            <a:tailEnd/>
          </a:ln>
        </p:spPr>
        <p:txBody>
          <a:bodyPr wrap="none">
            <a:spAutoFit/>
          </a:bodyPr>
          <a:lstStyle/>
          <a:p>
            <a:pPr>
              <a:buFont typeface="Wingdings" pitchFamily="2" charset="2"/>
              <a:buChar char="v"/>
            </a:pPr>
            <a:r>
              <a:rPr lang="en-US" dirty="0" smtClean="0"/>
              <a:t>Cross section in slab</a:t>
            </a:r>
            <a:endParaRPr lang="en-US" dirty="0"/>
          </a:p>
        </p:txBody>
      </p:sp>
      <p:sp>
        <p:nvSpPr>
          <p:cNvPr id="13" name="TextBox 12"/>
          <p:cNvSpPr txBox="1"/>
          <p:nvPr/>
        </p:nvSpPr>
        <p:spPr>
          <a:xfrm>
            <a:off x="1524000" y="4876800"/>
            <a:ext cx="5867400" cy="381000"/>
          </a:xfrm>
          <a:prstGeom prst="rect">
            <a:avLst/>
          </a:prstGeom>
          <a:noFill/>
        </p:spPr>
        <p:txBody>
          <a:bodyPr wrap="square" rtlCol="0">
            <a:spAutoFit/>
          </a:bodyPr>
          <a:lstStyle/>
          <a:p>
            <a:pPr algn="ctr"/>
            <a:r>
              <a:rPr lang="en-US" dirty="0" smtClean="0"/>
              <a:t>Section in ribbed slab</a:t>
            </a:r>
            <a:endParaRPr lang="en-US" dirty="0"/>
          </a:p>
        </p:txBody>
      </p:sp>
      <p:pic>
        <p:nvPicPr>
          <p:cNvPr id="14" name="Picture 13" descr="بيبييييي.png"/>
          <p:cNvPicPr>
            <a:picLocks noChangeAspect="1"/>
          </p:cNvPicPr>
          <p:nvPr/>
        </p:nvPicPr>
        <p:blipFill>
          <a:blip r:embed="rId4" cstate="print"/>
          <a:stretch>
            <a:fillRect/>
          </a:stretch>
        </p:blipFill>
        <p:spPr>
          <a:xfrm>
            <a:off x="228600" y="2743200"/>
            <a:ext cx="8686800" cy="200470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7892"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7893"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7895" name="TextBox 8"/>
          <p:cNvSpPr txBox="1">
            <a:spLocks noChangeArrowheads="1"/>
          </p:cNvSpPr>
          <p:nvPr/>
        </p:nvSpPr>
        <p:spPr bwMode="auto">
          <a:xfrm>
            <a:off x="1143000" y="819150"/>
            <a:ext cx="80010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37896"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11" name="TextBox 10"/>
          <p:cNvSpPr txBox="1"/>
          <p:nvPr/>
        </p:nvSpPr>
        <p:spPr>
          <a:xfrm>
            <a:off x="304800" y="1371600"/>
            <a:ext cx="7620000" cy="1200329"/>
          </a:xfrm>
          <a:prstGeom prst="rect">
            <a:avLst/>
          </a:prstGeom>
          <a:noFill/>
        </p:spPr>
        <p:txBody>
          <a:bodyPr wrap="square" rtlCol="0">
            <a:spAutoFit/>
          </a:bodyPr>
          <a:lstStyle/>
          <a:p>
            <a:pPr>
              <a:buFont typeface="Wingdings" pitchFamily="2" charset="2"/>
              <a:buChar char="Ø"/>
            </a:pPr>
            <a:r>
              <a:rPr lang="en-US" dirty="0" smtClean="0">
                <a:solidFill>
                  <a:srgbClr val="0000FF"/>
                </a:solidFill>
              </a:rPr>
              <a:t>Design of frames:</a:t>
            </a:r>
          </a:p>
          <a:p>
            <a:pPr>
              <a:buFont typeface="Wingdings" pitchFamily="2" charset="2"/>
              <a:buChar char="Ø"/>
            </a:pPr>
            <a:endParaRPr lang="en-US" dirty="0" smtClean="0"/>
          </a:p>
          <a:p>
            <a:r>
              <a:rPr lang="en-US" dirty="0" smtClean="0"/>
              <a:t>Upper  beam in frame 13A as </a:t>
            </a:r>
            <a:r>
              <a:rPr lang="en-US" dirty="0" err="1" smtClean="0"/>
              <a:t>representive</a:t>
            </a:r>
            <a:r>
              <a:rPr lang="en-US" dirty="0" smtClean="0"/>
              <a:t> beam</a:t>
            </a:r>
          </a:p>
          <a:p>
            <a:endParaRPr lang="en-US" dirty="0"/>
          </a:p>
        </p:txBody>
      </p:sp>
      <p:pic>
        <p:nvPicPr>
          <p:cNvPr id="13" name="Picture 12" descr="mmmmmmmmm.png"/>
          <p:cNvPicPr>
            <a:picLocks noChangeAspect="1"/>
          </p:cNvPicPr>
          <p:nvPr/>
        </p:nvPicPr>
        <p:blipFill>
          <a:blip r:embed="rId4" cstate="print"/>
          <a:stretch>
            <a:fillRect/>
          </a:stretch>
        </p:blipFill>
        <p:spPr>
          <a:xfrm>
            <a:off x="228600" y="2362200"/>
            <a:ext cx="4210638" cy="3715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zzzzzzzzzzz.png"/>
          <p:cNvPicPr>
            <a:picLocks noChangeAspect="1"/>
          </p:cNvPicPr>
          <p:nvPr/>
        </p:nvPicPr>
        <p:blipFill>
          <a:blip r:embed="rId5" cstate="print"/>
          <a:stretch>
            <a:fillRect/>
          </a:stretch>
        </p:blipFill>
        <p:spPr>
          <a:xfrm>
            <a:off x="4724400" y="2362200"/>
            <a:ext cx="4267200" cy="3686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609600" y="6172200"/>
            <a:ext cx="4572000" cy="307777"/>
          </a:xfrm>
          <a:prstGeom prst="rect">
            <a:avLst/>
          </a:prstGeom>
          <a:noFill/>
        </p:spPr>
        <p:txBody>
          <a:bodyPr wrap="square" rtlCol="0">
            <a:spAutoFit/>
          </a:bodyPr>
          <a:lstStyle/>
          <a:p>
            <a:r>
              <a:rPr lang="en-GB" sz="1400" dirty="0" smtClean="0"/>
              <a:t>Frame 13A- flexural reinforcement, mm</a:t>
            </a:r>
            <a:r>
              <a:rPr lang="en-GB" sz="1400" baseline="30000" dirty="0" smtClean="0"/>
              <a:t>2</a:t>
            </a:r>
            <a:endParaRPr lang="en-US" sz="1400" dirty="0"/>
          </a:p>
        </p:txBody>
      </p:sp>
      <p:sp>
        <p:nvSpPr>
          <p:cNvPr id="18" name="TextBox 17"/>
          <p:cNvSpPr txBox="1"/>
          <p:nvPr/>
        </p:nvSpPr>
        <p:spPr>
          <a:xfrm>
            <a:off x="4648200" y="6138446"/>
            <a:ext cx="5257800" cy="307777"/>
          </a:xfrm>
          <a:prstGeom prst="rect">
            <a:avLst/>
          </a:prstGeom>
          <a:noFill/>
        </p:spPr>
        <p:txBody>
          <a:bodyPr wrap="square" rtlCol="0">
            <a:spAutoFit/>
          </a:bodyPr>
          <a:lstStyle/>
          <a:p>
            <a:r>
              <a:rPr lang="en-GB" sz="1400" i="1" dirty="0" smtClean="0"/>
              <a:t>torsion reinforcement, Al (mm</a:t>
            </a:r>
            <a:r>
              <a:rPr lang="en-GB" sz="1400" i="1" baseline="30000" dirty="0" smtClean="0"/>
              <a:t>2</a:t>
            </a:r>
            <a:r>
              <a:rPr lang="en-GB" sz="1400" i="1" dirty="0" smtClean="0"/>
              <a:t>) and  Av/s (mm</a:t>
            </a:r>
            <a:r>
              <a:rPr lang="en-GB" sz="1400" i="1" baseline="30000" dirty="0" smtClean="0"/>
              <a:t>2</a:t>
            </a:r>
            <a:r>
              <a:rPr lang="en-GB" sz="1400" i="1" dirty="0" smtClean="0"/>
              <a:t>/mm)</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9940"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9941"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9943" name="TextBox 8"/>
          <p:cNvSpPr txBox="1">
            <a:spLocks noChangeArrowheads="1"/>
          </p:cNvSpPr>
          <p:nvPr/>
        </p:nvSpPr>
        <p:spPr bwMode="auto">
          <a:xfrm>
            <a:off x="1143000" y="819150"/>
            <a:ext cx="66294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39944"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13" name="TextBox 12"/>
          <p:cNvSpPr txBox="1"/>
          <p:nvPr/>
        </p:nvSpPr>
        <p:spPr>
          <a:xfrm>
            <a:off x="533400" y="1828800"/>
            <a:ext cx="7467600" cy="3970318"/>
          </a:xfrm>
          <a:prstGeom prst="rect">
            <a:avLst/>
          </a:prstGeom>
          <a:noFill/>
        </p:spPr>
        <p:txBody>
          <a:bodyPr wrap="square" rtlCol="0">
            <a:spAutoFit/>
          </a:bodyPr>
          <a:lstStyle/>
          <a:p>
            <a:r>
              <a:rPr lang="en-GB" b="1" u="sng" dirty="0" smtClean="0"/>
              <a:t>Torsion reinforcement</a:t>
            </a:r>
          </a:p>
          <a:p>
            <a:endParaRPr lang="en-US" dirty="0" smtClean="0"/>
          </a:p>
          <a:p>
            <a:r>
              <a:rPr lang="en-GB" i="1" dirty="0" smtClean="0"/>
              <a:t>      </a:t>
            </a:r>
            <a:r>
              <a:rPr lang="en-GB" i="1" dirty="0" smtClean="0">
                <a:solidFill>
                  <a:srgbClr val="0070C0"/>
                </a:solidFill>
              </a:rPr>
              <a:t>Al = 641 mm</a:t>
            </a:r>
            <a:r>
              <a:rPr lang="en-GB" i="1" baseline="30000" dirty="0" smtClean="0">
                <a:solidFill>
                  <a:srgbClr val="0070C0"/>
                </a:solidFill>
              </a:rPr>
              <a:t>2</a:t>
            </a:r>
          </a:p>
          <a:p>
            <a:r>
              <a:rPr lang="en-GB" i="1" dirty="0" smtClean="0">
                <a:solidFill>
                  <a:srgbClr val="0070C0"/>
                </a:solidFill>
              </a:rPr>
              <a:t> </a:t>
            </a:r>
            <a:r>
              <a:rPr lang="en-GB" i="1" dirty="0" smtClean="0"/>
              <a:t>(</a:t>
            </a:r>
            <a:r>
              <a:rPr lang="en-GB" i="1" dirty="0" smtClean="0">
                <a:solidFill>
                  <a:srgbClr val="0070C0"/>
                </a:solidFill>
              </a:rPr>
              <a:t>161 mm</a:t>
            </a:r>
            <a:r>
              <a:rPr lang="en-GB" i="1" baseline="30000" dirty="0" smtClean="0">
                <a:solidFill>
                  <a:srgbClr val="0070C0"/>
                </a:solidFill>
              </a:rPr>
              <a:t>2</a:t>
            </a:r>
            <a:r>
              <a:rPr lang="en-GB" i="1" dirty="0" smtClean="0">
                <a:solidFill>
                  <a:srgbClr val="0070C0"/>
                </a:solidFill>
              </a:rPr>
              <a:t> </a:t>
            </a:r>
            <a:r>
              <a:rPr lang="en-GB" i="1" dirty="0" smtClean="0"/>
              <a:t>in</a:t>
            </a:r>
            <a:r>
              <a:rPr lang="en-GB" i="1" dirty="0" smtClean="0">
                <a:solidFill>
                  <a:srgbClr val="0070C0"/>
                </a:solidFill>
              </a:rPr>
              <a:t> </a:t>
            </a:r>
            <a:r>
              <a:rPr lang="en-GB" i="1" dirty="0" smtClean="0"/>
              <a:t>each side of beam)</a:t>
            </a:r>
            <a:endParaRPr lang="en-GB" i="1" baseline="30000" dirty="0" smtClean="0"/>
          </a:p>
          <a:p>
            <a:endParaRPr lang="en-US" dirty="0" smtClean="0">
              <a:solidFill>
                <a:srgbClr val="0070C0"/>
              </a:solidFill>
            </a:endParaRPr>
          </a:p>
          <a:p>
            <a:r>
              <a:rPr lang="en-GB" b="1" u="sng" dirty="0" smtClean="0"/>
              <a:t>Top &amp; bottom steel:</a:t>
            </a:r>
          </a:p>
          <a:p>
            <a:endParaRPr lang="en-GB" b="1" i="1" u="sng" dirty="0" smtClean="0"/>
          </a:p>
          <a:p>
            <a:endParaRPr lang="en-US" dirty="0" smtClean="0"/>
          </a:p>
          <a:p>
            <a:r>
              <a:rPr lang="en-GB" i="1" dirty="0" smtClean="0"/>
              <a:t>     As = </a:t>
            </a:r>
            <a:r>
              <a:rPr lang="en-GB" i="1" dirty="0" smtClean="0">
                <a:solidFill>
                  <a:srgbClr val="0070C0"/>
                </a:solidFill>
              </a:rPr>
              <a:t>1204 mm</a:t>
            </a:r>
            <a:r>
              <a:rPr lang="en-GB" i="1" baseline="30000" dirty="0" smtClean="0">
                <a:solidFill>
                  <a:srgbClr val="0070C0"/>
                </a:solidFill>
              </a:rPr>
              <a:t>2</a:t>
            </a:r>
            <a:r>
              <a:rPr lang="en-GB" i="1" dirty="0" smtClean="0">
                <a:solidFill>
                  <a:srgbClr val="0070C0"/>
                </a:solidFill>
              </a:rPr>
              <a:t> </a:t>
            </a:r>
            <a:endParaRPr lang="en-US" i="1" dirty="0" smtClean="0">
              <a:solidFill>
                <a:srgbClr val="0070C0"/>
              </a:solidFill>
            </a:endParaRPr>
          </a:p>
          <a:p>
            <a:r>
              <a:rPr lang="en-GB" i="1" dirty="0" smtClean="0"/>
              <a:t>     As </a:t>
            </a:r>
            <a:r>
              <a:rPr lang="en-GB" i="1" baseline="-25000" dirty="0" smtClean="0"/>
              <a:t>total</a:t>
            </a:r>
            <a:r>
              <a:rPr lang="en-GB" i="1" dirty="0" smtClean="0"/>
              <a:t> = 1204 + 161 = </a:t>
            </a:r>
            <a:r>
              <a:rPr lang="en-GB" i="1" dirty="0" smtClean="0">
                <a:solidFill>
                  <a:srgbClr val="0070C0"/>
                </a:solidFill>
              </a:rPr>
              <a:t>1365 mm</a:t>
            </a:r>
            <a:r>
              <a:rPr lang="en-GB" i="1" baseline="30000" dirty="0" smtClean="0">
                <a:solidFill>
                  <a:srgbClr val="0070C0"/>
                </a:solidFill>
              </a:rPr>
              <a:t>2</a:t>
            </a:r>
            <a:endParaRPr lang="en-US" dirty="0" smtClean="0">
              <a:solidFill>
                <a:srgbClr val="0070C0"/>
              </a:solidFill>
            </a:endParaRPr>
          </a:p>
          <a:p>
            <a:r>
              <a:rPr lang="en-GB" i="1" dirty="0" smtClean="0"/>
              <a:t>     Use </a:t>
            </a:r>
            <a:r>
              <a:rPr lang="en-GB" i="1" dirty="0" smtClean="0">
                <a:solidFill>
                  <a:srgbClr val="0070C0"/>
                </a:solidFill>
              </a:rPr>
              <a:t>3</a:t>
            </a:r>
            <a:r>
              <a:rPr lang="en-GB" dirty="0" smtClean="0">
                <a:solidFill>
                  <a:srgbClr val="0070C0"/>
                </a:solidFill>
              </a:rPr>
              <a:t>Ø16mm &amp; 2Ø20mm</a:t>
            </a:r>
            <a:r>
              <a:rPr lang="en-GB" dirty="0" smtClean="0"/>
              <a:t>.</a:t>
            </a:r>
            <a:endParaRPr lang="en-US" dirty="0" smtClean="0"/>
          </a:p>
          <a:p>
            <a:r>
              <a:rPr lang="en-GB" i="1" dirty="0" smtClean="0"/>
              <a:t>     Use </a:t>
            </a:r>
            <a:r>
              <a:rPr lang="en-GB" dirty="0" smtClean="0">
                <a:solidFill>
                  <a:srgbClr val="0070C0"/>
                </a:solidFill>
              </a:rPr>
              <a:t>2Ø12mm</a:t>
            </a:r>
            <a:r>
              <a:rPr lang="en-GB" dirty="0" smtClean="0"/>
              <a:t>, at left and right faces of beam section.</a:t>
            </a:r>
            <a:endParaRPr lang="en-US" dirty="0" smtClean="0"/>
          </a:p>
          <a:p>
            <a:endParaRPr lang="en-US" dirty="0" smtClean="0">
              <a:solidFill>
                <a:srgbClr val="0070C0"/>
              </a:solidFill>
            </a:endParaRP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39940"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39941"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39943" name="TextBox 8"/>
          <p:cNvSpPr txBox="1">
            <a:spLocks noChangeArrowheads="1"/>
          </p:cNvSpPr>
          <p:nvPr/>
        </p:nvSpPr>
        <p:spPr bwMode="auto">
          <a:xfrm>
            <a:off x="1143000" y="819150"/>
            <a:ext cx="76962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39944"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pic>
        <p:nvPicPr>
          <p:cNvPr id="14" name="Picture 13" descr="vvvvvvvvvvv.png"/>
          <p:cNvPicPr>
            <a:picLocks noChangeAspect="1"/>
          </p:cNvPicPr>
          <p:nvPr/>
        </p:nvPicPr>
        <p:blipFill>
          <a:blip r:embed="rId4" cstate="print"/>
          <a:stretch>
            <a:fillRect/>
          </a:stretch>
        </p:blipFill>
        <p:spPr>
          <a:xfrm>
            <a:off x="304800" y="1295400"/>
            <a:ext cx="4191000" cy="2743200"/>
          </a:xfrm>
          <a:prstGeom prst="rect">
            <a:avLst/>
          </a:prstGeom>
        </p:spPr>
      </p:pic>
      <p:pic>
        <p:nvPicPr>
          <p:cNvPr id="15" name="Picture 14" descr="bbbbbbbbb.png"/>
          <p:cNvPicPr>
            <a:picLocks noChangeAspect="1"/>
          </p:cNvPicPr>
          <p:nvPr/>
        </p:nvPicPr>
        <p:blipFill>
          <a:blip r:embed="rId5" cstate="print"/>
          <a:stretch>
            <a:fillRect/>
          </a:stretch>
        </p:blipFill>
        <p:spPr>
          <a:xfrm>
            <a:off x="381000" y="4191000"/>
            <a:ext cx="3094341" cy="1981200"/>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381000" y="6245423"/>
            <a:ext cx="4191000" cy="307777"/>
          </a:xfrm>
          <a:prstGeom prst="rect">
            <a:avLst/>
          </a:prstGeom>
          <a:noFill/>
        </p:spPr>
        <p:txBody>
          <a:bodyPr wrap="square" rtlCol="0">
            <a:spAutoFit/>
          </a:bodyPr>
          <a:lstStyle/>
          <a:p>
            <a:r>
              <a:rPr lang="en-US" sz="1400" dirty="0" smtClean="0"/>
              <a:t>Section in upper beam in frame 13A</a:t>
            </a:r>
            <a:endParaRPr lang="en-US" sz="1400" dirty="0"/>
          </a:p>
        </p:txBody>
      </p:sp>
      <p:pic>
        <p:nvPicPr>
          <p:cNvPr id="18" name="Picture 17" descr="gggggggg.png"/>
          <p:cNvPicPr>
            <a:picLocks noChangeAspect="1"/>
          </p:cNvPicPr>
          <p:nvPr/>
        </p:nvPicPr>
        <p:blipFill>
          <a:blip r:embed="rId6" cstate="print"/>
          <a:stretch>
            <a:fillRect/>
          </a:stretch>
        </p:blipFill>
        <p:spPr>
          <a:xfrm>
            <a:off x="4191000" y="2124541"/>
            <a:ext cx="4800600" cy="3971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4343400" y="6172200"/>
            <a:ext cx="6477000" cy="338554"/>
          </a:xfrm>
          <a:prstGeom prst="rect">
            <a:avLst/>
          </a:prstGeom>
          <a:noFill/>
        </p:spPr>
        <p:txBody>
          <a:bodyPr wrap="square" rtlCol="0">
            <a:spAutoFit/>
          </a:bodyPr>
          <a:lstStyle/>
          <a:p>
            <a:r>
              <a:rPr lang="en-US" sz="1600" dirty="0" smtClean="0"/>
              <a:t>Frame 13A- shear reinforcement (Av/s)</a:t>
            </a:r>
            <a:r>
              <a:rPr lang="en-GB" sz="1600" dirty="0" smtClean="0"/>
              <a:t>, mm</a:t>
            </a:r>
            <a:r>
              <a:rPr lang="en-GB" sz="1600" baseline="30000" dirty="0" smtClean="0"/>
              <a:t>2</a:t>
            </a:r>
            <a:r>
              <a:rPr lang="en-GB" sz="1600" dirty="0" smtClean="0"/>
              <a:t>/mm</a:t>
            </a:r>
            <a:endParaRPr 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40964"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40965"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40967" name="TextBox 8"/>
          <p:cNvSpPr txBox="1">
            <a:spLocks noChangeArrowheads="1"/>
          </p:cNvSpPr>
          <p:nvPr/>
        </p:nvSpPr>
        <p:spPr bwMode="auto">
          <a:xfrm>
            <a:off x="1143000" y="819150"/>
            <a:ext cx="85344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40968"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14" name="TextBox 13"/>
          <p:cNvSpPr txBox="1"/>
          <p:nvPr/>
        </p:nvSpPr>
        <p:spPr>
          <a:xfrm>
            <a:off x="381000" y="1676400"/>
            <a:ext cx="7543800" cy="5078313"/>
          </a:xfrm>
          <a:prstGeom prst="rect">
            <a:avLst/>
          </a:prstGeom>
          <a:noFill/>
        </p:spPr>
        <p:txBody>
          <a:bodyPr wrap="square" rtlCol="0">
            <a:spAutoFit/>
          </a:bodyPr>
          <a:lstStyle/>
          <a:p>
            <a:pPr>
              <a:buFont typeface="Wingdings" pitchFamily="2" charset="2"/>
              <a:buChar char="Ø"/>
            </a:pPr>
            <a:r>
              <a:rPr lang="en-US" dirty="0" smtClean="0">
                <a:solidFill>
                  <a:srgbClr val="0000FF"/>
                </a:solidFill>
              </a:rPr>
              <a:t>Design of column</a:t>
            </a:r>
          </a:p>
          <a:p>
            <a:r>
              <a:rPr lang="en-US" dirty="0" smtClean="0"/>
              <a:t> Column A14 in frame 13A  is taken as </a:t>
            </a:r>
            <a:r>
              <a:rPr lang="en-US" dirty="0" err="1" smtClean="0"/>
              <a:t>representive</a:t>
            </a:r>
            <a:r>
              <a:rPr lang="en-US" dirty="0" smtClean="0"/>
              <a:t> column </a:t>
            </a:r>
          </a:p>
          <a:p>
            <a:r>
              <a:rPr lang="en-US" dirty="0" smtClean="0"/>
              <a:t> Column dimensions ( 30 x 50)</a:t>
            </a:r>
          </a:p>
          <a:p>
            <a:r>
              <a:rPr lang="en-GB" dirty="0" smtClean="0"/>
              <a:t>As</a:t>
            </a:r>
            <a:r>
              <a:rPr lang="en-GB" baseline="-25000" dirty="0" smtClean="0"/>
              <a:t> </a:t>
            </a:r>
            <a:r>
              <a:rPr lang="en-GB" dirty="0" smtClean="0"/>
              <a:t> </a:t>
            </a:r>
            <a:r>
              <a:rPr lang="en-GB" baseline="-25000" dirty="0" smtClean="0"/>
              <a:t>Longitudinal</a:t>
            </a:r>
            <a:r>
              <a:rPr lang="en-GB" dirty="0" smtClean="0"/>
              <a:t> = </a:t>
            </a:r>
            <a:r>
              <a:rPr lang="en-GB" dirty="0" smtClean="0">
                <a:solidFill>
                  <a:srgbClr val="0070C0"/>
                </a:solidFill>
              </a:rPr>
              <a:t>1500 mm</a:t>
            </a:r>
            <a:r>
              <a:rPr lang="en-GB" baseline="30000" dirty="0" smtClean="0">
                <a:solidFill>
                  <a:srgbClr val="0070C0"/>
                </a:solidFill>
              </a:rPr>
              <a:t>2</a:t>
            </a:r>
            <a:r>
              <a:rPr lang="en-GB" dirty="0" smtClean="0">
                <a:solidFill>
                  <a:srgbClr val="0070C0"/>
                </a:solidFill>
              </a:rPr>
              <a:t> </a:t>
            </a:r>
          </a:p>
          <a:p>
            <a:r>
              <a:rPr lang="en-GB" dirty="0" smtClean="0"/>
              <a:t># of bars in 0.5 dir. =  {(50 – 8)/15+1} = </a:t>
            </a:r>
            <a:r>
              <a:rPr lang="en-GB" dirty="0" smtClean="0">
                <a:solidFill>
                  <a:srgbClr val="0070C0"/>
                </a:solidFill>
              </a:rPr>
              <a:t>4 bars</a:t>
            </a:r>
          </a:p>
          <a:p>
            <a:r>
              <a:rPr lang="en-GB" dirty="0" smtClean="0"/>
              <a:t># of bars in 0.3 dir. =  {(30 – 8)/15+1} = </a:t>
            </a:r>
            <a:r>
              <a:rPr lang="en-GB" dirty="0" smtClean="0">
                <a:solidFill>
                  <a:srgbClr val="0070C0"/>
                </a:solidFill>
              </a:rPr>
              <a:t>3 bars</a:t>
            </a:r>
          </a:p>
          <a:p>
            <a:endParaRPr lang="en-GB" dirty="0" smtClean="0">
              <a:solidFill>
                <a:srgbClr val="0070C0"/>
              </a:solidFill>
            </a:endParaRPr>
          </a:p>
          <a:p>
            <a:r>
              <a:rPr lang="en-GB" dirty="0" smtClean="0"/>
              <a:t>Area of one bar which must used  = 1500/10 = </a:t>
            </a:r>
            <a:r>
              <a:rPr lang="en-GB" dirty="0" smtClean="0">
                <a:solidFill>
                  <a:srgbClr val="0070C0"/>
                </a:solidFill>
              </a:rPr>
              <a:t>150 mm</a:t>
            </a:r>
            <a:r>
              <a:rPr lang="en-GB" baseline="30000" dirty="0" smtClean="0">
                <a:solidFill>
                  <a:srgbClr val="0070C0"/>
                </a:solidFill>
              </a:rPr>
              <a:t>2</a:t>
            </a:r>
            <a:endParaRPr lang="en-US" dirty="0" smtClean="0">
              <a:solidFill>
                <a:srgbClr val="0070C0"/>
              </a:solidFill>
            </a:endParaRPr>
          </a:p>
          <a:p>
            <a:r>
              <a:rPr lang="en-GB" dirty="0" smtClean="0"/>
              <a:t>      </a:t>
            </a:r>
          </a:p>
          <a:p>
            <a:r>
              <a:rPr lang="en-GB" dirty="0" smtClean="0"/>
              <a:t> Area of (Ø14) bar = </a:t>
            </a:r>
            <a:r>
              <a:rPr lang="en-GB" dirty="0" smtClean="0">
                <a:solidFill>
                  <a:srgbClr val="0070C0"/>
                </a:solidFill>
              </a:rPr>
              <a:t>154 mm</a:t>
            </a:r>
            <a:r>
              <a:rPr lang="en-GB" baseline="30000" dirty="0" smtClean="0">
                <a:solidFill>
                  <a:srgbClr val="0070C0"/>
                </a:solidFill>
              </a:rPr>
              <a:t>2</a:t>
            </a:r>
            <a:endParaRPr lang="en-US" dirty="0" smtClean="0">
              <a:solidFill>
                <a:srgbClr val="0070C0"/>
              </a:solidFill>
            </a:endParaRPr>
          </a:p>
          <a:p>
            <a:r>
              <a:rPr lang="en-GB" dirty="0" smtClean="0">
                <a:solidFill>
                  <a:srgbClr val="0070C0"/>
                </a:solidFill>
              </a:rPr>
              <a:t>      </a:t>
            </a:r>
            <a:endParaRPr lang="en-US" dirty="0" smtClean="0">
              <a:solidFill>
                <a:srgbClr val="0070C0"/>
              </a:solidFill>
            </a:endParaRPr>
          </a:p>
          <a:p>
            <a:r>
              <a:rPr lang="en-GB" dirty="0" smtClean="0"/>
              <a:t>So, use </a:t>
            </a:r>
            <a:r>
              <a:rPr lang="en-GB" dirty="0" smtClean="0">
                <a:solidFill>
                  <a:srgbClr val="0070C0"/>
                </a:solidFill>
              </a:rPr>
              <a:t>10Ø14mm </a:t>
            </a:r>
          </a:p>
          <a:p>
            <a:r>
              <a:rPr lang="en-GB" dirty="0" smtClean="0"/>
              <a:t>use </a:t>
            </a:r>
            <a:r>
              <a:rPr lang="en-GB" dirty="0" smtClean="0">
                <a:solidFill>
                  <a:srgbClr val="0070C0"/>
                </a:solidFill>
              </a:rPr>
              <a:t>2 Ø10mm/100 </a:t>
            </a:r>
            <a:r>
              <a:rPr lang="en-GB" dirty="0" smtClean="0"/>
              <a:t>mm as hoops for a distance </a:t>
            </a:r>
            <a:r>
              <a:rPr lang="en-GB" dirty="0" smtClean="0">
                <a:solidFill>
                  <a:srgbClr val="0070C0"/>
                </a:solidFill>
              </a:rPr>
              <a:t>(1000 mm)</a:t>
            </a:r>
            <a:r>
              <a:rPr lang="en-GB" dirty="0" smtClean="0"/>
              <a:t>measured from the face of beam and slab.</a:t>
            </a:r>
          </a:p>
          <a:p>
            <a:r>
              <a:rPr lang="en-GB" dirty="0" smtClean="0"/>
              <a:t>And outside of</a:t>
            </a:r>
            <a:r>
              <a:rPr lang="en-US" dirty="0" smtClean="0"/>
              <a:t> the length </a:t>
            </a:r>
            <a:r>
              <a:rPr lang="en-US" dirty="0" smtClean="0">
                <a:solidFill>
                  <a:srgbClr val="0070C0"/>
                </a:solidFill>
              </a:rPr>
              <a:t>(1000 mm)</a:t>
            </a:r>
            <a:r>
              <a:rPr lang="en-US" b="1" dirty="0" smtClean="0">
                <a:solidFill>
                  <a:srgbClr val="0070C0"/>
                </a:solidFill>
              </a:rPr>
              <a:t> </a:t>
            </a:r>
            <a:r>
              <a:rPr lang="en-US" dirty="0" smtClean="0"/>
              <a:t>use</a:t>
            </a:r>
            <a:r>
              <a:rPr lang="en-US" b="1" dirty="0" smtClean="0"/>
              <a:t> </a:t>
            </a:r>
            <a:r>
              <a:rPr lang="en-GB" dirty="0" smtClean="0">
                <a:solidFill>
                  <a:srgbClr val="0070C0"/>
                </a:solidFill>
              </a:rPr>
              <a:t>2Ø10mm/200 mm.</a:t>
            </a:r>
            <a:endParaRPr lang="en-US" dirty="0" smtClean="0">
              <a:solidFill>
                <a:srgbClr val="0070C0"/>
              </a:solidFill>
            </a:endParaRPr>
          </a:p>
          <a:p>
            <a:endParaRPr lang="en-US" dirty="0" smtClean="0">
              <a:solidFill>
                <a:srgbClr val="0070C0"/>
              </a:solidFill>
            </a:endParaRPr>
          </a:p>
          <a:p>
            <a:endParaRPr lang="en-US" dirty="0" smtClean="0"/>
          </a:p>
          <a:p>
            <a:r>
              <a:rPr lang="en-US" dirty="0" smtClean="0">
                <a:solidFill>
                  <a:srgbClr val="0000FF"/>
                </a:solidFill>
              </a:rPr>
              <a:t> </a:t>
            </a:r>
            <a:endParaRPr lang="en-US" dirty="0">
              <a:solidFill>
                <a:srgbClr val="0000FF"/>
              </a:solidFill>
            </a:endParaRPr>
          </a:p>
        </p:txBody>
      </p:sp>
      <p:sp>
        <p:nvSpPr>
          <p:cNvPr id="18" name="TextBox 17"/>
          <p:cNvSpPr txBox="1"/>
          <p:nvPr/>
        </p:nvSpPr>
        <p:spPr>
          <a:xfrm>
            <a:off x="6477000" y="4419600"/>
            <a:ext cx="3048000" cy="523220"/>
          </a:xfrm>
          <a:prstGeom prst="rect">
            <a:avLst/>
          </a:prstGeom>
          <a:noFill/>
        </p:spPr>
        <p:txBody>
          <a:bodyPr wrap="square" rtlCol="0">
            <a:spAutoFit/>
          </a:bodyPr>
          <a:lstStyle/>
          <a:p>
            <a:r>
              <a:rPr lang="en-US" sz="1400" dirty="0" smtClean="0"/>
              <a:t>Cross section in column 14A</a:t>
            </a:r>
          </a:p>
          <a:p>
            <a:endParaRPr lang="en-US" sz="1400" dirty="0"/>
          </a:p>
        </p:txBody>
      </p:sp>
      <p:pic>
        <p:nvPicPr>
          <p:cNvPr id="19" name="Picture 18" descr="wwww.png"/>
          <p:cNvPicPr>
            <a:picLocks noChangeAspect="1"/>
          </p:cNvPicPr>
          <p:nvPr/>
        </p:nvPicPr>
        <p:blipFill>
          <a:blip r:embed="rId4" cstate="print"/>
          <a:stretch>
            <a:fillRect/>
          </a:stretch>
        </p:blipFill>
        <p:spPr>
          <a:xfrm>
            <a:off x="6705600" y="2057400"/>
            <a:ext cx="2057400" cy="2310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40964"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40965"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40967" name="TextBox 8"/>
          <p:cNvSpPr txBox="1">
            <a:spLocks noChangeArrowheads="1"/>
          </p:cNvSpPr>
          <p:nvPr/>
        </p:nvSpPr>
        <p:spPr bwMode="auto">
          <a:xfrm>
            <a:off x="1143000" y="819150"/>
            <a:ext cx="87630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40968"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13" name="Rectangle 12"/>
          <p:cNvSpPr/>
          <p:nvPr/>
        </p:nvSpPr>
        <p:spPr>
          <a:xfrm>
            <a:off x="2286000" y="2690336"/>
            <a:ext cx="4572000" cy="1477328"/>
          </a:xfrm>
          <a:prstGeom prst="rect">
            <a:avLst/>
          </a:prstGeom>
        </p:spPr>
        <p:txBody>
          <a:bodyPr>
            <a:spAutoFit/>
          </a:bodyPr>
          <a:lstStyle/>
          <a:p>
            <a:r>
              <a:rPr lang="en-GB" b="1" i="1" dirty="0" smtClean="0">
                <a:solidFill>
                  <a:schemeClr val="bg1"/>
                </a:solidFill>
                <a:latin typeface="Arial" pitchFamily="34" charset="0"/>
                <a:cs typeface="Arial" pitchFamily="34" charset="0"/>
              </a:rPr>
              <a:t>Three dimensional structural analysis and design</a:t>
            </a:r>
            <a:endParaRPr lang="en-US" i="1" dirty="0" smtClean="0">
              <a:solidFill>
                <a:schemeClr val="bg1"/>
              </a:solidFill>
              <a:latin typeface="Arial" pitchFamily="34" charset="0"/>
              <a:cs typeface="Arial" pitchFamily="34" charset="0"/>
            </a:endParaRPr>
          </a:p>
          <a:p>
            <a:endParaRPr lang="en-US" i="1" dirty="0" smtClean="0">
              <a:solidFill>
                <a:schemeClr val="bg1"/>
              </a:solidFill>
            </a:endParaRPr>
          </a:p>
          <a:p>
            <a:endParaRPr lang="en-US" i="1" dirty="0" smtClean="0">
              <a:solidFill>
                <a:schemeClr val="bg1"/>
              </a:solidFill>
            </a:endParaRPr>
          </a:p>
          <a:p>
            <a:endParaRPr lang="en-US" dirty="0">
              <a:solidFill>
                <a:schemeClr val="bg1"/>
              </a:solidFill>
            </a:endParaRPr>
          </a:p>
        </p:txBody>
      </p:sp>
      <p:sp>
        <p:nvSpPr>
          <p:cNvPr id="15" name="TextBox 14"/>
          <p:cNvSpPr txBox="1"/>
          <p:nvPr/>
        </p:nvSpPr>
        <p:spPr>
          <a:xfrm>
            <a:off x="533400" y="1600200"/>
            <a:ext cx="7239000" cy="3447098"/>
          </a:xfrm>
          <a:prstGeom prst="rect">
            <a:avLst/>
          </a:prstGeom>
          <a:noFill/>
        </p:spPr>
        <p:txBody>
          <a:bodyPr wrap="square" rtlCol="0">
            <a:spAutoFit/>
          </a:bodyPr>
          <a:lstStyle/>
          <a:p>
            <a:pPr>
              <a:buFont typeface="Wingdings" pitchFamily="2" charset="2"/>
              <a:buChar char="Ø"/>
            </a:pPr>
            <a:r>
              <a:rPr lang="en-US" dirty="0" smtClean="0">
                <a:solidFill>
                  <a:srgbClr val="0000FF"/>
                </a:solidFill>
              </a:rPr>
              <a:t>Design of walls:</a:t>
            </a:r>
          </a:p>
          <a:p>
            <a:endParaRPr lang="en-US" dirty="0" smtClean="0">
              <a:solidFill>
                <a:srgbClr val="0000FF"/>
              </a:solidFill>
            </a:endParaRPr>
          </a:p>
          <a:p>
            <a:r>
              <a:rPr lang="en-GB" dirty="0" smtClean="0"/>
              <a:t> </a:t>
            </a:r>
            <a:r>
              <a:rPr lang="en-GB" sz="1600" dirty="0" smtClean="0"/>
              <a:t>All walls in the building are modelled as 3D and the values of moments and the axial forces are taken and assigned on 1Dmodel for each wall in SAP2000 separate model</a:t>
            </a:r>
          </a:p>
          <a:p>
            <a:endParaRPr lang="en-US" sz="1600" dirty="0" smtClean="0">
              <a:solidFill>
                <a:srgbClr val="0000FF"/>
              </a:solidFill>
            </a:endParaRPr>
          </a:p>
          <a:p>
            <a:r>
              <a:rPr lang="en-GB" sz="1600" dirty="0" smtClean="0"/>
              <a:t>The wall in frame 6B in part B (7.2 m length, 0.3 m thickness) is taken as reprehensive wall, the vertical and horizontal reinforcing steel are shown in Figure below.</a:t>
            </a:r>
          </a:p>
          <a:p>
            <a:endParaRPr lang="en-GB" sz="1600" i="1" dirty="0" smtClean="0"/>
          </a:p>
          <a:p>
            <a:r>
              <a:rPr lang="en-GB" sz="1600" dirty="0" smtClean="0">
                <a:solidFill>
                  <a:srgbClr val="0070C0"/>
                </a:solidFill>
              </a:rPr>
              <a:t>1Ø16/30cm</a:t>
            </a:r>
            <a:r>
              <a:rPr lang="en-GB" sz="1600" dirty="0" smtClean="0"/>
              <a:t> in vertical direction, and horizontal directions</a:t>
            </a:r>
            <a:endParaRPr lang="en-US" sz="1600" dirty="0" smtClean="0"/>
          </a:p>
          <a:p>
            <a:endParaRPr lang="en-US" dirty="0" smtClean="0">
              <a:solidFill>
                <a:srgbClr val="0000FF"/>
              </a:solidFill>
            </a:endParaRPr>
          </a:p>
          <a:p>
            <a:endParaRPr lang="en-US" dirty="0">
              <a:solidFill>
                <a:srgbClr val="0000FF"/>
              </a:solidFill>
            </a:endParaRPr>
          </a:p>
        </p:txBody>
      </p:sp>
      <p:pic>
        <p:nvPicPr>
          <p:cNvPr id="17" name="Picture 16" descr="rrrrr.png"/>
          <p:cNvPicPr>
            <a:picLocks noChangeAspect="1"/>
          </p:cNvPicPr>
          <p:nvPr/>
        </p:nvPicPr>
        <p:blipFill>
          <a:blip r:embed="rId4" cstate="print"/>
          <a:stretch>
            <a:fillRect/>
          </a:stretch>
        </p:blipFill>
        <p:spPr>
          <a:xfrm>
            <a:off x="685800" y="4572000"/>
            <a:ext cx="7848600" cy="1495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3200400" y="6044625"/>
            <a:ext cx="5943600" cy="584775"/>
          </a:xfrm>
          <a:prstGeom prst="rect">
            <a:avLst/>
          </a:prstGeom>
          <a:noFill/>
        </p:spPr>
        <p:txBody>
          <a:bodyPr wrap="square" rtlCol="0">
            <a:spAutoFit/>
          </a:bodyPr>
          <a:lstStyle/>
          <a:p>
            <a:r>
              <a:rPr lang="en-GB" sz="1600" dirty="0" smtClean="0"/>
              <a:t>cross section in wall </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41988"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41989"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41991" name="TextBox 8"/>
          <p:cNvSpPr txBox="1">
            <a:spLocks noChangeArrowheads="1"/>
          </p:cNvSpPr>
          <p:nvPr/>
        </p:nvSpPr>
        <p:spPr bwMode="auto">
          <a:xfrm>
            <a:off x="1143000" y="819150"/>
            <a:ext cx="80010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41992"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13" name="TextBox 12"/>
          <p:cNvSpPr txBox="1"/>
          <p:nvPr/>
        </p:nvSpPr>
        <p:spPr>
          <a:xfrm>
            <a:off x="381000" y="1524000"/>
            <a:ext cx="5181600" cy="646331"/>
          </a:xfrm>
          <a:prstGeom prst="rect">
            <a:avLst/>
          </a:prstGeom>
          <a:noFill/>
        </p:spPr>
        <p:txBody>
          <a:bodyPr wrap="square" rtlCol="0">
            <a:spAutoFit/>
          </a:bodyPr>
          <a:lstStyle/>
          <a:p>
            <a:pPr>
              <a:buFont typeface="Wingdings" pitchFamily="2" charset="2"/>
              <a:buChar char="Ø"/>
            </a:pPr>
            <a:r>
              <a:rPr lang="en-US" dirty="0" smtClean="0">
                <a:solidFill>
                  <a:srgbClr val="0000FF"/>
                </a:solidFill>
              </a:rPr>
              <a:t>Design of stairs:</a:t>
            </a:r>
          </a:p>
          <a:p>
            <a:endParaRPr lang="en-US" dirty="0" smtClean="0">
              <a:solidFill>
                <a:srgbClr val="0000FF"/>
              </a:solidFill>
            </a:endParaRPr>
          </a:p>
        </p:txBody>
      </p:sp>
      <p:sp>
        <p:nvSpPr>
          <p:cNvPr id="14" name="TextBox 13"/>
          <p:cNvSpPr txBox="1"/>
          <p:nvPr/>
        </p:nvSpPr>
        <p:spPr>
          <a:xfrm>
            <a:off x="76200" y="2090678"/>
            <a:ext cx="46482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smtClean="0"/>
              <a:t>    </a:t>
            </a:r>
            <a:r>
              <a:rPr lang="en-GB" b="1" dirty="0" smtClean="0">
                <a:solidFill>
                  <a:srgbClr val="FF3300"/>
                </a:solidFill>
              </a:rPr>
              <a:t>Design of flights:</a:t>
            </a:r>
          </a:p>
          <a:p>
            <a:r>
              <a:rPr lang="en-GB" dirty="0" smtClean="0"/>
              <a:t>    Live load = </a:t>
            </a:r>
            <a:r>
              <a:rPr lang="en-GB" dirty="0" smtClean="0">
                <a:solidFill>
                  <a:srgbClr val="0070C0"/>
                </a:solidFill>
              </a:rPr>
              <a:t>5 KN/m</a:t>
            </a:r>
            <a:r>
              <a:rPr lang="en-GB" baseline="30000" dirty="0" smtClean="0">
                <a:solidFill>
                  <a:srgbClr val="0070C0"/>
                </a:solidFill>
              </a:rPr>
              <a:t>2</a:t>
            </a:r>
          </a:p>
          <a:p>
            <a:r>
              <a:rPr lang="en-GB" dirty="0" smtClean="0"/>
              <a:t>    h = 400/20 =  </a:t>
            </a:r>
            <a:r>
              <a:rPr lang="en-GB" dirty="0" smtClean="0">
                <a:solidFill>
                  <a:srgbClr val="0070C0"/>
                </a:solidFill>
              </a:rPr>
              <a:t>20 cm</a:t>
            </a:r>
            <a:endParaRPr lang="en-US" dirty="0" smtClean="0">
              <a:solidFill>
                <a:srgbClr val="0070C0"/>
              </a:solidFill>
            </a:endParaRPr>
          </a:p>
          <a:p>
            <a:r>
              <a:rPr lang="en-GB" dirty="0" smtClean="0"/>
              <a:t>    Dead load = 0.2 x 25 = </a:t>
            </a:r>
            <a:r>
              <a:rPr lang="en-GB" dirty="0" smtClean="0">
                <a:solidFill>
                  <a:srgbClr val="0070C0"/>
                </a:solidFill>
              </a:rPr>
              <a:t>5 KN/m</a:t>
            </a:r>
            <a:r>
              <a:rPr lang="en-GB" baseline="30000" dirty="0" smtClean="0">
                <a:solidFill>
                  <a:srgbClr val="0070C0"/>
                </a:solidFill>
              </a:rPr>
              <a:t>2</a:t>
            </a:r>
            <a:endParaRPr lang="en-US" dirty="0" smtClean="0">
              <a:solidFill>
                <a:srgbClr val="0070C0"/>
              </a:solidFill>
            </a:endParaRPr>
          </a:p>
          <a:p>
            <a:r>
              <a:rPr lang="en-GB" dirty="0" smtClean="0"/>
              <a:t>    Super imposed dead load = </a:t>
            </a:r>
            <a:r>
              <a:rPr lang="en-GB" dirty="0" smtClean="0">
                <a:solidFill>
                  <a:srgbClr val="0070C0"/>
                </a:solidFill>
              </a:rPr>
              <a:t>4.5 KN/m </a:t>
            </a:r>
            <a:endParaRPr lang="en-US" dirty="0" smtClean="0">
              <a:solidFill>
                <a:srgbClr val="0070C0"/>
              </a:solidFill>
            </a:endParaRPr>
          </a:p>
          <a:p>
            <a:r>
              <a:rPr lang="en-GB" dirty="0" smtClean="0"/>
              <a:t>    Wu = 1.2 (4.5 + 5) + 1.6(5) = </a:t>
            </a:r>
            <a:r>
              <a:rPr lang="en-GB" dirty="0" smtClean="0">
                <a:solidFill>
                  <a:srgbClr val="0070C0"/>
                </a:solidFill>
              </a:rPr>
              <a:t>19.4 KN/m</a:t>
            </a:r>
          </a:p>
          <a:p>
            <a:r>
              <a:rPr lang="en-GB" dirty="0" smtClean="0"/>
              <a:t>    Mu = (Wu x L</a:t>
            </a:r>
            <a:r>
              <a:rPr lang="en-GB" baseline="30000" dirty="0" smtClean="0"/>
              <a:t>2</a:t>
            </a:r>
            <a:r>
              <a:rPr lang="en-GB" dirty="0" smtClean="0"/>
              <a:t>)/8 = 38.8 KN/m for stair.</a:t>
            </a:r>
            <a:endParaRPr lang="en-US" dirty="0" smtClean="0"/>
          </a:p>
          <a:p>
            <a:r>
              <a:rPr lang="en-GB" dirty="0" smtClean="0"/>
              <a:t>    </a:t>
            </a:r>
            <a:r>
              <a:rPr lang="el-GR" dirty="0" smtClean="0"/>
              <a:t>ρ</a:t>
            </a:r>
            <a:r>
              <a:rPr lang="en-GB" dirty="0" smtClean="0"/>
              <a:t>=</a:t>
            </a:r>
            <a:r>
              <a:rPr lang="en-GB" dirty="0" smtClean="0">
                <a:solidFill>
                  <a:srgbClr val="0070C0"/>
                </a:solidFill>
              </a:rPr>
              <a:t>0.004155 (cover 4 cm)</a:t>
            </a:r>
            <a:endParaRPr lang="en-US" dirty="0" smtClean="0">
              <a:solidFill>
                <a:srgbClr val="0070C0"/>
              </a:solidFill>
            </a:endParaRPr>
          </a:p>
          <a:p>
            <a:r>
              <a:rPr lang="en-GB" dirty="0" smtClean="0"/>
              <a:t>    As = </a:t>
            </a:r>
            <a:r>
              <a:rPr lang="en-GB" dirty="0" smtClean="0">
                <a:solidFill>
                  <a:srgbClr val="0070C0"/>
                </a:solidFill>
              </a:rPr>
              <a:t>665 mm</a:t>
            </a:r>
            <a:r>
              <a:rPr lang="en-GB" baseline="30000" dirty="0" smtClean="0">
                <a:solidFill>
                  <a:srgbClr val="0070C0"/>
                </a:solidFill>
              </a:rPr>
              <a:t>2</a:t>
            </a:r>
            <a:r>
              <a:rPr lang="en-GB" dirty="0" smtClean="0">
                <a:solidFill>
                  <a:srgbClr val="0070C0"/>
                </a:solidFill>
              </a:rPr>
              <a:t>/m</a:t>
            </a:r>
            <a:endParaRPr lang="en-US" dirty="0" smtClean="0">
              <a:solidFill>
                <a:srgbClr val="0070C0"/>
              </a:solidFill>
            </a:endParaRPr>
          </a:p>
          <a:p>
            <a:r>
              <a:rPr lang="en-GB" dirty="0" smtClean="0"/>
              <a:t>    Use </a:t>
            </a:r>
            <a:r>
              <a:rPr lang="en-GB" dirty="0" smtClean="0">
                <a:solidFill>
                  <a:srgbClr val="0070C0"/>
                </a:solidFill>
              </a:rPr>
              <a:t>5Ø14mm/m (8Ø14 in 1.5 m)</a:t>
            </a:r>
            <a:endParaRPr lang="en-US" dirty="0"/>
          </a:p>
        </p:txBody>
      </p:sp>
      <p:sp>
        <p:nvSpPr>
          <p:cNvPr id="17" name="TextBox 16"/>
          <p:cNvSpPr txBox="1"/>
          <p:nvPr/>
        </p:nvSpPr>
        <p:spPr>
          <a:xfrm>
            <a:off x="4953000" y="2057400"/>
            <a:ext cx="4114800" cy="42473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dirty="0" smtClean="0">
                <a:solidFill>
                  <a:srgbClr val="FF3300"/>
                </a:solidFill>
              </a:rPr>
              <a:t>Design of landing:</a:t>
            </a:r>
          </a:p>
          <a:p>
            <a:r>
              <a:rPr lang="en-GB" dirty="0" smtClean="0"/>
              <a:t>Load on landing = landing direct load </a:t>
            </a:r>
          </a:p>
          <a:p>
            <a:r>
              <a:rPr lang="en-GB" dirty="0" smtClean="0"/>
              <a:t>                                     + load from flight                           </a:t>
            </a:r>
            <a:endParaRPr lang="en-US" dirty="0" smtClean="0"/>
          </a:p>
          <a:p>
            <a:r>
              <a:rPr lang="en-GB" dirty="0" smtClean="0"/>
              <a:t>                              = 19.4 +19.4 (4/2)</a:t>
            </a:r>
          </a:p>
          <a:p>
            <a:r>
              <a:rPr lang="en-GB" dirty="0" smtClean="0"/>
              <a:t>                              = </a:t>
            </a:r>
            <a:r>
              <a:rPr lang="en-GB" dirty="0" smtClean="0">
                <a:solidFill>
                  <a:srgbClr val="0070C0"/>
                </a:solidFill>
              </a:rPr>
              <a:t>58.2 KN/m</a:t>
            </a:r>
            <a:endParaRPr lang="en-US" dirty="0" smtClean="0">
              <a:solidFill>
                <a:srgbClr val="0070C0"/>
              </a:solidFill>
            </a:endParaRPr>
          </a:p>
          <a:p>
            <a:r>
              <a:rPr lang="en-GB" dirty="0" smtClean="0"/>
              <a:t>Assume this loads is resisted by 1m wide of landing, then:</a:t>
            </a:r>
            <a:endParaRPr lang="en-US" dirty="0" smtClean="0"/>
          </a:p>
          <a:p>
            <a:r>
              <a:rPr lang="en-GB" dirty="0" smtClean="0"/>
              <a:t>M</a:t>
            </a:r>
            <a:r>
              <a:rPr lang="en-GB" baseline="-25000" dirty="0" smtClean="0"/>
              <a:t>u</a:t>
            </a:r>
            <a:r>
              <a:rPr lang="en-GB" dirty="0" smtClean="0"/>
              <a:t> = (Wu x L</a:t>
            </a:r>
            <a:r>
              <a:rPr lang="en-GB" baseline="30000" dirty="0" smtClean="0"/>
              <a:t>2</a:t>
            </a:r>
            <a:r>
              <a:rPr lang="en-GB" dirty="0" smtClean="0"/>
              <a:t>)/8 = </a:t>
            </a:r>
            <a:r>
              <a:rPr lang="en-GB" dirty="0" smtClean="0">
                <a:solidFill>
                  <a:srgbClr val="0070C0"/>
                </a:solidFill>
              </a:rPr>
              <a:t>74.5 </a:t>
            </a:r>
            <a:r>
              <a:rPr lang="en-GB" dirty="0" err="1" smtClean="0">
                <a:solidFill>
                  <a:srgbClr val="0070C0"/>
                </a:solidFill>
              </a:rPr>
              <a:t>KN.m</a:t>
            </a:r>
            <a:endParaRPr lang="en-US" dirty="0" smtClean="0">
              <a:solidFill>
                <a:srgbClr val="0070C0"/>
              </a:solidFill>
            </a:endParaRPr>
          </a:p>
          <a:p>
            <a:r>
              <a:rPr lang="el-GR" dirty="0" smtClean="0"/>
              <a:t>ρ</a:t>
            </a:r>
            <a:r>
              <a:rPr lang="en-GB" dirty="0" smtClean="0"/>
              <a:t>= </a:t>
            </a:r>
            <a:r>
              <a:rPr lang="en-GB" dirty="0" smtClean="0">
                <a:solidFill>
                  <a:srgbClr val="0070C0"/>
                </a:solidFill>
              </a:rPr>
              <a:t>0.0083</a:t>
            </a:r>
            <a:endParaRPr lang="en-US" dirty="0" smtClean="0">
              <a:solidFill>
                <a:srgbClr val="0070C0"/>
              </a:solidFill>
            </a:endParaRPr>
          </a:p>
          <a:p>
            <a:r>
              <a:rPr lang="en-GB" dirty="0" smtClean="0"/>
              <a:t>As = 0.0083 x 1000 x 160 = </a:t>
            </a:r>
            <a:r>
              <a:rPr lang="en-GB" dirty="0" smtClean="0">
                <a:solidFill>
                  <a:srgbClr val="0070C0"/>
                </a:solidFill>
              </a:rPr>
              <a:t>1328 mm</a:t>
            </a:r>
            <a:r>
              <a:rPr lang="en-GB" baseline="30000" dirty="0" smtClean="0">
                <a:solidFill>
                  <a:srgbClr val="0070C0"/>
                </a:solidFill>
              </a:rPr>
              <a:t>2</a:t>
            </a:r>
            <a:endParaRPr lang="en-US" dirty="0" smtClean="0">
              <a:solidFill>
                <a:srgbClr val="0070C0"/>
              </a:solidFill>
            </a:endParaRPr>
          </a:p>
          <a:p>
            <a:r>
              <a:rPr lang="en-GB" dirty="0" smtClean="0"/>
              <a:t>Use </a:t>
            </a:r>
            <a:r>
              <a:rPr lang="en-GB" dirty="0" smtClean="0">
                <a:solidFill>
                  <a:srgbClr val="0070C0"/>
                </a:solidFill>
              </a:rPr>
              <a:t>8Ø14/m. </a:t>
            </a:r>
          </a:p>
          <a:p>
            <a:r>
              <a:rPr lang="en-GB" dirty="0" smtClean="0">
                <a:solidFill>
                  <a:srgbClr val="0070C0"/>
                </a:solidFill>
              </a:rPr>
              <a:t> </a:t>
            </a:r>
          </a:p>
          <a:p>
            <a:r>
              <a:rPr lang="en-GB" b="1" dirty="0" smtClean="0">
                <a:solidFill>
                  <a:srgbClr val="FF3300"/>
                </a:solidFill>
              </a:rPr>
              <a:t>Check shear in landing:</a:t>
            </a:r>
            <a:endParaRPr lang="en-US" dirty="0" smtClean="0">
              <a:solidFill>
                <a:srgbClr val="FF3300"/>
              </a:solidFill>
            </a:endParaRPr>
          </a:p>
          <a:p>
            <a:r>
              <a:rPr lang="en-GB" dirty="0" smtClean="0"/>
              <a:t>Vu =  93.12 KN</a:t>
            </a:r>
            <a:endParaRPr lang="en-US" dirty="0" smtClean="0"/>
          </a:p>
          <a:p>
            <a:r>
              <a:rPr lang="en-GB" dirty="0" err="1" smtClean="0"/>
              <a:t>ØVc</a:t>
            </a:r>
            <a:r>
              <a:rPr lang="en-GB" dirty="0" smtClean="0"/>
              <a:t> = 106 KN &gt; Vu            OK</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41988"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41989"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41991" name="TextBox 8"/>
          <p:cNvSpPr txBox="1">
            <a:spLocks noChangeArrowheads="1"/>
          </p:cNvSpPr>
          <p:nvPr/>
        </p:nvSpPr>
        <p:spPr bwMode="auto">
          <a:xfrm>
            <a:off x="1143000" y="819150"/>
            <a:ext cx="72390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41992"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pic>
        <p:nvPicPr>
          <p:cNvPr id="15" name="Picture 14" descr="aaaaaaaaaaaaa.png"/>
          <p:cNvPicPr>
            <a:picLocks noChangeAspect="1"/>
          </p:cNvPicPr>
          <p:nvPr/>
        </p:nvPicPr>
        <p:blipFill>
          <a:blip r:embed="rId4" cstate="print"/>
          <a:stretch>
            <a:fillRect/>
          </a:stretch>
        </p:blipFill>
        <p:spPr>
          <a:xfrm>
            <a:off x="76200" y="1371600"/>
            <a:ext cx="7772400" cy="4429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381000" y="5867400"/>
            <a:ext cx="6781800" cy="369332"/>
          </a:xfrm>
          <a:prstGeom prst="rect">
            <a:avLst/>
          </a:prstGeom>
          <a:noFill/>
        </p:spPr>
        <p:txBody>
          <a:bodyPr wrap="square" rtlCol="0">
            <a:spAutoFit/>
          </a:bodyPr>
          <a:lstStyle/>
          <a:p>
            <a:r>
              <a:rPr lang="en-GB" i="1" dirty="0" smtClean="0"/>
              <a:t>                                Cross Section in stairs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43012"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43013"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43015" name="TextBox 8"/>
          <p:cNvSpPr txBox="1">
            <a:spLocks noChangeArrowheads="1"/>
          </p:cNvSpPr>
          <p:nvPr/>
        </p:nvSpPr>
        <p:spPr bwMode="auto">
          <a:xfrm>
            <a:off x="1143000" y="819150"/>
            <a:ext cx="7239000" cy="1323439"/>
          </a:xfrm>
          <a:prstGeom prst="rect">
            <a:avLst/>
          </a:prstGeom>
          <a:noFill/>
          <a:ln w="9525">
            <a:noFill/>
            <a:miter lim="800000"/>
            <a:headEnd/>
            <a:tailEnd/>
          </a:ln>
        </p:spPr>
        <p:txBody>
          <a:bodyPr wrap="square">
            <a:spAutoFit/>
          </a:bodyPr>
          <a:lstStyle/>
          <a:p>
            <a:r>
              <a:rPr lang="en-GB" sz="2000" b="1" i="1" dirty="0" smtClean="0">
                <a:solidFill>
                  <a:schemeClr val="bg1"/>
                </a:solidFill>
                <a:latin typeface="Arial" pitchFamily="34" charset="0"/>
                <a:cs typeface="Arial" pitchFamily="34" charset="0"/>
              </a:rPr>
              <a:t>Three dimensional structural analysis and design</a:t>
            </a:r>
            <a:endParaRPr lang="en-US" sz="2000" i="1" dirty="0" smtClean="0">
              <a:solidFill>
                <a:schemeClr val="bg1"/>
              </a:solidFill>
              <a:latin typeface="Arial" pitchFamily="34" charset="0"/>
              <a:cs typeface="Arial" pitchFamily="34" charset="0"/>
            </a:endParaRPr>
          </a:p>
          <a:p>
            <a:endParaRPr lang="en-US" sz="2000" i="1" dirty="0" smtClean="0">
              <a:solidFill>
                <a:schemeClr val="bg1"/>
              </a:solidFill>
            </a:endParaRPr>
          </a:p>
          <a:p>
            <a:endParaRPr lang="en-US" sz="2000" i="1" dirty="0" smtClean="0">
              <a:solidFill>
                <a:schemeClr val="bg1"/>
              </a:solidFill>
            </a:endParaRPr>
          </a:p>
          <a:p>
            <a:endParaRPr lang="en-US" sz="2000" dirty="0">
              <a:solidFill>
                <a:schemeClr val="bg1"/>
              </a:solidFill>
            </a:endParaRPr>
          </a:p>
        </p:txBody>
      </p:sp>
      <p:pic>
        <p:nvPicPr>
          <p:cNvPr id="43016"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14" name="TextBox 13"/>
          <p:cNvSpPr txBox="1"/>
          <p:nvPr/>
        </p:nvSpPr>
        <p:spPr>
          <a:xfrm>
            <a:off x="228600" y="1426488"/>
            <a:ext cx="6553200" cy="5355312"/>
          </a:xfrm>
          <a:prstGeom prst="rect">
            <a:avLst/>
          </a:prstGeom>
          <a:noFill/>
        </p:spPr>
        <p:txBody>
          <a:bodyPr wrap="square" rtlCol="0">
            <a:spAutoFit/>
          </a:bodyPr>
          <a:lstStyle/>
          <a:p>
            <a:pPr>
              <a:buFont typeface="Wingdings" pitchFamily="2" charset="2"/>
              <a:buChar char="Ø"/>
            </a:pPr>
            <a:r>
              <a:rPr lang="en-US" dirty="0" smtClean="0">
                <a:solidFill>
                  <a:srgbClr val="0000FF"/>
                </a:solidFill>
              </a:rPr>
              <a:t>Design of footings</a:t>
            </a:r>
            <a:r>
              <a:rPr lang="en-US" dirty="0" smtClean="0"/>
              <a:t>:</a:t>
            </a:r>
          </a:p>
          <a:p>
            <a:pPr>
              <a:buFont typeface="Wingdings" pitchFamily="2" charset="2"/>
              <a:buChar char="Ø"/>
            </a:pPr>
            <a:endParaRPr lang="en-US" dirty="0" smtClean="0"/>
          </a:p>
          <a:p>
            <a:r>
              <a:rPr lang="en-US" dirty="0" smtClean="0"/>
              <a:t>The footing F1 which is single footing is taken to design as </a:t>
            </a:r>
            <a:r>
              <a:rPr lang="en-US" dirty="0" err="1" smtClean="0"/>
              <a:t>representive</a:t>
            </a:r>
            <a:r>
              <a:rPr lang="en-US" dirty="0" smtClean="0"/>
              <a:t> footing  </a:t>
            </a:r>
          </a:p>
          <a:p>
            <a:endParaRPr lang="en-US" dirty="0" smtClean="0"/>
          </a:p>
          <a:p>
            <a:r>
              <a:rPr lang="en-GB" dirty="0" smtClean="0"/>
              <a:t>Bearing capacity = </a:t>
            </a:r>
            <a:r>
              <a:rPr lang="en-GB" dirty="0" smtClean="0">
                <a:solidFill>
                  <a:srgbClr val="0070C0"/>
                </a:solidFill>
              </a:rPr>
              <a:t>300 KN/m</a:t>
            </a:r>
            <a:r>
              <a:rPr lang="en-GB" baseline="30000" dirty="0" smtClean="0">
                <a:solidFill>
                  <a:srgbClr val="0070C0"/>
                </a:solidFill>
              </a:rPr>
              <a:t>2</a:t>
            </a:r>
            <a:r>
              <a:rPr lang="en-GB" dirty="0" smtClean="0"/>
              <a:t>.</a:t>
            </a:r>
          </a:p>
          <a:p>
            <a:endParaRPr lang="en-GB" dirty="0" smtClean="0"/>
          </a:p>
          <a:p>
            <a:r>
              <a:rPr lang="en-GB" dirty="0" smtClean="0"/>
              <a:t>Footing area, </a:t>
            </a:r>
            <a:r>
              <a:rPr lang="en-GB" dirty="0" err="1" smtClean="0"/>
              <a:t>A</a:t>
            </a:r>
            <a:r>
              <a:rPr lang="en-GB" baseline="-25000" dirty="0" err="1" smtClean="0"/>
              <a:t>f</a:t>
            </a:r>
            <a:r>
              <a:rPr lang="en-GB" baseline="-25000" dirty="0" smtClean="0"/>
              <a:t> </a:t>
            </a:r>
            <a:r>
              <a:rPr lang="en-GB" dirty="0" smtClean="0"/>
              <a:t>= (727 +156)/300 = </a:t>
            </a:r>
            <a:r>
              <a:rPr lang="en-GB" dirty="0" smtClean="0">
                <a:solidFill>
                  <a:srgbClr val="0070C0"/>
                </a:solidFill>
              </a:rPr>
              <a:t>2.95 m</a:t>
            </a:r>
            <a:r>
              <a:rPr lang="en-GB" baseline="30000" dirty="0" smtClean="0">
                <a:solidFill>
                  <a:srgbClr val="0070C0"/>
                </a:solidFill>
              </a:rPr>
              <a:t>2</a:t>
            </a:r>
          </a:p>
          <a:p>
            <a:r>
              <a:rPr lang="en-GB" dirty="0" smtClean="0"/>
              <a:t> </a:t>
            </a:r>
          </a:p>
          <a:p>
            <a:r>
              <a:rPr lang="en-GB" b="1" dirty="0" smtClean="0"/>
              <a:t>Let </a:t>
            </a:r>
            <a:r>
              <a:rPr lang="en-GB" b="1" dirty="0" smtClean="0">
                <a:solidFill>
                  <a:srgbClr val="0070C0"/>
                </a:solidFill>
              </a:rPr>
              <a:t>B=1.5</a:t>
            </a:r>
            <a:r>
              <a:rPr lang="en-GB" b="1" dirty="0" smtClean="0"/>
              <a:t> </a:t>
            </a:r>
            <a:r>
              <a:rPr lang="en-GB" b="1" dirty="0" smtClean="0">
                <a:solidFill>
                  <a:srgbClr val="0070C0"/>
                </a:solidFill>
              </a:rPr>
              <a:t>m</a:t>
            </a:r>
            <a:r>
              <a:rPr lang="en-GB" b="1" dirty="0" smtClean="0"/>
              <a:t> and </a:t>
            </a:r>
            <a:r>
              <a:rPr lang="en-GB" b="1" dirty="0" smtClean="0">
                <a:solidFill>
                  <a:srgbClr val="0070C0"/>
                </a:solidFill>
              </a:rPr>
              <a:t>L=2 m</a:t>
            </a:r>
          </a:p>
          <a:p>
            <a:endParaRPr lang="en-US" dirty="0" smtClean="0"/>
          </a:p>
          <a:p>
            <a:r>
              <a:rPr lang="en-GB" dirty="0" smtClean="0"/>
              <a:t>Vu = </a:t>
            </a:r>
            <a:r>
              <a:rPr lang="en-GB" dirty="0" err="1" smtClean="0"/>
              <a:t>ØVc</a:t>
            </a:r>
            <a:endParaRPr lang="en-US" dirty="0" smtClean="0"/>
          </a:p>
          <a:p>
            <a:r>
              <a:rPr lang="en-GB" dirty="0" err="1" smtClean="0"/>
              <a:t>q</a:t>
            </a:r>
            <a:r>
              <a:rPr lang="en-GB" baseline="-25000" dirty="0" err="1" smtClean="0"/>
              <a:t>u</a:t>
            </a:r>
            <a:r>
              <a:rPr lang="en-GB" dirty="0" smtClean="0"/>
              <a:t> x L=0.75 x (1/6) x(28)</a:t>
            </a:r>
            <a:r>
              <a:rPr lang="en-GB" baseline="30000" dirty="0" smtClean="0"/>
              <a:t> 0.5</a:t>
            </a:r>
            <a:r>
              <a:rPr lang="en-GB" dirty="0" smtClean="0"/>
              <a:t> x1000 x d=661.5 x d </a:t>
            </a:r>
          </a:p>
          <a:p>
            <a:r>
              <a:rPr lang="en-GB" dirty="0" smtClean="0"/>
              <a:t>        =374 (0.75 – d)</a:t>
            </a:r>
            <a:endParaRPr lang="en-US" dirty="0" smtClean="0"/>
          </a:p>
          <a:p>
            <a:r>
              <a:rPr lang="en-GB" dirty="0" smtClean="0"/>
              <a:t>          </a:t>
            </a:r>
            <a:r>
              <a:rPr lang="en-GB" dirty="0" smtClean="0">
                <a:solidFill>
                  <a:srgbClr val="0070C0"/>
                </a:solidFill>
              </a:rPr>
              <a:t>d =0.28</a:t>
            </a:r>
            <a:r>
              <a:rPr lang="en-GB" dirty="0" smtClean="0"/>
              <a:t>, take </a:t>
            </a:r>
            <a:r>
              <a:rPr lang="en-GB" dirty="0" smtClean="0">
                <a:solidFill>
                  <a:srgbClr val="0070C0"/>
                </a:solidFill>
              </a:rPr>
              <a:t>d = 0.33 m</a:t>
            </a:r>
            <a:r>
              <a:rPr lang="en-GB" dirty="0" smtClean="0"/>
              <a:t>, and </a:t>
            </a:r>
            <a:r>
              <a:rPr lang="en-GB" dirty="0" smtClean="0">
                <a:solidFill>
                  <a:srgbClr val="0070C0"/>
                </a:solidFill>
              </a:rPr>
              <a:t>h = 0.4 m</a:t>
            </a:r>
          </a:p>
          <a:p>
            <a:pPr lvl="0"/>
            <a:endParaRPr lang="en-GB" b="1" u="sng" dirty="0" smtClean="0"/>
          </a:p>
          <a:p>
            <a:endParaRPr lang="en-US" dirty="0" smtClean="0"/>
          </a:p>
          <a:p>
            <a:endParaRPr lang="en-US" dirty="0" smtClean="0"/>
          </a:p>
          <a:p>
            <a:endParaRPr lang="en-US" dirty="0"/>
          </a:p>
        </p:txBody>
      </p:sp>
      <p:pic>
        <p:nvPicPr>
          <p:cNvPr id="15" name="Picture 14" descr="dfffffffff.png"/>
          <p:cNvPicPr>
            <a:picLocks noChangeAspect="1"/>
          </p:cNvPicPr>
          <p:nvPr/>
        </p:nvPicPr>
        <p:blipFill>
          <a:blip r:embed="rId4" cstate="print"/>
          <a:stretch>
            <a:fillRect/>
          </a:stretch>
        </p:blipFill>
        <p:spPr>
          <a:xfrm>
            <a:off x="5867400" y="2590800"/>
            <a:ext cx="3000911" cy="3429000"/>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nvSpPr>
        <p:spPr>
          <a:xfrm>
            <a:off x="6400800" y="6096000"/>
            <a:ext cx="2819400" cy="369332"/>
          </a:xfrm>
          <a:prstGeom prst="rect">
            <a:avLst/>
          </a:prstGeom>
          <a:noFill/>
        </p:spPr>
        <p:txBody>
          <a:bodyPr wrap="square" rtlCol="0">
            <a:spAutoFit/>
          </a:bodyPr>
          <a:lstStyle/>
          <a:p>
            <a:r>
              <a:rPr lang="en-US" dirty="0" smtClean="0"/>
              <a:t>Plan of footing F1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24580"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24581"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24583" name="TextBox 8"/>
          <p:cNvSpPr txBox="1">
            <a:spLocks noChangeArrowheads="1"/>
          </p:cNvSpPr>
          <p:nvPr/>
        </p:nvSpPr>
        <p:spPr bwMode="auto">
          <a:xfrm>
            <a:off x="1143000" y="819150"/>
            <a:ext cx="5257800" cy="400050"/>
          </a:xfrm>
          <a:prstGeom prst="rect">
            <a:avLst/>
          </a:prstGeom>
          <a:noFill/>
          <a:ln w="9525">
            <a:noFill/>
            <a:miter lim="800000"/>
            <a:headEnd/>
            <a:tailEnd/>
          </a:ln>
        </p:spPr>
        <p:txBody>
          <a:bodyPr>
            <a:spAutoFit/>
          </a:bodyPr>
          <a:lstStyle/>
          <a:p>
            <a:r>
              <a:rPr lang="en-US" sz="2000" b="1" dirty="0" smtClean="0">
                <a:solidFill>
                  <a:schemeClr val="bg1"/>
                </a:solidFill>
              </a:rPr>
              <a:t>Introduction</a:t>
            </a:r>
            <a:endParaRPr lang="en-US" sz="2000" b="1" dirty="0">
              <a:solidFill>
                <a:schemeClr val="bg1"/>
              </a:solidFill>
            </a:endParaRPr>
          </a:p>
        </p:txBody>
      </p:sp>
      <p:sp>
        <p:nvSpPr>
          <p:cNvPr id="24584" name="TextBox 9"/>
          <p:cNvSpPr txBox="1">
            <a:spLocks noChangeArrowheads="1"/>
          </p:cNvSpPr>
          <p:nvPr/>
        </p:nvSpPr>
        <p:spPr bwMode="auto">
          <a:xfrm>
            <a:off x="914400" y="1600200"/>
            <a:ext cx="6553200" cy="369332"/>
          </a:xfrm>
          <a:prstGeom prst="rect">
            <a:avLst/>
          </a:prstGeom>
          <a:noFill/>
          <a:ln w="9525">
            <a:noFill/>
            <a:miter lim="800000"/>
            <a:headEnd/>
            <a:tailEnd/>
          </a:ln>
        </p:spPr>
        <p:txBody>
          <a:bodyPr>
            <a:spAutoFit/>
          </a:bodyPr>
          <a:lstStyle/>
          <a:p>
            <a:pPr>
              <a:buFont typeface="Wingdings" pitchFamily="2" charset="2"/>
              <a:buChar char="Ø"/>
            </a:pPr>
            <a:r>
              <a:rPr lang="en-US" dirty="0">
                <a:latin typeface="Times New Roman" pitchFamily="18" charset="0"/>
                <a:ea typeface="SimSun" pitchFamily="2" charset="-122"/>
                <a:cs typeface="Tahoma" pitchFamily="34" charset="0"/>
              </a:rPr>
              <a:t>The building consists of three </a:t>
            </a:r>
            <a:r>
              <a:rPr lang="en-US" dirty="0" smtClean="0">
                <a:latin typeface="Times New Roman" pitchFamily="18" charset="0"/>
                <a:ea typeface="SimSun" pitchFamily="2" charset="-122"/>
                <a:cs typeface="Tahoma" pitchFamily="34" charset="0"/>
              </a:rPr>
              <a:t>parts.</a:t>
            </a:r>
            <a:r>
              <a:rPr lang="en-US" dirty="0" smtClean="0">
                <a:solidFill>
                  <a:srgbClr val="FF0000"/>
                </a:solidFill>
                <a:latin typeface="Times New Roman" pitchFamily="18" charset="0"/>
                <a:ea typeface="SimSun" pitchFamily="2" charset="-122"/>
                <a:cs typeface="Tahoma" pitchFamily="34" charset="0"/>
              </a:rPr>
              <a:t> </a:t>
            </a:r>
            <a:endParaRPr lang="en-US" dirty="0">
              <a:ea typeface="SimSun" pitchFamily="2" charset="-122"/>
              <a:cs typeface="Tahoma" pitchFamily="34" charset="0"/>
            </a:endParaRPr>
          </a:p>
        </p:txBody>
      </p:sp>
      <p:pic>
        <p:nvPicPr>
          <p:cNvPr id="24585"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pic>
        <p:nvPicPr>
          <p:cNvPr id="15" name="Picture 14" descr="P-3PART.png"/>
          <p:cNvPicPr>
            <a:picLocks noChangeAspect="1"/>
          </p:cNvPicPr>
          <p:nvPr/>
        </p:nvPicPr>
        <p:blipFill>
          <a:blip r:embed="rId4" cstate="print"/>
          <a:stretch>
            <a:fillRect/>
          </a:stretch>
        </p:blipFill>
        <p:spPr>
          <a:xfrm>
            <a:off x="457200" y="2133600"/>
            <a:ext cx="7543800" cy="4114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3" name="Content Placeholder 2"/>
          <p:cNvSpPr>
            <a:spLocks noGrp="1"/>
          </p:cNvSpPr>
          <p:nvPr>
            <p:ph idx="1"/>
          </p:nvPr>
        </p:nvSpPr>
        <p:spPr>
          <a:xfrm>
            <a:off x="228600" y="3581400"/>
            <a:ext cx="4419600" cy="2590800"/>
          </a:xfrm>
        </p:spPr>
        <p:style>
          <a:lnRef idx="1">
            <a:schemeClr val="accent5"/>
          </a:lnRef>
          <a:fillRef idx="2">
            <a:schemeClr val="accent5"/>
          </a:fillRef>
          <a:effectRef idx="1">
            <a:schemeClr val="accent5"/>
          </a:effectRef>
          <a:fontRef idx="minor">
            <a:schemeClr val="dk1"/>
          </a:fontRef>
        </p:style>
        <p:txBody>
          <a:bodyPr/>
          <a:lstStyle/>
          <a:p>
            <a:pPr>
              <a:buNone/>
            </a:pPr>
            <a:endParaRPr lang="en-GB" sz="1800" i="1" dirty="0" smtClean="0"/>
          </a:p>
          <a:p>
            <a:pPr>
              <a:buNone/>
            </a:pPr>
            <a:r>
              <a:rPr lang="en-GB" sz="1800" dirty="0" smtClean="0">
                <a:latin typeface="Arial" pitchFamily="34" charset="0"/>
                <a:cs typeface="Arial" pitchFamily="34" charset="0"/>
              </a:rPr>
              <a:t>Mu</a:t>
            </a:r>
            <a:r>
              <a:rPr lang="en-GB" sz="1800" baseline="-25000" dirty="0" smtClean="0">
                <a:latin typeface="Arial" pitchFamily="34" charset="0"/>
                <a:cs typeface="Arial" pitchFamily="34" charset="0"/>
              </a:rPr>
              <a:t>1</a:t>
            </a:r>
            <a:r>
              <a:rPr lang="en-GB" sz="1800" dirty="0" smtClean="0">
                <a:latin typeface="Arial" pitchFamily="34" charset="0"/>
                <a:cs typeface="Arial" pitchFamily="34" charset="0"/>
              </a:rPr>
              <a:t>=  </a:t>
            </a:r>
            <a:r>
              <a:rPr lang="en-GB" sz="1800" dirty="0" smtClean="0">
                <a:solidFill>
                  <a:srgbClr val="0070C0"/>
                </a:solidFill>
                <a:latin typeface="Arial" pitchFamily="34" charset="0"/>
                <a:cs typeface="Arial" pitchFamily="34" charset="0"/>
              </a:rPr>
              <a:t>106 </a:t>
            </a:r>
            <a:r>
              <a:rPr lang="en-GB" sz="1800" dirty="0" err="1" smtClean="0">
                <a:solidFill>
                  <a:srgbClr val="0070C0"/>
                </a:solidFill>
                <a:latin typeface="Arial" pitchFamily="34" charset="0"/>
                <a:cs typeface="Arial" pitchFamily="34" charset="0"/>
              </a:rPr>
              <a:t>KN.m</a:t>
            </a:r>
            <a:r>
              <a:rPr lang="en-GB" sz="1800" dirty="0" smtClean="0">
                <a:solidFill>
                  <a:srgbClr val="0070C0"/>
                </a:solidFill>
                <a:latin typeface="Arial" pitchFamily="34" charset="0"/>
                <a:cs typeface="Arial" pitchFamily="34" charset="0"/>
              </a:rPr>
              <a:t>    </a:t>
            </a:r>
          </a:p>
          <a:p>
            <a:pPr>
              <a:buNone/>
            </a:pPr>
            <a:r>
              <a:rPr lang="el-GR" sz="1800" dirty="0" smtClean="0">
                <a:latin typeface="Arial" pitchFamily="34" charset="0"/>
                <a:cs typeface="Arial" pitchFamily="34" charset="0"/>
              </a:rPr>
              <a:t>ρ</a:t>
            </a:r>
            <a:r>
              <a:rPr lang="en-GB" sz="1800" dirty="0" smtClean="0">
                <a:latin typeface="Arial" pitchFamily="34" charset="0"/>
                <a:cs typeface="Arial" pitchFamily="34" charset="0"/>
              </a:rPr>
              <a:t> = </a:t>
            </a:r>
            <a:r>
              <a:rPr lang="en-GB" sz="1800" dirty="0" smtClean="0">
                <a:solidFill>
                  <a:srgbClr val="0070C0"/>
                </a:solidFill>
                <a:latin typeface="Arial" pitchFamily="34" charset="0"/>
                <a:cs typeface="Arial" pitchFamily="34" charset="0"/>
              </a:rPr>
              <a:t>0.002632</a:t>
            </a:r>
            <a:r>
              <a:rPr lang="en-GB" sz="1800" dirty="0" smtClean="0">
                <a:latin typeface="Arial" pitchFamily="34" charset="0"/>
                <a:cs typeface="Arial" pitchFamily="34" charset="0"/>
              </a:rPr>
              <a:t>                                                 </a:t>
            </a:r>
          </a:p>
          <a:p>
            <a:pPr>
              <a:buNone/>
            </a:pPr>
            <a:r>
              <a:rPr lang="en-GB" sz="1800" dirty="0" smtClean="0">
                <a:latin typeface="Arial" pitchFamily="34" charset="0"/>
                <a:cs typeface="Arial" pitchFamily="34" charset="0"/>
              </a:rPr>
              <a:t>A</a:t>
            </a:r>
            <a:r>
              <a:rPr lang="en-GB" sz="1800" baseline="-25000" dirty="0" smtClean="0">
                <a:latin typeface="Arial" pitchFamily="34" charset="0"/>
                <a:cs typeface="Arial" pitchFamily="34" charset="0"/>
              </a:rPr>
              <a:t>s</a:t>
            </a:r>
            <a:r>
              <a:rPr lang="en-GB" sz="1800" dirty="0" smtClean="0">
                <a:latin typeface="Arial" pitchFamily="34" charset="0"/>
                <a:cs typeface="Arial" pitchFamily="34" charset="0"/>
              </a:rPr>
              <a:t> = 0.002632 x 330 x 1000 = </a:t>
            </a:r>
            <a:r>
              <a:rPr lang="en-GB" sz="1800" dirty="0" smtClean="0">
                <a:solidFill>
                  <a:srgbClr val="0070C0"/>
                </a:solidFill>
                <a:latin typeface="Arial" pitchFamily="34" charset="0"/>
                <a:cs typeface="Arial" pitchFamily="34" charset="0"/>
              </a:rPr>
              <a:t>869 mm</a:t>
            </a:r>
            <a:r>
              <a:rPr lang="en-GB" sz="1800" baseline="30000" dirty="0" smtClean="0">
                <a:solidFill>
                  <a:srgbClr val="0070C0"/>
                </a:solidFill>
                <a:latin typeface="Arial" pitchFamily="34" charset="0"/>
                <a:cs typeface="Arial" pitchFamily="34" charset="0"/>
              </a:rPr>
              <a:t>2</a:t>
            </a:r>
          </a:p>
          <a:p>
            <a:pPr>
              <a:buNone/>
            </a:pPr>
            <a:r>
              <a:rPr lang="en-GB" sz="1800" dirty="0" smtClean="0">
                <a:latin typeface="Arial" pitchFamily="34" charset="0"/>
                <a:cs typeface="Arial" pitchFamily="34" charset="0"/>
              </a:rPr>
              <a:t>A</a:t>
            </a:r>
            <a:r>
              <a:rPr lang="en-GB" sz="1800" baseline="-25000" dirty="0" smtClean="0">
                <a:latin typeface="Arial" pitchFamily="34" charset="0"/>
                <a:cs typeface="Arial" pitchFamily="34" charset="0"/>
              </a:rPr>
              <a:t>S min </a:t>
            </a:r>
            <a:r>
              <a:rPr lang="en-GB" sz="1800" dirty="0" smtClean="0">
                <a:latin typeface="Arial" pitchFamily="34" charset="0"/>
                <a:cs typeface="Arial" pitchFamily="34" charset="0"/>
              </a:rPr>
              <a:t>= .0018 x 1000 x 400 =</a:t>
            </a:r>
            <a:r>
              <a:rPr lang="en-GB" sz="1800" baseline="-25000" dirty="0" smtClean="0">
                <a:latin typeface="Arial" pitchFamily="34" charset="0"/>
                <a:cs typeface="Arial" pitchFamily="34" charset="0"/>
              </a:rPr>
              <a:t> </a:t>
            </a:r>
            <a:r>
              <a:rPr lang="en-GB" sz="1800" dirty="0" smtClean="0">
                <a:solidFill>
                  <a:srgbClr val="0070C0"/>
                </a:solidFill>
                <a:latin typeface="Arial" pitchFamily="34" charset="0"/>
                <a:cs typeface="Arial" pitchFamily="34" charset="0"/>
              </a:rPr>
              <a:t>720 mm</a:t>
            </a:r>
            <a:r>
              <a:rPr lang="en-GB" sz="1800" baseline="30000" dirty="0" smtClean="0">
                <a:solidFill>
                  <a:srgbClr val="0070C0"/>
                </a:solidFill>
                <a:latin typeface="Arial" pitchFamily="34" charset="0"/>
                <a:cs typeface="Arial" pitchFamily="34" charset="0"/>
              </a:rPr>
              <a:t>2</a:t>
            </a:r>
            <a:r>
              <a:rPr lang="en-GB" sz="1800" dirty="0" smtClean="0">
                <a:solidFill>
                  <a:srgbClr val="0070C0"/>
                </a:solidFill>
                <a:latin typeface="Arial" pitchFamily="34" charset="0"/>
                <a:cs typeface="Arial" pitchFamily="34" charset="0"/>
              </a:rPr>
              <a:t> </a:t>
            </a:r>
            <a:endParaRPr lang="en-US" sz="1800" dirty="0" smtClean="0">
              <a:solidFill>
                <a:srgbClr val="0070C0"/>
              </a:solidFill>
              <a:latin typeface="Arial" pitchFamily="34" charset="0"/>
              <a:cs typeface="Arial" pitchFamily="34" charset="0"/>
            </a:endParaRPr>
          </a:p>
          <a:p>
            <a:pPr>
              <a:buNone/>
            </a:pPr>
            <a:r>
              <a:rPr lang="en-GB" sz="1800" dirty="0" smtClean="0">
                <a:latin typeface="Arial" pitchFamily="34" charset="0"/>
                <a:cs typeface="Arial" pitchFamily="34" charset="0"/>
              </a:rPr>
              <a:t>Use A</a:t>
            </a:r>
            <a:r>
              <a:rPr lang="en-GB" sz="1800" baseline="-25000" dirty="0" smtClean="0">
                <a:latin typeface="Arial" pitchFamily="34" charset="0"/>
                <a:cs typeface="Arial" pitchFamily="34" charset="0"/>
              </a:rPr>
              <a:t>s</a:t>
            </a:r>
            <a:r>
              <a:rPr lang="en-GB" sz="1800" dirty="0" smtClean="0">
                <a:latin typeface="Arial" pitchFamily="34" charset="0"/>
                <a:cs typeface="Arial" pitchFamily="34" charset="0"/>
              </a:rPr>
              <a:t> = </a:t>
            </a:r>
            <a:r>
              <a:rPr lang="en-GB" sz="1800" dirty="0" smtClean="0">
                <a:solidFill>
                  <a:srgbClr val="0070C0"/>
                </a:solidFill>
                <a:latin typeface="Arial" pitchFamily="34" charset="0"/>
                <a:cs typeface="Arial" pitchFamily="34" charset="0"/>
              </a:rPr>
              <a:t>869 mm</a:t>
            </a:r>
            <a:r>
              <a:rPr lang="en-GB" sz="1800" baseline="30000" dirty="0" smtClean="0">
                <a:solidFill>
                  <a:srgbClr val="0070C0"/>
                </a:solidFill>
                <a:latin typeface="Arial" pitchFamily="34" charset="0"/>
                <a:cs typeface="Arial" pitchFamily="34" charset="0"/>
              </a:rPr>
              <a:t>2</a:t>
            </a:r>
            <a:endParaRPr lang="en-US" sz="1800" dirty="0" smtClean="0">
              <a:solidFill>
                <a:srgbClr val="0070C0"/>
              </a:solidFill>
              <a:latin typeface="Arial" pitchFamily="34" charset="0"/>
              <a:cs typeface="Arial" pitchFamily="34" charset="0"/>
            </a:endParaRPr>
          </a:p>
          <a:p>
            <a:pPr>
              <a:buNone/>
            </a:pPr>
            <a:r>
              <a:rPr lang="en-GB" sz="1800" dirty="0" smtClean="0">
                <a:latin typeface="Arial" pitchFamily="34" charset="0"/>
                <a:cs typeface="Arial" pitchFamily="34" charset="0"/>
              </a:rPr>
              <a:t>  A</a:t>
            </a:r>
            <a:r>
              <a:rPr lang="en-GB" sz="1800" baseline="-25000" dirty="0" smtClean="0">
                <a:latin typeface="Arial" pitchFamily="34" charset="0"/>
                <a:cs typeface="Arial" pitchFamily="34" charset="0"/>
              </a:rPr>
              <a:t>s </a:t>
            </a:r>
            <a:r>
              <a:rPr lang="en-GB" sz="1800" dirty="0" smtClean="0">
                <a:latin typeface="Arial" pitchFamily="34" charset="0"/>
                <a:cs typeface="Arial" pitchFamily="34" charset="0"/>
              </a:rPr>
              <a:t>in 1.5 m = </a:t>
            </a:r>
            <a:r>
              <a:rPr lang="en-GB" sz="1800" dirty="0" smtClean="0">
                <a:solidFill>
                  <a:srgbClr val="0070C0"/>
                </a:solidFill>
                <a:latin typeface="Arial" pitchFamily="34" charset="0"/>
                <a:cs typeface="Arial" pitchFamily="34" charset="0"/>
              </a:rPr>
              <a:t>1304 mm</a:t>
            </a:r>
            <a:r>
              <a:rPr lang="en-GB" sz="1800" baseline="30000" dirty="0" smtClean="0">
                <a:solidFill>
                  <a:srgbClr val="0070C0"/>
                </a:solidFill>
                <a:latin typeface="Arial" pitchFamily="34" charset="0"/>
                <a:cs typeface="Arial" pitchFamily="34" charset="0"/>
              </a:rPr>
              <a:t>2</a:t>
            </a:r>
            <a:endParaRPr lang="en-US" sz="1800" dirty="0" smtClean="0">
              <a:solidFill>
                <a:srgbClr val="0070C0"/>
              </a:solidFill>
              <a:latin typeface="Arial" pitchFamily="34" charset="0"/>
              <a:cs typeface="Arial" pitchFamily="34" charset="0"/>
            </a:endParaRPr>
          </a:p>
          <a:p>
            <a:pPr>
              <a:buNone/>
            </a:pPr>
            <a:r>
              <a:rPr lang="en-GB" sz="1800" dirty="0" smtClean="0">
                <a:latin typeface="Arial" pitchFamily="34" charset="0"/>
                <a:cs typeface="Arial" pitchFamily="34" charset="0"/>
              </a:rPr>
              <a:t>               </a:t>
            </a:r>
            <a:r>
              <a:rPr lang="en-GB" sz="1800" dirty="0" smtClean="0">
                <a:solidFill>
                  <a:schemeClr val="tx1"/>
                </a:solidFill>
                <a:latin typeface="Arial" pitchFamily="34" charset="0"/>
                <a:cs typeface="Arial" pitchFamily="34" charset="0"/>
              </a:rPr>
              <a:t>Use</a:t>
            </a:r>
            <a:r>
              <a:rPr lang="en-GB" sz="1800" dirty="0" smtClean="0">
                <a:solidFill>
                  <a:srgbClr val="0070C0"/>
                </a:solidFill>
                <a:latin typeface="Arial" pitchFamily="34" charset="0"/>
                <a:cs typeface="Arial" pitchFamily="34" charset="0"/>
              </a:rPr>
              <a:t> 9Ø14mm.</a:t>
            </a:r>
            <a:endParaRPr lang="en-US" dirty="0">
              <a:solidFill>
                <a:srgbClr val="0070C0"/>
              </a:solidFill>
            </a:endParaRPr>
          </a:p>
        </p:txBody>
      </p:sp>
      <p:sp>
        <p:nvSpPr>
          <p:cNvPr id="4" name="Text Placeholder 3"/>
          <p:cNvSpPr>
            <a:spLocks noGrp="1"/>
          </p:cNvSpPr>
          <p:nvPr>
            <p:ph type="body" sz="quarter" idx="12"/>
          </p:nvPr>
        </p:nvSpPr>
        <p:spPr>
          <a:xfrm>
            <a:off x="1143000" y="838200"/>
            <a:ext cx="7620000" cy="457200"/>
          </a:xfrm>
        </p:spPr>
        <p:txBody>
          <a:bodyPr/>
          <a:lstStyle/>
          <a:p>
            <a:r>
              <a:rPr lang="en-GB" sz="2000" b="1" i="1" dirty="0" smtClean="0">
                <a:latin typeface="Arial" pitchFamily="34" charset="0"/>
                <a:cs typeface="Arial" pitchFamily="34" charset="0"/>
              </a:rPr>
              <a:t>Three dimensional structural analysis and design</a:t>
            </a:r>
            <a:endParaRPr lang="en-US" sz="2000" i="1" dirty="0" smtClean="0">
              <a:latin typeface="Arial" pitchFamily="34" charset="0"/>
              <a:cs typeface="Arial" pitchFamily="34" charset="0"/>
            </a:endParaRPr>
          </a:p>
          <a:p>
            <a:endParaRPr lang="en-US" sz="2000" i="1" dirty="0" smtClean="0"/>
          </a:p>
          <a:p>
            <a:endParaRPr lang="en-US" sz="2000" i="1" dirty="0" smtClean="0"/>
          </a:p>
          <a:p>
            <a:endParaRPr lang="en-US" sz="2000" dirty="0"/>
          </a:p>
        </p:txBody>
      </p:sp>
      <p:sp>
        <p:nvSpPr>
          <p:cNvPr id="5" name="Date Placeholder 4"/>
          <p:cNvSpPr>
            <a:spLocks noGrp="1"/>
          </p:cNvSpPr>
          <p:nvPr>
            <p:ph type="dt" sz="half" idx="13"/>
          </p:nvPr>
        </p:nvSpPr>
        <p:spPr>
          <a:xfrm>
            <a:off x="-76200" y="6629400"/>
            <a:ext cx="1752600" cy="2286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sp>
        <p:nvSpPr>
          <p:cNvPr id="7" name="TextBox 6"/>
          <p:cNvSpPr txBox="1"/>
          <p:nvPr/>
        </p:nvSpPr>
        <p:spPr>
          <a:xfrm>
            <a:off x="609600" y="1447800"/>
            <a:ext cx="7239000" cy="2308324"/>
          </a:xfrm>
          <a:prstGeom prst="rect">
            <a:avLst/>
          </a:prstGeom>
          <a:noFill/>
        </p:spPr>
        <p:txBody>
          <a:bodyPr wrap="square" rtlCol="0">
            <a:spAutoFit/>
          </a:bodyPr>
          <a:lstStyle/>
          <a:p>
            <a:pPr lvl="0"/>
            <a:r>
              <a:rPr lang="en-GB" b="1" u="sng" dirty="0" smtClean="0">
                <a:latin typeface="Arial" pitchFamily="34" charset="0"/>
                <a:cs typeface="Arial" pitchFamily="34" charset="0"/>
              </a:rPr>
              <a:t>Check punching shear:</a:t>
            </a:r>
          </a:p>
          <a:p>
            <a:pPr lvl="0"/>
            <a:endParaRPr lang="en-US" dirty="0" smtClean="0">
              <a:latin typeface="Arial" pitchFamily="34" charset="0"/>
              <a:cs typeface="Arial" pitchFamily="34" charset="0"/>
            </a:endParaRPr>
          </a:p>
          <a:p>
            <a:pPr>
              <a:buNone/>
            </a:pPr>
            <a:r>
              <a:rPr lang="en-GB" dirty="0" err="1" smtClean="0">
                <a:latin typeface="Arial" pitchFamily="34" charset="0"/>
                <a:cs typeface="Arial" pitchFamily="34" charset="0"/>
              </a:rPr>
              <a:t>ØVcp</a:t>
            </a:r>
            <a:r>
              <a:rPr lang="en-GB" dirty="0" smtClean="0">
                <a:latin typeface="Arial" pitchFamily="34" charset="0"/>
                <a:cs typeface="Arial" pitchFamily="34" charset="0"/>
              </a:rPr>
              <a:t> = 0.75 x (1/3) x(28)</a:t>
            </a:r>
            <a:r>
              <a:rPr lang="en-GB" baseline="30000" dirty="0" smtClean="0">
                <a:latin typeface="Arial" pitchFamily="34" charset="0"/>
                <a:cs typeface="Arial" pitchFamily="34" charset="0"/>
              </a:rPr>
              <a:t> 0.5</a:t>
            </a:r>
            <a:r>
              <a:rPr lang="en-GB" dirty="0" smtClean="0">
                <a:latin typeface="Arial" pitchFamily="34" charset="0"/>
                <a:cs typeface="Arial" pitchFamily="34" charset="0"/>
              </a:rPr>
              <a:t>  x (630 + 830) x 2 x 0.33</a:t>
            </a:r>
          </a:p>
          <a:p>
            <a:pPr>
              <a:buNone/>
            </a:pPr>
            <a:r>
              <a:rPr lang="en-GB" dirty="0" smtClean="0">
                <a:latin typeface="Arial" pitchFamily="34" charset="0"/>
                <a:cs typeface="Arial" pitchFamily="34" charset="0"/>
              </a:rPr>
              <a:t> </a:t>
            </a:r>
          </a:p>
          <a:p>
            <a:pPr>
              <a:buNone/>
            </a:pPr>
            <a:r>
              <a:rPr lang="en-GB" dirty="0" smtClean="0">
                <a:latin typeface="Arial" pitchFamily="34" charset="0"/>
                <a:cs typeface="Arial" pitchFamily="34" charset="0"/>
              </a:rPr>
              <a:t>          = 1275 KN</a:t>
            </a:r>
            <a:endParaRPr lang="en-US" dirty="0" smtClean="0">
              <a:latin typeface="Arial" pitchFamily="34" charset="0"/>
              <a:cs typeface="Arial" pitchFamily="34" charset="0"/>
            </a:endParaRPr>
          </a:p>
          <a:p>
            <a:pPr>
              <a:buNone/>
            </a:pPr>
            <a:r>
              <a:rPr lang="en-GB" dirty="0" err="1" smtClean="0">
                <a:latin typeface="Arial" pitchFamily="34" charset="0"/>
                <a:cs typeface="Arial" pitchFamily="34" charset="0"/>
              </a:rPr>
              <a:t>Vup</a:t>
            </a:r>
            <a:r>
              <a:rPr lang="en-GB" dirty="0" smtClean="0">
                <a:latin typeface="Arial" pitchFamily="34" charset="0"/>
                <a:cs typeface="Arial" pitchFamily="34" charset="0"/>
              </a:rPr>
              <a:t> = 1122 – 374 x 0.63 x 0.83 = 195 KN      </a:t>
            </a:r>
            <a:endParaRPr lang="en-US" dirty="0" smtClean="0">
              <a:latin typeface="Arial" pitchFamily="34" charset="0"/>
              <a:cs typeface="Arial" pitchFamily="34" charset="0"/>
            </a:endParaRPr>
          </a:p>
          <a:p>
            <a:pPr>
              <a:buNone/>
            </a:pPr>
            <a:r>
              <a:rPr lang="en-GB" dirty="0" smtClean="0">
                <a:latin typeface="Arial" pitchFamily="34" charset="0"/>
                <a:cs typeface="Arial" pitchFamily="34" charset="0"/>
              </a:rPr>
              <a:t>                                       Punching is OK     </a:t>
            </a:r>
            <a:endParaRPr lang="en-US" dirty="0" smtClean="0">
              <a:latin typeface="Arial" pitchFamily="34" charset="0"/>
              <a:cs typeface="Arial" pitchFamily="34" charset="0"/>
            </a:endParaRPr>
          </a:p>
          <a:p>
            <a:endParaRPr lang="en-US" dirty="0"/>
          </a:p>
        </p:txBody>
      </p:sp>
      <p:sp>
        <p:nvSpPr>
          <p:cNvPr id="8" name="TextBox 7"/>
          <p:cNvSpPr txBox="1"/>
          <p:nvPr/>
        </p:nvSpPr>
        <p:spPr>
          <a:xfrm>
            <a:off x="4724400" y="3581401"/>
            <a:ext cx="4191000"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i="1" dirty="0" smtClean="0">
              <a:latin typeface="Arial" pitchFamily="34" charset="0"/>
              <a:cs typeface="Arial" pitchFamily="34" charset="0"/>
            </a:endParaRPr>
          </a:p>
          <a:p>
            <a:r>
              <a:rPr lang="en-GB" dirty="0" smtClean="0">
                <a:latin typeface="Arial" pitchFamily="34" charset="0"/>
                <a:cs typeface="Arial" pitchFamily="34" charset="0"/>
              </a:rPr>
              <a:t>Mu</a:t>
            </a:r>
            <a:r>
              <a:rPr lang="en-GB" baseline="-25000" dirty="0" smtClean="0">
                <a:latin typeface="Arial" pitchFamily="34" charset="0"/>
                <a:cs typeface="Arial" pitchFamily="34" charset="0"/>
              </a:rPr>
              <a:t>2</a:t>
            </a:r>
            <a:r>
              <a:rPr lang="en-GB" dirty="0" smtClean="0">
                <a:latin typeface="Arial" pitchFamily="34" charset="0"/>
                <a:cs typeface="Arial" pitchFamily="34" charset="0"/>
              </a:rPr>
              <a:t>= </a:t>
            </a:r>
            <a:r>
              <a:rPr lang="en-GB" dirty="0" smtClean="0">
                <a:solidFill>
                  <a:srgbClr val="0070C0"/>
                </a:solidFill>
                <a:latin typeface="Arial" pitchFamily="34" charset="0"/>
                <a:cs typeface="Arial" pitchFamily="34" charset="0"/>
              </a:rPr>
              <a:t>67.4 </a:t>
            </a:r>
            <a:r>
              <a:rPr lang="en-GB" dirty="0" err="1" smtClean="0">
                <a:solidFill>
                  <a:srgbClr val="0070C0"/>
                </a:solidFill>
                <a:latin typeface="Arial" pitchFamily="34" charset="0"/>
                <a:cs typeface="Arial" pitchFamily="34" charset="0"/>
              </a:rPr>
              <a:t>KN.m</a:t>
            </a:r>
            <a:endParaRPr lang="en-GB" dirty="0" smtClean="0">
              <a:solidFill>
                <a:srgbClr val="0070C0"/>
              </a:solidFill>
              <a:latin typeface="Arial" pitchFamily="34" charset="0"/>
              <a:cs typeface="Arial" pitchFamily="34" charset="0"/>
            </a:endParaRPr>
          </a:p>
          <a:p>
            <a:r>
              <a:rPr lang="el-GR" dirty="0" smtClean="0">
                <a:latin typeface="Arial" pitchFamily="34" charset="0"/>
                <a:cs typeface="Arial" pitchFamily="34" charset="0"/>
              </a:rPr>
              <a:t>ρ</a:t>
            </a:r>
            <a:r>
              <a:rPr lang="en-US" dirty="0" smtClean="0">
                <a:latin typeface="Arial" pitchFamily="34" charset="0"/>
                <a:cs typeface="Arial" pitchFamily="34" charset="0"/>
              </a:rPr>
              <a:t> = </a:t>
            </a:r>
            <a:r>
              <a:rPr lang="en-GB" dirty="0" smtClean="0">
                <a:solidFill>
                  <a:srgbClr val="0070C0"/>
                </a:solidFill>
                <a:latin typeface="Arial" pitchFamily="34" charset="0"/>
                <a:cs typeface="Arial" pitchFamily="34" charset="0"/>
              </a:rPr>
              <a:t>0.001658</a:t>
            </a:r>
            <a:endParaRPr lang="en-US" dirty="0" smtClean="0">
              <a:solidFill>
                <a:srgbClr val="0070C0"/>
              </a:solidFill>
              <a:latin typeface="Arial" pitchFamily="34" charset="0"/>
              <a:cs typeface="Arial" pitchFamily="34" charset="0"/>
            </a:endParaRPr>
          </a:p>
          <a:p>
            <a:r>
              <a:rPr lang="en-GB" dirty="0" smtClean="0">
                <a:latin typeface="Arial" pitchFamily="34" charset="0"/>
                <a:cs typeface="Arial" pitchFamily="34" charset="0"/>
              </a:rPr>
              <a:t> As = </a:t>
            </a:r>
            <a:r>
              <a:rPr lang="en-GB" dirty="0" smtClean="0">
                <a:solidFill>
                  <a:srgbClr val="0070C0"/>
                </a:solidFill>
                <a:latin typeface="Arial" pitchFamily="34" charset="0"/>
                <a:cs typeface="Arial" pitchFamily="34" charset="0"/>
              </a:rPr>
              <a:t>547 mm</a:t>
            </a:r>
            <a:r>
              <a:rPr lang="en-GB" baseline="30000" dirty="0" smtClean="0">
                <a:solidFill>
                  <a:srgbClr val="0070C0"/>
                </a:solidFill>
                <a:latin typeface="Arial" pitchFamily="34" charset="0"/>
                <a:cs typeface="Arial" pitchFamily="34" charset="0"/>
              </a:rPr>
              <a:t>2</a:t>
            </a:r>
            <a:endParaRPr lang="en-US" dirty="0" smtClean="0">
              <a:solidFill>
                <a:srgbClr val="0070C0"/>
              </a:solidFill>
              <a:latin typeface="Arial" pitchFamily="34" charset="0"/>
              <a:cs typeface="Arial" pitchFamily="34" charset="0"/>
            </a:endParaRPr>
          </a:p>
          <a:p>
            <a:r>
              <a:rPr lang="en-GB" dirty="0" smtClean="0">
                <a:latin typeface="Arial" pitchFamily="34" charset="0"/>
                <a:cs typeface="Arial" pitchFamily="34" charset="0"/>
              </a:rPr>
              <a:t> A</a:t>
            </a:r>
            <a:r>
              <a:rPr lang="en-GB" baseline="-25000" dirty="0" smtClean="0">
                <a:latin typeface="Arial" pitchFamily="34" charset="0"/>
                <a:cs typeface="Arial" pitchFamily="34" charset="0"/>
              </a:rPr>
              <a:t>S min </a:t>
            </a:r>
            <a:r>
              <a:rPr lang="en-GB" dirty="0" smtClean="0">
                <a:latin typeface="Arial" pitchFamily="34" charset="0"/>
                <a:cs typeface="Arial" pitchFamily="34" charset="0"/>
              </a:rPr>
              <a:t>= .0018 x 1000 x 400 = </a:t>
            </a:r>
            <a:r>
              <a:rPr lang="en-GB" dirty="0" smtClean="0">
                <a:solidFill>
                  <a:srgbClr val="0070C0"/>
                </a:solidFill>
                <a:latin typeface="Arial" pitchFamily="34" charset="0"/>
                <a:cs typeface="Arial" pitchFamily="34" charset="0"/>
              </a:rPr>
              <a:t>720 mm</a:t>
            </a:r>
            <a:r>
              <a:rPr lang="en-GB" baseline="30000" dirty="0" smtClean="0">
                <a:solidFill>
                  <a:srgbClr val="0070C0"/>
                </a:solidFill>
                <a:latin typeface="Arial" pitchFamily="34" charset="0"/>
                <a:cs typeface="Arial" pitchFamily="34" charset="0"/>
              </a:rPr>
              <a:t>2</a:t>
            </a:r>
            <a:r>
              <a:rPr lang="en-GB" dirty="0" smtClean="0">
                <a:solidFill>
                  <a:srgbClr val="0070C0"/>
                </a:solidFill>
                <a:latin typeface="Arial" pitchFamily="34" charset="0"/>
                <a:cs typeface="Arial" pitchFamily="34" charset="0"/>
              </a:rPr>
              <a:t> </a:t>
            </a:r>
            <a:endParaRPr lang="en-US" dirty="0" smtClean="0">
              <a:solidFill>
                <a:srgbClr val="0070C0"/>
              </a:solidFill>
              <a:latin typeface="Arial" pitchFamily="34" charset="0"/>
              <a:cs typeface="Arial" pitchFamily="34" charset="0"/>
            </a:endParaRPr>
          </a:p>
          <a:p>
            <a:r>
              <a:rPr lang="en-GB" dirty="0" smtClean="0">
                <a:latin typeface="Arial" pitchFamily="34" charset="0"/>
                <a:cs typeface="Arial" pitchFamily="34" charset="0"/>
              </a:rPr>
              <a:t>Use A</a:t>
            </a:r>
            <a:r>
              <a:rPr lang="en-GB" baseline="-25000" dirty="0" smtClean="0">
                <a:latin typeface="Arial" pitchFamily="34" charset="0"/>
                <a:cs typeface="Arial" pitchFamily="34" charset="0"/>
              </a:rPr>
              <a:t>s min</a:t>
            </a:r>
            <a:r>
              <a:rPr lang="en-GB" dirty="0" smtClean="0">
                <a:latin typeface="Arial" pitchFamily="34" charset="0"/>
                <a:cs typeface="Arial" pitchFamily="34" charset="0"/>
              </a:rPr>
              <a:t> = </a:t>
            </a:r>
            <a:r>
              <a:rPr lang="en-GB" dirty="0" smtClean="0">
                <a:solidFill>
                  <a:srgbClr val="0070C0"/>
                </a:solidFill>
                <a:latin typeface="Arial" pitchFamily="34" charset="0"/>
                <a:cs typeface="Arial" pitchFamily="34" charset="0"/>
              </a:rPr>
              <a:t>720 mm</a:t>
            </a:r>
            <a:r>
              <a:rPr lang="en-GB" baseline="30000" dirty="0" smtClean="0">
                <a:solidFill>
                  <a:srgbClr val="0070C0"/>
                </a:solidFill>
                <a:latin typeface="Arial" pitchFamily="34" charset="0"/>
                <a:cs typeface="Arial" pitchFamily="34" charset="0"/>
              </a:rPr>
              <a:t>2</a:t>
            </a:r>
            <a:endParaRPr lang="en-US" dirty="0" smtClean="0">
              <a:solidFill>
                <a:srgbClr val="0070C0"/>
              </a:solidFill>
              <a:latin typeface="Arial" pitchFamily="34" charset="0"/>
              <a:cs typeface="Arial" pitchFamily="34" charset="0"/>
            </a:endParaRPr>
          </a:p>
          <a:p>
            <a:r>
              <a:rPr lang="en-GB" dirty="0" smtClean="0">
                <a:latin typeface="Arial" pitchFamily="34" charset="0"/>
                <a:cs typeface="Arial" pitchFamily="34" charset="0"/>
              </a:rPr>
              <a:t> A</a:t>
            </a:r>
            <a:r>
              <a:rPr lang="en-GB" baseline="-25000" dirty="0" smtClean="0">
                <a:latin typeface="Arial" pitchFamily="34" charset="0"/>
                <a:cs typeface="Arial" pitchFamily="34" charset="0"/>
              </a:rPr>
              <a:t>s </a:t>
            </a:r>
            <a:r>
              <a:rPr lang="en-GB" dirty="0" smtClean="0">
                <a:latin typeface="Arial" pitchFamily="34" charset="0"/>
                <a:cs typeface="Arial" pitchFamily="34" charset="0"/>
              </a:rPr>
              <a:t>in 2 m = </a:t>
            </a:r>
            <a:r>
              <a:rPr lang="en-GB" dirty="0" smtClean="0">
                <a:solidFill>
                  <a:srgbClr val="0070C0"/>
                </a:solidFill>
                <a:latin typeface="Arial" pitchFamily="34" charset="0"/>
                <a:cs typeface="Arial" pitchFamily="34" charset="0"/>
              </a:rPr>
              <a:t>1440 mm</a:t>
            </a:r>
            <a:r>
              <a:rPr lang="en-GB" baseline="30000" dirty="0" smtClean="0">
                <a:solidFill>
                  <a:srgbClr val="0070C0"/>
                </a:solidFill>
                <a:latin typeface="Arial" pitchFamily="34" charset="0"/>
                <a:cs typeface="Arial" pitchFamily="34" charset="0"/>
              </a:rPr>
              <a:t>2</a:t>
            </a:r>
            <a:endParaRPr lang="en-US" dirty="0" smtClean="0">
              <a:solidFill>
                <a:srgbClr val="0070C0"/>
              </a:solidFill>
              <a:latin typeface="Arial" pitchFamily="34" charset="0"/>
              <a:cs typeface="Arial" pitchFamily="34" charset="0"/>
            </a:endParaRPr>
          </a:p>
          <a:p>
            <a:r>
              <a:rPr lang="en-GB" dirty="0" smtClean="0">
                <a:latin typeface="Arial" pitchFamily="34" charset="0"/>
                <a:cs typeface="Arial" pitchFamily="34" charset="0"/>
              </a:rPr>
              <a:t>                Use </a:t>
            </a:r>
            <a:r>
              <a:rPr lang="en-GB" dirty="0" smtClean="0">
                <a:solidFill>
                  <a:srgbClr val="0070C0"/>
                </a:solidFill>
                <a:latin typeface="Arial" pitchFamily="34" charset="0"/>
                <a:cs typeface="Arial" pitchFamily="34" charset="0"/>
              </a:rPr>
              <a:t>10Ø14mm</a:t>
            </a:r>
            <a:r>
              <a:rPr lang="en-GB" dirty="0" smtClean="0">
                <a:latin typeface="Arial" pitchFamily="34" charset="0"/>
                <a:cs typeface="Arial" pitchFamily="34" charset="0"/>
              </a:rPr>
              <a:t>.</a:t>
            </a:r>
            <a:endParaRPr lang="en-US" dirty="0" smtClean="0">
              <a:latin typeface="Arial" pitchFamily="34" charset="0"/>
              <a:cs typeface="Arial" pitchFamily="34" charset="0"/>
            </a:endParaRPr>
          </a:p>
          <a:p>
            <a:endParaRPr lang="en-US" dirty="0"/>
          </a:p>
        </p:txBody>
      </p:sp>
      <p:pic>
        <p:nvPicPr>
          <p:cNvPr id="9"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10"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GB" sz="2000" b="1" i="1" dirty="0" smtClean="0">
                <a:latin typeface="Arial" pitchFamily="34" charset="0"/>
                <a:cs typeface="Arial" pitchFamily="34" charset="0"/>
              </a:rPr>
              <a:t>Three dimensional structural analysis and design</a:t>
            </a:r>
            <a:endParaRPr lang="en-US" sz="2000" i="1" dirty="0" smtClean="0">
              <a:latin typeface="Arial" pitchFamily="34" charset="0"/>
              <a:cs typeface="Arial" pitchFamily="34" charset="0"/>
            </a:endParaRPr>
          </a:p>
          <a:p>
            <a:endParaRPr lang="en-US" sz="2000" i="1" dirty="0" smtClean="0"/>
          </a:p>
          <a:p>
            <a:endParaRPr lang="en-US" sz="2000" i="1" dirty="0" smtClean="0"/>
          </a:p>
          <a:p>
            <a:endParaRPr lang="en-US" sz="2000" dirty="0" smtClean="0"/>
          </a:p>
          <a:p>
            <a:endParaRPr lang="en-US" sz="2000" dirty="0"/>
          </a:p>
        </p:txBody>
      </p:sp>
      <p:sp>
        <p:nvSpPr>
          <p:cNvPr id="5" name="Date Placeholder 4"/>
          <p:cNvSpPr>
            <a:spLocks noGrp="1"/>
          </p:cNvSpPr>
          <p:nvPr>
            <p:ph type="dt" sz="half" idx="13"/>
          </p:nvPr>
        </p:nvSpPr>
        <p:spPr>
          <a:xfrm>
            <a:off x="-76200" y="6553200"/>
            <a:ext cx="17526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pic>
        <p:nvPicPr>
          <p:cNvPr id="9" name="Content Placeholder 8" descr="footing F1.png"/>
          <p:cNvPicPr>
            <a:picLocks noGrp="1"/>
          </p:cNvPicPr>
          <p:nvPr>
            <p:ph idx="1"/>
          </p:nvPr>
        </p:nvPicPr>
        <p:blipFill>
          <a:blip r:embed="rId3" cstate="print"/>
          <a:stretch>
            <a:fillRect/>
          </a:stretch>
        </p:blipFill>
        <p:spPr>
          <a:xfrm>
            <a:off x="5257800" y="1981200"/>
            <a:ext cx="3677163" cy="3343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638800" y="5410200"/>
            <a:ext cx="2971800" cy="369332"/>
          </a:xfrm>
          <a:prstGeom prst="rect">
            <a:avLst/>
          </a:prstGeom>
          <a:noFill/>
        </p:spPr>
        <p:txBody>
          <a:bodyPr wrap="square" rtlCol="0">
            <a:spAutoFit/>
          </a:bodyPr>
          <a:lstStyle/>
          <a:p>
            <a:r>
              <a:rPr lang="en-US" dirty="0" smtClean="0"/>
              <a:t>Cross section in footing  F1</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pic>
        <p:nvPicPr>
          <p:cNvPr id="7" name="Content Placeholder 6" descr="fffffffffffffff.png"/>
          <p:cNvPicPr>
            <a:picLocks noGrp="1" noChangeAspect="1"/>
          </p:cNvPicPr>
          <p:nvPr>
            <p:ph idx="1"/>
          </p:nvPr>
        </p:nvPicPr>
        <p:blipFill>
          <a:blip r:embed="rId2" cstate="print"/>
          <a:stretch>
            <a:fillRect/>
          </a:stretch>
        </p:blipFill>
        <p:spPr>
          <a:xfrm>
            <a:off x="838200" y="2926208"/>
            <a:ext cx="7639050" cy="2712592"/>
          </a:xfrm>
        </p:spPr>
      </p:pic>
      <p:sp>
        <p:nvSpPr>
          <p:cNvPr id="4" name="Text Placeholder 3"/>
          <p:cNvSpPr>
            <a:spLocks noGrp="1"/>
          </p:cNvSpPr>
          <p:nvPr>
            <p:ph type="body" sz="quarter" idx="12"/>
          </p:nvPr>
        </p:nvSpPr>
        <p:spPr>
          <a:xfrm>
            <a:off x="1143000" y="838200"/>
            <a:ext cx="7620000" cy="457200"/>
          </a:xfrm>
        </p:spPr>
        <p:txBody>
          <a:bodyPr/>
          <a:lstStyle/>
          <a:p>
            <a:r>
              <a:rPr lang="en-GB" sz="2000" b="1" i="1" dirty="0" smtClean="0">
                <a:latin typeface="Arial" pitchFamily="34" charset="0"/>
                <a:cs typeface="Arial" pitchFamily="34" charset="0"/>
              </a:rPr>
              <a:t>Three dimensional structural analysis and design</a:t>
            </a:r>
            <a:endParaRPr lang="en-US" sz="2000" i="1" dirty="0" smtClean="0">
              <a:latin typeface="Arial" pitchFamily="34" charset="0"/>
              <a:cs typeface="Arial" pitchFamily="34" charset="0"/>
            </a:endParaRPr>
          </a:p>
          <a:p>
            <a:endParaRPr lang="en-US" sz="2000" i="1" dirty="0" smtClean="0"/>
          </a:p>
          <a:p>
            <a:endParaRPr lang="en-US" sz="2000" i="1" dirty="0" smtClean="0"/>
          </a:p>
          <a:p>
            <a:endParaRPr lang="en-US" sz="2000" dirty="0" smtClean="0"/>
          </a:p>
          <a:p>
            <a:endParaRPr lang="en-US" sz="2000" dirty="0" smtClean="0"/>
          </a:p>
          <a:p>
            <a:endParaRPr lang="en-US" sz="2000" dirty="0"/>
          </a:p>
        </p:txBody>
      </p:sp>
      <p:sp>
        <p:nvSpPr>
          <p:cNvPr id="5" name="Date Placeholder 4"/>
          <p:cNvSpPr>
            <a:spLocks noGrp="1"/>
          </p:cNvSpPr>
          <p:nvPr>
            <p:ph type="dt" sz="half" idx="13"/>
          </p:nvPr>
        </p:nvSpPr>
        <p:spPr>
          <a:xfrm>
            <a:off x="-76200" y="6553200"/>
            <a:ext cx="16764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sp>
        <p:nvSpPr>
          <p:cNvPr id="9" name="TextBox 8"/>
          <p:cNvSpPr txBox="1"/>
          <p:nvPr/>
        </p:nvSpPr>
        <p:spPr>
          <a:xfrm>
            <a:off x="685800" y="1905000"/>
            <a:ext cx="6400800" cy="369332"/>
          </a:xfrm>
          <a:prstGeom prst="rect">
            <a:avLst/>
          </a:prstGeom>
          <a:noFill/>
        </p:spPr>
        <p:txBody>
          <a:bodyPr wrap="square" rtlCol="0">
            <a:spAutoFit/>
          </a:bodyPr>
          <a:lstStyle/>
          <a:p>
            <a:r>
              <a:rPr lang="en-US" dirty="0" smtClean="0"/>
              <a:t>All footing reinforcing steel  are shown Tables below</a:t>
            </a:r>
            <a:endParaRPr lang="en-US" dirty="0"/>
          </a:p>
        </p:txBody>
      </p:sp>
      <p:pic>
        <p:nvPicPr>
          <p:cNvPr id="10" name="Picture 4" descr="شعار الجامعة"/>
          <p:cNvPicPr>
            <a:picLocks noChangeAspect="1" noChangeArrowheads="1"/>
          </p:cNvPicPr>
          <p:nvPr/>
        </p:nvPicPr>
        <p:blipFill>
          <a:blip r:embed="rId3" cstate="print"/>
          <a:srcRect/>
          <a:stretch>
            <a:fillRect/>
          </a:stretch>
        </p:blipFill>
        <p:spPr bwMode="auto">
          <a:xfrm>
            <a:off x="76200" y="76200"/>
            <a:ext cx="990600" cy="609600"/>
          </a:xfrm>
          <a:prstGeom prst="rect">
            <a:avLst/>
          </a:prstGeom>
          <a:noFill/>
          <a:ln w="9525">
            <a:noFill/>
            <a:miter lim="800000"/>
            <a:headEnd/>
            <a:tailEnd/>
          </a:ln>
        </p:spPr>
      </p:pic>
      <p:sp>
        <p:nvSpPr>
          <p:cNvPr id="11"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GB" sz="2000" b="1" i="1" dirty="0" smtClean="0">
                <a:latin typeface="Arial" pitchFamily="34" charset="0"/>
                <a:cs typeface="Arial" pitchFamily="34" charset="0"/>
              </a:rPr>
              <a:t>Three dimensional structural analysis and design</a:t>
            </a:r>
            <a:endParaRPr lang="en-US" sz="2000" i="1" dirty="0" smtClean="0">
              <a:latin typeface="Arial" pitchFamily="34" charset="0"/>
              <a:cs typeface="Arial" pitchFamily="34" charset="0"/>
            </a:endParaRPr>
          </a:p>
          <a:p>
            <a:endParaRPr lang="en-US" sz="2000" i="1" dirty="0" smtClean="0"/>
          </a:p>
          <a:p>
            <a:endParaRPr lang="en-US" sz="2000" i="1" dirty="0" smtClean="0"/>
          </a:p>
          <a:p>
            <a:endParaRPr lang="en-US" sz="2000" dirty="0" smtClean="0"/>
          </a:p>
          <a:p>
            <a:endParaRPr lang="en-US" sz="2000" dirty="0" smtClean="0"/>
          </a:p>
          <a:p>
            <a:endParaRPr lang="en-US" sz="2000" dirty="0" smtClean="0"/>
          </a:p>
          <a:p>
            <a:endParaRPr lang="en-US" sz="2000" dirty="0"/>
          </a:p>
        </p:txBody>
      </p:sp>
      <p:sp>
        <p:nvSpPr>
          <p:cNvPr id="5" name="Date Placeholder 4"/>
          <p:cNvSpPr>
            <a:spLocks noGrp="1"/>
          </p:cNvSpPr>
          <p:nvPr>
            <p:ph type="dt" sz="half" idx="13"/>
          </p:nvPr>
        </p:nvSpPr>
        <p:spPr>
          <a:xfrm>
            <a:off x="-76200" y="6553200"/>
            <a:ext cx="18288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7" name="Content Placeholder 6" descr="sssssssssfff.png"/>
          <p:cNvPicPr>
            <a:picLocks noGrp="1" noChangeAspect="1"/>
          </p:cNvPicPr>
          <p:nvPr>
            <p:ph idx="1"/>
          </p:nvPr>
        </p:nvPicPr>
        <p:blipFill>
          <a:blip r:embed="rId2" cstate="print"/>
          <a:stretch>
            <a:fillRect/>
          </a:stretch>
        </p:blipFill>
        <p:spPr>
          <a:xfrm>
            <a:off x="2666679" y="1295400"/>
            <a:ext cx="5943921" cy="5105400"/>
          </a:xfrm>
          <a:prstGeom prst="rect">
            <a:avLst/>
          </a:prstGeom>
        </p:spPr>
      </p:pic>
      <p:pic>
        <p:nvPicPr>
          <p:cNvPr id="8" name="Picture 4" descr="شعار الجامعة"/>
          <p:cNvPicPr>
            <a:picLocks noChangeAspect="1" noChangeArrowheads="1"/>
          </p:cNvPicPr>
          <p:nvPr/>
        </p:nvPicPr>
        <p:blipFill>
          <a:blip r:embed="rId3" cstate="print"/>
          <a:srcRect/>
          <a:stretch>
            <a:fillRect/>
          </a:stretch>
        </p:blipFill>
        <p:spPr bwMode="auto">
          <a:xfrm>
            <a:off x="76200" y="76200"/>
            <a:ext cx="990600" cy="609600"/>
          </a:xfrm>
          <a:prstGeom prst="rect">
            <a:avLst/>
          </a:prstGeom>
          <a:noFill/>
          <a:ln w="9525">
            <a:noFill/>
            <a:miter lim="800000"/>
            <a:headEnd/>
            <a:tailEnd/>
          </a:ln>
        </p:spPr>
      </p:pic>
      <p:sp>
        <p:nvSpPr>
          <p:cNvPr id="9"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a:t>
            </a:r>
          </a:p>
          <a:p>
            <a:pPr algn="ctr"/>
            <a:r>
              <a:rPr lang="en-US" sz="1300" b="1" i="1" dirty="0" smtClean="0">
                <a:solidFill>
                  <a:schemeClr val="bg1"/>
                </a:solidFill>
              </a:rPr>
              <a:t>Engineering</a:t>
            </a:r>
            <a:endParaRPr lang="en-US" sz="1300" b="1" i="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133124"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133125" name="TextBox 6"/>
          <p:cNvSpPr txBox="1">
            <a:spLocks noChangeArrowheads="1"/>
          </p:cNvSpPr>
          <p:nvPr/>
        </p:nvSpPr>
        <p:spPr bwMode="auto">
          <a:xfrm>
            <a:off x="0" y="762000"/>
            <a:ext cx="11430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12" name="Title 11"/>
          <p:cNvSpPr>
            <a:spLocks noGrp="1"/>
          </p:cNvSpPr>
          <p:nvPr>
            <p:ph type="title"/>
          </p:nvPr>
        </p:nvSpPr>
        <p:spPr/>
        <p:txBody>
          <a:bodyPr/>
          <a:lstStyle/>
          <a:p>
            <a:r>
              <a:rPr lang="en-US" dirty="0" smtClean="0"/>
              <a:t>…………</a:t>
            </a:r>
            <a:endParaRPr lang="en-US" dirty="0"/>
          </a:p>
        </p:txBody>
      </p:sp>
      <p:sp>
        <p:nvSpPr>
          <p:cNvPr id="13" name="Rectangle 12"/>
          <p:cNvSpPr/>
          <p:nvPr/>
        </p:nvSpPr>
        <p:spPr>
          <a:xfrm>
            <a:off x="1981200" y="2590800"/>
            <a:ext cx="5139292"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a:t>
            </a:r>
            <a:b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ar-SA"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تم بحمد الله</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25604"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25605"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sp>
        <p:nvSpPr>
          <p:cNvPr id="25607" name="TextBox 8"/>
          <p:cNvSpPr txBox="1">
            <a:spLocks noChangeArrowheads="1"/>
          </p:cNvSpPr>
          <p:nvPr/>
        </p:nvSpPr>
        <p:spPr bwMode="auto">
          <a:xfrm>
            <a:off x="1143000" y="819150"/>
            <a:ext cx="5257800" cy="400050"/>
          </a:xfrm>
          <a:prstGeom prst="rect">
            <a:avLst/>
          </a:prstGeom>
          <a:noFill/>
          <a:ln w="9525">
            <a:noFill/>
            <a:miter lim="800000"/>
            <a:headEnd/>
            <a:tailEnd/>
          </a:ln>
        </p:spPr>
        <p:txBody>
          <a:bodyPr>
            <a:spAutoFit/>
          </a:bodyPr>
          <a:lstStyle/>
          <a:p>
            <a:r>
              <a:rPr lang="en-US" sz="2000" b="1" dirty="0" smtClean="0">
                <a:solidFill>
                  <a:schemeClr val="bg1"/>
                </a:solidFill>
              </a:rPr>
              <a:t>Introduction</a:t>
            </a:r>
            <a:endParaRPr lang="en-US" sz="2000" b="1" dirty="0">
              <a:solidFill>
                <a:schemeClr val="bg1"/>
              </a:solidFill>
            </a:endParaRPr>
          </a:p>
        </p:txBody>
      </p:sp>
      <p:pic>
        <p:nvPicPr>
          <p:cNvPr id="25608"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25609" name="TextBox 14"/>
          <p:cNvSpPr txBox="1">
            <a:spLocks noChangeArrowheads="1"/>
          </p:cNvSpPr>
          <p:nvPr/>
        </p:nvSpPr>
        <p:spPr bwMode="auto">
          <a:xfrm>
            <a:off x="1219200" y="1524000"/>
            <a:ext cx="6781800" cy="2308324"/>
          </a:xfrm>
          <a:prstGeom prst="rect">
            <a:avLst/>
          </a:prstGeom>
          <a:noFill/>
          <a:ln w="9525">
            <a:noFill/>
            <a:miter lim="800000"/>
            <a:headEnd/>
            <a:tailEnd/>
          </a:ln>
        </p:spPr>
        <p:txBody>
          <a:bodyPr>
            <a:spAutoFit/>
          </a:bodyPr>
          <a:lstStyle/>
          <a:p>
            <a:r>
              <a:rPr lang="en-US" dirty="0"/>
              <a:t> </a:t>
            </a:r>
          </a:p>
          <a:p>
            <a:pPr>
              <a:buFont typeface="Wingdings" pitchFamily="2" charset="2"/>
              <a:buChar char="Ø"/>
            </a:pPr>
            <a:r>
              <a:rPr lang="en-US" b="1" dirty="0">
                <a:solidFill>
                  <a:srgbClr val="0000FF"/>
                </a:solidFill>
              </a:rPr>
              <a:t>Design Codes</a:t>
            </a:r>
            <a:r>
              <a:rPr lang="en-US" dirty="0" smtClean="0">
                <a:solidFill>
                  <a:srgbClr val="0000FF"/>
                </a:solidFill>
              </a:rPr>
              <a:t>:</a:t>
            </a:r>
          </a:p>
          <a:p>
            <a:endParaRPr lang="en-US" dirty="0"/>
          </a:p>
          <a:p>
            <a:r>
              <a:rPr lang="en-US" dirty="0"/>
              <a:t>The structural design will be according to </a:t>
            </a:r>
            <a:r>
              <a:rPr lang="en-US" dirty="0" smtClean="0"/>
              <a:t>:</a:t>
            </a:r>
          </a:p>
          <a:p>
            <a:endParaRPr lang="en-US" dirty="0"/>
          </a:p>
          <a:p>
            <a:r>
              <a:rPr lang="en-US" dirty="0"/>
              <a:t>1)  the American Concrete Institute code ACI 318-08 .</a:t>
            </a:r>
          </a:p>
          <a:p>
            <a:r>
              <a:rPr lang="en-US" dirty="0"/>
              <a:t>2)  the seismic design according to UBC-97.</a:t>
            </a:r>
          </a:p>
          <a:p>
            <a:endParaRPr lang="en-US" dirty="0"/>
          </a:p>
        </p:txBody>
      </p:sp>
      <p:sp>
        <p:nvSpPr>
          <p:cNvPr id="25610" name="TextBox 15"/>
          <p:cNvSpPr txBox="1">
            <a:spLocks noChangeArrowheads="1"/>
          </p:cNvSpPr>
          <p:nvPr/>
        </p:nvSpPr>
        <p:spPr bwMode="auto">
          <a:xfrm>
            <a:off x="1143000" y="3810000"/>
            <a:ext cx="5638800" cy="2585323"/>
          </a:xfrm>
          <a:prstGeom prst="rect">
            <a:avLst/>
          </a:prstGeom>
          <a:noFill/>
          <a:ln w="9525">
            <a:noFill/>
            <a:miter lim="800000"/>
            <a:headEnd/>
            <a:tailEnd/>
          </a:ln>
        </p:spPr>
        <p:txBody>
          <a:bodyPr wrap="square">
            <a:spAutoFit/>
          </a:bodyPr>
          <a:lstStyle/>
          <a:p>
            <a:pPr>
              <a:buFont typeface="Wingdings" pitchFamily="2" charset="2"/>
              <a:buChar char="Ø"/>
            </a:pPr>
            <a:r>
              <a:rPr lang="en-US" b="1" dirty="0">
                <a:solidFill>
                  <a:srgbClr val="0000FF"/>
                </a:solidFill>
              </a:rPr>
              <a:t>Design will include the following </a:t>
            </a:r>
            <a:r>
              <a:rPr lang="en-US" b="1" dirty="0" smtClean="0">
                <a:solidFill>
                  <a:srgbClr val="0000FF"/>
                </a:solidFill>
              </a:rPr>
              <a:t>elements:</a:t>
            </a:r>
          </a:p>
          <a:p>
            <a:endParaRPr lang="en-US" dirty="0"/>
          </a:p>
          <a:p>
            <a:r>
              <a:rPr lang="en-US" dirty="0"/>
              <a:t>1) </a:t>
            </a:r>
            <a:r>
              <a:rPr lang="en-US" dirty="0" smtClean="0"/>
              <a:t>Slabs </a:t>
            </a:r>
            <a:r>
              <a:rPr lang="en-US" dirty="0"/>
              <a:t>( one </a:t>
            </a:r>
            <a:r>
              <a:rPr lang="en-US" dirty="0" smtClean="0"/>
              <a:t>way and two way ribbed </a:t>
            </a:r>
            <a:r>
              <a:rPr lang="en-US" dirty="0"/>
              <a:t>slab).</a:t>
            </a:r>
          </a:p>
          <a:p>
            <a:r>
              <a:rPr lang="en-US" dirty="0"/>
              <a:t>2) </a:t>
            </a:r>
            <a:r>
              <a:rPr lang="en-US" dirty="0" smtClean="0"/>
              <a:t>Beams and ground beams.</a:t>
            </a:r>
            <a:endParaRPr lang="en-US" dirty="0"/>
          </a:p>
          <a:p>
            <a:r>
              <a:rPr lang="en-US" dirty="0"/>
              <a:t>3) </a:t>
            </a:r>
            <a:r>
              <a:rPr lang="en-US" dirty="0" smtClean="0"/>
              <a:t>Columns </a:t>
            </a:r>
            <a:r>
              <a:rPr lang="en-US" dirty="0"/>
              <a:t>.</a:t>
            </a:r>
          </a:p>
          <a:p>
            <a:r>
              <a:rPr lang="en-US" dirty="0"/>
              <a:t>4) </a:t>
            </a:r>
            <a:r>
              <a:rPr lang="en-US" dirty="0" smtClean="0"/>
              <a:t>Shear walls.</a:t>
            </a:r>
            <a:endParaRPr lang="en-US" dirty="0"/>
          </a:p>
          <a:p>
            <a:r>
              <a:rPr lang="en-US" dirty="0"/>
              <a:t>5) Stairs.</a:t>
            </a:r>
          </a:p>
          <a:p>
            <a:r>
              <a:rPr lang="en-US" dirty="0"/>
              <a:t>6) </a:t>
            </a:r>
            <a:r>
              <a:rPr lang="en-US" dirty="0" smtClean="0"/>
              <a:t>Footing</a:t>
            </a:r>
            <a:r>
              <a:rPr lang="en-US" dirty="0"/>
              <a: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200" b="1" i="1" dirty="0" smtClean="0">
                <a:latin typeface="Baskerville Old Face" pitchFamily="18" charset="0"/>
              </a:rPr>
              <a:t>Birzait Orthodox School</a:t>
            </a:r>
            <a:endParaRPr lang="en-US" sz="3200" dirty="0" smtClean="0"/>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26628"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26629"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8" name="TextBox 7"/>
          <p:cNvSpPr txBox="1"/>
          <p:nvPr/>
        </p:nvSpPr>
        <p:spPr>
          <a:xfrm>
            <a:off x="0" y="6550025"/>
            <a:ext cx="1905000" cy="277813"/>
          </a:xfrm>
          <a:prstGeom prst="rect">
            <a:avLst/>
          </a:prstGeom>
          <a:noFill/>
        </p:spPr>
        <p:txBody>
          <a:bodyPr>
            <a:spAutoFit/>
          </a:bodyPr>
          <a:lstStyle/>
          <a:p>
            <a:pPr>
              <a:defRPr/>
            </a:pPr>
            <a:r>
              <a:rPr lang="en-US" sz="1150" b="1" dirty="0">
                <a:solidFill>
                  <a:schemeClr val="bg1"/>
                </a:solidFill>
                <a:latin typeface="Arial" pitchFamily="34" charset="0"/>
                <a:cs typeface="Arial" pitchFamily="34" charset="0"/>
              </a:rPr>
              <a:t>Graduation Project</a:t>
            </a:r>
          </a:p>
        </p:txBody>
      </p:sp>
      <p:pic>
        <p:nvPicPr>
          <p:cNvPr id="26632" name="Picture 8"/>
          <p:cNvPicPr>
            <a:picLocks noChangeAspect="1" noChangeArrowheads="1"/>
          </p:cNvPicPr>
          <p:nvPr/>
        </p:nvPicPr>
        <p:blipFill>
          <a:blip r:embed="rId3" cstate="print"/>
          <a:srcRect/>
          <a:stretch>
            <a:fillRect/>
          </a:stretch>
        </p:blipFill>
        <p:spPr bwMode="auto">
          <a:xfrm>
            <a:off x="7964488" y="1219200"/>
            <a:ext cx="1179512" cy="762000"/>
          </a:xfrm>
          <a:prstGeom prst="rect">
            <a:avLst/>
          </a:prstGeom>
          <a:noFill/>
          <a:ln w="9525">
            <a:noFill/>
            <a:miter lim="800000"/>
            <a:headEnd/>
            <a:tailEnd/>
          </a:ln>
        </p:spPr>
      </p:pic>
      <p:sp>
        <p:nvSpPr>
          <p:cNvPr id="9" name="TextBox 8"/>
          <p:cNvSpPr txBox="1"/>
          <p:nvPr/>
        </p:nvSpPr>
        <p:spPr>
          <a:xfrm>
            <a:off x="990600" y="1981200"/>
            <a:ext cx="4800600" cy="646113"/>
          </a:xfrm>
          <a:prstGeom prst="rect">
            <a:avLst/>
          </a:prstGeom>
          <a:noFill/>
        </p:spPr>
        <p:txBody>
          <a:bodyPr>
            <a:spAutoFit/>
          </a:bodyPr>
          <a:lstStyle/>
          <a:p>
            <a:pPr marL="342900" indent="-342900">
              <a:buFont typeface="+mj-lt"/>
              <a:buAutoNum type="arabicPeriod"/>
              <a:defRPr/>
            </a:pPr>
            <a:r>
              <a:rPr lang="en-US" dirty="0">
                <a:latin typeface="Times New Roman"/>
                <a:ea typeface="SimSun"/>
                <a:cs typeface="Tahoma"/>
              </a:rPr>
              <a:t>Compressive strength of concrete (</a:t>
            </a:r>
            <a:r>
              <a:rPr lang="en-US" dirty="0" err="1" smtClean="0">
                <a:latin typeface="Times New Roman"/>
                <a:ea typeface="SimSun"/>
                <a:cs typeface="Tahoma"/>
              </a:rPr>
              <a:t>f’c</a:t>
            </a:r>
            <a:r>
              <a:rPr lang="en-US" dirty="0">
                <a:latin typeface="Times New Roman"/>
                <a:ea typeface="SimSun"/>
                <a:cs typeface="Tahoma"/>
              </a:rPr>
              <a:t>)</a:t>
            </a:r>
          </a:p>
          <a:p>
            <a:pPr>
              <a:defRPr/>
            </a:pPr>
            <a:endParaRPr lang="en-US" dirty="0"/>
          </a:p>
        </p:txBody>
      </p:sp>
      <p:sp>
        <p:nvSpPr>
          <p:cNvPr id="26634" name="Rectangle 9"/>
          <p:cNvSpPr>
            <a:spLocks noChangeArrowheads="1"/>
          </p:cNvSpPr>
          <p:nvPr/>
        </p:nvSpPr>
        <p:spPr bwMode="auto">
          <a:xfrm>
            <a:off x="1219200" y="1371600"/>
            <a:ext cx="1739579" cy="369332"/>
          </a:xfrm>
          <a:prstGeom prst="rect">
            <a:avLst/>
          </a:prstGeom>
          <a:noFill/>
          <a:ln w="9525">
            <a:noFill/>
            <a:miter lim="800000"/>
            <a:headEnd/>
            <a:tailEnd/>
          </a:ln>
        </p:spPr>
        <p:txBody>
          <a:bodyPr wrap="none">
            <a:spAutoFit/>
          </a:bodyPr>
          <a:lstStyle/>
          <a:p>
            <a:pPr>
              <a:buFont typeface="Wingdings" pitchFamily="2" charset="2"/>
              <a:buChar char="Ø"/>
            </a:pPr>
            <a:r>
              <a:rPr lang="en-US" b="1" dirty="0" smtClean="0">
                <a:solidFill>
                  <a:srgbClr val="0000FF"/>
                </a:solidFill>
              </a:rPr>
              <a:t>Design </a:t>
            </a:r>
            <a:r>
              <a:rPr lang="en-US" b="1" dirty="0">
                <a:solidFill>
                  <a:srgbClr val="0000FF"/>
                </a:solidFill>
              </a:rPr>
              <a:t>data</a:t>
            </a:r>
          </a:p>
        </p:txBody>
      </p:sp>
      <p:sp>
        <p:nvSpPr>
          <p:cNvPr id="24" name="TextBox 23"/>
          <p:cNvSpPr txBox="1"/>
          <p:nvPr/>
        </p:nvSpPr>
        <p:spPr>
          <a:xfrm>
            <a:off x="3657600" y="2590800"/>
            <a:ext cx="1981200" cy="36988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dirty="0" err="1" smtClean="0"/>
              <a:t>F</a:t>
            </a:r>
            <a:r>
              <a:rPr lang="en-US" baseline="30000" dirty="0" err="1" smtClean="0"/>
              <a:t>’</a:t>
            </a:r>
            <a:r>
              <a:rPr lang="en-US" dirty="0" err="1" smtClean="0"/>
              <a:t>c</a:t>
            </a:r>
            <a:r>
              <a:rPr lang="en-US" dirty="0" smtClean="0"/>
              <a:t> =28 </a:t>
            </a:r>
            <a:r>
              <a:rPr lang="en-US" dirty="0" err="1" smtClean="0"/>
              <a:t>MPa</a:t>
            </a:r>
            <a:endParaRPr lang="en-US" dirty="0"/>
          </a:p>
        </p:txBody>
      </p:sp>
      <p:sp>
        <p:nvSpPr>
          <p:cNvPr id="26641" name="TextBox 29"/>
          <p:cNvSpPr txBox="1">
            <a:spLocks noChangeArrowheads="1"/>
          </p:cNvSpPr>
          <p:nvPr/>
        </p:nvSpPr>
        <p:spPr bwMode="auto">
          <a:xfrm>
            <a:off x="1066800" y="3352800"/>
            <a:ext cx="5029200" cy="1200150"/>
          </a:xfrm>
          <a:prstGeom prst="rect">
            <a:avLst/>
          </a:prstGeom>
          <a:noFill/>
          <a:ln w="9525">
            <a:noFill/>
            <a:miter lim="800000"/>
            <a:headEnd/>
            <a:tailEnd/>
          </a:ln>
        </p:spPr>
        <p:txBody>
          <a:bodyPr>
            <a:spAutoFit/>
          </a:bodyPr>
          <a:lstStyle/>
          <a:p>
            <a:r>
              <a:rPr lang="en-US" dirty="0">
                <a:latin typeface="Times New Roman" pitchFamily="18" charset="0"/>
                <a:ea typeface="SimSun" pitchFamily="2" charset="-122"/>
                <a:cs typeface="Tahoma" pitchFamily="34" charset="0"/>
              </a:rPr>
              <a:t>2. Yielding strength of steel (</a:t>
            </a:r>
            <a:r>
              <a:rPr lang="en-US" dirty="0" smtClean="0">
                <a:latin typeface="Times New Roman" pitchFamily="18" charset="0"/>
                <a:ea typeface="SimSun" pitchFamily="2" charset="-122"/>
                <a:cs typeface="Tahoma" pitchFamily="34" charset="0"/>
              </a:rPr>
              <a:t>f y</a:t>
            </a:r>
            <a:r>
              <a:rPr lang="en-US" dirty="0">
                <a:latin typeface="Times New Roman" pitchFamily="18" charset="0"/>
                <a:ea typeface="SimSun" pitchFamily="2" charset="-122"/>
                <a:cs typeface="Tahoma" pitchFamily="34" charset="0"/>
              </a:rPr>
              <a:t>)</a:t>
            </a:r>
          </a:p>
          <a:p>
            <a:r>
              <a:rPr lang="en-US" b="1" dirty="0">
                <a:latin typeface="Times New Roman" pitchFamily="18" charset="0"/>
                <a:ea typeface="SimSun" pitchFamily="2" charset="-122"/>
                <a:cs typeface="Tahoma" pitchFamily="34" charset="0"/>
              </a:rPr>
              <a:t>steel for flexure equal </a:t>
            </a:r>
            <a:r>
              <a:rPr lang="en-US" b="1" dirty="0" smtClean="0">
                <a:latin typeface="Times New Roman" pitchFamily="18" charset="0"/>
                <a:ea typeface="SimSun" pitchFamily="2" charset="-122"/>
                <a:cs typeface="Tahoma" pitchFamily="34" charset="0"/>
              </a:rPr>
              <a:t>f y </a:t>
            </a:r>
            <a:r>
              <a:rPr lang="en-US" b="1" dirty="0">
                <a:latin typeface="Times New Roman" pitchFamily="18" charset="0"/>
                <a:ea typeface="SimSun" pitchFamily="2" charset="-122"/>
                <a:cs typeface="Tahoma" pitchFamily="34" charset="0"/>
              </a:rPr>
              <a:t>= </a:t>
            </a:r>
            <a:r>
              <a:rPr lang="en-US" b="1" dirty="0" smtClean="0">
                <a:latin typeface="Times New Roman" pitchFamily="18" charset="0"/>
                <a:ea typeface="SimSun" pitchFamily="2" charset="-122"/>
                <a:cs typeface="Tahoma" pitchFamily="34" charset="0"/>
              </a:rPr>
              <a:t>420 </a:t>
            </a:r>
            <a:r>
              <a:rPr lang="en-US" b="1" dirty="0" err="1" smtClean="0">
                <a:latin typeface="Times New Roman" pitchFamily="18" charset="0"/>
                <a:ea typeface="SimSun" pitchFamily="2" charset="-122"/>
                <a:cs typeface="Tahoma" pitchFamily="34" charset="0"/>
              </a:rPr>
              <a:t>MPa</a:t>
            </a:r>
            <a:r>
              <a:rPr lang="en-US" b="1" dirty="0" smtClean="0">
                <a:latin typeface="Times New Roman" pitchFamily="18" charset="0"/>
                <a:ea typeface="SimSun" pitchFamily="2" charset="-122"/>
                <a:cs typeface="Tahoma" pitchFamily="34" charset="0"/>
              </a:rPr>
              <a:t>.</a:t>
            </a:r>
            <a:endParaRPr lang="en-US" b="1" dirty="0">
              <a:latin typeface="Times New Roman" pitchFamily="18" charset="0"/>
              <a:ea typeface="SimSun" pitchFamily="2" charset="-122"/>
              <a:cs typeface="Tahoma" pitchFamily="34" charset="0"/>
            </a:endParaRPr>
          </a:p>
          <a:p>
            <a:r>
              <a:rPr lang="en-US" b="1" dirty="0">
                <a:latin typeface="Times New Roman" pitchFamily="18" charset="0"/>
                <a:ea typeface="SimSun" pitchFamily="2" charset="-122"/>
                <a:cs typeface="Tahoma" pitchFamily="34" charset="0"/>
              </a:rPr>
              <a:t>shear reinforcement equal </a:t>
            </a:r>
            <a:r>
              <a:rPr lang="en-US" b="1" dirty="0" smtClean="0">
                <a:latin typeface="Times New Roman" pitchFamily="18" charset="0"/>
                <a:ea typeface="SimSun" pitchFamily="2" charset="-122"/>
                <a:cs typeface="Tahoma" pitchFamily="34" charset="0"/>
              </a:rPr>
              <a:t>f </a:t>
            </a:r>
            <a:r>
              <a:rPr lang="en-US" b="1" dirty="0" err="1" smtClean="0">
                <a:latin typeface="Times New Roman" pitchFamily="18" charset="0"/>
                <a:ea typeface="SimSun" pitchFamily="2" charset="-122"/>
                <a:cs typeface="Tahoma" pitchFamily="34" charset="0"/>
              </a:rPr>
              <a:t>ys</a:t>
            </a:r>
            <a:r>
              <a:rPr lang="en-US" b="1" dirty="0" smtClean="0">
                <a:latin typeface="Times New Roman" pitchFamily="18" charset="0"/>
                <a:ea typeface="SimSun" pitchFamily="2" charset="-122"/>
                <a:cs typeface="Tahoma" pitchFamily="34" charset="0"/>
              </a:rPr>
              <a:t> </a:t>
            </a:r>
            <a:r>
              <a:rPr lang="en-US" b="1" dirty="0">
                <a:latin typeface="Times New Roman" pitchFamily="18" charset="0"/>
                <a:ea typeface="SimSun" pitchFamily="2" charset="-122"/>
                <a:cs typeface="Tahoma" pitchFamily="34" charset="0"/>
              </a:rPr>
              <a:t>= </a:t>
            </a:r>
            <a:r>
              <a:rPr lang="en-US" b="1" dirty="0" smtClean="0">
                <a:latin typeface="Times New Roman" pitchFamily="18" charset="0"/>
                <a:ea typeface="SimSun" pitchFamily="2" charset="-122"/>
                <a:cs typeface="Tahoma" pitchFamily="34" charset="0"/>
              </a:rPr>
              <a:t>420 </a:t>
            </a:r>
            <a:r>
              <a:rPr lang="en-US" b="1" dirty="0" err="1" smtClean="0">
                <a:latin typeface="Times New Roman" pitchFamily="18" charset="0"/>
                <a:ea typeface="SimSun" pitchFamily="2" charset="-122"/>
                <a:cs typeface="Tahoma" pitchFamily="34" charset="0"/>
              </a:rPr>
              <a:t>MPa</a:t>
            </a:r>
            <a:r>
              <a:rPr lang="en-US" b="1" dirty="0" smtClean="0">
                <a:latin typeface="Times New Roman" pitchFamily="18" charset="0"/>
                <a:ea typeface="SimSun" pitchFamily="2" charset="-122"/>
                <a:cs typeface="Tahoma" pitchFamily="34" charset="0"/>
              </a:rPr>
              <a:t>.</a:t>
            </a:r>
            <a:r>
              <a:rPr lang="en-US" dirty="0" smtClean="0">
                <a:ea typeface="SimSun" pitchFamily="2" charset="-122"/>
                <a:cs typeface="Tahoma" pitchFamily="34" charset="0"/>
              </a:rPr>
              <a:t> </a:t>
            </a:r>
            <a:endParaRPr lang="en-US" dirty="0">
              <a:ea typeface="SimSun" pitchFamily="2" charset="-122"/>
              <a:cs typeface="Tahoma" pitchFamily="34" charset="0"/>
            </a:endParaRPr>
          </a:p>
          <a:p>
            <a:endParaRPr lang="en-US" b="1" dirty="0">
              <a:latin typeface="Times New Roman" pitchFamily="18" charset="0"/>
              <a:ea typeface="SimSun" pitchFamily="2" charset="-122"/>
              <a:cs typeface="Tahoma" pitchFamily="34" charset="0"/>
            </a:endParaRPr>
          </a:p>
        </p:txBody>
      </p:sp>
      <p:sp>
        <p:nvSpPr>
          <p:cNvPr id="26642" name="TextBox 30"/>
          <p:cNvSpPr txBox="1">
            <a:spLocks noChangeArrowheads="1"/>
          </p:cNvSpPr>
          <p:nvPr/>
        </p:nvSpPr>
        <p:spPr bwMode="auto">
          <a:xfrm>
            <a:off x="1066800" y="4953000"/>
            <a:ext cx="4114800" cy="369888"/>
          </a:xfrm>
          <a:prstGeom prst="rect">
            <a:avLst/>
          </a:prstGeom>
          <a:noFill/>
          <a:ln w="9525">
            <a:noFill/>
            <a:miter lim="800000"/>
            <a:headEnd/>
            <a:tailEnd/>
          </a:ln>
        </p:spPr>
        <p:txBody>
          <a:bodyPr>
            <a:spAutoFit/>
          </a:bodyPr>
          <a:lstStyle/>
          <a:p>
            <a:r>
              <a:rPr lang="en-US" dirty="0">
                <a:latin typeface="Times New Roman" pitchFamily="18" charset="0"/>
                <a:ea typeface="SimSun" pitchFamily="2" charset="-122"/>
                <a:cs typeface="Tahoma" pitchFamily="34" charset="0"/>
              </a:rPr>
              <a:t>3. Bearing capacity of soil=</a:t>
            </a:r>
            <a:r>
              <a:rPr lang="en-US" dirty="0">
                <a:ea typeface="SimSun" pitchFamily="2" charset="-122"/>
                <a:cs typeface="Tahoma" pitchFamily="34" charset="0"/>
              </a:rPr>
              <a:t> </a:t>
            </a:r>
            <a:r>
              <a:rPr lang="en-US" dirty="0" smtClean="0">
                <a:ea typeface="SimSun" pitchFamily="2" charset="-122"/>
                <a:cs typeface="Tahoma" pitchFamily="34" charset="0"/>
              </a:rPr>
              <a:t>300 KN/m</a:t>
            </a:r>
            <a:r>
              <a:rPr lang="en-US" baseline="30000" dirty="0" smtClean="0">
                <a:ea typeface="SimSun" pitchFamily="2" charset="-122"/>
                <a:cs typeface="Tahoma" pitchFamily="34" charset="0"/>
              </a:rPr>
              <a:t>2</a:t>
            </a:r>
            <a:r>
              <a:rPr lang="en-US" dirty="0">
                <a:ea typeface="SimSun" pitchFamily="2" charset="-122"/>
                <a:cs typeface="Tahoma" pitchFamily="34" charset="0"/>
              </a:rPr>
              <a:t>. </a:t>
            </a:r>
            <a:endParaRPr lang="en-US" dirty="0">
              <a:latin typeface="Times New Roman" pitchFamily="18" charset="0"/>
              <a:ea typeface="SimSun" pitchFamily="2" charset="-122"/>
              <a:cs typeface="Tahoma" pitchFamily="34" charset="0"/>
            </a:endParaRPr>
          </a:p>
        </p:txBody>
      </p:sp>
      <p:sp>
        <p:nvSpPr>
          <p:cNvPr id="19" name="TextBox 18"/>
          <p:cNvSpPr txBox="1"/>
          <p:nvPr/>
        </p:nvSpPr>
        <p:spPr>
          <a:xfrm>
            <a:off x="1143000" y="819090"/>
            <a:ext cx="4648200" cy="400110"/>
          </a:xfrm>
          <a:prstGeom prst="rect">
            <a:avLst/>
          </a:prstGeom>
          <a:noFill/>
        </p:spPr>
        <p:txBody>
          <a:bodyPr wrap="square" rtlCol="0">
            <a:spAutoFit/>
          </a:bodyPr>
          <a:lstStyle/>
          <a:p>
            <a:r>
              <a:rPr lang="en-US" sz="2000" b="1" dirty="0" smtClean="0">
                <a:solidFill>
                  <a:schemeClr val="bg1">
                    <a:lumMod val="95000"/>
                  </a:schemeClr>
                </a:solidFill>
                <a:latin typeface="Arial" pitchFamily="34" charset="0"/>
                <a:cs typeface="Arial" pitchFamily="34" charset="0"/>
              </a:rPr>
              <a:t>Introduction</a:t>
            </a:r>
            <a:endParaRPr lang="en-US" sz="2000" dirty="0">
              <a:solidFill>
                <a:schemeClr val="bg1">
                  <a:lumMod val="9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3" name="Content Placeholder 2"/>
          <p:cNvSpPr>
            <a:spLocks noGrp="1"/>
          </p:cNvSpPr>
          <p:nvPr>
            <p:ph idx="1"/>
          </p:nvPr>
        </p:nvSpPr>
        <p:spPr>
          <a:xfrm>
            <a:off x="1752600" y="2514600"/>
            <a:ext cx="5867400" cy="3505201"/>
          </a:xfrm>
        </p:spPr>
        <p:txBody>
          <a:bodyPr/>
          <a:lstStyle/>
          <a:p>
            <a:r>
              <a:rPr lang="en-US" dirty="0" smtClean="0"/>
              <a:t>A) Gravity loads:</a:t>
            </a:r>
          </a:p>
          <a:p>
            <a:pPr>
              <a:buNone/>
            </a:pPr>
            <a:r>
              <a:rPr lang="en-US" dirty="0" smtClean="0"/>
              <a:t>            1- Dead loads.</a:t>
            </a:r>
          </a:p>
          <a:p>
            <a:pPr>
              <a:buNone/>
            </a:pPr>
            <a:r>
              <a:rPr lang="en-US" sz="2000" dirty="0" smtClean="0"/>
              <a:t>                       Super imposed dead load = </a:t>
            </a:r>
            <a:r>
              <a:rPr lang="en-US" sz="2000" dirty="0" smtClean="0">
                <a:solidFill>
                  <a:srgbClr val="0070C0"/>
                </a:solidFill>
              </a:rPr>
              <a:t>4.5 KN/m</a:t>
            </a:r>
            <a:r>
              <a:rPr lang="en-GB" sz="2000" baseline="30000" dirty="0" smtClean="0">
                <a:solidFill>
                  <a:srgbClr val="0070C0"/>
                </a:solidFill>
              </a:rPr>
              <a:t>2</a:t>
            </a:r>
          </a:p>
          <a:p>
            <a:pPr>
              <a:buNone/>
            </a:pPr>
            <a:r>
              <a:rPr lang="en-GB" sz="2000" dirty="0" smtClean="0"/>
              <a:t>                        Load from external </a:t>
            </a:r>
            <a:r>
              <a:rPr lang="en-GB" sz="2000" dirty="0" err="1" smtClean="0"/>
              <a:t>partions</a:t>
            </a:r>
            <a:r>
              <a:rPr lang="en-GB" sz="2000" dirty="0" smtClean="0"/>
              <a:t> </a:t>
            </a:r>
            <a:r>
              <a:rPr lang="en-GB" sz="2000" dirty="0" smtClean="0">
                <a:solidFill>
                  <a:srgbClr val="0070C0"/>
                </a:solidFill>
              </a:rPr>
              <a:t>= 30 KN/m</a:t>
            </a:r>
          </a:p>
          <a:p>
            <a:pPr>
              <a:buNone/>
            </a:pPr>
            <a:endParaRPr lang="en-US" dirty="0" smtClean="0"/>
          </a:p>
          <a:p>
            <a:pPr>
              <a:buNone/>
            </a:pPr>
            <a:r>
              <a:rPr lang="en-US" dirty="0" smtClean="0"/>
              <a:t>            2- Live loads.</a:t>
            </a:r>
          </a:p>
          <a:p>
            <a:pPr>
              <a:buNone/>
            </a:pPr>
            <a:r>
              <a:rPr lang="en-US" sz="2000" dirty="0" smtClean="0"/>
              <a:t>                        Live load = </a:t>
            </a:r>
            <a:r>
              <a:rPr lang="en-US" sz="2000" dirty="0" smtClean="0">
                <a:solidFill>
                  <a:srgbClr val="0070C0"/>
                </a:solidFill>
              </a:rPr>
              <a:t>5 KN/m</a:t>
            </a:r>
            <a:r>
              <a:rPr lang="en-GB" sz="2000" baseline="30000" dirty="0" smtClean="0">
                <a:solidFill>
                  <a:srgbClr val="0070C0"/>
                </a:solidFill>
              </a:rPr>
              <a:t> 2</a:t>
            </a:r>
            <a:endParaRPr lang="en-US" sz="2000" dirty="0" smtClean="0">
              <a:solidFill>
                <a:srgbClr val="0070C0"/>
              </a:solidFill>
            </a:endParaRPr>
          </a:p>
          <a:p>
            <a:pPr>
              <a:buNone/>
            </a:pPr>
            <a:r>
              <a:rPr lang="en-US" dirty="0" smtClean="0"/>
              <a:t> </a:t>
            </a:r>
            <a:endParaRPr lang="en-US"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Introduction</a:t>
            </a:r>
            <a:endParaRPr lang="en-US" sz="2000" b="1" dirty="0">
              <a:latin typeface="Arial" pitchFamily="34" charset="0"/>
              <a:cs typeface="Arial" pitchFamily="34" charset="0"/>
            </a:endParaRPr>
          </a:p>
        </p:txBody>
      </p:sp>
      <p:sp>
        <p:nvSpPr>
          <p:cNvPr id="5" name="Date Placeholder 4"/>
          <p:cNvSpPr>
            <a:spLocks noGrp="1"/>
          </p:cNvSpPr>
          <p:nvPr>
            <p:ph type="dt" sz="half" idx="13"/>
          </p:nvPr>
        </p:nvSpPr>
        <p:spPr>
          <a:xfrm>
            <a:off x="-76200" y="6553200"/>
            <a:ext cx="21336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10" name="Rectangle 9"/>
          <p:cNvSpPr/>
          <p:nvPr/>
        </p:nvSpPr>
        <p:spPr>
          <a:xfrm>
            <a:off x="1066800" y="1905000"/>
            <a:ext cx="1146468" cy="369332"/>
          </a:xfrm>
          <a:prstGeom prst="rect">
            <a:avLst/>
          </a:prstGeom>
        </p:spPr>
        <p:txBody>
          <a:bodyPr wrap="none">
            <a:spAutoFit/>
          </a:bodyPr>
          <a:lstStyle/>
          <a:p>
            <a:pPr>
              <a:buFont typeface="Wingdings" pitchFamily="2" charset="2"/>
              <a:buChar char="v"/>
            </a:pPr>
            <a:r>
              <a:rPr lang="en-US" b="1" dirty="0" smtClean="0"/>
              <a:t>Loads:</a:t>
            </a:r>
            <a:endParaRPr lang="en-US" b="1" dirty="0"/>
          </a:p>
        </p:txBody>
      </p:sp>
      <p:sp>
        <p:nvSpPr>
          <p:cNvPr id="11" name="TextBox 10"/>
          <p:cNvSpPr txBox="1"/>
          <p:nvPr/>
        </p:nvSpPr>
        <p:spPr>
          <a:xfrm>
            <a:off x="1143000" y="1219200"/>
            <a:ext cx="4114800" cy="677108"/>
          </a:xfrm>
          <a:prstGeom prst="rect">
            <a:avLst/>
          </a:prstGeom>
          <a:noFill/>
        </p:spPr>
        <p:txBody>
          <a:bodyPr wrap="square" rtlCol="0">
            <a:spAutoFit/>
          </a:bodyPr>
          <a:lstStyle/>
          <a:p>
            <a:pPr>
              <a:buFont typeface="Wingdings" pitchFamily="2" charset="2"/>
              <a:buChar char="Ø"/>
            </a:pPr>
            <a:r>
              <a:rPr lang="en-US" sz="2000" b="1" dirty="0" smtClean="0">
                <a:solidFill>
                  <a:srgbClr val="0000FF"/>
                </a:solidFill>
              </a:rPr>
              <a:t>Loads and Load combinations</a:t>
            </a:r>
            <a:endParaRPr lang="en-US" sz="2000" dirty="0" smtClean="0">
              <a:solidFill>
                <a:srgbClr val="0000FF"/>
              </a:solidFill>
            </a:endParaRPr>
          </a:p>
          <a:p>
            <a:endParaRPr lang="en-US"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Introduction</a:t>
            </a:r>
          </a:p>
          <a:p>
            <a:endParaRPr lang="en-US" sz="2000" dirty="0"/>
          </a:p>
        </p:txBody>
      </p:sp>
      <p:sp>
        <p:nvSpPr>
          <p:cNvPr id="5" name="Date Placeholder 4"/>
          <p:cNvSpPr>
            <a:spLocks noGrp="1"/>
          </p:cNvSpPr>
          <p:nvPr>
            <p:ph type="dt" sz="half" idx="13"/>
          </p:nvPr>
        </p:nvSpPr>
        <p:spPr>
          <a:xfrm>
            <a:off x="-76200" y="6553200"/>
            <a:ext cx="22098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a:xfrm>
            <a:off x="1600200" y="6542088"/>
            <a:ext cx="6100763" cy="315912"/>
          </a:xfrm>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10" name="TextBox 9"/>
          <p:cNvSpPr txBox="1"/>
          <p:nvPr/>
        </p:nvSpPr>
        <p:spPr>
          <a:xfrm>
            <a:off x="381000" y="1524000"/>
            <a:ext cx="4343400" cy="892552"/>
          </a:xfrm>
          <a:prstGeom prst="rect">
            <a:avLst/>
          </a:prstGeom>
          <a:noFill/>
        </p:spPr>
        <p:txBody>
          <a:bodyPr wrap="square" rtlCol="0">
            <a:spAutoFit/>
          </a:bodyPr>
          <a:lstStyle/>
          <a:p>
            <a:pPr>
              <a:buClr>
                <a:srgbClr val="F60A1B"/>
              </a:buClr>
              <a:buFont typeface="Wingdings" pitchFamily="2" charset="2"/>
              <a:buChar char="§"/>
            </a:pPr>
            <a:r>
              <a:rPr lang="en-US" sz="2600" dirty="0" smtClean="0"/>
              <a:t>  B) Lateral loads</a:t>
            </a:r>
          </a:p>
          <a:p>
            <a:endParaRPr lang="en-US" sz="2600" dirty="0"/>
          </a:p>
        </p:txBody>
      </p:sp>
      <p:pic>
        <p:nvPicPr>
          <p:cNvPr id="12" name="Picture 11" descr="الخارطه الزلزاليه.png"/>
          <p:cNvPicPr>
            <a:picLocks noChangeAspect="1"/>
          </p:cNvPicPr>
          <p:nvPr/>
        </p:nvPicPr>
        <p:blipFill>
          <a:blip r:embed="rId3" cstate="print"/>
          <a:stretch>
            <a:fillRect/>
          </a:stretch>
        </p:blipFill>
        <p:spPr>
          <a:xfrm>
            <a:off x="3505200" y="1524000"/>
            <a:ext cx="3315248" cy="4876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Baskerville Old Face" pitchFamily="18" charset="0"/>
              </a:rPr>
              <a:t>Birzait Orthodox School</a:t>
            </a:r>
            <a:endParaRPr lang="en-US" sz="3200" dirty="0"/>
          </a:p>
        </p:txBody>
      </p:sp>
      <p:sp>
        <p:nvSpPr>
          <p:cNvPr id="3" name="Content Placeholder 2"/>
          <p:cNvSpPr>
            <a:spLocks noGrp="1"/>
          </p:cNvSpPr>
          <p:nvPr>
            <p:ph idx="1"/>
          </p:nvPr>
        </p:nvSpPr>
        <p:spPr>
          <a:xfrm>
            <a:off x="228600" y="1219200"/>
            <a:ext cx="8610600" cy="5170487"/>
          </a:xfrm>
        </p:spPr>
        <p:txBody>
          <a:bodyPr/>
          <a:lstStyle/>
          <a:p>
            <a:endParaRPr lang="en-US" sz="2000" dirty="0" smtClean="0"/>
          </a:p>
          <a:p>
            <a:pPr>
              <a:buNone/>
            </a:pPr>
            <a:r>
              <a:rPr lang="en-US" sz="2000" dirty="0" smtClean="0"/>
              <a:t>       Seismic zone factor </a:t>
            </a:r>
            <a:r>
              <a:rPr lang="en-US" sz="2000" dirty="0" smtClean="0">
                <a:solidFill>
                  <a:srgbClr val="0070C0"/>
                </a:solidFill>
              </a:rPr>
              <a:t>(Z) = 0.2</a:t>
            </a:r>
          </a:p>
          <a:p>
            <a:pPr>
              <a:buNone/>
            </a:pPr>
            <a:r>
              <a:rPr lang="en-US" sz="2000" dirty="0" smtClean="0"/>
              <a:t>       Seismic coefficient </a:t>
            </a:r>
            <a:r>
              <a:rPr lang="en-US" sz="2000" dirty="0" smtClean="0">
                <a:solidFill>
                  <a:srgbClr val="0070C0"/>
                </a:solidFill>
              </a:rPr>
              <a:t>(</a:t>
            </a:r>
            <a:r>
              <a:rPr lang="en-US" sz="2000" dirty="0" err="1" smtClean="0">
                <a:solidFill>
                  <a:srgbClr val="0070C0"/>
                </a:solidFill>
              </a:rPr>
              <a:t>Cv</a:t>
            </a:r>
            <a:r>
              <a:rPr lang="en-US" sz="2000" dirty="0" smtClean="0">
                <a:solidFill>
                  <a:srgbClr val="0070C0"/>
                </a:solidFill>
              </a:rPr>
              <a:t>) = 0.2</a:t>
            </a:r>
          </a:p>
          <a:p>
            <a:pPr>
              <a:buNone/>
            </a:pPr>
            <a:r>
              <a:rPr lang="en-US" sz="2000" dirty="0" smtClean="0"/>
              <a:t>       Seismic coefficient</a:t>
            </a:r>
            <a:r>
              <a:rPr lang="en-US" sz="2000" dirty="0" smtClean="0">
                <a:solidFill>
                  <a:srgbClr val="0070C0"/>
                </a:solidFill>
              </a:rPr>
              <a:t> (Ca) = 0.2</a:t>
            </a:r>
          </a:p>
          <a:p>
            <a:pPr>
              <a:buNone/>
            </a:pPr>
            <a:r>
              <a:rPr lang="en-US" sz="2000" dirty="0" smtClean="0"/>
              <a:t>       </a:t>
            </a:r>
            <a:r>
              <a:rPr lang="en-GB" sz="2000" dirty="0" smtClean="0"/>
              <a:t>The scale factor for EQ in response spectrum analysis:</a:t>
            </a:r>
          </a:p>
          <a:p>
            <a:pPr>
              <a:buNone/>
            </a:pPr>
            <a:r>
              <a:rPr lang="en-GB" sz="2000" dirty="0" smtClean="0"/>
              <a:t>        </a:t>
            </a:r>
            <a:r>
              <a:rPr lang="en-GB" sz="2000" dirty="0" smtClean="0">
                <a:solidFill>
                  <a:srgbClr val="0070C0"/>
                </a:solidFill>
              </a:rPr>
              <a:t>9.81xI/R</a:t>
            </a:r>
          </a:p>
          <a:p>
            <a:pPr>
              <a:buNone/>
            </a:pPr>
            <a:r>
              <a:rPr lang="en-US" sz="2000" dirty="0" smtClean="0"/>
              <a:t>        where:</a:t>
            </a:r>
          </a:p>
          <a:p>
            <a:pPr>
              <a:buNone/>
            </a:pPr>
            <a:r>
              <a:rPr lang="en-US" sz="2000" dirty="0" smtClean="0"/>
              <a:t>             </a:t>
            </a:r>
            <a:r>
              <a:rPr lang="en-GB" sz="2000" dirty="0" smtClean="0"/>
              <a:t>I: Importance factor from the Seismic importance factor table according UBC-97 code.</a:t>
            </a:r>
            <a:endParaRPr lang="en-US" sz="2000" dirty="0" smtClean="0"/>
          </a:p>
          <a:p>
            <a:pPr>
              <a:buNone/>
            </a:pPr>
            <a:r>
              <a:rPr lang="en-GB" sz="2000" dirty="0" smtClean="0"/>
              <a:t>                 </a:t>
            </a:r>
            <a:r>
              <a:rPr lang="en-GB" sz="2000" dirty="0" smtClean="0">
                <a:solidFill>
                  <a:srgbClr val="0070C0"/>
                </a:solidFill>
              </a:rPr>
              <a:t>= 1.25</a:t>
            </a:r>
            <a:endParaRPr lang="en-US" sz="2000" dirty="0" smtClean="0">
              <a:solidFill>
                <a:srgbClr val="0070C0"/>
              </a:solidFill>
            </a:endParaRPr>
          </a:p>
          <a:p>
            <a:pPr>
              <a:buNone/>
            </a:pPr>
            <a:r>
              <a:rPr lang="en-GB" sz="2000" dirty="0" smtClean="0"/>
              <a:t>             R: structure system factor from the structure system factor table according UBC-97 code.</a:t>
            </a:r>
            <a:endParaRPr lang="en-US" sz="2000" dirty="0" smtClean="0"/>
          </a:p>
          <a:p>
            <a:pPr>
              <a:buNone/>
            </a:pPr>
            <a:r>
              <a:rPr lang="en-GB" sz="2000" dirty="0" smtClean="0"/>
              <a:t>                 </a:t>
            </a:r>
            <a:r>
              <a:rPr lang="en-GB" sz="2000" dirty="0" smtClean="0">
                <a:solidFill>
                  <a:srgbClr val="0070C0"/>
                </a:solidFill>
              </a:rPr>
              <a:t>= 5.5</a:t>
            </a:r>
            <a:endParaRPr lang="en-US" sz="2000" dirty="0" smtClean="0">
              <a:solidFill>
                <a:srgbClr val="0070C0"/>
              </a:solidFill>
            </a:endParaRPr>
          </a:p>
          <a:p>
            <a:pPr>
              <a:buNone/>
            </a:pPr>
            <a:endParaRPr lang="en-US" dirty="0" smtClean="0"/>
          </a:p>
          <a:p>
            <a:pPr>
              <a:buNone/>
            </a:pPr>
            <a:r>
              <a:rPr lang="en-GB" dirty="0" smtClean="0"/>
              <a:t> </a:t>
            </a: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a:t>
            </a:r>
            <a:endParaRPr lang="en-US" dirty="0"/>
          </a:p>
        </p:txBody>
      </p:sp>
      <p:sp>
        <p:nvSpPr>
          <p:cNvPr id="4" name="Text Placeholder 3"/>
          <p:cNvSpPr>
            <a:spLocks noGrp="1"/>
          </p:cNvSpPr>
          <p:nvPr>
            <p:ph type="body" sz="quarter" idx="12"/>
          </p:nvPr>
        </p:nvSpPr>
        <p:spPr>
          <a:xfrm>
            <a:off x="1143000" y="838200"/>
            <a:ext cx="7620000" cy="457200"/>
          </a:xfrm>
        </p:spPr>
        <p:txBody>
          <a:bodyPr/>
          <a:lstStyle/>
          <a:p>
            <a:r>
              <a:rPr lang="en-US" sz="2000" b="1" dirty="0" smtClean="0">
                <a:latin typeface="Arial" pitchFamily="34" charset="0"/>
                <a:cs typeface="Arial" pitchFamily="34" charset="0"/>
              </a:rPr>
              <a:t>Introduction</a:t>
            </a:r>
            <a:endParaRPr lang="en-US" sz="2000" b="1" dirty="0">
              <a:latin typeface="Arial" pitchFamily="34" charset="0"/>
              <a:cs typeface="Arial" pitchFamily="34" charset="0"/>
            </a:endParaRPr>
          </a:p>
        </p:txBody>
      </p:sp>
      <p:sp>
        <p:nvSpPr>
          <p:cNvPr id="5" name="Date Placeholder 4"/>
          <p:cNvSpPr>
            <a:spLocks noGrp="1"/>
          </p:cNvSpPr>
          <p:nvPr>
            <p:ph type="dt" sz="half" idx="13"/>
          </p:nvPr>
        </p:nvSpPr>
        <p:spPr>
          <a:xfrm>
            <a:off x="-76200" y="6553200"/>
            <a:ext cx="1981200" cy="304800"/>
          </a:xfrm>
        </p:spPr>
        <p:txBody>
          <a:bodyPr/>
          <a:lstStyle/>
          <a:p>
            <a:pPr>
              <a:defRPr/>
            </a:pPr>
            <a:r>
              <a:rPr lang="en-US" b="1" dirty="0" smtClean="0">
                <a:latin typeface="Arial" pitchFamily="34" charset="0"/>
                <a:cs typeface="Arial" pitchFamily="34" charset="0"/>
              </a:rPr>
              <a:t>Graduation Project</a:t>
            </a:r>
            <a:endParaRPr lang="en-US" b="1" dirty="0">
              <a:latin typeface="Arial" pitchFamily="34" charset="0"/>
              <a:cs typeface="Arial" pitchFamily="34" charset="0"/>
            </a:endParaRPr>
          </a:p>
        </p:txBody>
      </p:sp>
      <p:sp>
        <p:nvSpPr>
          <p:cNvPr id="6" name="Footer Placeholder 5"/>
          <p:cNvSpPr>
            <a:spLocks noGrp="1"/>
          </p:cNvSpPr>
          <p:nvPr>
            <p:ph type="ftr" sz="quarter" idx="14"/>
          </p:nvPr>
        </p:nvSpPr>
        <p:spPr/>
        <p:txBody>
          <a:bodyPr/>
          <a:lstStyle/>
          <a:p>
            <a:pPr>
              <a:defRPr/>
            </a:pPr>
            <a:r>
              <a:rPr lang="en-US" sz="1600" b="1" dirty="0" smtClean="0"/>
              <a:t>An-</a:t>
            </a:r>
            <a:r>
              <a:rPr lang="en-US" sz="1600" b="1" dirty="0" err="1" smtClean="0"/>
              <a:t>Najah</a:t>
            </a:r>
            <a:r>
              <a:rPr lang="en-US" sz="1600" b="1" dirty="0" smtClean="0"/>
              <a:t> National University</a:t>
            </a:r>
            <a:endParaRPr lang="en-US" sz="1600" b="1" dirty="0"/>
          </a:p>
        </p:txBody>
      </p:sp>
      <p:pic>
        <p:nvPicPr>
          <p:cNvPr id="7" name="Picture 4" descr="شعار الجامعة"/>
          <p:cNvPicPr>
            <a:picLocks noChangeAspect="1" noChangeArrowheads="1"/>
          </p:cNvPicPr>
          <p:nvPr/>
        </p:nvPicPr>
        <p:blipFill>
          <a:blip r:embed="rId2" cstate="print"/>
          <a:srcRect/>
          <a:stretch>
            <a:fillRect/>
          </a:stretch>
        </p:blipFill>
        <p:spPr bwMode="auto">
          <a:xfrm>
            <a:off x="76200" y="76200"/>
            <a:ext cx="990600" cy="609600"/>
          </a:xfrm>
          <a:prstGeom prst="rect">
            <a:avLst/>
          </a:prstGeom>
          <a:noFill/>
          <a:ln w="9525">
            <a:noFill/>
            <a:miter lim="800000"/>
            <a:headEnd/>
            <a:tailEnd/>
          </a:ln>
        </p:spPr>
      </p:pic>
      <p:sp>
        <p:nvSpPr>
          <p:cNvPr id="8" name="TextBox 6"/>
          <p:cNvSpPr txBox="1">
            <a:spLocks noChangeArrowheads="1"/>
          </p:cNvSpPr>
          <p:nvPr/>
        </p:nvSpPr>
        <p:spPr bwMode="auto">
          <a:xfrm>
            <a:off x="0" y="762000"/>
            <a:ext cx="1219200" cy="492125"/>
          </a:xfrm>
          <a:prstGeom prst="rect">
            <a:avLst/>
          </a:prstGeom>
          <a:noFill/>
          <a:ln w="9525">
            <a:noFill/>
            <a:miter lim="800000"/>
            <a:headEnd/>
            <a:tailEnd/>
          </a:ln>
        </p:spPr>
        <p:txBody>
          <a:bodyPr>
            <a:spAutoFit/>
          </a:bodyPr>
          <a:lstStyle/>
          <a:p>
            <a:pPr algn="ctr"/>
            <a:r>
              <a:rPr lang="en-US" sz="1300" b="1" i="1" dirty="0" smtClean="0">
                <a:solidFill>
                  <a:schemeClr val="bg1"/>
                </a:solidFill>
              </a:rPr>
              <a:t>Civil </a:t>
            </a:r>
            <a:r>
              <a:rPr lang="en-US" sz="1300" b="1" i="1" dirty="0">
                <a:solidFill>
                  <a:schemeClr val="bg1"/>
                </a:solidFill>
              </a:rPr>
              <a:t>Engineering</a:t>
            </a:r>
          </a:p>
        </p:txBody>
      </p:sp>
      <p:sp>
        <p:nvSpPr>
          <p:cNvPr id="9" name="Right Arrow 8"/>
          <p:cNvSpPr/>
          <p:nvPr/>
        </p:nvSpPr>
        <p:spPr>
          <a:xfrm>
            <a:off x="914400" y="60198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28800" y="5943600"/>
            <a:ext cx="4114800" cy="381000"/>
          </a:xfrm>
          <a:prstGeom prst="rect">
            <a:avLst/>
          </a:prstGeom>
          <a:noFill/>
        </p:spPr>
        <p:txBody>
          <a:bodyPr wrap="square" rtlCol="0">
            <a:spAutoFit/>
          </a:bodyPr>
          <a:lstStyle/>
          <a:p>
            <a:r>
              <a:rPr lang="en-US" dirty="0" smtClean="0"/>
              <a:t>Scale factor = 2.23</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10481</TotalTime>
  <Words>2451</Words>
  <Application>Microsoft Office PowerPoint</Application>
  <PresentationFormat>On-screen Show (4:3)</PresentationFormat>
  <Paragraphs>690</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Prepared By : Mohammad Dmaidi – Mohammad Jabali       </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Birzait Orthodox School</vt:lpstr>
      <vt:lpstr>…………</vt:lpstr>
    </vt:vector>
  </TitlesOfParts>
  <Company>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LaptopX</dc:creator>
  <cp:lastModifiedBy>mona</cp:lastModifiedBy>
  <cp:revision>591</cp:revision>
  <dcterms:created xsi:type="dcterms:W3CDTF">2010-05-11T13:30:29Z</dcterms:created>
  <dcterms:modified xsi:type="dcterms:W3CDTF">2011-10-09T11:15:49Z</dcterms:modified>
</cp:coreProperties>
</file>