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58" r:id="rId3"/>
    <p:sldId id="417" r:id="rId4"/>
    <p:sldId id="266" r:id="rId5"/>
    <p:sldId id="375" r:id="rId6"/>
    <p:sldId id="376" r:id="rId7"/>
    <p:sldId id="359" r:id="rId8"/>
    <p:sldId id="378" r:id="rId9"/>
    <p:sldId id="379" r:id="rId10"/>
    <p:sldId id="380" r:id="rId11"/>
    <p:sldId id="383" r:id="rId12"/>
    <p:sldId id="384" r:id="rId13"/>
    <p:sldId id="385" r:id="rId14"/>
    <p:sldId id="399" r:id="rId15"/>
    <p:sldId id="392" r:id="rId16"/>
    <p:sldId id="418" r:id="rId17"/>
    <p:sldId id="394" r:id="rId18"/>
    <p:sldId id="396" r:id="rId19"/>
    <p:sldId id="409" r:id="rId20"/>
    <p:sldId id="397" r:id="rId21"/>
    <p:sldId id="400" r:id="rId22"/>
    <p:sldId id="405" r:id="rId23"/>
    <p:sldId id="406" r:id="rId24"/>
    <p:sldId id="408" r:id="rId25"/>
    <p:sldId id="413" r:id="rId26"/>
    <p:sldId id="414" r:id="rId27"/>
    <p:sldId id="4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4660"/>
  </p:normalViewPr>
  <p:slideViewPr>
    <p:cSldViewPr>
      <p:cViewPr>
        <p:scale>
          <a:sx n="75" d="100"/>
          <a:sy n="75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2E5B3-6982-4159-857E-07D41EB85BD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3839-3FA4-4E91-B388-C13847EC3C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D6C8A2-B847-42BD-8B20-B69C8FB5D1E7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514FBA-380F-48EF-B9AE-05BBD61239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400" b="1" dirty="0" smtClean="0"/>
              <a:t>Graduation Project</a:t>
            </a:r>
            <a:endParaRPr lang="en-US" sz="2400" dirty="0" smtClean="0"/>
          </a:p>
          <a:p>
            <a:pPr algn="ctr">
              <a:buNone/>
            </a:pPr>
            <a:r>
              <a:rPr lang="en-US" sz="2400" b="1" dirty="0" smtClean="0"/>
              <a:t>(Part One)</a:t>
            </a:r>
          </a:p>
          <a:p>
            <a:pPr algn="ctr">
              <a:buNone/>
            </a:pPr>
            <a:r>
              <a:rPr lang="en-US" sz="2400" b="1" dirty="0" smtClean="0"/>
              <a:t>Building on Difficult Soils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 </a:t>
            </a:r>
          </a:p>
          <a:p>
            <a:pPr>
              <a:buNone/>
            </a:pPr>
            <a:r>
              <a:rPr lang="en-US" sz="2000" b="1" dirty="0" smtClean="0"/>
              <a:t>Prepared By:</a:t>
            </a:r>
          </a:p>
          <a:p>
            <a:pPr>
              <a:buNone/>
            </a:pPr>
            <a:r>
              <a:rPr lang="en-US" sz="2000" b="1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Anwar  Salahat</a:t>
            </a:r>
          </a:p>
          <a:p>
            <a:pPr>
              <a:buNone/>
            </a:pPr>
            <a:r>
              <a:rPr lang="en-US" sz="2000" b="1" dirty="0" smtClean="0"/>
              <a:t>Hussein  Deeb</a:t>
            </a:r>
          </a:p>
          <a:p>
            <a:pPr>
              <a:buNone/>
            </a:pPr>
            <a:r>
              <a:rPr lang="en-US" sz="2000" b="1" dirty="0" smtClean="0"/>
              <a:t>Sajida  Numan</a:t>
            </a:r>
          </a:p>
          <a:p>
            <a:pPr>
              <a:buNone/>
            </a:pPr>
            <a:r>
              <a:rPr lang="en-US" sz="2000" b="1" dirty="0" smtClean="0"/>
              <a:t>Thabet  Mashaqi</a:t>
            </a:r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Supervised By: Dr. Isam Jardaneh </a:t>
            </a:r>
            <a:endParaRPr lang="en-US" sz="2000" dirty="0" smtClean="0"/>
          </a:p>
          <a:p>
            <a:pPr algn="ctr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Human activities that Facilitate Soil Collapse include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Irrigation.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Water impoundment.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Watering the lawn.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Changing the natural drainage.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Disposal of wastewater.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Avoid Collapsible Soils and Ground Modification</a:t>
            </a:r>
            <a:endParaRPr lang="ar-SA" sz="2000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Various ground modification methods can be used to prevent or limit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collapse from occurring. These methods include: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 partial removal 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 replacement of the collapsible soils compacted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 densification of the collapsible soil in-place.</a:t>
            </a:r>
            <a:endParaRPr lang="ar-SA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Chapter Four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Building on Top of Landfill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551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Definition of Landfill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    </a:t>
            </a:r>
            <a:r>
              <a:rPr lang="en-US" sz="1800" dirty="0" smtClean="0"/>
              <a:t>Sanitary landfill is a method of waste disposal utilizing soil in the elimination of discarded foods, fibers, and artifacts.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ar-SA" sz="2000" dirty="0"/>
          </a:p>
        </p:txBody>
      </p:sp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140968"/>
            <a:ext cx="576064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Operations on Landfill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2859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Tx/>
              <a:buNone/>
            </a:pPr>
            <a:endParaRPr lang="en-US" sz="2000" dirty="0" smtClean="0"/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Confined waste to as small an area as possible.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Compact waste to reduce volume.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Covered waste (usually daily) with layers of soil.</a:t>
            </a:r>
          </a:p>
          <a:p>
            <a:pPr lvl="0">
              <a:lnSpc>
                <a:spcPct val="150000"/>
              </a:lnSpc>
              <a:buClrTx/>
              <a:buFont typeface="Wingdings" pitchFamily="2" charset="2"/>
              <a:buChar char="Ø"/>
            </a:pPr>
            <a:endParaRPr lang="en-US" sz="1800" dirty="0" smtClean="0"/>
          </a:p>
          <a:p>
            <a:pPr lvl="0">
              <a:lnSpc>
                <a:spcPct val="150000"/>
              </a:lnSpc>
              <a:buClrTx/>
              <a:buNone/>
            </a:pPr>
            <a:endParaRPr lang="en-US" sz="1800" dirty="0" smtClean="0"/>
          </a:p>
          <a:p>
            <a:pPr lvl="0">
              <a:lnSpc>
                <a:spcPct val="150000"/>
              </a:lnSpc>
              <a:buClrTx/>
              <a:buNone/>
            </a:pPr>
            <a:r>
              <a:rPr lang="en-US" sz="1800" b="1" dirty="0" smtClean="0"/>
              <a:t>   </a:t>
            </a:r>
            <a:r>
              <a:rPr lang="en-US" sz="1800" dirty="0" smtClean="0"/>
              <a:t> </a:t>
            </a:r>
          </a:p>
          <a:p>
            <a:pPr lvl="0">
              <a:lnSpc>
                <a:spcPct val="150000"/>
              </a:lnSpc>
              <a:buClrTx/>
              <a:buNone/>
            </a:pPr>
            <a:endParaRPr lang="en-US" sz="2000" dirty="0" smtClean="0"/>
          </a:p>
          <a:p>
            <a:pPr lvl="0">
              <a:lnSpc>
                <a:spcPct val="150000"/>
              </a:lnSpc>
              <a:buClrTx/>
              <a:buNone/>
            </a:pPr>
            <a:endParaRPr lang="en-US" sz="2000" dirty="0" smtClean="0"/>
          </a:p>
        </p:txBody>
      </p:sp>
      <p:pic>
        <p:nvPicPr>
          <p:cNvPr id="4" name="صورة 3" descr="صورة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924944"/>
            <a:ext cx="5976664" cy="34104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70868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Leachate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ar-SA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 is the liquid that drains from a landfill , extracts dissolved and suspended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matter from waste material, the liquid contains: decomposition of waste,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rainfall, surface drainage and Groundwater.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endParaRPr lang="ar-SA" dirty="0"/>
          </a:p>
        </p:txBody>
      </p:sp>
      <p:pic>
        <p:nvPicPr>
          <p:cNvPr id="4" name="صورة 3" descr="صورة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068960"/>
            <a:ext cx="5706699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Landfill Closure and Redevelopment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endParaRPr lang="ar-SA" sz="2000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The major engineering limitations associated with redevelopment of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closed landfills are the potential for large total and differential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settlement.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Environmental challenges related to post closure development include: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hazards of landfill gas</a:t>
            </a:r>
          </a:p>
          <a:p>
            <a:pPr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en-US" sz="1800" dirty="0" smtClean="0"/>
              <a:t>risk of waste by-product migration, either in soil, groundwater, or the atmosphere</a:t>
            </a:r>
          </a:p>
          <a:p>
            <a:pPr>
              <a:lnSpc>
                <a:spcPct val="150000"/>
              </a:lnSpc>
            </a:pPr>
            <a:endParaRPr lang="ar-S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Landfill closure cap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عنصر نائب للمحتوى 3" descr="صورة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565" y="1935163"/>
            <a:ext cx="6502870" cy="4389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Foundation Construction on Reclaimed Landfills 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It is a challenging task since it requires considering unusual aspects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related to the mechanics of wastes.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</p:txBody>
      </p:sp>
      <p:pic>
        <p:nvPicPr>
          <p:cNvPr id="4" name="صورة 3" descr=";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924944"/>
            <a:ext cx="5688632" cy="345638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980474" y="3068960"/>
            <a:ext cx="3183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Golf course on top of a landfill</a:t>
            </a:r>
            <a:endParaRPr lang="ar-S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Chapter Five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Landslides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b="1" dirty="0" smtClean="0"/>
              <a:t>Introduction</a:t>
            </a:r>
          </a:p>
          <a:p>
            <a:pPr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The geologist regard landslides as one of the many natural processes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which act on the surface of the earth as part of the general geological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cycle. The engineer, on the other hand, tries to determine the maximum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angle at which a slope is stable and studies the stability of a slope in terms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of a factor of safety. </a:t>
            </a:r>
          </a:p>
          <a:p>
            <a:endParaRPr lang="ar-SA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عنصر نائب للمحتوى 3" descr="Kihotown_Sehara_Miepref_No,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24745"/>
            <a:ext cx="7200800" cy="51998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/>
              <a:t>Content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                                                                        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Chapter One: Introduction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Chapter Two:</a:t>
            </a:r>
            <a:r>
              <a:rPr lang="en-US" sz="2000" dirty="0" smtClean="0"/>
              <a:t> </a:t>
            </a:r>
            <a:r>
              <a:rPr lang="en-US" sz="2000" b="1" dirty="0" smtClean="0"/>
              <a:t>Expansive Soil 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Chapter Three: Collapsible Soils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Chapter Four: Building on Top of  Landfill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Chapter Five: Landslides 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Chapter Six: Caves and Sinkhole </a:t>
            </a:r>
            <a:endParaRPr lang="en-US" sz="20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None/>
            </a:pP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Causes of  Landslides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476780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Gravity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Water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Earthquakes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Wildfires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Volcanoes</a:t>
            </a:r>
          </a:p>
          <a:p>
            <a:pPr>
              <a:buClr>
                <a:schemeClr val="tx1"/>
              </a:buClr>
              <a:buNone/>
            </a:pPr>
            <a:endParaRPr lang="en-US" sz="2000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5" name="صورة 4" descr="Landslide trig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057400"/>
            <a:ext cx="5904656" cy="43239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Classification of  Landslides 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criteria for identification and classification including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Rate of movement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Type of material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Nature of movement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1800" dirty="0" smtClean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4" name="صورة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20888"/>
            <a:ext cx="5472608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5676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Chapter Six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+mn-lt"/>
              </a:rPr>
              <a:t>Karst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features </a:t>
            </a:r>
            <a:br>
              <a:rPr lang="en-US" sz="2000" b="1" dirty="0" smtClean="0">
                <a:solidFill>
                  <a:schemeClr val="tx1"/>
                </a:solidFill>
                <a:latin typeface="+mn-lt"/>
              </a:rPr>
            </a:br>
            <a:endParaRPr lang="ar-SA" sz="2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Introduction</a:t>
            </a: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Karst features occur primarily in limestone and dolomite rock masses.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They include cavities, sinkholes and open fractures.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A full understanding of the nature of karst as well as the method of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surface and subsurface detection are very important to avoid the risk of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sudden collapse of constructed buildings</a:t>
            </a:r>
            <a:r>
              <a:rPr lang="en-US" sz="2000" dirty="0" smtClean="0"/>
              <a:t>.</a:t>
            </a:r>
            <a:endParaRPr lang="ar-SA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Sink Hole 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is a natural depression or hole in the surface topography caused by the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removal of soil or bedrock, or by water. </a:t>
            </a:r>
          </a:p>
          <a:p>
            <a:pPr>
              <a:lnSpc>
                <a:spcPct val="150000"/>
              </a:lnSpc>
              <a:buNone/>
            </a:pPr>
            <a:endParaRPr lang="ar-SA" sz="1800" dirty="0"/>
          </a:p>
        </p:txBody>
      </p:sp>
      <p:pic>
        <p:nvPicPr>
          <p:cNvPr id="4" name="صورة 3" descr="صورة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5544616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Causes a Sinkhole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623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factors that combine to cause a sinkhole:</a:t>
            </a:r>
          </a:p>
          <a:p>
            <a:pPr>
              <a:buNone/>
            </a:pPr>
            <a:endParaRPr lang="en-US" sz="20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Water dissolved minerals in the rock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Water washes away the soil and residue from the voids in the rock.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 Lowering of groundwater levels 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Change to the hydrologic system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000" dirty="0" smtClean="0"/>
              <a:t>changes in the groundwater table, freeze and thaw of the ground, and extremes in precipitation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endParaRPr lang="en-US" sz="2000" dirty="0" smtClean="0"/>
          </a:p>
          <a:p>
            <a:pPr lvl="0"/>
            <a:endParaRPr lang="en-US" sz="2000" dirty="0" smtClean="0"/>
          </a:p>
          <a:p>
            <a:endParaRPr lang="ar-SA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Caves and Sinkhole Treatments</a:t>
            </a:r>
            <a:endParaRPr lang="ar-SA" sz="2000" dirty="0"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Several engineering methods have been used as treatment for sinkhole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and caves :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engineering fill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geosynthetic materials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concrete filling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cement grout low pressure injection.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The most recorded cases of karst treatment are depending on concreting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and cement grout injection filling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endParaRPr lang="en-US" sz="2000" dirty="0" smtClean="0"/>
          </a:p>
          <a:p>
            <a:endParaRPr lang="ar-SA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The Process Of Foundation Bedrock Treatment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The near surface narrow open fractures, caves less than 1m</a:t>
            </a:r>
            <a:r>
              <a:rPr lang="en-US" sz="1800" b="1" dirty="0" smtClean="0"/>
              <a:t> </a:t>
            </a:r>
            <a:r>
              <a:rPr lang="en-US" sz="1800" dirty="0" smtClean="0"/>
              <a:t>width can be treated by manual cleaning the silt and loose material then filling with high slump concrete 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The relatively deep (greater than 2m depth) caves and sinkholes can be treated by high slump concrete or cement grout low pressure. 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Deeper-seated cavities are treated by pumping a cement-grout or cement-sand grout mixtures through injection.</a:t>
            </a:r>
            <a:endParaRPr lang="ar-SA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عنصر نائب للمحتوى 3" descr="i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0510" y="1268760"/>
            <a:ext cx="6217834" cy="48965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Introduction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91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Building on difficult soil must have several consideration before start to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construct any building and this is to avoid problems which may result as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failure. This causes Economic problems and Danger to human life which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is the most important effect. </a:t>
            </a:r>
            <a:endParaRPr lang="ar-SA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2079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sz="2800" b="1" dirty="0" smtClean="0"/>
          </a:p>
          <a:p>
            <a:pPr algn="ctr">
              <a:buNone/>
            </a:pPr>
            <a:r>
              <a:rPr lang="en-US" sz="2800" b="1" dirty="0" smtClean="0"/>
              <a:t>Chapter Two</a:t>
            </a:r>
          </a:p>
          <a:p>
            <a:pPr algn="ctr">
              <a:buNone/>
            </a:pPr>
            <a:r>
              <a:rPr lang="en-US" sz="2800" b="1" dirty="0" smtClean="0"/>
              <a:t> </a:t>
            </a:r>
          </a:p>
          <a:p>
            <a:pPr algn="ctr">
              <a:buNone/>
            </a:pPr>
            <a:r>
              <a:rPr lang="en-US" sz="2800" b="1" dirty="0" smtClean="0"/>
              <a:t>Expansive Soil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  </a:t>
            </a:r>
            <a:endParaRPr lang="en-US" sz="2400" b="1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Expansive soils are soils that experience significant volume change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associated with changes in water contents. 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Effect of Expansive Soil on Foundations: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Foundation soils which are expansive will “heave” and can cause lifting of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 building or other structure during periods of high moisture. Conversely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during periods of falling soil moisture, expansive soil will “collapse” and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can result in building settlement. Either way, damage can be extensive.</a:t>
            </a:r>
          </a:p>
          <a:p>
            <a:pPr>
              <a:buNone/>
            </a:pPr>
            <a:endParaRPr lang="ar-SA" sz="2300" dirty="0" smtClean="0"/>
          </a:p>
          <a:p>
            <a:pPr>
              <a:lnSpc>
                <a:spcPct val="150000"/>
              </a:lnSpc>
              <a:buNone/>
            </a:pPr>
            <a:r>
              <a:rPr lang="en-US" sz="2300" b="1" dirty="0" smtClean="0"/>
              <a:t/>
            </a:r>
            <a:br>
              <a:rPr lang="en-US" sz="2300" b="1" dirty="0" smtClean="0"/>
            </a:b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Significant cracks often appear at the corners of windows and doors, in walls, walkways</a:t>
            </a:r>
            <a:endParaRPr lang="ar-SA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j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195340"/>
            <a:ext cx="4176464" cy="3969964"/>
          </a:xfrm>
          <a:prstGeom prst="rect">
            <a:avLst/>
          </a:prstGeom>
        </p:spPr>
      </p:pic>
      <p:pic>
        <p:nvPicPr>
          <p:cNvPr id="5" name="صورة 4" descr="صورة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240361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 Ways to Minimize the Effects of Expansive Soil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>
                <a:cs typeface="+mj-cs"/>
              </a:rPr>
              <a:t>Remove large trees that grow within about ten feet of the house. 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>
                <a:cs typeface="+mj-cs"/>
              </a:rPr>
              <a:t>Utilize drip irrigation systems to water </a:t>
            </a:r>
            <a:r>
              <a:rPr lang="en-US" sz="1800" dirty="0" smtClean="0"/>
              <a:t> </a:t>
            </a:r>
            <a:r>
              <a:rPr lang="en-US" sz="1800" dirty="0" smtClean="0">
                <a:cs typeface="+mj-cs"/>
              </a:rPr>
              <a:t>vegetation. 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>
                <a:cs typeface="+mj-cs"/>
              </a:rPr>
              <a:t>compact the soil around the foundation into a hard surface. </a:t>
            </a:r>
          </a:p>
          <a:p>
            <a:pPr lvl="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>
                <a:cs typeface="+mj-cs"/>
              </a:rPr>
              <a:t>Slope the soil or concrete away from the foundation. </a:t>
            </a:r>
            <a:endParaRPr lang="ar-SA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81041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endParaRPr lang="en-US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000" b="1" dirty="0" smtClean="0"/>
              <a:t>Treatment of Expansive Soil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Sub-Excavation and removal of expansive soil and replacement with non-expansive soil.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Compaction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Moisture Barriers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Geosynthetics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Chemical stabilizers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Lime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 smtClean="0"/>
              <a:t>Cement</a:t>
            </a:r>
          </a:p>
          <a:p>
            <a:pPr algn="just">
              <a:lnSpc>
                <a:spcPct val="150000"/>
              </a:lnSpc>
              <a:buClr>
                <a:schemeClr val="tx1"/>
              </a:buClr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Chapter Three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Collapsible Soils</a:t>
            </a:r>
            <a:endParaRPr lang="ar-SA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Definitions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Collapsible soils are also known as metastable soils. They are unsaturated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soils that undergo a large volume change upon saturation. 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/>
              <a:t>Collapsible Soil Properties</a:t>
            </a:r>
            <a:r>
              <a:rPr lang="en-US" sz="18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Collapsible soils show relatively high apparent strength (cohesion) in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their dry state, but have a low density, porous structure and are</a:t>
            </a:r>
          </a:p>
          <a:p>
            <a:pPr>
              <a:lnSpc>
                <a:spcPct val="150000"/>
              </a:lnSpc>
              <a:buNone/>
            </a:pPr>
            <a:r>
              <a:rPr lang="en-US" sz="1800" dirty="0" smtClean="0"/>
              <a:t>susceptible to large settlements upon wetting. </a:t>
            </a:r>
          </a:p>
          <a:p>
            <a:pPr>
              <a:lnSpc>
                <a:spcPct val="150000"/>
              </a:lnSpc>
              <a:buNone/>
            </a:pPr>
            <a:endParaRPr lang="en-US" sz="1800" dirty="0" smtClean="0"/>
          </a:p>
          <a:p>
            <a:pPr>
              <a:buNone/>
            </a:pPr>
            <a:endParaRPr lang="ar-SA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ar-SA" dirty="0"/>
          </a:p>
        </p:txBody>
      </p:sp>
      <p:pic>
        <p:nvPicPr>
          <p:cNvPr id="4" name="عنصر نائب للمحتوى 3" descr="w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916832"/>
            <a:ext cx="7272808" cy="43924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858</Words>
  <Application>Microsoft Office PowerPoint</Application>
  <PresentationFormat>عرض على الشاشة (3:4)‏</PresentationFormat>
  <Paragraphs>169</Paragraphs>
  <Slides>27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تدفق</vt:lpstr>
      <vt:lpstr>الشريحة 1</vt:lpstr>
      <vt:lpstr>الشريحة 2</vt:lpstr>
      <vt:lpstr>Introduction</vt:lpstr>
      <vt:lpstr>الشريحة 4</vt:lpstr>
      <vt:lpstr>Significant cracks often appear at the corners of windows and doors, in walls, walkways</vt:lpstr>
      <vt:lpstr> Ways to Minimize the Effects of Expansive Soil </vt:lpstr>
      <vt:lpstr>الشريحة 7</vt:lpstr>
      <vt:lpstr>Chapter Three Collapsible Soils</vt:lpstr>
      <vt:lpstr>الشريحة 9</vt:lpstr>
      <vt:lpstr>Human activities that Facilitate Soil Collapse include </vt:lpstr>
      <vt:lpstr>Avoid Collapsible Soils and Ground Modification</vt:lpstr>
      <vt:lpstr>Chapter Four  Building on Top of Landfill </vt:lpstr>
      <vt:lpstr>Operations on Landfill </vt:lpstr>
      <vt:lpstr>Leachate  </vt:lpstr>
      <vt:lpstr>Landfill Closure and Redevelopment </vt:lpstr>
      <vt:lpstr>Landfill closure cap</vt:lpstr>
      <vt:lpstr>Foundation Construction on Reclaimed Landfills </vt:lpstr>
      <vt:lpstr>Chapter Five  Landslides </vt:lpstr>
      <vt:lpstr>الشريحة 19</vt:lpstr>
      <vt:lpstr>Causes of  Landslides</vt:lpstr>
      <vt:lpstr>Classification of  Landslides </vt:lpstr>
      <vt:lpstr>Chapter Six   Karst features  </vt:lpstr>
      <vt:lpstr>Sink Hole </vt:lpstr>
      <vt:lpstr>Causes a Sinkhole</vt:lpstr>
      <vt:lpstr>Caves and Sinkhole Treatments</vt:lpstr>
      <vt:lpstr>The Process Of Foundation Bedrock Treatment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Google Tech</dc:creator>
  <cp:lastModifiedBy>hp</cp:lastModifiedBy>
  <cp:revision>70</cp:revision>
  <dcterms:created xsi:type="dcterms:W3CDTF">2015-12-18T08:21:42Z</dcterms:created>
  <dcterms:modified xsi:type="dcterms:W3CDTF">2016-05-17T15:04:15Z</dcterms:modified>
</cp:coreProperties>
</file>