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34"/>
  </p:notesMasterIdLst>
  <p:sldIdLst>
    <p:sldId id="256" r:id="rId2"/>
    <p:sldId id="257" r:id="rId3"/>
    <p:sldId id="283" r:id="rId4"/>
    <p:sldId id="258" r:id="rId5"/>
    <p:sldId id="259" r:id="rId6"/>
    <p:sldId id="286" r:id="rId7"/>
    <p:sldId id="287" r:id="rId8"/>
    <p:sldId id="284" r:id="rId9"/>
    <p:sldId id="285"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8"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EEB710-2A2D-4544-83FB-9AE4F4832B03}" type="datetimeFigureOut">
              <a:rPr lang="ar-SA" smtClean="0"/>
              <a:t>22/03/1437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35A7196-5A61-4A2E-9B10-3A35847F3B14}" type="slidenum">
              <a:rPr lang="ar-SA" smtClean="0"/>
              <a:t>‹#›</a:t>
            </a:fld>
            <a:endParaRPr lang="ar-SA"/>
          </a:p>
        </p:txBody>
      </p:sp>
    </p:spTree>
    <p:extLst>
      <p:ext uri="{BB962C8B-B14F-4D97-AF65-F5344CB8AC3E}">
        <p14:creationId xmlns:p14="http://schemas.microsoft.com/office/powerpoint/2010/main" val="2447213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35A7196-5A61-4A2E-9B10-3A35847F3B14}" type="slidenum">
              <a:rPr lang="ar-SA" smtClean="0"/>
              <a:t>4</a:t>
            </a:fld>
            <a:endParaRPr lang="ar-SA"/>
          </a:p>
        </p:txBody>
      </p:sp>
    </p:spTree>
    <p:extLst>
      <p:ext uri="{BB962C8B-B14F-4D97-AF65-F5344CB8AC3E}">
        <p14:creationId xmlns:p14="http://schemas.microsoft.com/office/powerpoint/2010/main" val="242356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2CA9DF7-F78F-414C-BABC-6B67714D14E2}" type="datetimeFigureOut">
              <a:rPr lang="ar-SA" smtClean="0"/>
              <a:t>22/03/1437</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40087C3-A840-4370-A59C-FA219B91A9E6}" type="slidenum">
              <a:rPr lang="ar-SA" smtClean="0"/>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A9DF7-F78F-414C-BABC-6B67714D14E2}" type="datetimeFigureOut">
              <a:rPr lang="ar-SA" smtClean="0"/>
              <a:t>22/03/1437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0087C3-A840-4370-A59C-FA219B91A9E6}"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A9DF7-F78F-414C-BABC-6B67714D14E2}" type="datetimeFigureOut">
              <a:rPr lang="ar-SA" smtClean="0"/>
              <a:t>22/03/1437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0087C3-A840-4370-A59C-FA219B91A9E6}"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CA9DF7-F78F-414C-BABC-6B67714D14E2}" type="datetimeFigureOut">
              <a:rPr lang="ar-SA" smtClean="0"/>
              <a:t>22/03/1437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0087C3-A840-4370-A59C-FA219B91A9E6}" type="slidenum">
              <a:rPr lang="ar-SA" smtClean="0"/>
              <a:t>‹#›</a:t>
            </a:fld>
            <a:endParaRPr lang="ar-S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CA9DF7-F78F-414C-BABC-6B67714D14E2}" type="datetimeFigureOut">
              <a:rPr lang="ar-SA" smtClean="0"/>
              <a:t>22/03/1437</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40087C3-A840-4370-A59C-FA219B91A9E6}"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CA9DF7-F78F-414C-BABC-6B67714D14E2}" type="datetimeFigureOut">
              <a:rPr lang="ar-SA" smtClean="0"/>
              <a:t>22/03/1437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40087C3-A840-4370-A59C-FA219B91A9E6}" type="slidenum">
              <a:rPr lang="ar-SA" smtClean="0"/>
              <a:t>‹#›</a:t>
            </a:fld>
            <a:endParaRPr lang="ar-S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2CA9DF7-F78F-414C-BABC-6B67714D14E2}" type="datetimeFigureOut">
              <a:rPr lang="ar-SA" smtClean="0"/>
              <a:t>22/03/1437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40087C3-A840-4370-A59C-FA219B91A9E6}" type="slidenum">
              <a:rPr lang="ar-SA" smtClean="0"/>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CA9DF7-F78F-414C-BABC-6B67714D14E2}" type="datetimeFigureOut">
              <a:rPr lang="ar-SA" smtClean="0"/>
              <a:t>22/03/1437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40087C3-A840-4370-A59C-FA219B91A9E6}"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A9DF7-F78F-414C-BABC-6B67714D14E2}" type="datetimeFigureOut">
              <a:rPr lang="ar-SA" smtClean="0"/>
              <a:t>22/03/1437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40087C3-A840-4370-A59C-FA219B91A9E6}"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CA9DF7-F78F-414C-BABC-6B67714D14E2}" type="datetimeFigureOut">
              <a:rPr lang="ar-SA" smtClean="0"/>
              <a:t>22/03/1437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40087C3-A840-4370-A59C-FA219B91A9E6}" type="slidenum">
              <a:rPr lang="ar-SA" smtClean="0"/>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CA9DF7-F78F-414C-BABC-6B67714D14E2}" type="datetimeFigureOut">
              <a:rPr lang="ar-SA" smtClean="0"/>
              <a:t>22/03/1437</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840087C3-A840-4370-A59C-FA219B91A9E6}" type="slidenum">
              <a:rPr lang="ar-SA" smtClean="0"/>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2CA9DF7-F78F-414C-BABC-6B67714D14E2}" type="datetimeFigureOut">
              <a:rPr lang="ar-SA" smtClean="0"/>
              <a:t>22/03/1437</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40087C3-A840-4370-A59C-FA219B91A9E6}"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8763000" cy="3429000"/>
          </a:xfrm>
        </p:spPr>
        <p:txBody>
          <a:bodyPr>
            <a:normAutofit/>
          </a:bodyPr>
          <a:lstStyle/>
          <a:p>
            <a:pPr algn="l"/>
            <a:r>
              <a:rPr lang="en-US" sz="2800" dirty="0" smtClean="0">
                <a:latin typeface="Times New Roman" pitchFamily="18" charset="0"/>
                <a:cs typeface="Times New Roman" pitchFamily="18" charset="0"/>
              </a:rPr>
              <a:t>Prepared by:</a:t>
            </a:r>
          </a:p>
          <a:p>
            <a:pPr algn="l"/>
            <a:r>
              <a:rPr lang="en-US" b="1" dirty="0" smtClean="0">
                <a:solidFill>
                  <a:srgbClr val="FF0000"/>
                </a:solidFill>
              </a:rPr>
              <a:t>1.Jihad </a:t>
            </a:r>
            <a:r>
              <a:rPr lang="en-US" b="1" dirty="0" err="1" smtClean="0">
                <a:solidFill>
                  <a:srgbClr val="FF0000"/>
                </a:solidFill>
              </a:rPr>
              <a:t>Ghanem</a:t>
            </a:r>
            <a:endParaRPr lang="en-US" b="1" dirty="0" smtClean="0">
              <a:solidFill>
                <a:srgbClr val="FF0000"/>
              </a:solidFill>
            </a:endParaRPr>
          </a:p>
          <a:p>
            <a:pPr algn="l"/>
            <a:r>
              <a:rPr lang="en-US" b="1" dirty="0" smtClean="0">
                <a:solidFill>
                  <a:srgbClr val="FF0000"/>
                </a:solidFill>
              </a:rPr>
              <a:t>2.Fares </a:t>
            </a:r>
            <a:r>
              <a:rPr lang="en-US" b="1" dirty="0">
                <a:solidFill>
                  <a:srgbClr val="FF0000"/>
                </a:solidFill>
              </a:rPr>
              <a:t>Al </a:t>
            </a:r>
            <a:r>
              <a:rPr lang="en-US" b="1" dirty="0" err="1" smtClean="0">
                <a:solidFill>
                  <a:srgbClr val="FF0000"/>
                </a:solidFill>
              </a:rPr>
              <a:t>kherashi</a:t>
            </a:r>
            <a:endParaRPr lang="en-US" b="1" dirty="0" smtClean="0">
              <a:solidFill>
                <a:srgbClr val="FF0000"/>
              </a:solidFill>
            </a:endParaRPr>
          </a:p>
          <a:p>
            <a:pPr algn="l"/>
            <a:r>
              <a:rPr lang="en-US" b="1" dirty="0" smtClean="0">
                <a:solidFill>
                  <a:srgbClr val="FF0000"/>
                </a:solidFill>
              </a:rPr>
              <a:t>3.Hadeel </a:t>
            </a:r>
            <a:r>
              <a:rPr lang="en-US" b="1" dirty="0" err="1" smtClean="0">
                <a:solidFill>
                  <a:srgbClr val="FF0000"/>
                </a:solidFill>
              </a:rPr>
              <a:t>Sadaqa</a:t>
            </a:r>
            <a:endParaRPr lang="en-US" dirty="0" smtClean="0"/>
          </a:p>
          <a:p>
            <a:pPr marL="285750" indent="-285750" algn="l"/>
            <a:r>
              <a:rPr lang="en-US" sz="2800" dirty="0">
                <a:latin typeface="Times New Roman" pitchFamily="18" charset="0"/>
                <a:cs typeface="Times New Roman" pitchFamily="18" charset="0"/>
              </a:rPr>
              <a:t>Supervised by:</a:t>
            </a:r>
          </a:p>
          <a:p>
            <a:pPr algn="l"/>
            <a:r>
              <a:rPr lang="en-US" b="1" dirty="0">
                <a:solidFill>
                  <a:srgbClr val="FF0000"/>
                </a:solidFill>
              </a:rPr>
              <a:t> Eng. Hussein Abu- </a:t>
            </a:r>
            <a:r>
              <a:rPr lang="en-US" b="1" dirty="0" err="1" smtClean="0">
                <a:solidFill>
                  <a:srgbClr val="FF0000"/>
                </a:solidFill>
              </a:rPr>
              <a:t>Zant</a:t>
            </a:r>
            <a:endParaRPr lang="en-US" b="1" dirty="0">
              <a:solidFill>
                <a:srgbClr val="FF0000"/>
              </a:solidFill>
            </a:endParaRPr>
          </a:p>
          <a:p>
            <a:r>
              <a:rPr lang="en-US" b="1" dirty="0" smtClean="0">
                <a:solidFill>
                  <a:srgbClr val="FF0000"/>
                </a:solidFill>
              </a:rPr>
              <a:t>Dec 2015</a:t>
            </a:r>
            <a:endParaRPr lang="en-US" b="1" dirty="0">
              <a:solidFill>
                <a:srgbClr val="FF0000"/>
              </a:solidFill>
            </a:endParaRPr>
          </a:p>
        </p:txBody>
      </p:sp>
      <p:sp>
        <p:nvSpPr>
          <p:cNvPr id="2" name="Title 1"/>
          <p:cNvSpPr>
            <a:spLocks noGrp="1"/>
          </p:cNvSpPr>
          <p:nvPr>
            <p:ph type="ctrTitle"/>
          </p:nvPr>
        </p:nvSpPr>
        <p:spPr/>
        <p:txBody>
          <a:bodyPr/>
          <a:lstStyle/>
          <a:p>
            <a:r>
              <a:rPr lang="en-US" b="1" dirty="0"/>
              <a:t>Evaluation and </a:t>
            </a:r>
            <a:r>
              <a:rPr lang="en-US" b="1" dirty="0" smtClean="0"/>
              <a:t>Redesign </a:t>
            </a:r>
            <a:r>
              <a:rPr lang="en-US" b="1" dirty="0"/>
              <a:t>of Haifa </a:t>
            </a:r>
            <a:r>
              <a:rPr lang="en-US" b="1" dirty="0" smtClean="0"/>
              <a:t>Street</a:t>
            </a:r>
            <a:endParaRPr lang="ar-SA" dirty="0"/>
          </a:p>
        </p:txBody>
      </p:sp>
    </p:spTree>
    <p:extLst>
      <p:ext uri="{BB962C8B-B14F-4D97-AF65-F5344CB8AC3E}">
        <p14:creationId xmlns:p14="http://schemas.microsoft.com/office/powerpoint/2010/main" val="2439863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t>Detailed </a:t>
            </a:r>
            <a:r>
              <a:rPr lang="en-US" sz="5400" b="1" dirty="0"/>
              <a:t>Visual Inspection</a:t>
            </a:r>
            <a:endParaRPr lang="ar-SA" sz="3600" b="1" dirty="0"/>
          </a:p>
        </p:txBody>
      </p:sp>
      <p:sp>
        <p:nvSpPr>
          <p:cNvPr id="3" name="Content Placeholder 2"/>
          <p:cNvSpPr>
            <a:spLocks noGrp="1"/>
          </p:cNvSpPr>
          <p:nvPr>
            <p:ph sz="quarter" idx="1"/>
          </p:nvPr>
        </p:nvSpPr>
        <p:spPr/>
        <p:txBody>
          <a:bodyPr/>
          <a:lstStyle/>
          <a:p>
            <a:pPr algn="justLow" rtl="0"/>
            <a:r>
              <a:rPr lang="en-US" dirty="0"/>
              <a:t>Visual inspection is very common way in evaluating the pavement</a:t>
            </a:r>
            <a:r>
              <a:rPr lang="en-US" dirty="0" smtClean="0"/>
              <a:t>.</a:t>
            </a:r>
          </a:p>
          <a:p>
            <a:pPr algn="justLow" rtl="0"/>
            <a:r>
              <a:rPr lang="en-US" dirty="0"/>
              <a:t>The rating method is based upon visual inspection of pavement distress</a:t>
            </a:r>
            <a:r>
              <a:rPr lang="en-US" dirty="0" smtClean="0"/>
              <a:t>.</a:t>
            </a:r>
          </a:p>
          <a:p>
            <a:pPr algn="justLow" rtl="0"/>
            <a:r>
              <a:rPr lang="en-US" dirty="0"/>
              <a:t>The rating method is a procedure by identifying and describing the severity and extent of pavement distress</a:t>
            </a:r>
            <a:r>
              <a:rPr lang="en-US" dirty="0" smtClean="0"/>
              <a:t>.</a:t>
            </a:r>
          </a:p>
          <a:p>
            <a:pPr algn="justLow" rtl="0"/>
            <a:r>
              <a:rPr lang="en-US" dirty="0"/>
              <a:t>The visual inspection helps the engineers to estimate the causes of distress (damage).</a:t>
            </a:r>
          </a:p>
          <a:p>
            <a:pPr algn="justLow" rtl="0"/>
            <a:endParaRPr lang="ar-SA" dirty="0"/>
          </a:p>
        </p:txBody>
      </p:sp>
    </p:spTree>
    <p:extLst>
      <p:ext uri="{BB962C8B-B14F-4D97-AF65-F5344CB8AC3E}">
        <p14:creationId xmlns:p14="http://schemas.microsoft.com/office/powerpoint/2010/main" val="125232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Detailed Visual Inspection</a:t>
            </a:r>
            <a:endParaRPr lang="ar-SA" sz="5400" dirty="0"/>
          </a:p>
        </p:txBody>
      </p:sp>
      <p:sp>
        <p:nvSpPr>
          <p:cNvPr id="3" name="Content Placeholder 2"/>
          <p:cNvSpPr>
            <a:spLocks noGrp="1"/>
          </p:cNvSpPr>
          <p:nvPr>
            <p:ph sz="quarter" idx="1"/>
          </p:nvPr>
        </p:nvSpPr>
        <p:spPr/>
        <p:txBody>
          <a:bodyPr/>
          <a:lstStyle/>
          <a:p>
            <a:pPr lvl="0" algn="l" rtl="0"/>
            <a:r>
              <a:rPr lang="en-US" sz="3200" i="1" dirty="0"/>
              <a:t>Parameters to be Evaluated</a:t>
            </a:r>
          </a:p>
          <a:p>
            <a:pPr marL="0" indent="0" algn="justLow" rtl="0">
              <a:buNone/>
            </a:pPr>
            <a:r>
              <a:rPr lang="en-US" sz="2800" dirty="0"/>
              <a:t>There are many factors to be evaluated, which include Alligator Cracking, </a:t>
            </a:r>
            <a:r>
              <a:rPr lang="en-US" sz="2800" dirty="0" smtClean="0"/>
              <a:t>Longitudinal Cracking</a:t>
            </a:r>
            <a:r>
              <a:rPr lang="en-US" sz="2800" dirty="0"/>
              <a:t>, Transverse </a:t>
            </a:r>
            <a:r>
              <a:rPr lang="en-US" sz="2800" dirty="0" smtClean="0"/>
              <a:t>Cracking, Raveling</a:t>
            </a:r>
            <a:r>
              <a:rPr lang="en-US" sz="2800" dirty="0"/>
              <a:t>, Patching, Block Cracking, Rutting, </a:t>
            </a:r>
            <a:r>
              <a:rPr lang="en-US" sz="2800" dirty="0" smtClean="0"/>
              <a:t>Depression, </a:t>
            </a:r>
            <a:r>
              <a:rPr lang="en-US" sz="2800" dirty="0"/>
              <a:t>and Potholes.</a:t>
            </a:r>
          </a:p>
          <a:p>
            <a:pPr marL="0" indent="0" algn="l" rtl="0">
              <a:buNone/>
            </a:pPr>
            <a:endParaRPr lang="ar-SA" dirty="0"/>
          </a:p>
        </p:txBody>
      </p:sp>
    </p:spTree>
    <p:extLst>
      <p:ext uri="{BB962C8B-B14F-4D97-AF65-F5344CB8AC3E}">
        <p14:creationId xmlns:p14="http://schemas.microsoft.com/office/powerpoint/2010/main" val="1848306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Detailed Visual Inspection</a:t>
            </a:r>
            <a:endParaRPr lang="ar-SA" sz="5400" dirty="0"/>
          </a:p>
        </p:txBody>
      </p:sp>
      <p:sp>
        <p:nvSpPr>
          <p:cNvPr id="3" name="Content Placeholder 2"/>
          <p:cNvSpPr>
            <a:spLocks noGrp="1"/>
          </p:cNvSpPr>
          <p:nvPr>
            <p:ph sz="quarter" idx="1"/>
          </p:nvPr>
        </p:nvSpPr>
        <p:spPr>
          <a:xfrm>
            <a:off x="914400" y="1447800"/>
            <a:ext cx="7772400" cy="5257800"/>
          </a:xfrm>
        </p:spPr>
        <p:txBody>
          <a:bodyPr/>
          <a:lstStyle/>
          <a:p>
            <a:pPr algn="justLow" rtl="0"/>
            <a:r>
              <a:rPr lang="en-US" dirty="0"/>
              <a:t>When rating distresses the </a:t>
            </a:r>
            <a:r>
              <a:rPr lang="en-US" dirty="0" smtClean="0"/>
              <a:t>adopted </a:t>
            </a:r>
            <a:r>
              <a:rPr lang="en-US" dirty="0"/>
              <a:t>measures are as the followings: L </a:t>
            </a:r>
            <a:r>
              <a:rPr lang="en-US" i="1" dirty="0"/>
              <a:t>=</a:t>
            </a:r>
            <a:r>
              <a:rPr lang="en-US" dirty="0"/>
              <a:t> </a:t>
            </a:r>
            <a:r>
              <a:rPr lang="en-US" dirty="0" smtClean="0"/>
              <a:t>Light</a:t>
            </a:r>
            <a:r>
              <a:rPr lang="en-US" dirty="0"/>
              <a:t>, M </a:t>
            </a:r>
            <a:r>
              <a:rPr lang="en-US" i="1" dirty="0"/>
              <a:t>=</a:t>
            </a:r>
            <a:r>
              <a:rPr lang="en-US" dirty="0"/>
              <a:t> Moderate, and S </a:t>
            </a:r>
            <a:r>
              <a:rPr lang="en-US" i="1" dirty="0"/>
              <a:t>=</a:t>
            </a:r>
            <a:r>
              <a:rPr lang="en-US" dirty="0"/>
              <a:t> Severe. </a:t>
            </a:r>
            <a:endParaRPr lang="en-US" dirty="0" smtClean="0"/>
          </a:p>
          <a:p>
            <a:pPr algn="justLow" rtl="0"/>
            <a:r>
              <a:rPr lang="en-US" dirty="0"/>
              <a:t>Walking on the section and the sub sections</a:t>
            </a:r>
            <a:r>
              <a:rPr lang="en-US" dirty="0" smtClean="0"/>
              <a:t>.</a:t>
            </a:r>
          </a:p>
          <a:p>
            <a:pPr algn="justLow" rtl="0">
              <a:buFont typeface="Wingdings" pitchFamily="2" charset="2"/>
              <a:buChar char="v"/>
            </a:pPr>
            <a:r>
              <a:rPr lang="en-US" dirty="0"/>
              <a:t>The numbers </a:t>
            </a:r>
            <a:r>
              <a:rPr lang="en-US" dirty="0" smtClean="0"/>
              <a:t>1 and </a:t>
            </a:r>
            <a:r>
              <a:rPr lang="en-US" dirty="0"/>
              <a:t>2 refers to light condition and small area or the percentage of the distress relatively to the subsection area.</a:t>
            </a:r>
          </a:p>
          <a:p>
            <a:pPr algn="justLow" rtl="0">
              <a:buFont typeface="Wingdings" pitchFamily="2" charset="2"/>
              <a:buChar char="v"/>
            </a:pPr>
            <a:r>
              <a:rPr lang="en-US" dirty="0"/>
              <a:t>The numbers 3 and 4 refers to a moderate condition, and medium area or the percentage of the distress relatively to the subsection area</a:t>
            </a:r>
            <a:r>
              <a:rPr lang="en-US" dirty="0" smtClean="0"/>
              <a:t>.</a:t>
            </a:r>
          </a:p>
          <a:p>
            <a:pPr algn="justLow" rtl="0">
              <a:buFont typeface="Wingdings" pitchFamily="2" charset="2"/>
              <a:buChar char="v"/>
            </a:pPr>
            <a:r>
              <a:rPr lang="en-US" dirty="0"/>
              <a:t>The number 5 refers to a sever condition and a large area or the percentage of the distress relatively to the subsection </a:t>
            </a:r>
            <a:r>
              <a:rPr lang="en-US" dirty="0" smtClean="0"/>
              <a:t>area.</a:t>
            </a:r>
            <a:endParaRPr lang="en-US" dirty="0"/>
          </a:p>
          <a:p>
            <a:pPr algn="justLow" rtl="0">
              <a:buFont typeface="Wingdings" pitchFamily="2" charset="2"/>
              <a:buChar char="v"/>
            </a:pPr>
            <a:endParaRPr lang="ar-SA" dirty="0"/>
          </a:p>
        </p:txBody>
      </p:sp>
    </p:spTree>
    <p:extLst>
      <p:ext uri="{BB962C8B-B14F-4D97-AF65-F5344CB8AC3E}">
        <p14:creationId xmlns:p14="http://schemas.microsoft.com/office/powerpoint/2010/main" val="216300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533400"/>
          </a:xfrm>
        </p:spPr>
        <p:txBody>
          <a:bodyPr>
            <a:normAutofit fontScale="90000"/>
          </a:bodyPr>
          <a:lstStyle/>
          <a:p>
            <a:pPr algn="ctr"/>
            <a:r>
              <a:rPr lang="en-US" sz="6000" b="1" dirty="0" smtClean="0"/>
              <a:t>Results </a:t>
            </a:r>
            <a:endParaRPr lang="ar-SA"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4880" y="914400"/>
            <a:ext cx="7774422" cy="5791199"/>
          </a:xfrm>
        </p:spPr>
      </p:pic>
    </p:spTree>
    <p:extLst>
      <p:ext uri="{BB962C8B-B14F-4D97-AF65-F5344CB8AC3E}">
        <p14:creationId xmlns:p14="http://schemas.microsoft.com/office/powerpoint/2010/main" val="885014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fontScale="90000"/>
          </a:bodyPr>
          <a:lstStyle/>
          <a:p>
            <a:pPr algn="ctr"/>
            <a:r>
              <a:rPr lang="en-US" sz="5400" b="1" dirty="0" smtClean="0"/>
              <a:t>Results </a:t>
            </a:r>
            <a:endParaRPr lang="ar-SA"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1488" y="1066800"/>
            <a:ext cx="8712512" cy="5638799"/>
          </a:xfrm>
        </p:spPr>
      </p:pic>
    </p:spTree>
    <p:extLst>
      <p:ext uri="{BB962C8B-B14F-4D97-AF65-F5344CB8AC3E}">
        <p14:creationId xmlns:p14="http://schemas.microsoft.com/office/powerpoint/2010/main" val="2061812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Results </a:t>
            </a:r>
            <a:endParaRPr lang="ar-S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1525814"/>
            <a:ext cx="3999593" cy="431618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0" y="1676400"/>
            <a:ext cx="3776396" cy="4015014"/>
          </a:xfrm>
          <a:prstGeom prst="rect">
            <a:avLst/>
          </a:prstGeom>
        </p:spPr>
      </p:pic>
    </p:spTree>
    <p:extLst>
      <p:ext uri="{BB962C8B-B14F-4D97-AF65-F5344CB8AC3E}">
        <p14:creationId xmlns:p14="http://schemas.microsoft.com/office/powerpoint/2010/main" val="2043274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Results</a:t>
            </a:r>
            <a:endParaRPr lang="ar-S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199" y="1557075"/>
            <a:ext cx="3909879" cy="42723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595181"/>
            <a:ext cx="4267200" cy="4234206"/>
          </a:xfrm>
          <a:prstGeom prst="rect">
            <a:avLst/>
          </a:prstGeom>
        </p:spPr>
      </p:pic>
    </p:spTree>
    <p:extLst>
      <p:ext uri="{BB962C8B-B14F-4D97-AF65-F5344CB8AC3E}">
        <p14:creationId xmlns:p14="http://schemas.microsoft.com/office/powerpoint/2010/main" val="17268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Pavement Evaluation and Remedial Actions</a:t>
            </a:r>
            <a:endParaRPr lang="ar-SA" sz="3600" dirty="0"/>
          </a:p>
        </p:txBody>
      </p:sp>
      <p:sp>
        <p:nvSpPr>
          <p:cNvPr id="3" name="Content Placeholder 2"/>
          <p:cNvSpPr>
            <a:spLocks noGrp="1"/>
          </p:cNvSpPr>
          <p:nvPr>
            <p:ph sz="quarter" idx="1"/>
          </p:nvPr>
        </p:nvSpPr>
        <p:spPr>
          <a:xfrm>
            <a:off x="914400" y="1447800"/>
            <a:ext cx="7772400" cy="5257800"/>
          </a:xfrm>
        </p:spPr>
        <p:txBody>
          <a:bodyPr>
            <a:normAutofit/>
          </a:bodyPr>
          <a:lstStyle/>
          <a:p>
            <a:pPr algn="l" rtl="0"/>
            <a:r>
              <a:rPr lang="en-US" dirty="0"/>
              <a:t>There are several measures that can be made to deal with pavement, including:</a:t>
            </a:r>
          </a:p>
          <a:p>
            <a:pPr algn="justLow" rtl="0">
              <a:buFont typeface="Wingdings" pitchFamily="2" charset="2"/>
              <a:buChar char="v"/>
            </a:pPr>
            <a:r>
              <a:rPr lang="en-US" i="1" dirty="0"/>
              <a:t>Routine </a:t>
            </a:r>
            <a:r>
              <a:rPr lang="en-US" i="1" dirty="0" smtClean="0"/>
              <a:t>Maintenance:</a:t>
            </a:r>
            <a:r>
              <a:rPr lang="en-US" dirty="0"/>
              <a:t> </a:t>
            </a:r>
            <a:endParaRPr lang="en-US" dirty="0" smtClean="0"/>
          </a:p>
          <a:p>
            <a:pPr marL="0" indent="0" algn="justLow" rtl="0">
              <a:buNone/>
            </a:pPr>
            <a:r>
              <a:rPr lang="en-US" dirty="0" smtClean="0"/>
              <a:t>Those </a:t>
            </a:r>
            <a:r>
              <a:rPr lang="en-US" dirty="0"/>
              <a:t>activities that are carried out as frequently as required during each year. It could be carried out several times per a year to ensure serviceability at all times and in all </a:t>
            </a:r>
            <a:r>
              <a:rPr lang="en-US" dirty="0" smtClean="0"/>
              <a:t>weathers such as </a:t>
            </a:r>
            <a:r>
              <a:rPr lang="en-US" dirty="0"/>
              <a:t>road sweeping, crack </a:t>
            </a:r>
            <a:r>
              <a:rPr lang="en-US" dirty="0" smtClean="0"/>
              <a:t>sealing.</a:t>
            </a:r>
          </a:p>
          <a:p>
            <a:pPr algn="justLow" rtl="0">
              <a:buFont typeface="Wingdings" pitchFamily="2" charset="2"/>
              <a:buChar char="v"/>
            </a:pPr>
            <a:r>
              <a:rPr lang="en-US" i="1" dirty="0"/>
              <a:t>Extraordinary Maintenance</a:t>
            </a:r>
            <a:r>
              <a:rPr lang="en-US" dirty="0"/>
              <a:t>: </a:t>
            </a:r>
            <a:endParaRPr lang="en-US" dirty="0" smtClean="0"/>
          </a:p>
          <a:p>
            <a:pPr marL="0" indent="0" algn="justLow" rtl="0">
              <a:buNone/>
            </a:pPr>
            <a:r>
              <a:rPr lang="en-US" dirty="0" smtClean="0"/>
              <a:t>It </a:t>
            </a:r>
            <a:r>
              <a:rPr lang="en-US" dirty="0"/>
              <a:t>includes activities that aim to return roads to their original condition when they have severely deteriorated. Typically, they involve road </a:t>
            </a:r>
            <a:r>
              <a:rPr lang="en-US" dirty="0" err="1"/>
              <a:t>strengthing</a:t>
            </a:r>
            <a:r>
              <a:rPr lang="en-US" dirty="0"/>
              <a:t>, by the application of one or more structural layers (overlays) to an existing </a:t>
            </a:r>
            <a:r>
              <a:rPr lang="en-US" dirty="0" smtClean="0"/>
              <a:t>pavement.</a:t>
            </a:r>
            <a:endParaRPr lang="ar-SA" dirty="0"/>
          </a:p>
        </p:txBody>
      </p:sp>
    </p:spTree>
    <p:extLst>
      <p:ext uri="{BB962C8B-B14F-4D97-AF65-F5344CB8AC3E}">
        <p14:creationId xmlns:p14="http://schemas.microsoft.com/office/powerpoint/2010/main" val="3891138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Pavement Evaluation and Remedial Actions</a:t>
            </a:r>
            <a:endParaRPr lang="ar-SA" dirty="0"/>
          </a:p>
        </p:txBody>
      </p:sp>
      <p:sp>
        <p:nvSpPr>
          <p:cNvPr id="3" name="Content Placeholder 2"/>
          <p:cNvSpPr>
            <a:spLocks noGrp="1"/>
          </p:cNvSpPr>
          <p:nvPr>
            <p:ph sz="quarter" idx="1"/>
          </p:nvPr>
        </p:nvSpPr>
        <p:spPr/>
        <p:txBody>
          <a:bodyPr/>
          <a:lstStyle/>
          <a:p>
            <a:pPr lvl="0" algn="justLow" rtl="0">
              <a:buFont typeface="Wingdings" pitchFamily="2" charset="2"/>
              <a:buChar char="v"/>
            </a:pPr>
            <a:r>
              <a:rPr lang="en-US" i="1" dirty="0"/>
              <a:t>Crack Sealing</a:t>
            </a:r>
            <a:r>
              <a:rPr lang="en-US" dirty="0"/>
              <a:t>: </a:t>
            </a:r>
          </a:p>
          <a:p>
            <a:pPr marL="0" lvl="0" indent="0" algn="justLow" rtl="0">
              <a:buNone/>
            </a:pPr>
            <a:r>
              <a:rPr lang="en-US" dirty="0" smtClean="0"/>
              <a:t>Placement </a:t>
            </a:r>
            <a:r>
              <a:rPr lang="en-US" dirty="0"/>
              <a:t>of an asphalt sealing material in major cracks to prevent moisture from entering the pavement and causing potholes or street failure</a:t>
            </a:r>
            <a:r>
              <a:rPr lang="en-US" dirty="0" smtClean="0"/>
              <a:t>.</a:t>
            </a:r>
          </a:p>
          <a:p>
            <a:pPr lvl="0" algn="justLow" rtl="0">
              <a:buFont typeface="Wingdings" pitchFamily="2" charset="2"/>
              <a:buChar char="v"/>
            </a:pPr>
            <a:r>
              <a:rPr lang="en-US" i="1" dirty="0"/>
              <a:t>Pavement Overlay: </a:t>
            </a:r>
            <a:endParaRPr lang="en-US" i="1" dirty="0" smtClean="0"/>
          </a:p>
          <a:p>
            <a:pPr marL="0" lvl="0" indent="0" algn="justLow" rtl="0">
              <a:buNone/>
            </a:pPr>
            <a:r>
              <a:rPr lang="en-US" dirty="0" smtClean="0"/>
              <a:t>Adding </a:t>
            </a:r>
            <a:r>
              <a:rPr lang="en-US" dirty="0"/>
              <a:t>a new layer of hot-mix asphalt to the existing pavement reduces moisture content, improves skid resistance and restores pavement surface to like new </a:t>
            </a:r>
            <a:r>
              <a:rPr lang="en-US" dirty="0" smtClean="0"/>
              <a:t>condition.</a:t>
            </a:r>
            <a:endParaRPr lang="en-US" dirty="0"/>
          </a:p>
          <a:p>
            <a:pPr algn="l" rtl="0"/>
            <a:endParaRPr lang="ar-SA" dirty="0"/>
          </a:p>
        </p:txBody>
      </p:sp>
    </p:spTree>
    <p:extLst>
      <p:ext uri="{BB962C8B-B14F-4D97-AF65-F5344CB8AC3E}">
        <p14:creationId xmlns:p14="http://schemas.microsoft.com/office/powerpoint/2010/main" val="1585756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Pavement Evaluation and Remedial Actions</a:t>
            </a:r>
            <a:endParaRPr lang="ar-SA" dirty="0"/>
          </a:p>
        </p:txBody>
      </p:sp>
      <p:sp>
        <p:nvSpPr>
          <p:cNvPr id="3" name="Content Placeholder 2"/>
          <p:cNvSpPr>
            <a:spLocks noGrp="1"/>
          </p:cNvSpPr>
          <p:nvPr>
            <p:ph sz="quarter" idx="1"/>
          </p:nvPr>
        </p:nvSpPr>
        <p:spPr>
          <a:xfrm>
            <a:off x="914400" y="1447800"/>
            <a:ext cx="7772400" cy="4876800"/>
          </a:xfrm>
        </p:spPr>
        <p:txBody>
          <a:bodyPr>
            <a:normAutofit/>
          </a:bodyPr>
          <a:lstStyle/>
          <a:p>
            <a:pPr algn="justLow" rtl="0"/>
            <a:r>
              <a:rPr lang="en-US" dirty="0"/>
              <a:t>It could be concluded from the results that appear in the tables that the street needs to several actions as follows</a:t>
            </a:r>
            <a:r>
              <a:rPr lang="en-US" b="1" dirty="0" smtClean="0"/>
              <a:t>:</a:t>
            </a:r>
          </a:p>
          <a:p>
            <a:pPr marL="514350" indent="-514350" algn="justLow" rtl="0">
              <a:buFont typeface="+mj-lt"/>
              <a:buAutoNum type="arabicPeriod"/>
            </a:pPr>
            <a:r>
              <a:rPr lang="en-US" dirty="0"/>
              <a:t>The section before Al-</a:t>
            </a:r>
            <a:r>
              <a:rPr lang="en-US" dirty="0" err="1"/>
              <a:t>ain</a:t>
            </a:r>
            <a:r>
              <a:rPr lang="en-US" dirty="0"/>
              <a:t> camp need to </a:t>
            </a:r>
            <a:r>
              <a:rPr lang="en-US" i="1" dirty="0"/>
              <a:t>Routine Maintenance (</a:t>
            </a:r>
            <a:r>
              <a:rPr lang="en-US" dirty="0"/>
              <a:t>Routine</a:t>
            </a:r>
            <a:r>
              <a:rPr lang="en-US" i="1" dirty="0"/>
              <a:t> Patching</a:t>
            </a:r>
            <a:r>
              <a:rPr lang="en-US" dirty="0"/>
              <a:t> &amp;</a:t>
            </a:r>
            <a:r>
              <a:rPr lang="en-US" i="1" dirty="0"/>
              <a:t> Crack Sealing</a:t>
            </a:r>
            <a:r>
              <a:rPr lang="en-US" i="1" dirty="0" smtClean="0"/>
              <a:t>)</a:t>
            </a:r>
            <a:r>
              <a:rPr lang="en-US" dirty="0" smtClean="0"/>
              <a:t>.</a:t>
            </a:r>
            <a:endParaRPr lang="en-US" dirty="0"/>
          </a:p>
          <a:p>
            <a:pPr marL="514350" lvl="0" indent="-514350" algn="l" rtl="0">
              <a:buFont typeface="+mj-lt"/>
              <a:buAutoNum type="arabicPeriod"/>
            </a:pPr>
            <a:r>
              <a:rPr lang="en-US" dirty="0" smtClean="0"/>
              <a:t>The </a:t>
            </a:r>
            <a:r>
              <a:rPr lang="en-US" dirty="0"/>
              <a:t>section at Al-</a:t>
            </a:r>
            <a:r>
              <a:rPr lang="en-US" dirty="0" err="1"/>
              <a:t>ain</a:t>
            </a:r>
            <a:r>
              <a:rPr lang="en-US" dirty="0"/>
              <a:t> camp need to</a:t>
            </a:r>
            <a:r>
              <a:rPr lang="en-US" b="1" dirty="0"/>
              <a:t> </a:t>
            </a:r>
            <a:r>
              <a:rPr lang="en-US" i="1" dirty="0"/>
              <a:t>Extraordinary Maintenance</a:t>
            </a:r>
            <a:r>
              <a:rPr lang="en-US" dirty="0"/>
              <a:t> (</a:t>
            </a:r>
            <a:r>
              <a:rPr lang="en-US" i="1" dirty="0"/>
              <a:t>Pavement Overlay</a:t>
            </a:r>
            <a:r>
              <a:rPr lang="en-US" dirty="0"/>
              <a:t>).</a:t>
            </a:r>
          </a:p>
          <a:p>
            <a:pPr marL="514350" lvl="0" indent="-514350" algn="l" rtl="0">
              <a:buFont typeface="+mj-lt"/>
              <a:buAutoNum type="arabicPeriod"/>
            </a:pPr>
            <a:r>
              <a:rPr lang="en-US" dirty="0" smtClean="0"/>
              <a:t>The section after Al-</a:t>
            </a:r>
            <a:r>
              <a:rPr lang="en-US" dirty="0" err="1" smtClean="0"/>
              <a:t>ain</a:t>
            </a:r>
            <a:r>
              <a:rPr lang="en-US" dirty="0" smtClean="0"/>
              <a:t> camp</a:t>
            </a:r>
            <a:r>
              <a:rPr lang="en-US" b="1" dirty="0" smtClean="0"/>
              <a:t> </a:t>
            </a:r>
            <a:r>
              <a:rPr lang="en-US" dirty="0" smtClean="0"/>
              <a:t>need to </a:t>
            </a:r>
            <a:r>
              <a:rPr lang="en-US" i="1" dirty="0" smtClean="0"/>
              <a:t>Routine Maintenance (</a:t>
            </a:r>
            <a:r>
              <a:rPr lang="en-US" dirty="0" smtClean="0"/>
              <a:t>Routine</a:t>
            </a:r>
            <a:r>
              <a:rPr lang="en-US" i="1" dirty="0" smtClean="0"/>
              <a:t> Patching</a:t>
            </a:r>
            <a:r>
              <a:rPr lang="en-US" dirty="0" smtClean="0"/>
              <a:t> &amp;</a:t>
            </a:r>
            <a:r>
              <a:rPr lang="en-US" i="1" dirty="0" smtClean="0"/>
              <a:t> Crack Sealing)</a:t>
            </a:r>
            <a:r>
              <a:rPr lang="en-US" dirty="0" smtClean="0"/>
              <a:t>.</a:t>
            </a:r>
          </a:p>
          <a:p>
            <a:pPr marL="514350" lvl="0" indent="-514350" algn="l" rtl="0">
              <a:buFont typeface="+mj-lt"/>
              <a:buAutoNum type="arabicPeriod"/>
            </a:pPr>
            <a:r>
              <a:rPr lang="en-US" dirty="0" smtClean="0"/>
              <a:t>The section after Haifa-Tunis intersection </a:t>
            </a:r>
            <a:r>
              <a:rPr lang="en-US" i="1" dirty="0" smtClean="0"/>
              <a:t>does not need anything</a:t>
            </a:r>
            <a:r>
              <a:rPr lang="en-US" dirty="0" smtClean="0"/>
              <a:t> (</a:t>
            </a:r>
            <a:r>
              <a:rPr lang="en-US" i="1" dirty="0" smtClean="0"/>
              <a:t>Do Nothing</a:t>
            </a:r>
            <a:r>
              <a:rPr lang="en-US" dirty="0" smtClean="0"/>
              <a:t>).</a:t>
            </a:r>
          </a:p>
          <a:p>
            <a:pPr marL="514350" indent="-514350" algn="l" rtl="0">
              <a:buFont typeface="+mj-lt"/>
              <a:buAutoNum type="arabicPeriod"/>
            </a:pPr>
            <a:endParaRPr lang="en-US" dirty="0"/>
          </a:p>
          <a:p>
            <a:pPr marL="514350" indent="-514350" algn="l" rtl="0">
              <a:buFont typeface="+mj-lt"/>
              <a:buAutoNum type="arabicPeriod"/>
            </a:pPr>
            <a:endParaRPr lang="en-US" dirty="0"/>
          </a:p>
          <a:p>
            <a:pPr marL="514350" indent="-514350" algn="l" rtl="0">
              <a:buFont typeface="+mj-lt"/>
              <a:buAutoNum type="arabicPeriod"/>
            </a:pPr>
            <a:endParaRPr lang="en-US" dirty="0"/>
          </a:p>
          <a:p>
            <a:pPr marL="0" lvl="0" indent="0" rtl="0">
              <a:buNone/>
            </a:pPr>
            <a:endParaRPr lang="en-US" dirty="0" smtClean="0"/>
          </a:p>
          <a:p>
            <a:pPr marL="514350" indent="-514350" algn="l" rtl="0">
              <a:buFont typeface="+mj-lt"/>
              <a:buAutoNum type="arabicPeriod"/>
            </a:pPr>
            <a:endParaRPr lang="ar-SA" dirty="0"/>
          </a:p>
        </p:txBody>
      </p:sp>
    </p:spTree>
    <p:extLst>
      <p:ext uri="{BB962C8B-B14F-4D97-AF65-F5344CB8AC3E}">
        <p14:creationId xmlns:p14="http://schemas.microsoft.com/office/powerpoint/2010/main" val="363954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smtClean="0"/>
              <a:t>Outline </a:t>
            </a:r>
            <a:endParaRPr lang="ar-SA" dirty="0"/>
          </a:p>
        </p:txBody>
      </p:sp>
      <p:sp>
        <p:nvSpPr>
          <p:cNvPr id="3" name="Content Placeholder 2"/>
          <p:cNvSpPr>
            <a:spLocks noGrp="1"/>
          </p:cNvSpPr>
          <p:nvPr>
            <p:ph sz="quarter" idx="1"/>
          </p:nvPr>
        </p:nvSpPr>
        <p:spPr>
          <a:xfrm>
            <a:off x="914400" y="1447800"/>
            <a:ext cx="7772400" cy="5257800"/>
          </a:xfrm>
        </p:spPr>
        <p:txBody>
          <a:bodyPr>
            <a:normAutofit/>
          </a:bodyPr>
          <a:lstStyle/>
          <a:p>
            <a:pPr algn="l" rtl="0"/>
            <a:r>
              <a:rPr lang="en-US" dirty="0" smtClean="0"/>
              <a:t>Abstract</a:t>
            </a:r>
          </a:p>
          <a:p>
            <a:pPr algn="l" rtl="0"/>
            <a:r>
              <a:rPr lang="en-US" dirty="0" smtClean="0"/>
              <a:t>Introduction</a:t>
            </a:r>
          </a:p>
          <a:p>
            <a:pPr algn="l" rtl="0"/>
            <a:r>
              <a:rPr lang="en-US" dirty="0" smtClean="0"/>
              <a:t>Methodology</a:t>
            </a:r>
          </a:p>
          <a:p>
            <a:pPr algn="l" rtl="0"/>
            <a:r>
              <a:rPr lang="en-US" dirty="0" smtClean="0"/>
              <a:t>Data collection</a:t>
            </a:r>
          </a:p>
          <a:p>
            <a:pPr algn="l" rtl="0"/>
            <a:r>
              <a:rPr lang="en-US" dirty="0" smtClean="0"/>
              <a:t>level of service </a:t>
            </a:r>
          </a:p>
          <a:p>
            <a:pPr algn="l" rtl="0"/>
            <a:r>
              <a:rPr lang="en-US" dirty="0"/>
              <a:t>Detailed Visual </a:t>
            </a:r>
            <a:r>
              <a:rPr lang="en-US" dirty="0" smtClean="0"/>
              <a:t>Inspection(DVI)</a:t>
            </a:r>
          </a:p>
          <a:p>
            <a:pPr algn="l" rtl="0"/>
            <a:r>
              <a:rPr lang="en-US" dirty="0" smtClean="0"/>
              <a:t>Results </a:t>
            </a:r>
            <a:endParaRPr lang="en-US" dirty="0"/>
          </a:p>
          <a:p>
            <a:pPr algn="l" rtl="0"/>
            <a:r>
              <a:rPr lang="en-US" dirty="0"/>
              <a:t>Pavement Evaluation and Remedial Actions</a:t>
            </a:r>
            <a:endParaRPr lang="en-US" dirty="0" smtClean="0"/>
          </a:p>
          <a:p>
            <a:pPr algn="l" rtl="0"/>
            <a:r>
              <a:rPr lang="en-US" dirty="0" smtClean="0"/>
              <a:t>Geometric Evaluation of Existing Condition</a:t>
            </a:r>
          </a:p>
          <a:p>
            <a:pPr algn="l" rtl="0"/>
            <a:r>
              <a:rPr lang="en-US" dirty="0" smtClean="0"/>
              <a:t>Conclusions and </a:t>
            </a:r>
            <a:r>
              <a:rPr lang="en-US" sz="2800" dirty="0"/>
              <a:t>Recommendations </a:t>
            </a:r>
            <a:endParaRPr lang="en-US" dirty="0" smtClean="0"/>
          </a:p>
          <a:p>
            <a:pPr algn="l" rtl="0">
              <a:buFont typeface="Wingdings" pitchFamily="2" charset="2"/>
              <a:buChar char="v"/>
            </a:pPr>
            <a:endParaRPr lang="ar-SA" dirty="0"/>
          </a:p>
        </p:txBody>
      </p:sp>
    </p:spTree>
    <p:extLst>
      <p:ext uri="{BB962C8B-B14F-4D97-AF65-F5344CB8AC3E}">
        <p14:creationId xmlns:p14="http://schemas.microsoft.com/office/powerpoint/2010/main" val="2696050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pPr algn="ctr"/>
            <a:r>
              <a:rPr lang="en-US" b="1" dirty="0"/>
              <a:t>Pavement Evaluation and Remedial Actions</a:t>
            </a:r>
            <a:endParaRPr lang="ar-SA"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0197" y="2133600"/>
            <a:ext cx="9043803" cy="1827990"/>
          </a:xfrm>
        </p:spPr>
      </p:pic>
    </p:spTree>
    <p:extLst>
      <p:ext uri="{BB962C8B-B14F-4D97-AF65-F5344CB8AC3E}">
        <p14:creationId xmlns:p14="http://schemas.microsoft.com/office/powerpoint/2010/main" val="285289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a:noFill/>
        </p:spPr>
        <p:txBody>
          <a:bodyPr>
            <a:noAutofit/>
          </a:bodyPr>
          <a:lstStyle/>
          <a:p>
            <a:pPr algn="ctr"/>
            <a:r>
              <a:rPr lang="ar-SA" sz="4800" b="1" dirty="0" smtClean="0"/>
              <a:t> </a:t>
            </a:r>
            <a:r>
              <a:rPr lang="en-US" sz="4800" b="1" dirty="0" smtClean="0"/>
              <a:t>Geometric Evaluation</a:t>
            </a:r>
            <a:endParaRPr lang="ar-SA" sz="4800" b="1" dirty="0"/>
          </a:p>
        </p:txBody>
      </p:sp>
      <p:sp>
        <p:nvSpPr>
          <p:cNvPr id="3" name="Content Placeholder 2"/>
          <p:cNvSpPr>
            <a:spLocks noGrp="1"/>
          </p:cNvSpPr>
          <p:nvPr>
            <p:ph sz="quarter" idx="1"/>
          </p:nvPr>
        </p:nvSpPr>
        <p:spPr>
          <a:xfrm>
            <a:off x="914400" y="1524000"/>
            <a:ext cx="7772400" cy="5105400"/>
          </a:xfrm>
        </p:spPr>
        <p:txBody>
          <a:bodyPr/>
          <a:lstStyle/>
          <a:p>
            <a:pPr algn="l" rtl="0"/>
            <a:r>
              <a:rPr lang="en-US" i="1" dirty="0"/>
              <a:t>Horizontal </a:t>
            </a:r>
            <a:r>
              <a:rPr lang="en-US" i="1" dirty="0" smtClean="0"/>
              <a:t>Alignment</a:t>
            </a:r>
          </a:p>
          <a:p>
            <a:pPr marL="0" indent="0" algn="justLow" rtl="0">
              <a:buNone/>
            </a:pPr>
            <a:r>
              <a:rPr lang="en-US" dirty="0"/>
              <a:t>A curve should normally be used whenever there is a change of direction in a road alignment and must be of sufficient length to avoid the appearance of a kink in the road alignment.   </a:t>
            </a:r>
            <a:endParaRPr lang="en-US" dirty="0" smtClean="0"/>
          </a:p>
          <a:p>
            <a:pPr algn="justLow" rtl="0">
              <a:buFont typeface="Wingdings" pitchFamily="2" charset="2"/>
              <a:buChar char="ü"/>
            </a:pPr>
            <a:r>
              <a:rPr lang="en-US" dirty="0"/>
              <a:t>The speed of road is 70 km/h, </a:t>
            </a:r>
            <a:r>
              <a:rPr lang="en-US" dirty="0" err="1" smtClean="0"/>
              <a:t>superelevation</a:t>
            </a:r>
            <a:r>
              <a:rPr lang="en-US" i="1" dirty="0" smtClean="0"/>
              <a:t>=</a:t>
            </a:r>
            <a:r>
              <a:rPr lang="en-US" dirty="0" smtClean="0"/>
              <a:t>2</a:t>
            </a:r>
            <a:r>
              <a:rPr lang="en-US" dirty="0"/>
              <a:t>%, max side friction</a:t>
            </a:r>
            <a:r>
              <a:rPr lang="en-US" i="1" dirty="0"/>
              <a:t>=</a:t>
            </a:r>
            <a:r>
              <a:rPr lang="en-US" dirty="0"/>
              <a:t> </a:t>
            </a:r>
            <a:r>
              <a:rPr lang="en-US" dirty="0" smtClean="0"/>
              <a:t>0.15</a:t>
            </a:r>
          </a:p>
          <a:p>
            <a:pPr algn="justLow" rtl="0">
              <a:buFont typeface="Wingdings" pitchFamily="2" charset="2"/>
              <a:buChar char="ü"/>
            </a:pPr>
            <a:r>
              <a:rPr lang="en-US" i="1" dirty="0" err="1"/>
              <a:t>R</a:t>
            </a:r>
            <a:r>
              <a:rPr lang="en-US" dirty="0" err="1"/>
              <a:t>min</a:t>
            </a:r>
            <a:r>
              <a:rPr lang="en-US" i="1" dirty="0"/>
              <a:t>= </a:t>
            </a:r>
            <a:r>
              <a:rPr lang="en-US" dirty="0"/>
              <a:t>(70)^2/127(0.02+.15)= 226.95m</a:t>
            </a:r>
          </a:p>
          <a:p>
            <a:pPr algn="justLow" rtl="0">
              <a:buFont typeface="Wingdings" pitchFamily="2" charset="2"/>
              <a:buChar char="ü"/>
            </a:pPr>
            <a:endParaRPr lang="en-US" dirty="0"/>
          </a:p>
          <a:p>
            <a:pPr marL="0" indent="0" algn="l" rtl="0">
              <a:buNone/>
            </a:pPr>
            <a:endParaRPr lang="en-US" dirty="0"/>
          </a:p>
          <a:p>
            <a:pPr marL="0" indent="0" algn="l" rtl="0">
              <a:buNone/>
            </a:pPr>
            <a:endParaRPr lang="ar-SA"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39" y="4876800"/>
            <a:ext cx="7735380" cy="1343213"/>
          </a:xfrm>
          <a:prstGeom prst="rect">
            <a:avLst/>
          </a:prstGeom>
        </p:spPr>
      </p:pic>
    </p:spTree>
    <p:extLst>
      <p:ext uri="{BB962C8B-B14F-4D97-AF65-F5344CB8AC3E}">
        <p14:creationId xmlns:p14="http://schemas.microsoft.com/office/powerpoint/2010/main" val="3522184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sp>
        <p:nvSpPr>
          <p:cNvPr id="3" name="Content Placeholder 2"/>
          <p:cNvSpPr>
            <a:spLocks noGrp="1"/>
          </p:cNvSpPr>
          <p:nvPr>
            <p:ph sz="quarter" idx="1"/>
          </p:nvPr>
        </p:nvSpPr>
        <p:spPr/>
        <p:txBody>
          <a:bodyPr/>
          <a:lstStyle/>
          <a:p>
            <a:pPr algn="l" rtl="0"/>
            <a:r>
              <a:rPr lang="en-US" i="1" dirty="0"/>
              <a:t>Turning Radius at intersection</a:t>
            </a:r>
          </a:p>
          <a:p>
            <a:pPr marL="0" indent="0" algn="justLow" rtl="0">
              <a:buNone/>
            </a:pPr>
            <a:r>
              <a:rPr lang="en-US" dirty="0"/>
              <a:t>Considering that the design vehicle is bus (city transit bus) at intersections, the minimum radius according to (AASHTO) is 12.8m</a:t>
            </a:r>
            <a:r>
              <a:rPr lang="en-US" dirty="0" smtClean="0"/>
              <a:t>.</a:t>
            </a:r>
          </a:p>
          <a:p>
            <a:pPr marL="0" indent="0" algn="justLow" rtl="0">
              <a:buNone/>
            </a:pPr>
            <a:endParaRPr lang="en-US" dirty="0"/>
          </a:p>
          <a:p>
            <a:pPr marL="0" indent="0" algn="l" rtl="0">
              <a:buNone/>
            </a:pP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52800"/>
            <a:ext cx="7725854" cy="2200582"/>
          </a:xfrm>
          <a:prstGeom prst="rect">
            <a:avLst/>
          </a:prstGeom>
        </p:spPr>
      </p:pic>
    </p:spTree>
    <p:extLst>
      <p:ext uri="{BB962C8B-B14F-4D97-AF65-F5344CB8AC3E}">
        <p14:creationId xmlns:p14="http://schemas.microsoft.com/office/powerpoint/2010/main" val="293989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400" y="1752600"/>
            <a:ext cx="7086600" cy="4394574"/>
          </a:xfrm>
        </p:spPr>
      </p:pic>
    </p:spTree>
    <p:extLst>
      <p:ext uri="{BB962C8B-B14F-4D97-AF65-F5344CB8AC3E}">
        <p14:creationId xmlns:p14="http://schemas.microsoft.com/office/powerpoint/2010/main" val="3843102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1371600"/>
            <a:ext cx="7086600" cy="1828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429000"/>
            <a:ext cx="4419600" cy="3306520"/>
          </a:xfrm>
          <a:prstGeom prst="rect">
            <a:avLst/>
          </a:prstGeom>
        </p:spPr>
      </p:pic>
    </p:spTree>
    <p:extLst>
      <p:ext uri="{BB962C8B-B14F-4D97-AF65-F5344CB8AC3E}">
        <p14:creationId xmlns:p14="http://schemas.microsoft.com/office/powerpoint/2010/main" val="3558098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1524001"/>
            <a:ext cx="7725854" cy="1447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127613"/>
            <a:ext cx="4038600" cy="3279794"/>
          </a:xfrm>
          <a:prstGeom prst="rect">
            <a:avLst/>
          </a:prstGeom>
        </p:spPr>
      </p:pic>
    </p:spTree>
    <p:extLst>
      <p:ext uri="{BB962C8B-B14F-4D97-AF65-F5344CB8AC3E}">
        <p14:creationId xmlns:p14="http://schemas.microsoft.com/office/powerpoint/2010/main" val="385750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sp>
        <p:nvSpPr>
          <p:cNvPr id="3" name="Content Placeholder 2"/>
          <p:cNvSpPr>
            <a:spLocks noGrp="1"/>
          </p:cNvSpPr>
          <p:nvPr>
            <p:ph sz="quarter" idx="1"/>
          </p:nvPr>
        </p:nvSpPr>
        <p:spPr/>
        <p:txBody>
          <a:bodyPr/>
          <a:lstStyle/>
          <a:p>
            <a:pPr algn="justLow" rtl="0"/>
            <a:r>
              <a:rPr lang="en-US" dirty="0"/>
              <a:t>Note from the tables, some of turning radii not satisfying the standard that described in (AASHTO).</a:t>
            </a:r>
          </a:p>
          <a:p>
            <a:pPr algn="justLow" rtl="0"/>
            <a:r>
              <a:rPr lang="en-US" dirty="0"/>
              <a:t>Some radii need to re-design but others cannot be redesigned because of the presence of obstacles and buildings or they were meeting Specifications.</a:t>
            </a:r>
          </a:p>
          <a:p>
            <a:pPr algn="l" rtl="0"/>
            <a:endParaRPr lang="ar-SA" dirty="0"/>
          </a:p>
        </p:txBody>
      </p:sp>
    </p:spTree>
    <p:extLst>
      <p:ext uri="{BB962C8B-B14F-4D97-AF65-F5344CB8AC3E}">
        <p14:creationId xmlns:p14="http://schemas.microsoft.com/office/powerpoint/2010/main" val="1219563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sp>
        <p:nvSpPr>
          <p:cNvPr id="3" name="Content Placeholder 2"/>
          <p:cNvSpPr>
            <a:spLocks noGrp="1"/>
          </p:cNvSpPr>
          <p:nvPr>
            <p:ph sz="quarter" idx="1"/>
          </p:nvPr>
        </p:nvSpPr>
        <p:spPr/>
        <p:txBody>
          <a:bodyPr/>
          <a:lstStyle/>
          <a:p>
            <a:pPr algn="l" rtl="0"/>
            <a:r>
              <a:rPr lang="en-US" i="1" dirty="0"/>
              <a:t>Evaluation of </a:t>
            </a:r>
            <a:r>
              <a:rPr lang="en-US" i="1" dirty="0" smtClean="0"/>
              <a:t>Tapers</a:t>
            </a:r>
          </a:p>
          <a:p>
            <a:pPr algn="justLow" rtl="0">
              <a:buFont typeface="Wingdings" pitchFamily="2" charset="2"/>
              <a:buChar char="v"/>
            </a:pPr>
            <a:r>
              <a:rPr lang="en-US" sz="2400" b="1" dirty="0" smtClean="0"/>
              <a:t>Storage length</a:t>
            </a:r>
            <a:r>
              <a:rPr lang="en-US" sz="2400" dirty="0" smtClean="0"/>
              <a:t>: The </a:t>
            </a:r>
            <a:r>
              <a:rPr lang="en-US" sz="2400" dirty="0"/>
              <a:t>auxiliary lane should be sufficiently long to store the number of vehicles, </a:t>
            </a:r>
            <a:r>
              <a:rPr lang="en-US" sz="2400" dirty="0" smtClean="0"/>
              <a:t>likely </a:t>
            </a:r>
            <a:r>
              <a:rPr lang="en-US" sz="2400" dirty="0"/>
              <a:t>to accumulate during a critical period</a:t>
            </a:r>
            <a:r>
              <a:rPr lang="en-US" sz="2400" dirty="0" smtClean="0"/>
              <a:t>.</a:t>
            </a:r>
          </a:p>
          <a:p>
            <a:pPr lvl="0" algn="justLow" rtl="0">
              <a:buFont typeface="Wingdings" pitchFamily="2" charset="2"/>
              <a:buChar char="v"/>
            </a:pPr>
            <a:r>
              <a:rPr lang="en-US" sz="2400" b="1" dirty="0"/>
              <a:t>Taper </a:t>
            </a:r>
            <a:r>
              <a:rPr lang="en-US" sz="2400" b="1" dirty="0" smtClean="0"/>
              <a:t>length</a:t>
            </a:r>
            <a:r>
              <a:rPr lang="en-US" sz="2400" dirty="0" smtClean="0"/>
              <a:t>: </a:t>
            </a:r>
            <a:r>
              <a:rPr lang="en-US" dirty="0" smtClean="0"/>
              <a:t>Long </a:t>
            </a:r>
            <a:r>
              <a:rPr lang="en-US" dirty="0"/>
              <a:t>tapers approximate the path drivers follow when entering an auxiliary lane from a high-speed through lane. </a:t>
            </a:r>
            <a:endParaRPr lang="en-US" dirty="0" smtClean="0"/>
          </a:p>
          <a:p>
            <a:pPr algn="justLow" rtl="0">
              <a:buFont typeface="Wingdings" pitchFamily="2" charset="2"/>
              <a:buChar char="v"/>
            </a:pPr>
            <a:r>
              <a:rPr lang="en-US" sz="2400" b="1" dirty="0"/>
              <a:t>Deceleration </a:t>
            </a:r>
            <a:r>
              <a:rPr lang="en-US" sz="2400" b="1" dirty="0" smtClean="0"/>
              <a:t>length: </a:t>
            </a:r>
            <a:r>
              <a:rPr lang="en-US" sz="2400" dirty="0"/>
              <a:t>Provision for deceleration clear of the through-traffic lanes is a desirable objective on arterial roads and streets and should be incorporated into design, whenever practical. </a:t>
            </a:r>
            <a:endParaRPr lang="en-US" sz="2400" b="1" dirty="0"/>
          </a:p>
          <a:p>
            <a:pPr lvl="0" algn="justLow" rtl="0">
              <a:buFont typeface="Wingdings" pitchFamily="2" charset="2"/>
              <a:buChar char="v"/>
            </a:pPr>
            <a:endParaRPr lang="en-US" i="1" dirty="0" smtClean="0"/>
          </a:p>
          <a:p>
            <a:pPr marL="0" indent="0" algn="l" rtl="0">
              <a:buNone/>
            </a:pPr>
            <a:endParaRPr lang="en-US" i="1" dirty="0" smtClean="0"/>
          </a:p>
          <a:p>
            <a:pPr marL="0" indent="0" algn="l" rtl="0">
              <a:buNone/>
            </a:pPr>
            <a:endParaRPr lang="en-US" i="1" dirty="0"/>
          </a:p>
        </p:txBody>
      </p:sp>
    </p:spTree>
    <p:extLst>
      <p:ext uri="{BB962C8B-B14F-4D97-AF65-F5344CB8AC3E}">
        <p14:creationId xmlns:p14="http://schemas.microsoft.com/office/powerpoint/2010/main" val="2448292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b="1" dirty="0"/>
              <a:t> </a:t>
            </a:r>
            <a:r>
              <a:rPr lang="en-US" sz="4800" b="1" dirty="0"/>
              <a:t>Geometric Evaluation</a:t>
            </a:r>
            <a:endParaRPr lang="ar-SA" sz="4800" dirty="0"/>
          </a:p>
        </p:txBody>
      </p:sp>
      <p:sp>
        <p:nvSpPr>
          <p:cNvPr id="3" name="Content Placeholder 2"/>
          <p:cNvSpPr>
            <a:spLocks noGrp="1"/>
          </p:cNvSpPr>
          <p:nvPr>
            <p:ph sz="quarter" idx="1"/>
          </p:nvPr>
        </p:nvSpPr>
        <p:spPr>
          <a:xfrm>
            <a:off x="533400" y="1447800"/>
            <a:ext cx="8153400" cy="5257800"/>
          </a:xfrm>
        </p:spPr>
        <p:txBody>
          <a:bodyPr/>
          <a:lstStyle/>
          <a:p>
            <a:pPr algn="l" rtl="0"/>
            <a:r>
              <a:rPr lang="en-US" dirty="0"/>
              <a:t>The full deceleration length = Taper Length + Deceleration Length</a:t>
            </a:r>
          </a:p>
          <a:p>
            <a:pPr algn="l" rtl="0"/>
            <a:r>
              <a:rPr lang="en-US" dirty="0"/>
              <a:t>At speed= 70 Km/</a:t>
            </a:r>
            <a:r>
              <a:rPr lang="en-US" dirty="0" err="1"/>
              <a:t>hr</a:t>
            </a:r>
            <a:endParaRPr lang="en-US" dirty="0"/>
          </a:p>
          <a:p>
            <a:pPr algn="l" rtl="0"/>
            <a:r>
              <a:rPr lang="en-US" dirty="0" smtClean="0"/>
              <a:t>The </a:t>
            </a:r>
            <a:r>
              <a:rPr lang="en-US" dirty="0"/>
              <a:t>Full Deceleration </a:t>
            </a:r>
            <a:r>
              <a:rPr lang="en-US" dirty="0" smtClean="0"/>
              <a:t>Length=100m(AASHTO)</a:t>
            </a:r>
            <a:endParaRPr lang="en-US" dirty="0"/>
          </a:p>
          <a:p>
            <a:pPr algn="l" rtl="0"/>
            <a:r>
              <a:rPr lang="en-US" dirty="0"/>
              <a:t>Taper= 13:1(Long: Trans)</a:t>
            </a:r>
          </a:p>
          <a:p>
            <a:pPr algn="l" rtl="0"/>
            <a:r>
              <a:rPr lang="en-US" dirty="0"/>
              <a:t>Storage length= 10m</a:t>
            </a:r>
          </a:p>
          <a:p>
            <a:pPr marL="0" indent="0" algn="l" rtl="0">
              <a:buNone/>
            </a:pPr>
            <a:r>
              <a:rPr lang="en-US" dirty="0"/>
              <a:t>1           </a:t>
            </a:r>
            <a:r>
              <a:rPr lang="en-US" dirty="0" smtClean="0"/>
              <a:t>13</a:t>
            </a:r>
          </a:p>
          <a:p>
            <a:pPr marL="514350" indent="-514350" algn="l" rtl="0">
              <a:buAutoNum type="arabicPlain" startAt="3"/>
            </a:pPr>
            <a:r>
              <a:rPr lang="en-US" dirty="0" smtClean="0"/>
              <a:t>       X</a:t>
            </a:r>
          </a:p>
          <a:p>
            <a:pPr algn="l" rtl="0"/>
            <a:r>
              <a:rPr lang="en-US" dirty="0"/>
              <a:t>Median width= 3m</a:t>
            </a:r>
          </a:p>
          <a:p>
            <a:pPr algn="l" rtl="0"/>
            <a:r>
              <a:rPr lang="en-US" dirty="0"/>
              <a:t>X=39m = taper length</a:t>
            </a:r>
          </a:p>
          <a:p>
            <a:pPr algn="l" rtl="0"/>
            <a:r>
              <a:rPr lang="en-US" dirty="0"/>
              <a:t>The Deceleration Length= 61m</a:t>
            </a:r>
          </a:p>
          <a:p>
            <a:pPr marL="514350" indent="-514350" algn="l" rtl="0">
              <a:buAutoNum type="arabicPlain" startAt="3"/>
            </a:pPr>
            <a:endParaRPr lang="en-US" dirty="0" smtClean="0"/>
          </a:p>
          <a:p>
            <a:pPr algn="l" rtl="0"/>
            <a:endParaRPr lang="ar-SA" dirty="0"/>
          </a:p>
        </p:txBody>
      </p:sp>
      <p:cxnSp>
        <p:nvCxnSpPr>
          <p:cNvPr id="5" name="Straight Arrow Connector 4"/>
          <p:cNvCxnSpPr/>
          <p:nvPr/>
        </p:nvCxnSpPr>
        <p:spPr>
          <a:xfrm>
            <a:off x="943429" y="4506686"/>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77900" y="4876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4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020762"/>
          </a:xfrm>
        </p:spPr>
        <p:txBody>
          <a:bodyPr>
            <a:noAutofit/>
          </a:bodyPr>
          <a:lstStyle/>
          <a:p>
            <a:pPr algn="ctr"/>
            <a:r>
              <a:rPr lang="ar-SA" sz="4800" b="1" dirty="0" smtClean="0"/>
              <a:t>       </a:t>
            </a:r>
            <a:r>
              <a:rPr lang="en-US" sz="4800" b="1" dirty="0" smtClean="0"/>
              <a:t>Conclusions and Recommendations</a:t>
            </a:r>
            <a:r>
              <a:rPr lang="ar-SA" sz="4800" b="1" dirty="0" smtClean="0"/>
              <a:t> </a:t>
            </a:r>
            <a:endParaRPr lang="ar-SA" sz="4800" b="1" dirty="0"/>
          </a:p>
        </p:txBody>
      </p:sp>
      <p:sp>
        <p:nvSpPr>
          <p:cNvPr id="3" name="Content Placeholder 2"/>
          <p:cNvSpPr>
            <a:spLocks noGrp="1"/>
          </p:cNvSpPr>
          <p:nvPr>
            <p:ph sz="quarter" idx="1"/>
          </p:nvPr>
        </p:nvSpPr>
        <p:spPr>
          <a:xfrm>
            <a:off x="914400" y="1447800"/>
            <a:ext cx="7772400" cy="5257800"/>
          </a:xfrm>
        </p:spPr>
        <p:txBody>
          <a:bodyPr>
            <a:normAutofit lnSpcReduction="10000"/>
          </a:bodyPr>
          <a:lstStyle/>
          <a:p>
            <a:pPr marL="0" indent="0" algn="l" rtl="0">
              <a:buNone/>
            </a:pPr>
            <a:r>
              <a:rPr lang="en-US" sz="2800" b="1" dirty="0"/>
              <a:t>Conclusions</a:t>
            </a:r>
            <a:endParaRPr lang="en-US" dirty="0" smtClean="0"/>
          </a:p>
          <a:p>
            <a:pPr algn="l" rtl="0"/>
            <a:r>
              <a:rPr lang="en-US" dirty="0" smtClean="0"/>
              <a:t>Haifa </a:t>
            </a:r>
            <a:r>
              <a:rPr lang="en-US" dirty="0"/>
              <a:t>Street was suffering from most of pavement defects and deformations in variety cases and shapes in different areas</a:t>
            </a:r>
            <a:r>
              <a:rPr lang="en-US" dirty="0" smtClean="0"/>
              <a:t>.</a:t>
            </a:r>
          </a:p>
          <a:p>
            <a:pPr algn="l" rtl="0"/>
            <a:r>
              <a:rPr lang="en-US" dirty="0"/>
              <a:t>The most section suffers from defects and problems near Al-</a:t>
            </a:r>
            <a:r>
              <a:rPr lang="en-US" dirty="0" err="1"/>
              <a:t>ain</a:t>
            </a:r>
            <a:r>
              <a:rPr lang="en-US" dirty="0"/>
              <a:t> Camp</a:t>
            </a:r>
            <a:r>
              <a:rPr lang="en-US" dirty="0" smtClean="0"/>
              <a:t>.</a:t>
            </a:r>
          </a:p>
          <a:p>
            <a:pPr algn="justLow" rtl="0"/>
            <a:r>
              <a:rPr lang="en-US" dirty="0"/>
              <a:t>These problems in pavement occurs due to many factors such as repeating of high traffic volume due to heavy vehicles, changes in temperature through different climate of season varieties, poor drainage, problems in soil layers, Penetration of rainfall into base and sub-base </a:t>
            </a:r>
            <a:r>
              <a:rPr lang="en-US" dirty="0" smtClean="0"/>
              <a:t>layers.</a:t>
            </a:r>
          </a:p>
          <a:p>
            <a:pPr lvl="0" algn="justLow" rtl="0"/>
            <a:r>
              <a:rPr lang="en-US" dirty="0"/>
              <a:t>Some sections need for routine maintenance, the section near Al- </a:t>
            </a:r>
            <a:r>
              <a:rPr lang="en-US" dirty="0" err="1"/>
              <a:t>Ain</a:t>
            </a:r>
            <a:r>
              <a:rPr lang="en-US" dirty="0"/>
              <a:t> camp needs an overlay layer, and the last section does not need anything.</a:t>
            </a:r>
          </a:p>
          <a:p>
            <a:pPr algn="justLow" rtl="0"/>
            <a:endParaRPr lang="en-US" dirty="0" smtClean="0"/>
          </a:p>
          <a:p>
            <a:pPr algn="l" rtl="0"/>
            <a:endParaRPr lang="en-US" dirty="0" smtClean="0"/>
          </a:p>
          <a:p>
            <a:pPr algn="l" rtl="0"/>
            <a:endParaRPr lang="ar-SA" dirty="0"/>
          </a:p>
        </p:txBody>
      </p:sp>
    </p:spTree>
    <p:extLst>
      <p:ext uri="{BB962C8B-B14F-4D97-AF65-F5344CB8AC3E}">
        <p14:creationId xmlns:p14="http://schemas.microsoft.com/office/powerpoint/2010/main" val="172723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Abstract </a:t>
            </a:r>
            <a:endParaRPr lang="ar-SA" b="1" dirty="0"/>
          </a:p>
        </p:txBody>
      </p:sp>
      <p:sp>
        <p:nvSpPr>
          <p:cNvPr id="3" name="Content Placeholder 2"/>
          <p:cNvSpPr>
            <a:spLocks noGrp="1"/>
          </p:cNvSpPr>
          <p:nvPr>
            <p:ph sz="quarter" idx="1"/>
          </p:nvPr>
        </p:nvSpPr>
        <p:spPr>
          <a:xfrm>
            <a:off x="914400" y="1447800"/>
            <a:ext cx="7772400" cy="5257800"/>
          </a:xfrm>
        </p:spPr>
        <p:txBody>
          <a:bodyPr/>
          <a:lstStyle/>
          <a:p>
            <a:pPr algn="justLow" rtl="0"/>
            <a:r>
              <a:rPr lang="en-US" dirty="0"/>
              <a:t>Nablus City is one of the important cities in Palestine. It has a significance location that connects between cities in Palestine like Jenin and </a:t>
            </a:r>
            <a:r>
              <a:rPr lang="en-US" dirty="0" err="1"/>
              <a:t>Tulkarm</a:t>
            </a:r>
            <a:r>
              <a:rPr lang="en-US" dirty="0"/>
              <a:t>. </a:t>
            </a:r>
            <a:endParaRPr lang="en-US" dirty="0" smtClean="0"/>
          </a:p>
          <a:p>
            <a:pPr algn="justLow" rtl="0"/>
            <a:r>
              <a:rPr lang="en-US" dirty="0" smtClean="0"/>
              <a:t>It </a:t>
            </a:r>
            <a:r>
              <a:rPr lang="en-US" dirty="0"/>
              <a:t>will take into consideration that geometric design and pavement surface evaluation will be applied on this road to improve its efficiency</a:t>
            </a:r>
            <a:r>
              <a:rPr lang="en-US" dirty="0" smtClean="0"/>
              <a:t>.</a:t>
            </a:r>
          </a:p>
          <a:p>
            <a:pPr algn="justLow" rtl="0"/>
            <a:r>
              <a:rPr lang="en-US" dirty="0"/>
              <a:t>Collect maps and data records of the area from Nablus Municipality including the main data and information available about the project.</a:t>
            </a:r>
            <a:endParaRPr lang="en-US" dirty="0" smtClean="0"/>
          </a:p>
          <a:p>
            <a:pPr algn="justLow" rtl="0"/>
            <a:r>
              <a:rPr lang="en-US" dirty="0" smtClean="0"/>
              <a:t>Estimate </a:t>
            </a:r>
            <a:r>
              <a:rPr lang="en-US" dirty="0"/>
              <a:t>the LOS of the road.</a:t>
            </a:r>
            <a:endParaRPr lang="ar-SA" dirty="0"/>
          </a:p>
        </p:txBody>
      </p:sp>
    </p:spTree>
    <p:extLst>
      <p:ext uri="{BB962C8B-B14F-4D97-AF65-F5344CB8AC3E}">
        <p14:creationId xmlns:p14="http://schemas.microsoft.com/office/powerpoint/2010/main" val="2451827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325562"/>
          </a:xfrm>
        </p:spPr>
        <p:txBody>
          <a:bodyPr>
            <a:noAutofit/>
          </a:bodyPr>
          <a:lstStyle/>
          <a:p>
            <a:pPr algn="ctr" rtl="0"/>
            <a:r>
              <a:rPr lang="en-US" sz="4800" b="1" dirty="0" smtClean="0"/>
              <a:t>Conclusions and    Recommendations</a:t>
            </a:r>
            <a:endParaRPr lang="ar-SA" sz="4800" b="1" dirty="0"/>
          </a:p>
        </p:txBody>
      </p:sp>
      <p:sp>
        <p:nvSpPr>
          <p:cNvPr id="3" name="Content Placeholder 2"/>
          <p:cNvSpPr>
            <a:spLocks noGrp="1"/>
          </p:cNvSpPr>
          <p:nvPr>
            <p:ph sz="quarter" idx="1"/>
          </p:nvPr>
        </p:nvSpPr>
        <p:spPr>
          <a:xfrm>
            <a:off x="914400" y="1676400"/>
            <a:ext cx="7772400" cy="4343400"/>
          </a:xfrm>
        </p:spPr>
        <p:txBody>
          <a:bodyPr/>
          <a:lstStyle/>
          <a:p>
            <a:pPr lvl="0" algn="justLow" rtl="0"/>
            <a:r>
              <a:rPr lang="en-US" dirty="0"/>
              <a:t>After 20-year it is predicted that level of service will be lowered due to increment of traffic volume</a:t>
            </a:r>
            <a:r>
              <a:rPr lang="en-US" dirty="0" smtClean="0"/>
              <a:t>.</a:t>
            </a:r>
          </a:p>
          <a:p>
            <a:pPr lvl="0" algn="justLow" rtl="0"/>
            <a:endParaRPr lang="en-US" dirty="0"/>
          </a:p>
          <a:p>
            <a:pPr algn="l" rtl="0"/>
            <a:endParaRPr lang="ar-SA" dirty="0"/>
          </a:p>
        </p:txBody>
      </p:sp>
    </p:spTree>
    <p:extLst>
      <p:ext uri="{BB962C8B-B14F-4D97-AF65-F5344CB8AC3E}">
        <p14:creationId xmlns:p14="http://schemas.microsoft.com/office/powerpoint/2010/main" val="2664427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325562"/>
          </a:xfrm>
        </p:spPr>
        <p:txBody>
          <a:bodyPr>
            <a:noAutofit/>
          </a:bodyPr>
          <a:lstStyle/>
          <a:p>
            <a:pPr algn="ctr"/>
            <a:r>
              <a:rPr lang="en-US" sz="4800" b="1" dirty="0"/>
              <a:t>Conclusions and Recommendations</a:t>
            </a:r>
            <a:endParaRPr lang="ar-SA" sz="4800" dirty="0"/>
          </a:p>
        </p:txBody>
      </p:sp>
      <p:sp>
        <p:nvSpPr>
          <p:cNvPr id="3" name="Content Placeholder 2"/>
          <p:cNvSpPr>
            <a:spLocks noGrp="1"/>
          </p:cNvSpPr>
          <p:nvPr>
            <p:ph sz="quarter" idx="1"/>
          </p:nvPr>
        </p:nvSpPr>
        <p:spPr>
          <a:xfrm>
            <a:off x="914400" y="1676400"/>
            <a:ext cx="7772400" cy="4800600"/>
          </a:xfrm>
        </p:spPr>
        <p:txBody>
          <a:bodyPr/>
          <a:lstStyle/>
          <a:p>
            <a:pPr marL="0" lvl="0" indent="0" algn="justLow" rtl="0">
              <a:buNone/>
            </a:pPr>
            <a:r>
              <a:rPr lang="en-US" sz="2800" b="1" dirty="0"/>
              <a:t>Recommendations</a:t>
            </a:r>
            <a:endParaRPr lang="en-US" dirty="0" smtClean="0"/>
          </a:p>
          <a:p>
            <a:pPr lvl="0" algn="justLow" rtl="0"/>
            <a:r>
              <a:rPr lang="en-US" dirty="0" smtClean="0"/>
              <a:t>After </a:t>
            </a:r>
            <a:r>
              <a:rPr lang="en-US" dirty="0"/>
              <a:t>twenty years, if there are no actions, then the level of service will be lowered and this mean lower efficiency for the road, higher travel time, congestion, and higher potential of traffic accidents. Therefore frequent inspections will be needed to re-design traffic conditions to enhance the performance for that road</a:t>
            </a:r>
            <a:r>
              <a:rPr lang="en-US" dirty="0" smtClean="0"/>
              <a:t>.</a:t>
            </a:r>
          </a:p>
          <a:p>
            <a:pPr algn="justLow" rtl="0"/>
            <a:r>
              <a:rPr lang="en-US" dirty="0"/>
              <a:t>Some sections need for routine maintenance, the section near Al- </a:t>
            </a:r>
            <a:r>
              <a:rPr lang="en-US" dirty="0" err="1"/>
              <a:t>Ain</a:t>
            </a:r>
            <a:r>
              <a:rPr lang="en-US" dirty="0"/>
              <a:t> camp needs an overlay layer, and the last section does not need anything.</a:t>
            </a:r>
          </a:p>
          <a:p>
            <a:pPr lvl="0" algn="justLow" rtl="0"/>
            <a:endParaRPr lang="en-US" dirty="0"/>
          </a:p>
          <a:p>
            <a:pPr algn="l" rtl="0"/>
            <a:endParaRPr lang="ar-SA" dirty="0"/>
          </a:p>
        </p:txBody>
      </p:sp>
    </p:spTree>
    <p:extLst>
      <p:ext uri="{BB962C8B-B14F-4D97-AF65-F5344CB8AC3E}">
        <p14:creationId xmlns:p14="http://schemas.microsoft.com/office/powerpoint/2010/main" val="578553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marL="0" indent="0" algn="ctr">
              <a:buNone/>
            </a:pPr>
            <a:r>
              <a:rPr lang="en-US" sz="8000" dirty="0" smtClean="0">
                <a:solidFill>
                  <a:srgbClr val="FF0000"/>
                </a:solidFill>
                <a:latin typeface="Dutch801 Rm BT" pitchFamily="18" charset="0"/>
                <a:cs typeface="+mj-cs"/>
              </a:rPr>
              <a:t>THANK YOU</a:t>
            </a:r>
            <a:endParaRPr lang="ar-SA" sz="8000" dirty="0">
              <a:solidFill>
                <a:srgbClr val="FF0000"/>
              </a:solidFill>
              <a:latin typeface="Dutch801 Rm BT" pitchFamily="18" charset="0"/>
              <a:cs typeface="+mj-cs"/>
            </a:endParaRPr>
          </a:p>
        </p:txBody>
      </p:sp>
    </p:spTree>
    <p:extLst>
      <p:ext uri="{BB962C8B-B14F-4D97-AF65-F5344CB8AC3E}">
        <p14:creationId xmlns:p14="http://schemas.microsoft.com/office/powerpoint/2010/main" val="45949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a:t>Introduction</a:t>
            </a:r>
            <a:endParaRPr lang="ar-SA" b="1" dirty="0"/>
          </a:p>
        </p:txBody>
      </p:sp>
      <p:sp>
        <p:nvSpPr>
          <p:cNvPr id="3" name="Content Placeholder 2"/>
          <p:cNvSpPr>
            <a:spLocks noGrp="1"/>
          </p:cNvSpPr>
          <p:nvPr>
            <p:ph sz="quarter" idx="1"/>
          </p:nvPr>
        </p:nvSpPr>
        <p:spPr>
          <a:xfrm>
            <a:off x="914400" y="1447800"/>
            <a:ext cx="7772400" cy="5105400"/>
          </a:xfrm>
        </p:spPr>
        <p:txBody>
          <a:bodyPr>
            <a:normAutofit/>
          </a:bodyPr>
          <a:lstStyle/>
          <a:p>
            <a:pPr algn="justLow" rtl="0"/>
            <a:r>
              <a:rPr lang="en-US" dirty="0"/>
              <a:t>Evaluation and analyzing the existing conditions of the road and predict any problems existence is a major task in order to provide the best </a:t>
            </a:r>
            <a:r>
              <a:rPr lang="en-US" dirty="0" smtClean="0"/>
              <a:t>solutions.</a:t>
            </a:r>
          </a:p>
          <a:p>
            <a:pPr algn="justLow" rtl="0"/>
            <a:r>
              <a:rPr lang="en-US" dirty="0" smtClean="0"/>
              <a:t>This </a:t>
            </a:r>
            <a:r>
              <a:rPr lang="en-US" dirty="0"/>
              <a:t>research aims to improve the operation, geometric, and pavement conditions for the mentioned road</a:t>
            </a:r>
            <a:r>
              <a:rPr lang="en-US" dirty="0" smtClean="0"/>
              <a:t>.</a:t>
            </a:r>
            <a:endParaRPr lang="en-US" dirty="0"/>
          </a:p>
          <a:p>
            <a:pPr algn="justLow" rtl="0"/>
            <a:r>
              <a:rPr lang="en-US" dirty="0" smtClean="0"/>
              <a:t>The </a:t>
            </a:r>
            <a:r>
              <a:rPr lang="en-US" dirty="0"/>
              <a:t>evaluation of pavement distress is an important part of the pavement management system by which a most effective strategy for maintenance and </a:t>
            </a:r>
            <a:r>
              <a:rPr lang="en-US" dirty="0" smtClean="0"/>
              <a:t>rehabilitation </a:t>
            </a:r>
            <a:r>
              <a:rPr lang="en-US" dirty="0"/>
              <a:t>can be developed</a:t>
            </a:r>
            <a:r>
              <a:rPr lang="en-US" dirty="0" smtClean="0"/>
              <a:t>.</a:t>
            </a:r>
          </a:p>
          <a:p>
            <a:pPr algn="justLow" rtl="0"/>
            <a:r>
              <a:rPr lang="en-US" dirty="0"/>
              <a:t>The pavement condition of Haifa Street becomes unacceptable across time. Many of distresses are caused by deficiencies in construction, materials, and maintenance</a:t>
            </a:r>
            <a:r>
              <a:rPr lang="en-US" dirty="0" smtClean="0"/>
              <a:t>.</a:t>
            </a:r>
          </a:p>
          <a:p>
            <a:pPr algn="justLow" rtl="0"/>
            <a:endParaRPr lang="en-US" dirty="0" smtClean="0"/>
          </a:p>
          <a:p>
            <a:pPr algn="justLow" rtl="0"/>
            <a:endParaRPr lang="ar-SA" dirty="0"/>
          </a:p>
        </p:txBody>
      </p:sp>
    </p:spTree>
    <p:extLst>
      <p:ext uri="{BB962C8B-B14F-4D97-AF65-F5344CB8AC3E}">
        <p14:creationId xmlns:p14="http://schemas.microsoft.com/office/powerpoint/2010/main" val="1180347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smtClean="0"/>
              <a:t>Introduction </a:t>
            </a:r>
            <a:endParaRPr lang="ar-SA" dirty="0"/>
          </a:p>
        </p:txBody>
      </p:sp>
      <p:sp>
        <p:nvSpPr>
          <p:cNvPr id="3" name="Content Placeholder 2"/>
          <p:cNvSpPr>
            <a:spLocks noGrp="1"/>
          </p:cNvSpPr>
          <p:nvPr>
            <p:ph sz="quarter" idx="1"/>
          </p:nvPr>
        </p:nvSpPr>
        <p:spPr/>
        <p:txBody>
          <a:bodyPr/>
          <a:lstStyle/>
          <a:p>
            <a:pPr algn="justLow" rtl="0"/>
            <a:r>
              <a:rPr lang="en-US" dirty="0"/>
              <a:t>The gradual deterioration of a pavement occurs due to many factors including variation in climate, drainage, soil conditions, and truck traffic load</a:t>
            </a:r>
            <a:r>
              <a:rPr lang="en-US" dirty="0" smtClean="0"/>
              <a:t>.</a:t>
            </a:r>
          </a:p>
          <a:p>
            <a:pPr algn="justLow" rtl="0"/>
            <a:r>
              <a:rPr lang="en-US" dirty="0"/>
              <a:t>Different changes and modifications may happen during street life cycle, which lead to accumulated distresses and defects of pavement surface</a:t>
            </a:r>
            <a:r>
              <a:rPr lang="en-US" dirty="0" smtClean="0"/>
              <a:t>.</a:t>
            </a:r>
          </a:p>
          <a:p>
            <a:pPr algn="justLow" rtl="0"/>
            <a:r>
              <a:rPr lang="en-US" dirty="0" smtClean="0"/>
              <a:t>So, knowledge </a:t>
            </a:r>
            <a:r>
              <a:rPr lang="en-US" dirty="0"/>
              <a:t>of the various types of distress is important to pavement designers because it can help them to identify the causes of the distress. </a:t>
            </a:r>
            <a:endParaRPr lang="en-US" dirty="0" smtClean="0"/>
          </a:p>
          <a:p>
            <a:pPr algn="justLow" rtl="0"/>
            <a:endParaRPr lang="en-US" dirty="0"/>
          </a:p>
          <a:p>
            <a:pPr algn="justLow" rtl="0"/>
            <a:endParaRPr lang="en-US" dirty="0" smtClean="0"/>
          </a:p>
          <a:p>
            <a:pPr algn="justLow" rtl="0"/>
            <a:endParaRPr lang="ar-SA" dirty="0"/>
          </a:p>
        </p:txBody>
      </p:sp>
    </p:spTree>
    <p:extLst>
      <p:ext uri="{BB962C8B-B14F-4D97-AF65-F5344CB8AC3E}">
        <p14:creationId xmlns:p14="http://schemas.microsoft.com/office/powerpoint/2010/main" val="403578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Areal Photography </a:t>
            </a:r>
            <a:endParaRPr lang="ar-SA" sz="6000" b="1" dirty="0"/>
          </a:p>
        </p:txBody>
      </p:sp>
      <p:pic>
        <p:nvPicPr>
          <p:cNvPr id="4"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00200"/>
            <a:ext cx="8419319" cy="4877109"/>
          </a:xfrm>
        </p:spPr>
      </p:pic>
    </p:spTree>
    <p:extLst>
      <p:ext uri="{BB962C8B-B14F-4D97-AF65-F5344CB8AC3E}">
        <p14:creationId xmlns:p14="http://schemas.microsoft.com/office/powerpoint/2010/main" val="30267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Methodology </a:t>
            </a:r>
            <a:endParaRPr lang="ar-SA" b="1" dirty="0"/>
          </a:p>
        </p:txBody>
      </p:sp>
      <p:sp>
        <p:nvSpPr>
          <p:cNvPr id="3" name="Content Placeholder 2"/>
          <p:cNvSpPr>
            <a:spLocks noGrp="1"/>
          </p:cNvSpPr>
          <p:nvPr>
            <p:ph sz="quarter" idx="1"/>
          </p:nvPr>
        </p:nvSpPr>
        <p:spPr/>
        <p:txBody>
          <a:bodyPr/>
          <a:lstStyle/>
          <a:p>
            <a:pPr algn="l" rtl="0"/>
            <a:r>
              <a:rPr lang="en-US" sz="3200" dirty="0"/>
              <a:t>Reconnaissance visit and Data collection </a:t>
            </a:r>
          </a:p>
          <a:p>
            <a:pPr algn="l" rtl="0"/>
            <a:r>
              <a:rPr lang="en-US" sz="3200" dirty="0"/>
              <a:t>Data analysis </a:t>
            </a:r>
          </a:p>
          <a:p>
            <a:pPr algn="l" rtl="0"/>
            <a:r>
              <a:rPr lang="en-US" sz="3200" dirty="0"/>
              <a:t>Setting the design criteria</a:t>
            </a:r>
          </a:p>
          <a:p>
            <a:pPr algn="l" rtl="0"/>
            <a:endParaRPr lang="ar-SA" dirty="0"/>
          </a:p>
        </p:txBody>
      </p:sp>
    </p:spTree>
    <p:extLst>
      <p:ext uri="{BB962C8B-B14F-4D97-AF65-F5344CB8AC3E}">
        <p14:creationId xmlns:p14="http://schemas.microsoft.com/office/powerpoint/2010/main" val="388984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Data Collection</a:t>
            </a:r>
            <a:endParaRPr lang="ar-SA" sz="6000" b="1" dirty="0"/>
          </a:p>
        </p:txBody>
      </p:sp>
      <p:sp>
        <p:nvSpPr>
          <p:cNvPr id="3" name="Content Placeholder 2"/>
          <p:cNvSpPr>
            <a:spLocks noGrp="1"/>
          </p:cNvSpPr>
          <p:nvPr>
            <p:ph sz="quarter" idx="1"/>
          </p:nvPr>
        </p:nvSpPr>
        <p:spPr/>
        <p:txBody>
          <a:bodyPr/>
          <a:lstStyle/>
          <a:p>
            <a:pPr algn="l" rtl="0"/>
            <a:r>
              <a:rPr lang="en-US" dirty="0"/>
              <a:t>Collecting data is very useful and essential for the project for assessment and redesign objectives. </a:t>
            </a:r>
            <a:endParaRPr lang="en-US" dirty="0" smtClean="0"/>
          </a:p>
          <a:p>
            <a:pPr algn="l" rtl="0"/>
            <a:r>
              <a:rPr lang="en-US" dirty="0"/>
              <a:t>Visiting the road to evaluate the exist condition. </a:t>
            </a:r>
          </a:p>
          <a:p>
            <a:pPr algn="justLow" rtl="0"/>
            <a:r>
              <a:rPr lang="en-US" dirty="0"/>
              <a:t>Municipality of Nablus </a:t>
            </a:r>
            <a:r>
              <a:rPr lang="en-US" dirty="0" smtClean="0"/>
              <a:t>was visited to </a:t>
            </a:r>
            <a:r>
              <a:rPr lang="en-US" dirty="0"/>
              <a:t>collect some data relative to the road such as alignment. </a:t>
            </a:r>
            <a:endParaRPr lang="en-US" dirty="0" smtClean="0"/>
          </a:p>
          <a:p>
            <a:pPr algn="l" rtl="0"/>
            <a:r>
              <a:rPr lang="en-US" dirty="0" smtClean="0"/>
              <a:t>In </a:t>
            </a:r>
            <a:r>
              <a:rPr lang="en-US" dirty="0"/>
              <a:t>addition, collecting data about vehicles i.e. Traffic volumes </a:t>
            </a:r>
            <a:r>
              <a:rPr lang="en-US" dirty="0" smtClean="0"/>
              <a:t>Count.</a:t>
            </a:r>
          </a:p>
          <a:p>
            <a:pPr algn="l" rtl="0"/>
            <a:r>
              <a:rPr lang="en-US" dirty="0"/>
              <a:t>Several samples were taken from three different sites on the street to determine the </a:t>
            </a:r>
            <a:r>
              <a:rPr lang="en-US" dirty="0" smtClean="0"/>
              <a:t>CBR.</a:t>
            </a:r>
          </a:p>
          <a:p>
            <a:pPr algn="l" rtl="0"/>
            <a:r>
              <a:rPr lang="en-US" sz="2800" dirty="0" smtClean="0"/>
              <a:t>Existing </a:t>
            </a:r>
            <a:r>
              <a:rPr lang="en-US" sz="2800" dirty="0"/>
              <a:t>road conditions.</a:t>
            </a:r>
          </a:p>
          <a:p>
            <a:pPr algn="l" rtl="0"/>
            <a:endParaRPr lang="ar-SA" dirty="0"/>
          </a:p>
        </p:txBody>
      </p:sp>
    </p:spTree>
    <p:extLst>
      <p:ext uri="{BB962C8B-B14F-4D97-AF65-F5344CB8AC3E}">
        <p14:creationId xmlns:p14="http://schemas.microsoft.com/office/powerpoint/2010/main" val="385580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Level of Service </a:t>
            </a:r>
            <a:endParaRPr lang="ar-SA" sz="6000" b="1" dirty="0"/>
          </a:p>
        </p:txBody>
      </p:sp>
      <p:sp>
        <p:nvSpPr>
          <p:cNvPr id="3" name="Content Placeholder 2"/>
          <p:cNvSpPr>
            <a:spLocks noGrp="1"/>
          </p:cNvSpPr>
          <p:nvPr>
            <p:ph sz="quarter" idx="1"/>
          </p:nvPr>
        </p:nvSpPr>
        <p:spPr/>
        <p:txBody>
          <a:bodyPr/>
          <a:lstStyle/>
          <a:p>
            <a:pPr algn="l" rtl="0"/>
            <a:r>
              <a:rPr lang="en-US" dirty="0"/>
              <a:t>For downgrade LOS=A</a:t>
            </a:r>
          </a:p>
          <a:p>
            <a:pPr algn="l" rtl="0"/>
            <a:r>
              <a:rPr lang="en-US" dirty="0"/>
              <a:t>For upgrade </a:t>
            </a:r>
            <a:r>
              <a:rPr lang="en-US" dirty="0" smtClean="0"/>
              <a:t>LOS=B</a:t>
            </a:r>
          </a:p>
          <a:p>
            <a:pPr marL="0" indent="0" algn="l" rtl="0">
              <a:buNone/>
            </a:pPr>
            <a:r>
              <a:rPr lang="en-US" i="1" dirty="0" smtClean="0"/>
              <a:t>After 20 years</a:t>
            </a:r>
          </a:p>
          <a:p>
            <a:pPr algn="l" rtl="0"/>
            <a:r>
              <a:rPr lang="en-US" dirty="0"/>
              <a:t>For downgrade </a:t>
            </a:r>
            <a:r>
              <a:rPr lang="en-US" dirty="0" smtClean="0"/>
              <a:t>LOS=C</a:t>
            </a:r>
          </a:p>
          <a:p>
            <a:pPr algn="l" rtl="0"/>
            <a:r>
              <a:rPr lang="en-US" dirty="0" smtClean="0"/>
              <a:t>For </a:t>
            </a:r>
            <a:r>
              <a:rPr lang="en-US" dirty="0"/>
              <a:t>upgrade </a:t>
            </a:r>
            <a:r>
              <a:rPr lang="en-US" dirty="0" smtClean="0"/>
              <a:t>LOS=E</a:t>
            </a:r>
            <a:endParaRPr lang="en-US" dirty="0"/>
          </a:p>
          <a:p>
            <a:pPr marL="0" indent="0" algn="l" rtl="0">
              <a:buNone/>
            </a:pPr>
            <a:endParaRPr lang="en-US" dirty="0" smtClean="0"/>
          </a:p>
          <a:p>
            <a:pPr algn="l" rtl="0"/>
            <a:endParaRPr lang="en-US" dirty="0"/>
          </a:p>
        </p:txBody>
      </p:sp>
    </p:spTree>
    <p:extLst>
      <p:ext uri="{BB962C8B-B14F-4D97-AF65-F5344CB8AC3E}">
        <p14:creationId xmlns:p14="http://schemas.microsoft.com/office/powerpoint/2010/main" val="2537113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2059</TotalTime>
  <Words>1403</Words>
  <Application>Microsoft Office PowerPoint</Application>
  <PresentationFormat>On-screen Show (4:3)</PresentationFormat>
  <Paragraphs>138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Evaluation and Redesign of Haifa Street</vt:lpstr>
      <vt:lpstr>Outline </vt:lpstr>
      <vt:lpstr>Abstract </vt:lpstr>
      <vt:lpstr>Introduction</vt:lpstr>
      <vt:lpstr>Introduction </vt:lpstr>
      <vt:lpstr>Areal Photography </vt:lpstr>
      <vt:lpstr>Methodology </vt:lpstr>
      <vt:lpstr>Data Collection</vt:lpstr>
      <vt:lpstr>Level of Service </vt:lpstr>
      <vt:lpstr>Detailed Visual Inspection</vt:lpstr>
      <vt:lpstr>Detailed Visual Inspection</vt:lpstr>
      <vt:lpstr>Detailed Visual Inspection</vt:lpstr>
      <vt:lpstr>Results </vt:lpstr>
      <vt:lpstr>Results </vt:lpstr>
      <vt:lpstr>Results </vt:lpstr>
      <vt:lpstr>Results</vt:lpstr>
      <vt:lpstr>Pavement Evaluation and Remedial Actions</vt:lpstr>
      <vt:lpstr>Pavement Evaluation and Remedial Actions</vt:lpstr>
      <vt:lpstr>Pavement Evaluation and Remedial Actions</vt:lpstr>
      <vt:lpstr>Pavement Evaluation and Remedial Actions</vt:lpstr>
      <vt:lpstr> Geometric Evaluation</vt:lpstr>
      <vt:lpstr> Geometric Evaluation</vt:lpstr>
      <vt:lpstr> Geometric Evaluation</vt:lpstr>
      <vt:lpstr> Geometric Evaluation</vt:lpstr>
      <vt:lpstr> Geometric Evaluation</vt:lpstr>
      <vt:lpstr> Geometric Evaluation</vt:lpstr>
      <vt:lpstr> Geometric Evaluation</vt:lpstr>
      <vt:lpstr> Geometric Evaluation</vt:lpstr>
      <vt:lpstr>       Conclusions and Recommendations </vt:lpstr>
      <vt:lpstr>Conclusions and    Recommendations</vt:lpstr>
      <vt:lpstr>Conclusions and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and Redesign of Haifa Street</dc:title>
  <dc:creator>user</dc:creator>
  <cp:lastModifiedBy>user</cp:lastModifiedBy>
  <cp:revision>41</cp:revision>
  <dcterms:created xsi:type="dcterms:W3CDTF">2015-12-19T06:54:56Z</dcterms:created>
  <dcterms:modified xsi:type="dcterms:W3CDTF">2016-01-02T18:48:57Z</dcterms:modified>
</cp:coreProperties>
</file>