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59" r:id="rId5"/>
    <p:sldId id="260" r:id="rId6"/>
    <p:sldId id="261" r:id="rId7"/>
    <p:sldId id="262" r:id="rId8"/>
    <p:sldId id="263" r:id="rId9"/>
    <p:sldId id="280" r:id="rId10"/>
    <p:sldId id="265" r:id="rId11"/>
    <p:sldId id="264" r:id="rId12"/>
    <p:sldId id="281" r:id="rId13"/>
    <p:sldId id="266" r:id="rId14"/>
    <p:sldId id="267" r:id="rId15"/>
    <p:sldId id="282" r:id="rId16"/>
    <p:sldId id="283" r:id="rId17"/>
    <p:sldId id="268" r:id="rId18"/>
    <p:sldId id="269" r:id="rId19"/>
    <p:sldId id="270" r:id="rId20"/>
    <p:sldId id="272" r:id="rId21"/>
    <p:sldId id="271"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DAED2-3C94-4F4B-BCDD-9C9CEABE049E}"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5CA5C-C928-49B6-B1F9-01364476B4A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05CA5C-C928-49B6-B1F9-01364476B4AF}"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7FC0D9-4308-4D36-A626-1E60C815822F}" type="datetimeFigureOut">
              <a:rPr lang="en-US" smtClean="0"/>
              <a:t>5/11/2016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2F6972-E555-44B5-BA19-39087BB1733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7FC0D9-4308-4D36-A626-1E60C815822F}"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F6972-E555-44B5-BA19-39087BB17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12F6972-E555-44B5-BA19-39087BB1733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7FC0D9-4308-4D36-A626-1E60C815822F}"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7FC0D9-4308-4D36-A626-1E60C815822F}"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12F6972-E555-44B5-BA19-39087BB1733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7FC0D9-4308-4D36-A626-1E60C815822F}" type="datetimeFigureOut">
              <a:rPr lang="en-US" smtClean="0"/>
              <a:t>5/11/2016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2F6972-E555-44B5-BA19-39087BB1733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7FC0D9-4308-4D36-A626-1E60C815822F}"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F6972-E555-44B5-BA19-39087BB1733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7FC0D9-4308-4D36-A626-1E60C815822F}" type="datetimeFigureOut">
              <a:rPr lang="en-US" smtClean="0"/>
              <a:t>5/11/2016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12F6972-E555-44B5-BA19-39087BB1733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7FC0D9-4308-4D36-A626-1E60C815822F}"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12F6972-E555-44B5-BA19-39087BB17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7FC0D9-4308-4D36-A626-1E60C815822F}"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2F6972-E555-44B5-BA19-39087BB17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2F6972-E555-44B5-BA19-39087BB1733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7FC0D9-4308-4D36-A626-1E60C815822F}" type="datetimeFigureOut">
              <a:rPr lang="en-US" smtClean="0"/>
              <a:t>5/11/2016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12F6972-E555-44B5-BA19-39087BB1733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7FC0D9-4308-4D36-A626-1E60C815822F}" type="datetimeFigureOut">
              <a:rPr lang="en-US" smtClean="0"/>
              <a:t>5/11/2016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7FC0D9-4308-4D36-A626-1E60C815822F}" type="datetimeFigureOut">
              <a:rPr lang="en-US" smtClean="0"/>
              <a:t>5/11/2016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2F6972-E555-44B5-BA19-39087BB1733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Prepared by:</a:t>
            </a:r>
          </a:p>
          <a:p>
            <a:r>
              <a:rPr lang="en-US" dirty="0" smtClean="0"/>
              <a:t>Mohammed Othman </a:t>
            </a:r>
          </a:p>
          <a:p>
            <a:r>
              <a:rPr lang="en-US" dirty="0" smtClean="0"/>
              <a:t>Laith nedal</a:t>
            </a:r>
          </a:p>
          <a:p>
            <a:r>
              <a:rPr lang="en-US" dirty="0" smtClean="0"/>
              <a:t>Amro adwan</a:t>
            </a:r>
          </a:p>
          <a:p>
            <a:r>
              <a:rPr lang="en-US" dirty="0" smtClean="0"/>
              <a:t>Mammon Hamada </a:t>
            </a:r>
            <a:endParaRPr lang="en-US" dirty="0"/>
          </a:p>
        </p:txBody>
      </p:sp>
      <p:sp>
        <p:nvSpPr>
          <p:cNvPr id="2" name="Title 1"/>
          <p:cNvSpPr>
            <a:spLocks noGrp="1"/>
          </p:cNvSpPr>
          <p:nvPr>
            <p:ph type="ctrTitle"/>
          </p:nvPr>
        </p:nvSpPr>
        <p:spPr/>
        <p:txBody>
          <a:bodyPr/>
          <a:lstStyle/>
          <a:p>
            <a:r>
              <a:rPr lang="en-US" dirty="0" smtClean="0"/>
              <a:t>Olive waste press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advantages of a lead screw </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eriod"/>
            </a:pPr>
            <a:r>
              <a:rPr lang="en-US" dirty="0" smtClean="0"/>
              <a:t>Large load carrying capability</a:t>
            </a:r>
          </a:p>
          <a:p>
            <a:pPr marL="514350" indent="-514350">
              <a:buAutoNum type="arabicPeriod"/>
            </a:pPr>
            <a:r>
              <a:rPr lang="en-US" dirty="0" smtClean="0"/>
              <a:t> 2. Compact</a:t>
            </a:r>
          </a:p>
          <a:p>
            <a:pPr marL="514350" indent="-514350">
              <a:buAutoNum type="arabicPeriod"/>
            </a:pPr>
            <a:r>
              <a:rPr lang="en-US" dirty="0" smtClean="0"/>
              <a:t> 3. Simple to design.</a:t>
            </a:r>
          </a:p>
          <a:p>
            <a:pPr marL="514350" indent="-514350">
              <a:buAutoNum type="arabicPeriod"/>
            </a:pPr>
            <a:r>
              <a:rPr lang="en-US" dirty="0" smtClean="0"/>
              <a:t> Easy to manufacture; no specialized machinery is required. </a:t>
            </a:r>
          </a:p>
          <a:p>
            <a:pPr marL="514350" indent="-514350">
              <a:buAutoNum type="arabicPeriod"/>
            </a:pPr>
            <a:r>
              <a:rPr lang="en-US" dirty="0" smtClean="0"/>
              <a:t>Large mechanical advantage.</a:t>
            </a:r>
          </a:p>
          <a:p>
            <a:pPr marL="514350" indent="-514350">
              <a:buAutoNum type="arabicPeriod"/>
            </a:pPr>
            <a:r>
              <a:rPr lang="en-US" dirty="0" smtClean="0"/>
              <a:t> Precise and accurate linear motion.</a:t>
            </a:r>
          </a:p>
          <a:p>
            <a:pPr marL="514350" indent="-514350">
              <a:buAutoNum type="arabicPeriod"/>
            </a:pPr>
            <a:r>
              <a:rPr lang="en-US" dirty="0" smtClean="0"/>
              <a:t> Smooth, quiet, and low maintenance.</a:t>
            </a:r>
          </a:p>
          <a:p>
            <a:pPr marL="514350" indent="-514350">
              <a:buAutoNum type="arabicPeriod"/>
            </a:pPr>
            <a:r>
              <a:rPr lang="en-US" dirty="0" smtClean="0"/>
              <a:t> Minimal number of parts.</a:t>
            </a:r>
          </a:p>
          <a:p>
            <a:pPr marL="514350" indent="-514350">
              <a:buAutoNum type="arabicPeriod"/>
            </a:pPr>
            <a:r>
              <a:rPr lang="en-US" dirty="0" smtClean="0"/>
              <a:t> Most are self-locking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pressing mechanism </a:t>
            </a:r>
            <a:endParaRPr lang="en-US" dirty="0"/>
          </a:p>
        </p:txBody>
      </p:sp>
      <p:sp>
        <p:nvSpPr>
          <p:cNvPr id="3" name="Content Placeholder 2"/>
          <p:cNvSpPr>
            <a:spLocks noGrp="1"/>
          </p:cNvSpPr>
          <p:nvPr>
            <p:ph sz="quarter" idx="1"/>
          </p:nvPr>
        </p:nvSpPr>
        <p:spPr/>
        <p:txBody>
          <a:bodyPr>
            <a:normAutofit/>
          </a:bodyPr>
          <a:lstStyle/>
          <a:p>
            <a:r>
              <a:rPr lang="en-US" dirty="0" smtClean="0"/>
              <a:t> Hydraulic press :- </a:t>
            </a:r>
          </a:p>
          <a:p>
            <a:pPr>
              <a:buNone/>
            </a:pPr>
            <a:r>
              <a:rPr lang="en-US" dirty="0" smtClean="0"/>
              <a:t> The hydraulic press depends on Pascal's principle: the pressure throughout a closed system is constant. One part of the system is a piston acting as a pump, with a modest mechanical force acting on a small </a:t>
            </a:r>
            <a:r>
              <a:rPr lang="en-US" dirty="0" err="1" smtClean="0"/>
              <a:t>crosssectional</a:t>
            </a:r>
            <a:r>
              <a:rPr lang="en-US" dirty="0" smtClean="0"/>
              <a:t> area; the other part is a piston with a larger area which generates a correspondingly large mechanical force. Only small-diameter tubing (which more easily resists pressure) is needed if the pump is separated from the press cylinder.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press</a:t>
            </a:r>
            <a:endParaRPr lang="en-US" dirty="0"/>
          </a:p>
        </p:txBody>
      </p:sp>
      <p:pic>
        <p:nvPicPr>
          <p:cNvPr id="4" name="Content Placeholder 3" descr="download (1).jpg"/>
          <p:cNvPicPr>
            <a:picLocks noGrp="1" noChangeAspect="1"/>
          </p:cNvPicPr>
          <p:nvPr>
            <p:ph sz="quarter" idx="1"/>
          </p:nvPr>
        </p:nvPicPr>
        <p:blipFill>
          <a:blip r:embed="rId2" cstate="print"/>
          <a:stretch>
            <a:fillRect/>
          </a:stretch>
        </p:blipFill>
        <p:spPr>
          <a:xfrm>
            <a:off x="2819400" y="2286000"/>
            <a:ext cx="3644107" cy="343663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advantage of hydraulic system</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1. Fluid power systems are simple, easy to operate and can be controlled accurately</a:t>
            </a:r>
          </a:p>
          <a:p>
            <a:pPr>
              <a:buNone/>
            </a:pPr>
            <a:r>
              <a:rPr lang="en-US" dirty="0" smtClean="0"/>
              <a:t> 2. Multiplication and variation of forces.</a:t>
            </a:r>
          </a:p>
          <a:p>
            <a:pPr>
              <a:buNone/>
            </a:pPr>
            <a:r>
              <a:rPr lang="en-US" dirty="0" smtClean="0"/>
              <a:t> 3. Multifunction control.</a:t>
            </a:r>
          </a:p>
          <a:p>
            <a:pPr>
              <a:buNone/>
            </a:pPr>
            <a:r>
              <a:rPr lang="en-US" dirty="0" smtClean="0"/>
              <a:t> 4. Low-speed torque.</a:t>
            </a:r>
          </a:p>
          <a:p>
            <a:pPr>
              <a:buNone/>
            </a:pPr>
            <a:r>
              <a:rPr lang="en-US" dirty="0" smtClean="0"/>
              <a:t> 5. Constant force or torque.</a:t>
            </a:r>
          </a:p>
          <a:p>
            <a:pPr>
              <a:buNone/>
            </a:pPr>
            <a:r>
              <a:rPr lang="en-US" dirty="0" smtClean="0"/>
              <a:t> 6. Economical.</a:t>
            </a:r>
          </a:p>
          <a:p>
            <a:pPr>
              <a:buNone/>
            </a:pPr>
            <a:r>
              <a:rPr lang="en-US" dirty="0" smtClean="0"/>
              <a:t> 7. Low weight to power ratio.</a:t>
            </a:r>
          </a:p>
          <a:p>
            <a:pPr>
              <a:buNone/>
            </a:pPr>
            <a:r>
              <a:rPr lang="en-US" dirty="0" smtClean="0"/>
              <a:t> 8. Fluid power systems can be used where safety is of vital importance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a:t>
            </a:r>
            <a:endParaRPr lang="en-US" dirty="0"/>
          </a:p>
        </p:txBody>
      </p:sp>
      <p:sp>
        <p:nvSpPr>
          <p:cNvPr id="3" name="Content Placeholder 2"/>
          <p:cNvSpPr>
            <a:spLocks noGrp="1"/>
          </p:cNvSpPr>
          <p:nvPr>
            <p:ph sz="quarter" idx="1"/>
          </p:nvPr>
        </p:nvSpPr>
        <p:spPr/>
        <p:txBody>
          <a:bodyPr/>
          <a:lstStyle/>
          <a:p>
            <a:r>
              <a:rPr lang="en-US" dirty="0" smtClean="0"/>
              <a:t>Motor. </a:t>
            </a:r>
          </a:p>
          <a:p>
            <a:r>
              <a:rPr lang="en-US" dirty="0" smtClean="0"/>
              <a:t>Gear box.</a:t>
            </a:r>
          </a:p>
          <a:p>
            <a:r>
              <a:rPr lang="en-US" dirty="0" smtClean="0"/>
              <a:t>Pipe. </a:t>
            </a:r>
          </a:p>
          <a:p>
            <a:r>
              <a:rPr lang="en-US" dirty="0" smtClean="0"/>
              <a:t> Power screw. </a:t>
            </a:r>
          </a:p>
          <a:p>
            <a:r>
              <a:rPr lang="en-US" dirty="0" smtClean="0"/>
              <a:t>tank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component</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457200" y="1600200"/>
            <a:ext cx="8338710" cy="482634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Tank</a:t>
            </a:r>
            <a:endParaRPr lang="en-US"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381000" y="1989137"/>
            <a:ext cx="8382000" cy="44116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SINGLE SPEED ASYNCHRONOUS THREE-PHASE STANDARD MOTOR</a:t>
            </a:r>
            <a:endParaRPr lang="en-US" sz="2400" dirty="0"/>
          </a:p>
        </p:txBody>
      </p:sp>
      <p:sp>
        <p:nvSpPr>
          <p:cNvPr id="3" name="Content Placeholder 2"/>
          <p:cNvSpPr>
            <a:spLocks noGrp="1"/>
          </p:cNvSpPr>
          <p:nvPr>
            <p:ph sz="quarter" idx="1"/>
          </p:nvPr>
        </p:nvSpPr>
        <p:spPr/>
        <p:txBody>
          <a:bodyPr/>
          <a:lstStyle/>
          <a:p>
            <a:r>
              <a:rPr lang="en-US" dirty="0" smtClean="0"/>
              <a:t> single and two speed asynchronous three phase standard motors are noiseless, reliable, strong and versatile. The single speed motors are available from MEC 56 to MEC 180 sizes for standardized power from 0.06kW to 37kW. For the two speed motors the winding can be single or double.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Gear box </a:t>
            </a:r>
            <a:endParaRPr lang="en-US" dirty="0"/>
          </a:p>
        </p:txBody>
      </p:sp>
      <p:sp>
        <p:nvSpPr>
          <p:cNvPr id="3" name="Content Placeholder 2"/>
          <p:cNvSpPr>
            <a:spLocks noGrp="1"/>
          </p:cNvSpPr>
          <p:nvPr>
            <p:ph sz="quarter" idx="1"/>
          </p:nvPr>
        </p:nvSpPr>
        <p:spPr/>
        <p:txBody>
          <a:bodyPr/>
          <a:lstStyle/>
          <a:p>
            <a:r>
              <a:rPr lang="en-US" dirty="0" smtClean="0"/>
              <a:t>A gearbox is a collection of mechanical components that deliver maximum power from an engine by managing a series of gear ratios that in turn operate a transmission. These components include: a gear selector, fork, collar, dog teeth and a gear set.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Power screw</a:t>
            </a:r>
            <a:endParaRPr lang="en-US" dirty="0"/>
          </a:p>
        </p:txBody>
      </p:sp>
      <p:sp>
        <p:nvSpPr>
          <p:cNvPr id="3" name="Content Placeholder 2"/>
          <p:cNvSpPr>
            <a:spLocks noGrp="1"/>
          </p:cNvSpPr>
          <p:nvPr>
            <p:ph sz="quarter" idx="1"/>
          </p:nvPr>
        </p:nvSpPr>
        <p:spPr/>
        <p:txBody>
          <a:bodyPr/>
          <a:lstStyle/>
          <a:p>
            <a:r>
              <a:rPr lang="en-US" dirty="0" smtClean="0"/>
              <a:t>V-threads are less suitable for </a:t>
            </a:r>
            <a:r>
              <a:rPr lang="en-US" dirty="0" err="1" smtClean="0"/>
              <a:t>leadscrews</a:t>
            </a:r>
            <a:r>
              <a:rPr lang="en-US" dirty="0" smtClean="0"/>
              <a:t> than others. Such as Acme because they have more friction between the threads. Their threads are designed to induce this friction to keep the fastener from loosening.</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200400" y="3886200"/>
            <a:ext cx="3376613" cy="226657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 </a:t>
            </a:r>
            <a:endParaRPr lang="en-US" dirty="0"/>
          </a:p>
        </p:txBody>
      </p:sp>
      <p:sp>
        <p:nvSpPr>
          <p:cNvPr id="3" name="Content Placeholder 2"/>
          <p:cNvSpPr>
            <a:spLocks noGrp="1"/>
          </p:cNvSpPr>
          <p:nvPr>
            <p:ph sz="quarter" idx="1"/>
          </p:nvPr>
        </p:nvSpPr>
        <p:spPr/>
        <p:txBody>
          <a:bodyPr/>
          <a:lstStyle/>
          <a:p>
            <a:r>
              <a:rPr lang="en-US" dirty="0" smtClean="0"/>
              <a:t> This project was conducted to study the effects of different levels of olive pulp now we can classified the olive waste biomass renewable energy</a:t>
            </a:r>
            <a:endParaRPr lang="en-US" dirty="0"/>
          </a:p>
        </p:txBody>
      </p:sp>
      <p:pic>
        <p:nvPicPr>
          <p:cNvPr id="4" name="Picture 3" descr="1291878696_1.jpg"/>
          <p:cNvPicPr>
            <a:picLocks noChangeAspect="1"/>
          </p:cNvPicPr>
          <p:nvPr/>
        </p:nvPicPr>
        <p:blipFill>
          <a:blip r:embed="rId3" cstate="print"/>
          <a:stretch>
            <a:fillRect/>
          </a:stretch>
        </p:blipFill>
        <p:spPr>
          <a:xfrm>
            <a:off x="2286000" y="3200400"/>
            <a:ext cx="4924425" cy="31051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Operation </a:t>
            </a:r>
            <a:endParaRPr lang="en-US" dirty="0"/>
          </a:p>
        </p:txBody>
      </p:sp>
      <p:sp>
        <p:nvSpPr>
          <p:cNvPr id="3" name="Content Placeholder 2"/>
          <p:cNvSpPr>
            <a:spLocks noGrp="1"/>
          </p:cNvSpPr>
          <p:nvPr>
            <p:ph sz="quarter" idx="1"/>
          </p:nvPr>
        </p:nvSpPr>
        <p:spPr/>
        <p:txBody>
          <a:bodyPr>
            <a:normAutofit/>
          </a:bodyPr>
          <a:lstStyle/>
          <a:p>
            <a:r>
              <a:rPr lang="en-US" dirty="0" smtClean="0"/>
              <a:t> The way to operate the press is easy by integrate all previous component at first  the peat is thrown into the tank which connected by channel to the belt the peat moved along the belt to the mold which is the press ram which is automatically pressed the peat into a briquettes which then moved again into final station where a worker take the briquettes and arrange them , and after leave the peat cylinder under the sun rays for a day , after that the cylinders well be ready to move or use or even packing .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sz="quarter" idx="1"/>
          </p:nvPr>
        </p:nvSpPr>
        <p:spPr/>
        <p:txBody>
          <a:bodyPr>
            <a:normAutofit/>
          </a:bodyPr>
          <a:lstStyle/>
          <a:p>
            <a:r>
              <a:rPr lang="en-US" dirty="0" smtClean="0"/>
              <a:t>Safety is the important factor in all project, in this project we deal with machine (its idiot) so safety procedure must be taken in consideration for example a complete safety clothes should be warn (hat, rope, gloves and respirator, the machine should be protected by a glass shield to prevent any unexpected accident by the lake of experience for the worker.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a:t>
            </a:r>
            <a:endParaRPr lang="en-US" dirty="0"/>
          </a:p>
        </p:txBody>
      </p:sp>
      <p:sp>
        <p:nvSpPr>
          <p:cNvPr id="3" name="Content Placeholder 2"/>
          <p:cNvSpPr>
            <a:spLocks noGrp="1"/>
          </p:cNvSpPr>
          <p:nvPr>
            <p:ph sz="quarter" idx="1"/>
          </p:nvPr>
        </p:nvSpPr>
        <p:spPr/>
        <p:txBody>
          <a:bodyPr/>
          <a:lstStyle/>
          <a:p>
            <a:r>
              <a:rPr lang="en-US" dirty="0" smtClean="0"/>
              <a:t>Motor three phase </a:t>
            </a:r>
          </a:p>
          <a:p>
            <a:r>
              <a:rPr lang="en-US" dirty="0" smtClean="0"/>
              <a:t>Frequency 50 hertz </a:t>
            </a:r>
          </a:p>
          <a:p>
            <a:r>
              <a:rPr lang="en-US" dirty="0" smtClean="0"/>
              <a:t>Power is 0.75 </a:t>
            </a:r>
            <a:r>
              <a:rPr lang="en-US" dirty="0" err="1" smtClean="0"/>
              <a:t>kw</a:t>
            </a:r>
            <a:r>
              <a:rPr lang="en-US" dirty="0" smtClean="0"/>
              <a:t> </a:t>
            </a:r>
          </a:p>
          <a:p>
            <a:r>
              <a:rPr lang="en-US" dirty="0" smtClean="0"/>
              <a:t>One horse power </a:t>
            </a:r>
          </a:p>
          <a:p>
            <a:r>
              <a:rPr lang="en-US" dirty="0" smtClean="0"/>
              <a:t>1.6777 ampere </a:t>
            </a:r>
          </a:p>
          <a:p>
            <a:r>
              <a:rPr lang="en-US" dirty="0" smtClean="0"/>
              <a:t>Speed of motor 1500 rpm </a:t>
            </a:r>
          </a:p>
          <a:p>
            <a:r>
              <a:rPr lang="en-US" dirty="0" smtClean="0"/>
              <a:t>We have ratio for gear box 60:1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sz="quarter" idx="1"/>
          </p:nvPr>
        </p:nvSpPr>
        <p:spPr/>
        <p:txBody>
          <a:bodyPr/>
          <a:lstStyle/>
          <a:p>
            <a:r>
              <a:rPr lang="en-US" dirty="0" smtClean="0"/>
              <a:t>Angular speed: 𝑤=2∗𝜋∗𝑁 60 </a:t>
            </a:r>
          </a:p>
          <a:p>
            <a:r>
              <a:rPr lang="en-US" dirty="0" smtClean="0"/>
              <a:t>𝑤 =</a:t>
            </a:r>
          </a:p>
          <a:p>
            <a:r>
              <a:rPr lang="en-US" dirty="0" smtClean="0"/>
              <a:t>2 ∗ 𝜋 ∗ 1500 60  </a:t>
            </a:r>
          </a:p>
          <a:p>
            <a:r>
              <a:rPr lang="en-US" dirty="0" smtClean="0"/>
              <a:t>= 9420 60  </a:t>
            </a:r>
          </a:p>
          <a:p>
            <a:r>
              <a:rPr lang="en-US" dirty="0" smtClean="0"/>
              <a:t>= 157 𝑟𝑎𝑑/𝑠𝑒𝑐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sz="quarter" idx="1"/>
          </p:nvPr>
        </p:nvSpPr>
        <p:spPr/>
        <p:txBody>
          <a:bodyPr/>
          <a:lstStyle/>
          <a:p>
            <a:r>
              <a:rPr lang="en-US" dirty="0" smtClean="0"/>
              <a:t>power </a:t>
            </a:r>
          </a:p>
          <a:p>
            <a:pPr>
              <a:buNone/>
            </a:pPr>
            <a:r>
              <a:rPr lang="en-US" dirty="0" smtClean="0"/>
              <a:t>𝑝𝑜𝑤𝑒𝑟 = 𝑇 ∗ 𝑤 </a:t>
            </a:r>
          </a:p>
          <a:p>
            <a:pPr>
              <a:buNone/>
            </a:pPr>
            <a:r>
              <a:rPr lang="en-US" dirty="0" smtClean="0"/>
              <a:t>1hp=</a:t>
            </a:r>
          </a:p>
          <a:p>
            <a:pPr>
              <a:buNone/>
            </a:pPr>
            <a:r>
              <a:rPr lang="en-US" dirty="0" smtClean="0"/>
              <a:t>745.7watt 1 ∗ 745.7 = 𝑇 ∗ 157 𝑇 </a:t>
            </a:r>
          </a:p>
          <a:p>
            <a:pPr>
              <a:buNone/>
            </a:pPr>
            <a:r>
              <a:rPr lang="en-US" dirty="0" smtClean="0"/>
              <a:t>= 4.747 𝑁.𝑚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sz="quarter" idx="1"/>
          </p:nvPr>
        </p:nvSpPr>
        <p:spPr/>
        <p:txBody>
          <a:bodyPr/>
          <a:lstStyle/>
          <a:p>
            <a:r>
              <a:rPr lang="en-US" dirty="0" smtClean="0"/>
              <a:t>-gear box </a:t>
            </a:r>
          </a:p>
          <a:p>
            <a:r>
              <a:rPr lang="en-US" dirty="0" smtClean="0"/>
              <a:t>𝑁1/ 𝑁2</a:t>
            </a:r>
          </a:p>
          <a:p>
            <a:r>
              <a:rPr lang="en-US" dirty="0" smtClean="0"/>
              <a:t>𝑤2/ 𝑤1 </a:t>
            </a:r>
          </a:p>
          <a:p>
            <a:r>
              <a:rPr lang="en-US" dirty="0" smtClean="0"/>
              <a:t>1/ 60</a:t>
            </a:r>
          </a:p>
          <a:p>
            <a:r>
              <a:rPr lang="en-US" dirty="0" smtClean="0"/>
              <a:t>𝑤2/ 157 </a:t>
            </a:r>
          </a:p>
          <a:p>
            <a:r>
              <a:rPr lang="en-US" dirty="0" smtClean="0"/>
              <a:t>𝑤2 = 2.6166 </a:t>
            </a:r>
            <a:r>
              <a:rPr lang="en-US" dirty="0" err="1" smtClean="0"/>
              <a:t>rad</a:t>
            </a:r>
            <a:r>
              <a:rPr lang="en-US" dirty="0" smtClean="0"/>
              <a:t>/sec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sz="quarter" idx="1"/>
          </p:nvPr>
        </p:nvSpPr>
        <p:spPr/>
        <p:txBody>
          <a:bodyPr>
            <a:normAutofit/>
          </a:bodyPr>
          <a:lstStyle/>
          <a:p>
            <a:r>
              <a:rPr lang="en-US" dirty="0" err="1" smtClean="0"/>
              <a:t>efficincy</a:t>
            </a:r>
            <a:r>
              <a:rPr lang="en-US" dirty="0" smtClean="0"/>
              <a:t> =Pout/ </a:t>
            </a:r>
            <a:r>
              <a:rPr lang="en-US" dirty="0" err="1" smtClean="0"/>
              <a:t>Pinp</a:t>
            </a:r>
            <a:r>
              <a:rPr lang="en-US" dirty="0" smtClean="0"/>
              <a:t>  </a:t>
            </a:r>
          </a:p>
          <a:p>
            <a:r>
              <a:rPr lang="en-US" dirty="0" err="1" smtClean="0"/>
              <a:t>eff</a:t>
            </a:r>
            <a:r>
              <a:rPr lang="en-US" dirty="0" smtClean="0"/>
              <a:t> = pout /750  </a:t>
            </a:r>
          </a:p>
          <a:p>
            <a:r>
              <a:rPr lang="en-US" dirty="0" smtClean="0"/>
              <a:t>0.9 =𝑝𝑜𝑢𝑡 /750   </a:t>
            </a:r>
          </a:p>
          <a:p>
            <a:r>
              <a:rPr lang="en-US" dirty="0" smtClean="0"/>
              <a:t>𝑝𝑜𝑢𝑡 = 675 𝑤𝑎𝑡𝑡   </a:t>
            </a:r>
          </a:p>
          <a:p>
            <a:r>
              <a:rPr lang="en-US" dirty="0" smtClean="0"/>
              <a:t>𝑃𝑜𝑢𝑡 = 𝑇2 ∗ 𝑤2  </a:t>
            </a:r>
          </a:p>
          <a:p>
            <a:r>
              <a:rPr lang="en-US" dirty="0" smtClean="0"/>
              <a:t>675 = 𝑇2 ∗ 2.6166 𝑇2 = 257.97 𝑁.𝑚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Result and Analysis </a:t>
            </a:r>
            <a:endParaRPr lang="en-US" dirty="0"/>
          </a:p>
        </p:txBody>
      </p:sp>
      <p:sp>
        <p:nvSpPr>
          <p:cNvPr id="3" name="Content Placeholder 2"/>
          <p:cNvSpPr>
            <a:spLocks noGrp="1"/>
          </p:cNvSpPr>
          <p:nvPr>
            <p:ph sz="quarter" idx="1"/>
          </p:nvPr>
        </p:nvSpPr>
        <p:spPr/>
        <p:txBody>
          <a:bodyPr>
            <a:normAutofit/>
          </a:bodyPr>
          <a:lstStyle/>
          <a:p>
            <a:r>
              <a:rPr lang="en-US" dirty="0" smtClean="0"/>
              <a:t> The project have been discussed completely all component have been chosen from the tank to the power screw the design approximately completed the press which we will construct will be able to deform ragged peat into briquettes which ready to use for many application like heating system and ovens, and we chose the screw press to give the perfect result and it well look like a big Chopper Weft.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Conclusion and Recommendation </a:t>
            </a:r>
            <a:endParaRPr lang="en-US" dirty="0"/>
          </a:p>
        </p:txBody>
      </p:sp>
      <p:sp>
        <p:nvSpPr>
          <p:cNvPr id="3" name="Content Placeholder 2"/>
          <p:cNvSpPr>
            <a:spLocks noGrp="1"/>
          </p:cNvSpPr>
          <p:nvPr>
            <p:ph sz="quarter" idx="1"/>
          </p:nvPr>
        </p:nvSpPr>
        <p:spPr/>
        <p:txBody>
          <a:bodyPr>
            <a:normAutofit/>
          </a:bodyPr>
          <a:lstStyle/>
          <a:p>
            <a:r>
              <a:rPr lang="en-US" dirty="0" smtClean="0"/>
              <a:t>After all the press is success to deform ragged peat into briquettes , the press will make a good profit for the user because after pressing the peat it could be sale to factory where they can use it instead of diesel , so some modification could be carried to  improve the work of the press and to reduce the cost and increase the profit, conduct a large facility is a good example, also using very large press could increase the profit and decrease the cost by reducing the worker and increasing production .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olive waste:</a:t>
            </a:r>
            <a:endParaRPr lang="en-US" dirty="0"/>
          </a:p>
        </p:txBody>
      </p:sp>
      <p:sp>
        <p:nvSpPr>
          <p:cNvPr id="3" name="Content Placeholder 2"/>
          <p:cNvSpPr>
            <a:spLocks noGrp="1"/>
          </p:cNvSpPr>
          <p:nvPr>
            <p:ph sz="quarter" idx="1"/>
          </p:nvPr>
        </p:nvSpPr>
        <p:spPr/>
        <p:txBody>
          <a:bodyPr/>
          <a:lstStyle/>
          <a:p>
            <a:r>
              <a:rPr lang="en-US" dirty="0" smtClean="0"/>
              <a:t>Generate electricity.</a:t>
            </a:r>
          </a:p>
          <a:p>
            <a:r>
              <a:rPr lang="en-US" dirty="0" smtClean="0"/>
              <a:t>Thermal and heat production.</a:t>
            </a:r>
          </a:p>
          <a:p>
            <a:r>
              <a:rPr lang="en-US" dirty="0" smtClean="0"/>
              <a:t>Industrial production.</a:t>
            </a:r>
          </a:p>
          <a:p>
            <a:r>
              <a:rPr lang="en-US" dirty="0" smtClean="0"/>
              <a:t>Free material </a:t>
            </a:r>
          </a:p>
          <a:p>
            <a:r>
              <a:rPr lang="en-US" dirty="0" smtClean="0"/>
              <a:t>Have a high specific heat</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olive waste:</a:t>
            </a:r>
            <a:endParaRPr lang="en-US" dirty="0"/>
          </a:p>
        </p:txBody>
      </p:sp>
      <p:sp>
        <p:nvSpPr>
          <p:cNvPr id="3" name="Content Placeholder 2"/>
          <p:cNvSpPr>
            <a:spLocks noGrp="1"/>
          </p:cNvSpPr>
          <p:nvPr>
            <p:ph sz="quarter" idx="1"/>
          </p:nvPr>
        </p:nvSpPr>
        <p:spPr/>
        <p:txBody>
          <a:bodyPr/>
          <a:lstStyle/>
          <a:p>
            <a:r>
              <a:rPr lang="en-US" dirty="0" smtClean="0"/>
              <a:t>Environmental risk</a:t>
            </a:r>
          </a:p>
          <a:p>
            <a:r>
              <a:rPr lang="en-US" dirty="0" smtClean="0"/>
              <a:t>Only found on special region in the world</a:t>
            </a:r>
          </a:p>
          <a:p>
            <a:r>
              <a:rPr lang="en-US" dirty="0" smtClean="0"/>
              <a:t>Poison material </a:t>
            </a:r>
          </a:p>
          <a:p>
            <a:r>
              <a:rPr lang="en-US" dirty="0" smtClean="0"/>
              <a:t>Not solid material</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Aim </a:t>
            </a:r>
            <a:endParaRPr lang="en-US" dirty="0"/>
          </a:p>
        </p:txBody>
      </p:sp>
      <p:sp>
        <p:nvSpPr>
          <p:cNvPr id="3" name="Content Placeholder 2"/>
          <p:cNvSpPr>
            <a:spLocks noGrp="1"/>
          </p:cNvSpPr>
          <p:nvPr>
            <p:ph sz="quarter" idx="1"/>
          </p:nvPr>
        </p:nvSpPr>
        <p:spPr/>
        <p:txBody>
          <a:bodyPr>
            <a:normAutofit/>
          </a:bodyPr>
          <a:lstStyle/>
          <a:p>
            <a:r>
              <a:rPr lang="en-US" dirty="0" smtClean="0"/>
              <a:t> As result of all problem we face we decide to design a kind of press which is a machine for pressing pulverized, dried peat into briquettes. The briquettes produced have a density of 200–400 kg/m3, resulting in a high-quality fuel for domestic use, also the ability of transportation become easier and cheaper and of course the environment become healthy and more beautiful.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project</a:t>
            </a:r>
            <a:endParaRPr lang="en-US" dirty="0"/>
          </a:p>
        </p:txBody>
      </p:sp>
      <p:sp>
        <p:nvSpPr>
          <p:cNvPr id="3" name="Content Placeholder 2"/>
          <p:cNvSpPr>
            <a:spLocks noGrp="1"/>
          </p:cNvSpPr>
          <p:nvPr>
            <p:ph sz="quarter" idx="1"/>
          </p:nvPr>
        </p:nvSpPr>
        <p:spPr/>
        <p:txBody>
          <a:bodyPr/>
          <a:lstStyle/>
          <a:p>
            <a:r>
              <a:rPr lang="en-US" dirty="0" smtClean="0"/>
              <a:t>In our view the idea originated when we proceeded to convert material peat from her first to the new format, the compact and of appropriate size to use, adding that "the lack of use of the citizens of the material peat significantly as a result of reliance on modern power tools is what he paid for it."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constraint we had faced was little ,some of them was to convince the owners of olive extractor with our idea , so we visit many olive extractor before we start in </a:t>
            </a:r>
            <a:r>
              <a:rPr lang="en-US" dirty="0" err="1" smtClean="0"/>
              <a:t>jenin</a:t>
            </a:r>
            <a:r>
              <a:rPr lang="en-US" dirty="0" smtClean="0"/>
              <a:t> , </a:t>
            </a:r>
            <a:r>
              <a:rPr lang="en-US" dirty="0" err="1" smtClean="0"/>
              <a:t>nablus</a:t>
            </a:r>
            <a:r>
              <a:rPr lang="en-US" dirty="0" smtClean="0"/>
              <a:t> and </a:t>
            </a:r>
            <a:r>
              <a:rPr lang="en-US" dirty="0" err="1" smtClean="0"/>
              <a:t>tulkarem</a:t>
            </a:r>
            <a:r>
              <a:rPr lang="en-US" dirty="0" smtClean="0"/>
              <a:t> , most of the owner  like the idea and welcome us in  any time, another problem was the method we will use to operate the press we confuse between three method which is power screw , hydraulic press, and four bar mechanism where everyone has advantage and disadvantage , after a comparison we find that power screw Is the best for us and we will discuss why later,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pressing mechanism </a:t>
            </a:r>
            <a:endParaRPr lang="en-US" dirty="0"/>
          </a:p>
        </p:txBody>
      </p:sp>
      <p:sp>
        <p:nvSpPr>
          <p:cNvPr id="3" name="Content Placeholder 2"/>
          <p:cNvSpPr>
            <a:spLocks noGrp="1"/>
          </p:cNvSpPr>
          <p:nvPr>
            <p:ph sz="quarter" idx="1"/>
          </p:nvPr>
        </p:nvSpPr>
        <p:spPr/>
        <p:txBody>
          <a:bodyPr>
            <a:normAutofit/>
          </a:bodyPr>
          <a:lstStyle/>
          <a:p>
            <a:r>
              <a:rPr lang="en-US" dirty="0" smtClean="0"/>
              <a:t> Screw press :-</a:t>
            </a:r>
          </a:p>
          <a:p>
            <a:pPr>
              <a:buNone/>
            </a:pPr>
            <a:r>
              <a:rPr lang="en-US" dirty="0" smtClean="0"/>
              <a:t>A screw press is a type of machine press in which the ram is driven up and down by a screw. The screw shaft can be driven by a handle or a wheel. It works by using a coarse screw to convert the rotation of the handle or drive-wheel into a small downward movement of greater force. The overhead handle usually incorporates balls as flyweights. The weights helps to maintain the momentum and thrust of the tool to make it easier to operate.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Screw press</a:t>
            </a:r>
            <a:endParaRPr lang="en-US" dirty="0"/>
          </a:p>
        </p:txBody>
      </p:sp>
      <p:pic>
        <p:nvPicPr>
          <p:cNvPr id="4" name="Content Placeholder 3" descr="download.jpg"/>
          <p:cNvPicPr>
            <a:picLocks noGrp="1" noChangeAspect="1"/>
          </p:cNvPicPr>
          <p:nvPr>
            <p:ph sz="quarter" idx="1"/>
          </p:nvPr>
        </p:nvPicPr>
        <p:blipFill>
          <a:blip r:embed="rId2" cstate="print"/>
          <a:stretch>
            <a:fillRect/>
          </a:stretch>
        </p:blipFill>
        <p:spPr>
          <a:xfrm>
            <a:off x="685800" y="1447800"/>
            <a:ext cx="7613708" cy="4957126"/>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TotalTime>
  <Words>1318</Words>
  <Application>Microsoft Office PowerPoint</Application>
  <PresentationFormat>On-screen Show (4:3)</PresentationFormat>
  <Paragraphs>109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Olive waste press </vt:lpstr>
      <vt:lpstr> Introduction </vt:lpstr>
      <vt:lpstr>Advantages of olive waste:</vt:lpstr>
      <vt:lpstr>Disadvantages of olive waste:</vt:lpstr>
      <vt:lpstr> The Aim </vt:lpstr>
      <vt:lpstr>Benefits of the project</vt:lpstr>
      <vt:lpstr>Constraints </vt:lpstr>
      <vt:lpstr> pressing mechanism </vt:lpstr>
      <vt:lpstr>Screw press</vt:lpstr>
      <vt:lpstr>The advantages of a lead screw </vt:lpstr>
      <vt:lpstr>pressing mechanism </vt:lpstr>
      <vt:lpstr>Hydraulic press</vt:lpstr>
      <vt:lpstr>The advantage of hydraulic system</vt:lpstr>
      <vt:lpstr>component</vt:lpstr>
      <vt:lpstr>Machine component</vt:lpstr>
      <vt:lpstr>Tank</vt:lpstr>
      <vt:lpstr>SINGLE SPEED ASYNCHRONOUS THREE-PHASE STANDARD MOTOR</vt:lpstr>
      <vt:lpstr> Gear box </vt:lpstr>
      <vt:lpstr> Power screw</vt:lpstr>
      <vt:lpstr> The Operation </vt:lpstr>
      <vt:lpstr>Safety</vt:lpstr>
      <vt:lpstr>Calculation </vt:lpstr>
      <vt:lpstr>Solution</vt:lpstr>
      <vt:lpstr>Solution</vt:lpstr>
      <vt:lpstr>Solution</vt:lpstr>
      <vt:lpstr>Solution</vt:lpstr>
      <vt:lpstr> Result and Analysis </vt:lpstr>
      <vt:lpstr> Conclusion and Recommendation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Olive waste press </dc:title>
  <dc:creator>SSC</dc:creator>
  <cp:lastModifiedBy>SSC</cp:lastModifiedBy>
  <cp:revision>4</cp:revision>
  <dcterms:created xsi:type="dcterms:W3CDTF">2016-05-11T17:02:01Z</dcterms:created>
  <dcterms:modified xsi:type="dcterms:W3CDTF">2016-05-11T17:54:51Z</dcterms:modified>
</cp:coreProperties>
</file>