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21"/>
  </p:notesMasterIdLst>
  <p:sldIdLst>
    <p:sldId id="256" r:id="rId2"/>
    <p:sldId id="258" r:id="rId3"/>
    <p:sldId id="257" r:id="rId4"/>
    <p:sldId id="259" r:id="rId5"/>
    <p:sldId id="260" r:id="rId6"/>
    <p:sldId id="261" r:id="rId7"/>
    <p:sldId id="275" r:id="rId8"/>
    <p:sldId id="264" r:id="rId9"/>
    <p:sldId id="276" r:id="rId10"/>
    <p:sldId id="277" r:id="rId11"/>
    <p:sldId id="265" r:id="rId12"/>
    <p:sldId id="278" r:id="rId13"/>
    <p:sldId id="273" r:id="rId14"/>
    <p:sldId id="268" r:id="rId15"/>
    <p:sldId id="279" r:id="rId16"/>
    <p:sldId id="280" r:id="rId17"/>
    <p:sldId id="269" r:id="rId18"/>
    <p:sldId id="270" r:id="rId19"/>
    <p:sldId id="272" r:id="rId2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889" autoAdjust="0"/>
    <p:restoredTop sz="86477" autoAdjust="0"/>
  </p:normalViewPr>
  <p:slideViewPr>
    <p:cSldViewPr>
      <p:cViewPr>
        <p:scale>
          <a:sx n="66" d="100"/>
          <a:sy n="66" d="100"/>
        </p:scale>
        <p:origin x="-684" y="-138"/>
      </p:cViewPr>
      <p:guideLst>
        <p:guide orient="horz" pos="2160"/>
        <p:guide pos="2880"/>
      </p:guideLst>
    </p:cSldViewPr>
  </p:slideViewPr>
  <p:outlineViewPr>
    <p:cViewPr>
      <p:scale>
        <a:sx n="33" d="100"/>
        <a:sy n="33" d="100"/>
      </p:scale>
      <p:origin x="138" y="8919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044C717-9B7B-4C09-85B1-4B07AD52DAB3}" type="datetimeFigureOut">
              <a:rPr lang="ar-SA" smtClean="0"/>
              <a:pPr/>
              <a:t>17/01/1432</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D31040A-9B24-42EA-9D75-B532AF88FB8C}"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6D31040A-9B24-42EA-9D75-B532AF88FB8C}" type="slidenum">
              <a:rPr lang="ar-SA" smtClean="0"/>
              <a:pPr/>
              <a:t>15</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7" name="مثلث متساوي الساقين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540544" y="776288"/>
            <a:ext cx="8062912" cy="1470025"/>
          </a:xfrm>
        </p:spPr>
        <p:txBody>
          <a:bodyPr anchor="b">
            <a:normAutofit/>
          </a:bodyPr>
          <a:lstStyle>
            <a:lvl1pPr algn="r">
              <a:defRPr sz="4400"/>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1371600" y="6012656"/>
            <a:ext cx="5791200" cy="365125"/>
          </a:xfrm>
        </p:spPr>
        <p:txBody>
          <a:bodyPr tIns="0" bIns="0" anchor="t"/>
          <a:lstStyle>
            <a:lvl1pPr algn="r">
              <a:defRPr sz="1000"/>
            </a:lvl1pPr>
          </a:lstStyle>
          <a:p>
            <a:fld id="{1B8ABB09-4A1D-463E-8065-109CC2B7EFAA}" type="datetimeFigureOut">
              <a:rPr lang="ar-SA" smtClean="0"/>
              <a:pPr/>
              <a:t>17/01/1432</a:t>
            </a:fld>
            <a:endParaRPr lang="ar-SA"/>
          </a:p>
        </p:txBody>
      </p:sp>
      <p:sp>
        <p:nvSpPr>
          <p:cNvPr id="17" name="عنصر نائب للتذييل 16"/>
          <p:cNvSpPr>
            <a:spLocks noGrp="1"/>
          </p:cNvSpPr>
          <p:nvPr>
            <p:ph type="ftr" sz="quarter" idx="11"/>
          </p:nvPr>
        </p:nvSpPr>
        <p:spPr>
          <a:xfrm>
            <a:off x="1371600" y="5650704"/>
            <a:ext cx="5791200" cy="365125"/>
          </a:xfrm>
        </p:spPr>
        <p:txBody>
          <a:bodyPr tIns="0" bIns="0" anchor="b"/>
          <a:lstStyle>
            <a:lvl1pPr algn="r">
              <a:defRPr sz="1100"/>
            </a:lvl1pPr>
          </a:lstStyle>
          <a:p>
            <a:endParaRPr lang="ar-SA"/>
          </a:p>
        </p:txBody>
      </p:sp>
      <p:sp>
        <p:nvSpPr>
          <p:cNvPr id="29" name="عنصر نائب لرقم الشريحة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17/01/1432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381000"/>
            <a:ext cx="1905000" cy="5486400"/>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381000"/>
            <a:ext cx="6248400" cy="5486400"/>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17/01/1432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4"/>
            <a:ext cx="8229600" cy="1399032"/>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a:xfrm>
            <a:off x="457200" y="1882808"/>
            <a:ext cx="8229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4791456" y="6480048"/>
            <a:ext cx="2133600" cy="301752"/>
          </a:xfrm>
        </p:spPr>
        <p:txBody>
          <a:bodyPr/>
          <a:lstStyle/>
          <a:p>
            <a:fld id="{1B8ABB09-4A1D-463E-8065-109CC2B7EFAA}" type="datetimeFigureOut">
              <a:rPr lang="ar-SA" smtClean="0"/>
              <a:pPr/>
              <a:t>17/01/1432</a:t>
            </a:fld>
            <a:endParaRPr lang="ar-SA"/>
          </a:p>
        </p:txBody>
      </p:sp>
      <p:sp>
        <p:nvSpPr>
          <p:cNvPr id="5" name="عنصر نائب للتذييل 4"/>
          <p:cNvSpPr>
            <a:spLocks noGrp="1"/>
          </p:cNvSpPr>
          <p:nvPr>
            <p:ph type="ftr" sz="quarter" idx="11"/>
          </p:nvPr>
        </p:nvSpPr>
        <p:spPr>
          <a:xfrm>
            <a:off x="457200" y="6480969"/>
            <a:ext cx="4260056" cy="300831"/>
          </a:xfrm>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1"/>
      </p:bgRef>
    </p:bg>
    <p:spTree>
      <p:nvGrpSpPr>
        <p:cNvPr id="1" name=""/>
        <p:cNvGrpSpPr/>
        <p:nvPr/>
      </p:nvGrpSpPr>
      <p:grpSpPr>
        <a:xfrm>
          <a:off x="0" y="0"/>
          <a:ext cx="0" cy="0"/>
          <a:chOff x="0" y="0"/>
          <a:chExt cx="0" cy="0"/>
        </a:xfrm>
      </p:grpSpPr>
      <p:sp>
        <p:nvSpPr>
          <p:cNvPr id="9" name="مثلث قائم الزاوية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مثلث متساوي الساقين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عنصر نائب للتاريخ 3"/>
          <p:cNvSpPr>
            <a:spLocks noGrp="1"/>
          </p:cNvSpPr>
          <p:nvPr>
            <p:ph type="dt" sz="half" idx="10"/>
          </p:nvPr>
        </p:nvSpPr>
        <p:spPr>
          <a:xfrm>
            <a:off x="6955632" y="6477000"/>
            <a:ext cx="2133600" cy="304800"/>
          </a:xfrm>
        </p:spPr>
        <p:txBody>
          <a:bodyPr/>
          <a:lstStyle/>
          <a:p>
            <a:fld id="{1B8ABB09-4A1D-463E-8065-109CC2B7EFAA}" type="datetimeFigureOut">
              <a:rPr lang="ar-SA" smtClean="0"/>
              <a:pPr/>
              <a:t>17/01/1432</a:t>
            </a:fld>
            <a:endParaRPr lang="ar-SA"/>
          </a:p>
        </p:txBody>
      </p:sp>
      <p:sp>
        <p:nvSpPr>
          <p:cNvPr id="5" name="عنصر نائب للتذييل 4"/>
          <p:cNvSpPr>
            <a:spLocks noGrp="1"/>
          </p:cNvSpPr>
          <p:nvPr>
            <p:ph type="ftr" sz="quarter" idx="11"/>
          </p:nvPr>
        </p:nvSpPr>
        <p:spPr>
          <a:xfrm>
            <a:off x="2619376" y="6480969"/>
            <a:ext cx="4260056" cy="300831"/>
          </a:xfrm>
        </p:spPr>
        <p:txBody>
          <a:bodyPr/>
          <a:lstStyle/>
          <a:p>
            <a:endParaRPr lang="ar-SA"/>
          </a:p>
        </p:txBody>
      </p:sp>
      <p:sp>
        <p:nvSpPr>
          <p:cNvPr id="6" name="عنصر نائب لرقم الشريحة 5"/>
          <p:cNvSpPr>
            <a:spLocks noGrp="1"/>
          </p:cNvSpPr>
          <p:nvPr>
            <p:ph type="sldNum" sz="quarter" idx="12"/>
          </p:nvPr>
        </p:nvSpPr>
        <p:spPr>
          <a:xfrm>
            <a:off x="8451056" y="809624"/>
            <a:ext cx="502920" cy="300831"/>
          </a:xfrm>
        </p:spPr>
        <p:txBody>
          <a:bodyPr/>
          <a:lstStyle/>
          <a:p>
            <a:fld id="{0B34F065-1154-456A-91E3-76DE8E75E17B}" type="slidenum">
              <a:rPr lang="ar-SA" smtClean="0"/>
              <a:pPr/>
              <a:t>‹#›</a:t>
            </a:fld>
            <a:endParaRPr lang="ar-SA"/>
          </a:p>
        </p:txBody>
      </p:sp>
      <p:cxnSp>
        <p:nvCxnSpPr>
          <p:cNvPr id="11" name="رابط مستقيم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رابط مستقيم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عنوان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marL="0"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4791456" y="6480969"/>
            <a:ext cx="2133600" cy="301752"/>
          </a:xfrm>
        </p:spPr>
        <p:txBody>
          <a:bodyPr/>
          <a:lstStyle/>
          <a:p>
            <a:fld id="{1B8ABB09-4A1D-463E-8065-109CC2B7EFAA}" type="datetimeFigureOut">
              <a:rPr lang="ar-SA" smtClean="0"/>
              <a:pPr/>
              <a:t>17/01/1432</a:t>
            </a:fld>
            <a:endParaRPr lang="ar-SA"/>
          </a:p>
        </p:txBody>
      </p:sp>
      <p:sp>
        <p:nvSpPr>
          <p:cNvPr id="6" name="عنصر نائب للتذييل 5"/>
          <p:cNvSpPr>
            <a:spLocks noGrp="1"/>
          </p:cNvSpPr>
          <p:nvPr>
            <p:ph type="ftr" sz="quarter" idx="11"/>
          </p:nvPr>
        </p:nvSpPr>
        <p:spPr>
          <a:xfrm>
            <a:off x="457200" y="6480969"/>
            <a:ext cx="4260056" cy="301752"/>
          </a:xfrm>
        </p:spPr>
        <p:txBody>
          <a:bodyPr/>
          <a:lstStyle/>
          <a:p>
            <a:endParaRPr lang="ar-SA"/>
          </a:p>
        </p:txBody>
      </p:sp>
      <p:sp>
        <p:nvSpPr>
          <p:cNvPr id="7" name="عنصر نائب لرقم الشريحة 6"/>
          <p:cNvSpPr>
            <a:spLocks noGrp="1"/>
          </p:cNvSpPr>
          <p:nvPr>
            <p:ph type="sldNum" sz="quarter" idx="12"/>
          </p:nvPr>
        </p:nvSpPr>
        <p:spPr>
          <a:xfrm>
            <a:off x="7589520" y="6480969"/>
            <a:ext cx="502920" cy="301752"/>
          </a:xfrm>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a:xfrm>
            <a:off x="4791456" y="6480969"/>
            <a:ext cx="2130552" cy="301752"/>
          </a:xfrm>
        </p:spPr>
        <p:txBody>
          <a:bodyPr/>
          <a:lstStyle/>
          <a:p>
            <a:fld id="{1B8ABB09-4A1D-463E-8065-109CC2B7EFAA}" type="datetimeFigureOut">
              <a:rPr lang="ar-SA" smtClean="0"/>
              <a:pPr/>
              <a:t>17/01/1432</a:t>
            </a:fld>
            <a:endParaRPr lang="ar-SA"/>
          </a:p>
        </p:txBody>
      </p:sp>
      <p:sp>
        <p:nvSpPr>
          <p:cNvPr id="8" name="عنصر نائب للتذييل 7"/>
          <p:cNvSpPr>
            <a:spLocks noGrp="1"/>
          </p:cNvSpPr>
          <p:nvPr>
            <p:ph type="ftr" sz="quarter" idx="11"/>
          </p:nvPr>
        </p:nvSpPr>
        <p:spPr>
          <a:xfrm>
            <a:off x="457200" y="6480969"/>
            <a:ext cx="4261104" cy="301752"/>
          </a:xfrm>
        </p:spPr>
        <p:txBody>
          <a:bodyPr/>
          <a:lstStyle/>
          <a:p>
            <a:endParaRPr lang="ar-SA"/>
          </a:p>
        </p:txBody>
      </p:sp>
      <p:sp>
        <p:nvSpPr>
          <p:cNvPr id="9" name="عنصر نائب لرقم الشريحة 8"/>
          <p:cNvSpPr>
            <a:spLocks noGrp="1"/>
          </p:cNvSpPr>
          <p:nvPr>
            <p:ph type="sldNum" sz="quarter" idx="12"/>
          </p:nvPr>
        </p:nvSpPr>
        <p:spPr>
          <a:xfrm>
            <a:off x="7589520" y="6483096"/>
            <a:ext cx="502920" cy="301752"/>
          </a:xfrm>
        </p:spPr>
        <p:txBody>
          <a:bodyPr/>
          <a:lstStyle>
            <a:lvl1pPr algn="ctr">
              <a:defRPr/>
            </a:lvl1p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b="0"/>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17/01/1432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4791456" y="6480969"/>
            <a:ext cx="2133600" cy="301752"/>
          </a:xfrm>
        </p:spPr>
        <p:txBody>
          <a:bodyPr/>
          <a:lstStyle/>
          <a:p>
            <a:fld id="{1B8ABB09-4A1D-463E-8065-109CC2B7EFAA}" type="datetimeFigureOut">
              <a:rPr lang="ar-SA" smtClean="0"/>
              <a:pPr/>
              <a:t>17/01/1432</a:t>
            </a:fld>
            <a:endParaRPr lang="ar-SA"/>
          </a:p>
        </p:txBody>
      </p:sp>
      <p:sp>
        <p:nvSpPr>
          <p:cNvPr id="3" name="عنصر نائب للتذييل 2"/>
          <p:cNvSpPr>
            <a:spLocks noGrp="1"/>
          </p:cNvSpPr>
          <p:nvPr>
            <p:ph type="ftr" sz="quarter" idx="11"/>
          </p:nvPr>
        </p:nvSpPr>
        <p:spPr>
          <a:xfrm>
            <a:off x="457200" y="6481890"/>
            <a:ext cx="4260056" cy="300831"/>
          </a:xfrm>
        </p:spPr>
        <p:txBody>
          <a:bodyPr/>
          <a:lstStyle/>
          <a:p>
            <a:endParaRPr lang="ar-SA"/>
          </a:p>
        </p:txBody>
      </p:sp>
      <p:sp>
        <p:nvSpPr>
          <p:cNvPr id="4" name="عنصر نائب لرقم الشريحة 3"/>
          <p:cNvSpPr>
            <a:spLocks noGrp="1"/>
          </p:cNvSpPr>
          <p:nvPr>
            <p:ph type="sldNum" sz="quarter" idx="12"/>
          </p:nvPr>
        </p:nvSpPr>
        <p:spPr>
          <a:xfrm>
            <a:off x="7589520" y="6480969"/>
            <a:ext cx="502920" cy="301752"/>
          </a:xfrm>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278976" y="6556248"/>
            <a:ext cx="2133600" cy="301752"/>
          </a:xfrm>
        </p:spPr>
        <p:txBody>
          <a:bodyPr/>
          <a:lstStyle>
            <a:lvl1pPr>
              <a:defRPr sz="900"/>
            </a:lvl1pPr>
          </a:lstStyle>
          <a:p>
            <a:fld id="{1B8ABB09-4A1D-463E-8065-109CC2B7EFAA}" type="datetimeFigureOut">
              <a:rPr lang="ar-SA" smtClean="0"/>
              <a:pPr/>
              <a:t>17/01/1432</a:t>
            </a:fld>
            <a:endParaRPr lang="ar-SA"/>
          </a:p>
        </p:txBody>
      </p:sp>
      <p:sp>
        <p:nvSpPr>
          <p:cNvPr id="6" name="عنصر نائب للتذييل 5"/>
          <p:cNvSpPr>
            <a:spLocks noGrp="1"/>
          </p:cNvSpPr>
          <p:nvPr>
            <p:ph type="ftr" sz="quarter" idx="11"/>
          </p:nvPr>
        </p:nvSpPr>
        <p:spPr>
          <a:xfrm>
            <a:off x="1135856" y="6556248"/>
            <a:ext cx="5143120" cy="301752"/>
          </a:xfrm>
        </p:spPr>
        <p:txBody>
          <a:bodyPr/>
          <a:lstStyle>
            <a:lvl1pPr>
              <a:defRPr sz="900"/>
            </a:lvl1pPr>
          </a:lstStyle>
          <a:p>
            <a:endParaRPr lang="ar-SA"/>
          </a:p>
        </p:txBody>
      </p:sp>
      <p:sp>
        <p:nvSpPr>
          <p:cNvPr id="7" name="عنصر نائب لرقم الشريحة 6"/>
          <p:cNvSpPr>
            <a:spLocks noGrp="1"/>
          </p:cNvSpPr>
          <p:nvPr>
            <p:ph type="sldNum" sz="quarter" idx="12"/>
          </p:nvPr>
        </p:nvSpPr>
        <p:spPr>
          <a:xfrm>
            <a:off x="8410576" y="6556248"/>
            <a:ext cx="502920" cy="301752"/>
          </a:xfrm>
        </p:spPr>
        <p:txBody>
          <a:bodyPr/>
          <a:lstStyle>
            <a:lvl1pPr>
              <a:defRPr sz="900"/>
            </a:lvl1p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6108192" y="6556248"/>
            <a:ext cx="2103120" cy="301752"/>
          </a:xfrm>
        </p:spPr>
        <p:txBody>
          <a:bodyPr/>
          <a:lstStyle>
            <a:lvl1pPr>
              <a:defRPr sz="900"/>
            </a:lvl1pPr>
          </a:lstStyle>
          <a:p>
            <a:fld id="{1B8ABB09-4A1D-463E-8065-109CC2B7EFAA}" type="datetimeFigureOut">
              <a:rPr lang="ar-SA" smtClean="0"/>
              <a:pPr/>
              <a:t>17/01/1432</a:t>
            </a:fld>
            <a:endParaRPr lang="ar-SA"/>
          </a:p>
        </p:txBody>
      </p:sp>
      <p:sp>
        <p:nvSpPr>
          <p:cNvPr id="6" name="عنصر نائب للتذييل 5"/>
          <p:cNvSpPr>
            <a:spLocks noGrp="1"/>
          </p:cNvSpPr>
          <p:nvPr>
            <p:ph type="ftr" sz="quarter" idx="11"/>
          </p:nvPr>
        </p:nvSpPr>
        <p:spPr>
          <a:xfrm>
            <a:off x="1170432" y="6557169"/>
            <a:ext cx="4948072" cy="301752"/>
          </a:xfrm>
        </p:spPr>
        <p:txBody>
          <a:bodyPr/>
          <a:lstStyle>
            <a:lvl1pPr>
              <a:defRPr sz="900"/>
            </a:lvl1pPr>
          </a:lstStyle>
          <a:p>
            <a:endParaRPr lang="ar-SA"/>
          </a:p>
        </p:txBody>
      </p:sp>
      <p:sp>
        <p:nvSpPr>
          <p:cNvPr id="7" name="عنصر نائب لرقم الشريحة 6"/>
          <p:cNvSpPr>
            <a:spLocks noGrp="1"/>
          </p:cNvSpPr>
          <p:nvPr>
            <p:ph type="sldNum" sz="quarter" idx="12"/>
          </p:nvPr>
        </p:nvSpPr>
        <p:spPr>
          <a:xfrm>
            <a:off x="8217192" y="6556248"/>
            <a:ext cx="365760" cy="301752"/>
          </a:xfrm>
        </p:spPr>
        <p:txBody>
          <a:bodyPr/>
          <a:lstStyle>
            <a:lvl1pPr algn="ctr">
              <a:defRPr sz="900"/>
            </a:lvl1p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مثلث قائم الزاوية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رابط مستقيم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رابط مستقيم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عنصر نائب للعنوان 21"/>
          <p:cNvSpPr>
            <a:spLocks noGrp="1"/>
          </p:cNvSpPr>
          <p:nvPr>
            <p:ph type="title"/>
          </p:nvPr>
        </p:nvSpPr>
        <p:spPr>
          <a:xfrm>
            <a:off x="457200" y="267494"/>
            <a:ext cx="8229600" cy="1399032"/>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B8ABB09-4A1D-463E-8065-109CC2B7EFAA}" type="datetimeFigureOut">
              <a:rPr lang="ar-SA" smtClean="0"/>
              <a:pPr/>
              <a:t>17/01/1432</a:t>
            </a:fld>
            <a:endParaRPr lang="ar-SA"/>
          </a:p>
        </p:txBody>
      </p:sp>
      <p:sp>
        <p:nvSpPr>
          <p:cNvPr id="3" name="عنصر نائب للتذييل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ar-SA"/>
          </a:p>
        </p:txBody>
      </p:sp>
      <p:sp>
        <p:nvSpPr>
          <p:cNvPr id="23" name="عنصر نائب لرقم الشريحة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0B34F065-1154-456A-91E3-76DE8E75E17B}" type="slidenum">
              <a:rPr lang="ar-SA" smtClean="0"/>
              <a:pPr/>
              <a:t>‹#›</a:t>
            </a:fld>
            <a:endParaRPr lang="ar-SA"/>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40544" y="776288"/>
            <a:ext cx="8062912" cy="2509836"/>
          </a:xfrm>
        </p:spPr>
        <p:txBody>
          <a:bodyPr>
            <a:noAutofit/>
          </a:bodyPr>
          <a:lstStyle/>
          <a:p>
            <a:pPr algn="ctr"/>
            <a:r>
              <a:rPr lang="en-US" sz="2800" dirty="0" smtClean="0"/>
              <a:t> </a:t>
            </a:r>
            <a:br>
              <a:rPr lang="en-US" sz="2800" dirty="0" smtClean="0"/>
            </a:br>
            <a:r>
              <a:rPr lang="en-US" sz="2800" dirty="0" smtClean="0"/>
              <a:t>AN-Najah National  University</a:t>
            </a:r>
            <a:br>
              <a:rPr lang="en-US" sz="2800" dirty="0" smtClean="0"/>
            </a:br>
            <a:r>
              <a:rPr lang="en-US" sz="2800" dirty="0" smtClean="0"/>
              <a:t>Faculty Of Engineering</a:t>
            </a:r>
            <a:br>
              <a:rPr lang="en-US" sz="2800" dirty="0" smtClean="0"/>
            </a:br>
            <a:r>
              <a:rPr lang="en-US" sz="2800" dirty="0" smtClean="0"/>
              <a:t>ELECTRICAL ENGINEERIG DEPARTMENT</a:t>
            </a:r>
            <a:br>
              <a:rPr lang="en-US" sz="2800" dirty="0" smtClean="0"/>
            </a:br>
            <a:r>
              <a:rPr lang="en-US" sz="2800" dirty="0" smtClean="0"/>
              <a:t>“Graduated project”</a:t>
            </a:r>
            <a:br>
              <a:rPr lang="en-US" sz="2800" dirty="0" smtClean="0"/>
            </a:br>
            <a:r>
              <a:rPr lang="en-US" sz="2800" dirty="0" smtClean="0"/>
              <a:t/>
            </a:r>
            <a:br>
              <a:rPr lang="en-US" sz="2800" dirty="0" smtClean="0"/>
            </a:br>
            <a:r>
              <a:rPr lang="en-US" sz="2800" b="1" cap="small" dirty="0" smtClean="0"/>
              <a:t> “Power plug-meter”</a:t>
            </a:r>
            <a:endParaRPr lang="en-US" sz="2800" dirty="0"/>
          </a:p>
        </p:txBody>
      </p:sp>
      <p:sp>
        <p:nvSpPr>
          <p:cNvPr id="3" name="عنوان فرعي 2"/>
          <p:cNvSpPr>
            <a:spLocks noGrp="1"/>
          </p:cNvSpPr>
          <p:nvPr>
            <p:ph type="subTitle" idx="1"/>
          </p:nvPr>
        </p:nvSpPr>
        <p:spPr>
          <a:xfrm>
            <a:off x="571472" y="3500438"/>
            <a:ext cx="8062912" cy="2928958"/>
          </a:xfrm>
        </p:spPr>
        <p:txBody>
          <a:bodyPr>
            <a:normAutofit/>
          </a:bodyPr>
          <a:lstStyle/>
          <a:p>
            <a:pPr algn="ctr"/>
            <a:r>
              <a:rPr lang="en-US" sz="2800" b="1" dirty="0" smtClean="0">
                <a:latin typeface="Comic Sans MS" pitchFamily="66" charset="0"/>
              </a:rPr>
              <a:t>BY:                            </a:t>
            </a:r>
          </a:p>
          <a:p>
            <a:pPr algn="ctr"/>
            <a:r>
              <a:rPr lang="en-US" sz="2800" b="1" dirty="0" smtClean="0">
                <a:latin typeface="Comic Sans MS" pitchFamily="66" charset="0"/>
              </a:rPr>
              <a:t> Nour Khreim .</a:t>
            </a:r>
          </a:p>
          <a:p>
            <a:pPr algn="ctr"/>
            <a:r>
              <a:rPr lang="en-US" sz="2800" b="1" dirty="0" smtClean="0">
                <a:latin typeface="Comic Sans MS" pitchFamily="66" charset="0"/>
              </a:rPr>
              <a:t>Haifa Sairy .</a:t>
            </a:r>
          </a:p>
          <a:p>
            <a:pPr algn="ctr"/>
            <a:r>
              <a:rPr lang="en-US" sz="2800" b="1" dirty="0" smtClean="0">
                <a:latin typeface="Comic Sans MS" pitchFamily="66" charset="0"/>
              </a:rPr>
              <a:t> </a:t>
            </a:r>
          </a:p>
          <a:p>
            <a:pPr algn="l"/>
            <a:r>
              <a:rPr lang="en-US" sz="2800" b="1" dirty="0" smtClean="0">
                <a:latin typeface="Comic Sans MS" pitchFamily="66" charset="0"/>
              </a:rPr>
              <a:t> Supervised by:                                    Dr. Mazen Rasekh .</a:t>
            </a:r>
            <a:endParaRPr lang="ar-SA" sz="2800" b="1" dirty="0" smtClean="0">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40544" y="500042"/>
            <a:ext cx="8062912" cy="817577"/>
          </a:xfrm>
        </p:spPr>
        <p:txBody>
          <a:bodyPr/>
          <a:lstStyle/>
          <a:p>
            <a:pPr algn="l"/>
            <a:r>
              <a:rPr lang="en-US" dirty="0" smtClean="0"/>
              <a:t>Chapter five: procedure</a:t>
            </a:r>
            <a:endParaRPr lang="ar-SA" dirty="0"/>
          </a:p>
        </p:txBody>
      </p:sp>
      <p:sp>
        <p:nvSpPr>
          <p:cNvPr id="3" name="عنوان فرعي 2"/>
          <p:cNvSpPr>
            <a:spLocks noGrp="1"/>
          </p:cNvSpPr>
          <p:nvPr>
            <p:ph type="subTitle" idx="1"/>
          </p:nvPr>
        </p:nvSpPr>
        <p:spPr>
          <a:xfrm>
            <a:off x="540544" y="1428736"/>
            <a:ext cx="8062912" cy="5214974"/>
          </a:xfrm>
        </p:spPr>
        <p:txBody>
          <a:bodyPr>
            <a:normAutofit/>
          </a:bodyPr>
          <a:lstStyle/>
          <a:p>
            <a:pPr lvl="0" algn="l" rtl="0"/>
            <a:r>
              <a:rPr lang="en-US" sz="2000" b="1" dirty="0" smtClean="0"/>
              <a:t>Calibrating the sensor</a:t>
            </a:r>
            <a:r>
              <a:rPr lang="en-US" sz="2000" dirty="0" smtClean="0"/>
              <a:t>:</a:t>
            </a:r>
          </a:p>
          <a:p>
            <a:pPr lvl="0" algn="l" rtl="0"/>
            <a:endParaRPr lang="en-US" sz="2000" dirty="0" smtClean="0"/>
          </a:p>
          <a:p>
            <a:pPr lvl="0" algn="l" rtl="0"/>
            <a:endParaRPr lang="en-US" sz="2000" dirty="0" smtClean="0"/>
          </a:p>
          <a:p>
            <a:pPr lvl="0" algn="l" rtl="0"/>
            <a:endParaRPr lang="en-US" sz="2000" dirty="0" smtClean="0"/>
          </a:p>
          <a:p>
            <a:pPr lvl="0" algn="l" rtl="0"/>
            <a:endParaRPr lang="en-US" sz="2000" dirty="0" smtClean="0"/>
          </a:p>
          <a:p>
            <a:pPr lvl="0" algn="l" rtl="0"/>
            <a:endParaRPr lang="en-US" sz="2000" dirty="0" smtClean="0"/>
          </a:p>
          <a:p>
            <a:pPr lvl="0" algn="l" rtl="0"/>
            <a:endParaRPr lang="en-US" sz="2000" dirty="0" smtClean="0"/>
          </a:p>
          <a:p>
            <a:pPr algn="l" rtl="0"/>
            <a:endParaRPr lang="en-US" sz="2000" b="1" dirty="0" smtClean="0"/>
          </a:p>
          <a:p>
            <a:pPr algn="l" rtl="0"/>
            <a:r>
              <a:rPr lang="en-US" sz="2000" b="1" dirty="0" smtClean="0"/>
              <a:t>Testing the solid state relay</a:t>
            </a:r>
            <a:r>
              <a:rPr lang="en-US" sz="2000" dirty="0" smtClean="0"/>
              <a:t>:</a:t>
            </a:r>
          </a:p>
          <a:p>
            <a:pPr algn="l" rtl="0"/>
            <a:r>
              <a:rPr lang="en-US" sz="2000" b="1" dirty="0" smtClean="0"/>
              <a:t>DC/ AC</a:t>
            </a:r>
          </a:p>
          <a:p>
            <a:pPr lvl="0" algn="l" rtl="0"/>
            <a:endParaRPr lang="en-US" sz="2000" dirty="0"/>
          </a:p>
        </p:txBody>
      </p:sp>
      <p:pic>
        <p:nvPicPr>
          <p:cNvPr id="4" name="Picture 0" descr="hjjf.png"/>
          <p:cNvPicPr/>
          <p:nvPr/>
        </p:nvPicPr>
        <p:blipFill>
          <a:blip r:embed="rId2" cstate="print"/>
          <a:stretch>
            <a:fillRect/>
          </a:stretch>
        </p:blipFill>
        <p:spPr>
          <a:xfrm>
            <a:off x="4205313" y="1928802"/>
            <a:ext cx="4010025" cy="1928826"/>
          </a:xfrm>
          <a:prstGeom prst="rect">
            <a:avLst/>
          </a:prstGeom>
        </p:spPr>
      </p:pic>
      <p:pic>
        <p:nvPicPr>
          <p:cNvPr id="6" name="Picture 1"/>
          <p:cNvPicPr/>
          <p:nvPr/>
        </p:nvPicPr>
        <p:blipFill>
          <a:blip r:embed="rId3" cstate="print"/>
          <a:srcRect/>
          <a:stretch>
            <a:fillRect/>
          </a:stretch>
        </p:blipFill>
        <p:spPr bwMode="auto">
          <a:xfrm>
            <a:off x="2357422" y="4500570"/>
            <a:ext cx="4962525" cy="1928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472" y="529770"/>
            <a:ext cx="8215370" cy="1041842"/>
          </a:xfrm>
        </p:spPr>
        <p:txBody>
          <a:bodyPr>
            <a:normAutofit fontScale="90000"/>
          </a:bodyPr>
          <a:lstStyle/>
          <a:p>
            <a:r>
              <a:rPr lang="en-US" sz="2800" b="1" dirty="0" smtClean="0">
                <a:latin typeface="Comic Sans MS" pitchFamily="66" charset="0"/>
              </a:rPr>
              <a:t>Chapter six:  logical &amp; hardware instruction</a:t>
            </a:r>
            <a:br>
              <a:rPr lang="en-US" sz="2800" b="1" dirty="0" smtClean="0">
                <a:latin typeface="Comic Sans MS" pitchFamily="66" charset="0"/>
              </a:rPr>
            </a:br>
            <a:endParaRPr lang="ar-SA" sz="2800" b="1" dirty="0">
              <a:latin typeface="Comic Sans MS" pitchFamily="66" charset="0"/>
            </a:endParaRPr>
          </a:p>
        </p:txBody>
      </p:sp>
      <p:pic>
        <p:nvPicPr>
          <p:cNvPr id="6" name="Picture 1"/>
          <p:cNvPicPr>
            <a:picLocks noGrp="1"/>
          </p:cNvPicPr>
          <p:nvPr>
            <p:ph idx="1"/>
          </p:nvPr>
        </p:nvPicPr>
        <p:blipFill>
          <a:blip r:embed="rId2" cstate="print"/>
          <a:srcRect/>
          <a:stretch>
            <a:fillRect/>
          </a:stretch>
        </p:blipFill>
        <p:spPr bwMode="auto">
          <a:xfrm>
            <a:off x="1071538" y="2071679"/>
            <a:ext cx="7215238" cy="4429155"/>
          </a:xfrm>
          <a:prstGeom prst="rect">
            <a:avLst/>
          </a:prstGeom>
          <a:noFill/>
          <a:ln w="9525">
            <a:noFill/>
            <a:miter lim="800000"/>
            <a:headEnd/>
            <a:tailEnd/>
          </a:ln>
        </p:spPr>
      </p:pic>
      <p:sp>
        <p:nvSpPr>
          <p:cNvPr id="8" name="مربع نص 7"/>
          <p:cNvSpPr txBox="1"/>
          <p:nvPr/>
        </p:nvSpPr>
        <p:spPr>
          <a:xfrm>
            <a:off x="571472" y="1500174"/>
            <a:ext cx="4429156" cy="400110"/>
          </a:xfrm>
          <a:prstGeom prst="rect">
            <a:avLst/>
          </a:prstGeom>
          <a:noFill/>
        </p:spPr>
        <p:txBody>
          <a:bodyPr wrap="square" rtlCol="1">
            <a:spAutoFit/>
          </a:bodyPr>
          <a:lstStyle/>
          <a:p>
            <a:pPr algn="l"/>
            <a:r>
              <a:rPr lang="en-US" sz="2000" b="1" dirty="0" smtClean="0"/>
              <a:t>Logical Structure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4"/>
            <a:ext cx="8229600" cy="6019026"/>
          </a:xfrm>
        </p:spPr>
        <p:txBody>
          <a:bodyPr>
            <a:noAutofit/>
          </a:bodyPr>
          <a:lstStyle/>
          <a:p>
            <a:pPr rtl="0"/>
            <a:r>
              <a:rPr lang="en-US" sz="2800" b="1" dirty="0" smtClean="0"/>
              <a:t> </a:t>
            </a:r>
            <a:r>
              <a:rPr lang="en-US" sz="2800" b="1" dirty="0" smtClean="0">
                <a:solidFill>
                  <a:schemeClr val="tx1"/>
                </a:solidFill>
                <a:latin typeface="+mn-lt"/>
                <a:ea typeface="+mn-ea"/>
                <a:cs typeface="+mn-cs"/>
              </a:rPr>
              <a:t>Hardware / Software Tradeoffs</a:t>
            </a:r>
            <a:r>
              <a:rPr lang="en-US" sz="2800" b="1" dirty="0" smtClean="0"/>
              <a:t/>
            </a:r>
            <a:br>
              <a:rPr lang="en-US" sz="2800" b="1" dirty="0" smtClean="0"/>
            </a:br>
            <a:r>
              <a:rPr lang="en-US" sz="2800" b="1" dirty="0" smtClean="0"/>
              <a:t/>
            </a:r>
            <a:br>
              <a:rPr lang="en-US" sz="2800" b="1" dirty="0" smtClean="0"/>
            </a:br>
            <a:r>
              <a:rPr lang="en-US" sz="2800" dirty="0" smtClean="0"/>
              <a:t>Hardware designed  to bring voltage levels into the appropriate range  from 0 to 5 volt for the PIC internal ADC. In software, a  PIC will be employed  to sample the voltage levels at a frequency of 4 kHZ and perform the appropriate calculations in real time. The software will also be handling the computer and controlling the relay switch.</a:t>
            </a:r>
            <a:br>
              <a:rPr lang="en-US" sz="2800" dirty="0" smtClean="0"/>
            </a:br>
            <a:endParaRPr lang="ar-SA"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grpId="0" nodeType="clickEffect">
                                  <p:stCondLst>
                                    <p:cond delay="0"/>
                                  </p:stCondLst>
                                  <p:childTnLst>
                                    <p:set>
                                      <p:cBhvr override="childStyle">
                                        <p:cTn id="6" dur="indefinite"/>
                                        <p:tgtEl>
                                          <p:spTgt spid="2"/>
                                        </p:tgtEl>
                                        <p:attrNameLst>
                                          <p:attrName>style.fontStyle</p:attrName>
                                        </p:attrNameLst>
                                      </p:cBhvr>
                                      <p:to>
                                        <p:strVal val="normal"/>
                                      </p:to>
                                    </p:set>
                                    <p:set>
                                      <p:cBhvr override="childStyle">
                                        <p:cTn id="7" dur="indefinite"/>
                                        <p:tgtEl>
                                          <p:spTgt spid="2"/>
                                        </p:tgtEl>
                                        <p:attrNameLst>
                                          <p:attrName>style.fontWeight</p:attrName>
                                        </p:attrNameLst>
                                      </p:cBhvr>
                                      <p:to>
                                        <p:strVal val="bold"/>
                                      </p:to>
                                    </p:set>
                                    <p:set>
                                      <p:cBhvr override="childStyle">
                                        <p:cTn id="8"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71472" y="357166"/>
            <a:ext cx="8062912" cy="857257"/>
          </a:xfrm>
        </p:spPr>
        <p:txBody>
          <a:bodyPr>
            <a:normAutofit/>
          </a:bodyPr>
          <a:lstStyle/>
          <a:p>
            <a:pPr algn="ctr"/>
            <a:r>
              <a:rPr lang="en-US" b="1" dirty="0" smtClean="0">
                <a:latin typeface="Comic Sans MS" pitchFamily="66" charset="0"/>
              </a:rPr>
              <a:t>Software Design</a:t>
            </a:r>
            <a:endParaRPr lang="ar-SA" dirty="0"/>
          </a:p>
        </p:txBody>
      </p:sp>
      <p:sp>
        <p:nvSpPr>
          <p:cNvPr id="3" name="عنوان فرعي 2"/>
          <p:cNvSpPr>
            <a:spLocks noGrp="1"/>
          </p:cNvSpPr>
          <p:nvPr>
            <p:ph type="subTitle" idx="1"/>
          </p:nvPr>
        </p:nvSpPr>
        <p:spPr>
          <a:xfrm>
            <a:off x="540544" y="1214422"/>
            <a:ext cx="8062912" cy="5429288"/>
          </a:xfrm>
        </p:spPr>
        <p:txBody>
          <a:bodyPr>
            <a:normAutofit lnSpcReduction="10000"/>
          </a:bodyPr>
          <a:lstStyle/>
          <a:p>
            <a:pPr algn="l" rtl="0">
              <a:buFont typeface="Wingdings" pitchFamily="2" charset="2"/>
              <a:buChar char="v"/>
            </a:pPr>
            <a:r>
              <a:rPr lang="en-US" sz="2000" b="1" dirty="0" smtClean="0"/>
              <a:t>ADC sampling</a:t>
            </a:r>
          </a:p>
          <a:p>
            <a:pPr algn="l" rtl="0"/>
            <a:r>
              <a:rPr lang="en-US" sz="2200" dirty="0" smtClean="0">
                <a:latin typeface="Comic Sans MS" pitchFamily="66" charset="0"/>
              </a:rPr>
              <a:t>An important feature of the PIC f16877A  that it contains a function called ADC converts the analog input signal to digital samples.</a:t>
            </a:r>
          </a:p>
          <a:p>
            <a:pPr algn="l" rtl="0"/>
            <a:endParaRPr lang="en-US" sz="2200" dirty="0" smtClean="0">
              <a:latin typeface="Comic Sans MS" pitchFamily="66" charset="0"/>
            </a:endParaRPr>
          </a:p>
          <a:p>
            <a:pPr algn="l" rtl="0">
              <a:buFont typeface="Wingdings" pitchFamily="2" charset="2"/>
              <a:buChar char="v"/>
            </a:pPr>
            <a:r>
              <a:rPr lang="en-US" sz="2000" b="1" dirty="0" smtClean="0"/>
              <a:t>Current and voltage calculation</a:t>
            </a:r>
          </a:p>
          <a:p>
            <a:pPr algn="l" rtl="0"/>
            <a:r>
              <a:rPr lang="en-US" sz="2200" dirty="0" smtClean="0">
                <a:latin typeface="Comic Sans MS" pitchFamily="66" charset="0"/>
              </a:rPr>
              <a:t>The samples calculated by ADC in the microcontroller  are under comparison in order to find the maximum value and send it by the serial cable to the hyper terminal in windows for the display.</a:t>
            </a:r>
          </a:p>
          <a:p>
            <a:pPr algn="l" rtl="0">
              <a:buFont typeface="Wingdings" pitchFamily="2" charset="2"/>
              <a:buChar char="v"/>
            </a:pPr>
            <a:endParaRPr lang="en-US" sz="2000" b="1" dirty="0" smtClean="0">
              <a:latin typeface="Comic Sans MS" pitchFamily="66" charset="0"/>
            </a:endParaRPr>
          </a:p>
          <a:p>
            <a:pPr algn="l" rtl="0">
              <a:buFont typeface="Wingdings" pitchFamily="2" charset="2"/>
              <a:buChar char="v"/>
            </a:pPr>
            <a:r>
              <a:rPr lang="en-US" sz="2000" b="1" dirty="0" smtClean="0">
                <a:latin typeface="Comic Sans MS" pitchFamily="66" charset="0"/>
              </a:rPr>
              <a:t>Power Calculations</a:t>
            </a:r>
          </a:p>
          <a:p>
            <a:pPr algn="l" rtl="0"/>
            <a:r>
              <a:rPr lang="en-US" sz="2200" dirty="0" smtClean="0">
                <a:latin typeface="Comic Sans MS" pitchFamily="66" charset="0"/>
              </a:rPr>
              <a:t>To calculate real power, voltage and current are multiplied during every sample and summed up. After 1000 samples are taken, the power summation is divided by 1000 to get the average power over 1 second. The following equation describes the operation:</a:t>
            </a:r>
          </a:p>
          <a:p>
            <a:pPr algn="l" rtl="0">
              <a:buFont typeface="Wingdings" pitchFamily="2" charset="2"/>
              <a:buChar char="v"/>
            </a:pPr>
            <a:endParaRPr lang="en-US" sz="2000" b="1" dirty="0" smtClean="0">
              <a:latin typeface="Comic Sans MS" pitchFamily="66" charset="0"/>
            </a:endParaRPr>
          </a:p>
          <a:p>
            <a:pPr algn="l" rtl="0">
              <a:buFont typeface="Wingdings" pitchFamily="2" charset="2"/>
              <a:buChar char="v"/>
            </a:pPr>
            <a:endParaRPr lang="en-US" sz="2000" b="1" dirty="0" smtClean="0">
              <a:latin typeface="Comic Sans MS" pitchFamily="66" charset="0"/>
            </a:endParaRPr>
          </a:p>
          <a:p>
            <a:pPr algn="l" rtl="0">
              <a:buFont typeface="Wingdings" pitchFamily="2" charset="2"/>
              <a:buChar char="v"/>
            </a:pPr>
            <a:endParaRPr lang="ar-SA" sz="2000" b="1" dirty="0">
              <a:latin typeface="Comic Sans MS" pitchFamily="66" charset="0"/>
            </a:endParaRPr>
          </a:p>
        </p:txBody>
      </p:sp>
      <p:sp>
        <p:nvSpPr>
          <p:cNvPr id="61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614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000496" y="6000768"/>
            <a:ext cx="1428760" cy="8572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nodeType="clickEffect">
                                  <p:stCondLst>
                                    <p:cond delay="0"/>
                                  </p:stCondLst>
                                  <p:childTnLst>
                                    <p:animScale>
                                      <p:cBhvr>
                                        <p:cTn id="42" dur="2000" fill="hold"/>
                                        <p:tgtEl>
                                          <p:spTgt spid="614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00034" y="571480"/>
            <a:ext cx="8062912" cy="857256"/>
          </a:xfrm>
        </p:spPr>
        <p:txBody>
          <a:bodyPr>
            <a:normAutofit/>
          </a:bodyPr>
          <a:lstStyle/>
          <a:p>
            <a:pPr algn="l"/>
            <a:r>
              <a:rPr lang="en-US" sz="3600" b="1" dirty="0" smtClean="0">
                <a:latin typeface="Comic Sans MS" pitchFamily="66" charset="0"/>
              </a:rPr>
              <a:t>Chapter seven: Safety in Design</a:t>
            </a:r>
            <a:endParaRPr lang="ar-SA" sz="3600" b="1" dirty="0">
              <a:latin typeface="Comic Sans MS" pitchFamily="66" charset="0"/>
            </a:endParaRPr>
          </a:p>
        </p:txBody>
      </p:sp>
      <p:sp>
        <p:nvSpPr>
          <p:cNvPr id="3" name="عنوان فرعي 2"/>
          <p:cNvSpPr>
            <a:spLocks noGrp="1"/>
          </p:cNvSpPr>
          <p:nvPr>
            <p:ph type="subTitle" idx="1"/>
          </p:nvPr>
        </p:nvSpPr>
        <p:spPr>
          <a:xfrm>
            <a:off x="540544" y="2071678"/>
            <a:ext cx="8062912" cy="4143404"/>
          </a:xfrm>
        </p:spPr>
        <p:txBody>
          <a:bodyPr>
            <a:normAutofit fontScale="92500" lnSpcReduction="10000"/>
          </a:bodyPr>
          <a:lstStyle/>
          <a:p>
            <a:pPr algn="l" rtl="0">
              <a:buFont typeface="Wingdings" pitchFamily="2" charset="2"/>
              <a:buChar char="v"/>
            </a:pPr>
            <a:r>
              <a:rPr lang="en-US" dirty="0" smtClean="0">
                <a:latin typeface="Comic Sans MS" pitchFamily="66" charset="0"/>
              </a:rPr>
              <a:t>Safety of the device achieved through the use of optisolators as well as different power supplies. </a:t>
            </a:r>
          </a:p>
          <a:p>
            <a:pPr algn="l" rtl="0">
              <a:buFont typeface="Wingdings" pitchFamily="2" charset="2"/>
              <a:buChar char="v"/>
            </a:pPr>
            <a:endParaRPr lang="ar-SA" dirty="0" smtClean="0">
              <a:latin typeface="Comic Sans MS" pitchFamily="66" charset="0"/>
            </a:endParaRPr>
          </a:p>
          <a:p>
            <a:pPr algn="l" rtl="0">
              <a:buFont typeface="Wingdings" pitchFamily="2" charset="2"/>
              <a:buChar char="v"/>
            </a:pPr>
            <a:r>
              <a:rPr lang="en-US" dirty="0" smtClean="0">
                <a:latin typeface="Comic Sans MS" pitchFamily="66" charset="0"/>
              </a:rPr>
              <a:t>Safety to the operator is achieved by following the same strict guidelines in wiring of a house. </a:t>
            </a:r>
          </a:p>
          <a:p>
            <a:pPr algn="l" rtl="0">
              <a:buFont typeface="Wingdings" pitchFamily="2" charset="2"/>
              <a:buChar char="v"/>
            </a:pPr>
            <a:endParaRPr lang="en-US" dirty="0" smtClean="0">
              <a:latin typeface="Comic Sans MS" pitchFamily="66" charset="0"/>
            </a:endParaRPr>
          </a:p>
          <a:p>
            <a:pPr algn="l" rtl="0">
              <a:buFont typeface="Wingdings" pitchFamily="2" charset="2"/>
              <a:buChar char="v"/>
            </a:pPr>
            <a:r>
              <a:rPr lang="en-US" dirty="0" smtClean="0">
                <a:latin typeface="Comic Sans MS" pitchFamily="66" charset="0"/>
              </a:rPr>
              <a:t>Safety by using the relay which protect from crossing the limit power. </a:t>
            </a:r>
            <a:endParaRPr lang="ar-SA"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271464"/>
            <a:ext cx="8334404" cy="1362075"/>
          </a:xfrm>
        </p:spPr>
        <p:txBody>
          <a:bodyPr>
            <a:normAutofit/>
          </a:bodyPr>
          <a:lstStyle/>
          <a:p>
            <a:pPr rtl="0"/>
            <a:r>
              <a:rPr lang="en-US" sz="3200" dirty="0" smtClean="0"/>
              <a:t>Chapter eight: Results and Conclusion</a:t>
            </a:r>
            <a:endParaRPr lang="ar-SA" sz="3200" dirty="0"/>
          </a:p>
        </p:txBody>
      </p:sp>
      <p:sp>
        <p:nvSpPr>
          <p:cNvPr id="3" name="عنصر نائب للنص 2"/>
          <p:cNvSpPr>
            <a:spLocks noGrp="1"/>
          </p:cNvSpPr>
          <p:nvPr>
            <p:ph type="body" idx="1"/>
          </p:nvPr>
        </p:nvSpPr>
        <p:spPr>
          <a:xfrm>
            <a:off x="381000" y="1500174"/>
            <a:ext cx="8120090" cy="4938736"/>
          </a:xfrm>
        </p:spPr>
        <p:txBody>
          <a:bodyPr>
            <a:normAutofit/>
          </a:bodyPr>
          <a:lstStyle/>
          <a:p>
            <a:pPr rtl="0"/>
            <a:r>
              <a:rPr lang="en-US" sz="1800" dirty="0" smtClean="0"/>
              <a:t>The system gives us the scaled range from 0 to 5 volt that received to the micro controller and calculated to give the accurate value of current and voltage and power witch displayed on hyper terminal on Windows.</a:t>
            </a:r>
          </a:p>
          <a:p>
            <a:pPr rtl="0"/>
            <a:r>
              <a:rPr lang="en-US" sz="1800" dirty="0" smtClean="0"/>
              <a:t>We chose a variable lamps as a load to test the Power Meter ; 100w lamp, 40 w lamp, 200w lamp and 150w lamp.</a:t>
            </a:r>
            <a:endParaRPr lang="en-US" sz="1800" dirty="0"/>
          </a:p>
        </p:txBody>
      </p:sp>
      <p:pic>
        <p:nvPicPr>
          <p:cNvPr id="4" name="صورة 3" descr="20101205(002).jpg"/>
          <p:cNvPicPr/>
          <p:nvPr/>
        </p:nvPicPr>
        <p:blipFill>
          <a:blip r:embed="rId3" cstate="print"/>
          <a:stretch>
            <a:fillRect/>
          </a:stretch>
        </p:blipFill>
        <p:spPr>
          <a:xfrm>
            <a:off x="1357290" y="3500438"/>
            <a:ext cx="6357982" cy="32146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r>
              <a:rPr lang="en-US" sz="3200" dirty="0" smtClean="0"/>
              <a:t>The following figures shows the complete system with results:</a:t>
            </a:r>
            <a:endParaRPr lang="ar-SA" sz="3200" dirty="0"/>
          </a:p>
        </p:txBody>
      </p:sp>
      <p:pic>
        <p:nvPicPr>
          <p:cNvPr id="5" name="عنصر نائب للمحتوى 4" descr="40w.bmp"/>
          <p:cNvPicPr>
            <a:picLocks noGrp="1"/>
          </p:cNvPicPr>
          <p:nvPr>
            <p:ph sz="half" idx="1"/>
          </p:nvPr>
        </p:nvPicPr>
        <p:blipFill>
          <a:blip r:embed="rId2" cstate="print"/>
          <a:stretch>
            <a:fillRect/>
          </a:stretch>
        </p:blipFill>
        <p:spPr>
          <a:xfrm>
            <a:off x="457200" y="1714488"/>
            <a:ext cx="4038600" cy="4500593"/>
          </a:xfrm>
          <a:prstGeom prst="rect">
            <a:avLst/>
          </a:prstGeom>
        </p:spPr>
      </p:pic>
      <p:pic>
        <p:nvPicPr>
          <p:cNvPr id="6" name="عنصر نائب للمحتوى 5" descr="100w.bmp"/>
          <p:cNvPicPr>
            <a:picLocks noGrp="1"/>
          </p:cNvPicPr>
          <p:nvPr>
            <p:ph sz="half" idx="2"/>
          </p:nvPr>
        </p:nvPicPr>
        <p:blipFill>
          <a:blip r:embed="rId3" cstate="print"/>
          <a:stretch>
            <a:fillRect/>
          </a:stretch>
        </p:blipFill>
        <p:spPr>
          <a:xfrm>
            <a:off x="4648200" y="1714488"/>
            <a:ext cx="4038600" cy="4500594"/>
          </a:xfrm>
          <a:prstGeom prst="rect">
            <a:avLst/>
          </a:prstGeom>
        </p:spPr>
      </p:pic>
      <p:sp>
        <p:nvSpPr>
          <p:cNvPr id="7" name="مربع نص 6"/>
          <p:cNvSpPr txBox="1"/>
          <p:nvPr/>
        </p:nvSpPr>
        <p:spPr>
          <a:xfrm>
            <a:off x="5214942" y="6357958"/>
            <a:ext cx="2714644" cy="369332"/>
          </a:xfrm>
          <a:prstGeom prst="rect">
            <a:avLst/>
          </a:prstGeom>
          <a:noFill/>
        </p:spPr>
        <p:txBody>
          <a:bodyPr wrap="square" rtlCol="1">
            <a:spAutoFit/>
          </a:bodyPr>
          <a:lstStyle/>
          <a:p>
            <a:pPr algn="ctr"/>
            <a:r>
              <a:rPr lang="en-US" dirty="0" smtClean="0"/>
              <a:t>(100)W load</a:t>
            </a:r>
            <a:endParaRPr lang="ar-SA" dirty="0"/>
          </a:p>
        </p:txBody>
      </p:sp>
      <p:sp>
        <p:nvSpPr>
          <p:cNvPr id="8" name="مربع نص 7"/>
          <p:cNvSpPr txBox="1"/>
          <p:nvPr/>
        </p:nvSpPr>
        <p:spPr>
          <a:xfrm>
            <a:off x="1071538" y="6345816"/>
            <a:ext cx="2724168" cy="369332"/>
          </a:xfrm>
          <a:prstGeom prst="rect">
            <a:avLst/>
          </a:prstGeom>
          <a:noFill/>
        </p:spPr>
        <p:txBody>
          <a:bodyPr wrap="square" rtlCol="1">
            <a:spAutoFit/>
          </a:bodyPr>
          <a:lstStyle/>
          <a:p>
            <a:pPr algn="ctr"/>
            <a:r>
              <a:rPr lang="en-US" dirty="0" smtClean="0"/>
              <a:t>(40)W load</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 presetClass="exit" presetSubtype="16" fill="hold" nodeType="clickEffect">
                                  <p:stCondLst>
                                    <p:cond delay="0"/>
                                  </p:stCondLst>
                                  <p:childTnLst>
                                    <p:animEffect transition="out" filter="box(in)">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nodeType="clickEffect">
                                  <p:stCondLst>
                                    <p:cond delay="0"/>
                                  </p:stCondLst>
                                  <p:childTnLst>
                                    <p:animScale>
                                      <p:cBhvr>
                                        <p:cTn id="15" dur="2000" fill="hold"/>
                                        <p:tgtEl>
                                          <p:spTgt spid="6"/>
                                        </p:tgtEl>
                                      </p:cBhvr>
                                      <p:by x="150000" y="150000"/>
                                    </p:animScale>
                                  </p:childTnLst>
                                </p:cTn>
                              </p:par>
                            </p:childTnLst>
                          </p:cTn>
                        </p:par>
                      </p:childTnLst>
                    </p:cTn>
                  </p:par>
                  <p:par>
                    <p:cTn id="16" fill="hold">
                      <p:stCondLst>
                        <p:cond delay="indefinite"/>
                      </p:stCondLst>
                      <p:childTnLst>
                        <p:par>
                          <p:cTn id="17" fill="hold">
                            <p:stCondLst>
                              <p:cond delay="0"/>
                            </p:stCondLst>
                            <p:childTnLst>
                              <p:par>
                                <p:cTn id="18" presetID="4" presetClass="exit" presetSubtype="16" fill="hold" nodeType="clickEffect">
                                  <p:stCondLst>
                                    <p:cond delay="0"/>
                                  </p:stCondLst>
                                  <p:childTnLst>
                                    <p:animEffect transition="out" filter="box(in)">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71472" y="428604"/>
            <a:ext cx="8062912" cy="857257"/>
          </a:xfrm>
        </p:spPr>
        <p:txBody>
          <a:bodyPr>
            <a:noAutofit/>
          </a:bodyPr>
          <a:lstStyle/>
          <a:p>
            <a:pPr algn="l"/>
            <a:r>
              <a:rPr lang="en-US" sz="3200" b="1" dirty="0" smtClean="0"/>
              <a:t>Chapter nine: Future scenarios.</a:t>
            </a:r>
            <a:endParaRPr lang="ar-SA" sz="3200" b="1" dirty="0">
              <a:latin typeface="Comic Sans MS" pitchFamily="66" charset="0"/>
            </a:endParaRPr>
          </a:p>
        </p:txBody>
      </p:sp>
      <p:sp>
        <p:nvSpPr>
          <p:cNvPr id="3" name="عنوان فرعي 2"/>
          <p:cNvSpPr>
            <a:spLocks noGrp="1"/>
          </p:cNvSpPr>
          <p:nvPr>
            <p:ph type="subTitle" idx="1"/>
          </p:nvPr>
        </p:nvSpPr>
        <p:spPr>
          <a:xfrm>
            <a:off x="540544" y="1571612"/>
            <a:ext cx="8062912" cy="4786346"/>
          </a:xfrm>
        </p:spPr>
        <p:txBody>
          <a:bodyPr>
            <a:normAutofit lnSpcReduction="10000"/>
          </a:bodyPr>
          <a:lstStyle/>
          <a:p>
            <a:pPr algn="l" rtl="0">
              <a:buFont typeface="Wingdings" pitchFamily="2" charset="2"/>
              <a:buChar char="v"/>
            </a:pPr>
            <a:r>
              <a:rPr lang="en-US" sz="2000" b="1" dirty="0" smtClean="0"/>
              <a:t>Power factor calculation:</a:t>
            </a:r>
            <a:endParaRPr lang="en-US" sz="2000" dirty="0" smtClean="0"/>
          </a:p>
          <a:p>
            <a:pPr algn="l" rtl="0"/>
            <a:r>
              <a:rPr lang="en-US" sz="2000" dirty="0" smtClean="0"/>
              <a:t>I</a:t>
            </a:r>
            <a:r>
              <a:rPr lang="en-US" sz="2000" dirty="0" smtClean="0">
                <a:latin typeface="Comic Sans MS" pitchFamily="66" charset="0"/>
              </a:rPr>
              <a:t>n the software part , there is a possibility to find the power factor value which represent the phase shift between the current and the voltage signal.</a:t>
            </a:r>
          </a:p>
          <a:p>
            <a:pPr algn="l" rtl="0"/>
            <a:r>
              <a:rPr lang="en-US" sz="2000" dirty="0" smtClean="0">
                <a:latin typeface="Comic Sans MS" pitchFamily="66" charset="0"/>
              </a:rPr>
              <a:t>The main idea could be about setting two timers in the MCU as a reference to know where a sample of  a certain value in  the voltage signal how much it lags or leads a certain equal sample in the current signal, by this way we could measure the phase angle and after that measure the power factor as follow:</a:t>
            </a:r>
          </a:p>
          <a:p>
            <a:pPr algn="ctr" rtl="0"/>
            <a:r>
              <a:rPr lang="en-US" sz="2000" b="1" dirty="0" smtClean="0"/>
              <a:t>PF= cos(φ)=P/S</a:t>
            </a:r>
            <a:endParaRPr lang="en-US" sz="2000" dirty="0" smtClean="0"/>
          </a:p>
          <a:p>
            <a:pPr algn="l" rtl="0"/>
            <a:r>
              <a:rPr lang="en-US" sz="2000" dirty="0" smtClean="0">
                <a:latin typeface="Comic Sans MS" pitchFamily="66" charset="0"/>
              </a:rPr>
              <a:t>Finding the PF make it easy to find the apparent and reactive power.</a:t>
            </a:r>
          </a:p>
          <a:p>
            <a:pPr algn="l" rtl="0">
              <a:buFont typeface="Wingdings" pitchFamily="2" charset="2"/>
              <a:buChar char="v"/>
            </a:pPr>
            <a:endParaRPr lang="en-US" sz="2000" b="1" dirty="0" smtClean="0"/>
          </a:p>
          <a:p>
            <a:pPr algn="l" rtl="0">
              <a:buFont typeface="Wingdings" pitchFamily="2" charset="2"/>
              <a:buChar char="v"/>
            </a:pPr>
            <a:endParaRPr lang="en-US" sz="2000" b="1" dirty="0" smtClean="0"/>
          </a:p>
          <a:p>
            <a:pPr algn="l" rtl="0">
              <a:buFont typeface="Wingdings" pitchFamily="2" charset="2"/>
              <a:buChar char="v"/>
            </a:pPr>
            <a:r>
              <a:rPr lang="en-US" sz="2000" b="1" dirty="0" smtClean="0"/>
              <a:t>C# Graphing :</a:t>
            </a:r>
            <a:endParaRPr lang="ar-SA" sz="2000" b="1" dirty="0" smtClean="0"/>
          </a:p>
          <a:p>
            <a:pPr algn="l" rtl="0"/>
            <a:r>
              <a:rPr lang="en-US" sz="2000" dirty="0" smtClean="0">
                <a:latin typeface="Comic Sans MS" pitchFamily="66" charset="0"/>
              </a:rPr>
              <a:t>The C# application will be used to display the power graph and report values. It might be replaced by using LCD.</a:t>
            </a:r>
          </a:p>
          <a:p>
            <a:pPr algn="l" rtl="0">
              <a:buFont typeface="Wingdings" pitchFamily="2" charset="2"/>
              <a:buChar char="v"/>
            </a:pPr>
            <a:endParaRPr lang="en-US" sz="2000" dirty="0" smtClean="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ox(in)">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540544" y="571480"/>
            <a:ext cx="8062912" cy="6072230"/>
          </a:xfrm>
        </p:spPr>
        <p:txBody>
          <a:bodyPr>
            <a:normAutofit/>
          </a:bodyPr>
          <a:lstStyle/>
          <a:p>
            <a:pPr algn="l" rtl="0"/>
            <a:endParaRPr lang="en-US" sz="1600" dirty="0" smtClean="0"/>
          </a:p>
          <a:p>
            <a:pPr algn="l" rtl="0">
              <a:buFont typeface="Wingdings" pitchFamily="2" charset="2"/>
              <a:buChar char="v"/>
            </a:pPr>
            <a:r>
              <a:rPr lang="en-US" sz="1600" b="1" dirty="0" smtClean="0"/>
              <a:t> </a:t>
            </a:r>
            <a:r>
              <a:rPr lang="en-US" sz="1800" b="1" dirty="0" smtClean="0"/>
              <a:t>Wireless: </a:t>
            </a:r>
          </a:p>
          <a:p>
            <a:pPr algn="l" rtl="0"/>
            <a:r>
              <a:rPr lang="en-US" sz="2000" dirty="0" smtClean="0">
                <a:latin typeface="Comic Sans MS" pitchFamily="66" charset="0"/>
              </a:rPr>
              <a:t>in our product it might be able to replace the serial cable connecting product with the PC by a wireless device, this step will be very useful to make the controlling for devices much easier. </a:t>
            </a:r>
          </a:p>
          <a:p>
            <a:pPr algn="l" rtl="0"/>
            <a:endParaRPr lang="en-US" sz="1600" dirty="0" smtClean="0"/>
          </a:p>
          <a:p>
            <a:pPr algn="l" rtl="0">
              <a:buFont typeface="Wingdings" pitchFamily="2" charset="2"/>
              <a:buChar char="v"/>
            </a:pPr>
            <a:endParaRPr lang="en-US" sz="2000" dirty="0" smtClean="0">
              <a:latin typeface="Comic Sans MS" pitchFamily="66" charset="0"/>
            </a:endParaRPr>
          </a:p>
          <a:p>
            <a:pPr algn="l" rtl="0">
              <a:buFont typeface="Wingdings" pitchFamily="2" charset="2"/>
              <a:buChar char="v"/>
            </a:pPr>
            <a:r>
              <a:rPr lang="en-US" sz="2000" b="1" dirty="0" smtClean="0">
                <a:latin typeface="Comic Sans MS" pitchFamily="66" charset="0"/>
              </a:rPr>
              <a:t>Power Box shape:</a:t>
            </a:r>
          </a:p>
          <a:p>
            <a:pPr algn="l"/>
            <a:r>
              <a:rPr lang="en-US" sz="2000" dirty="0" smtClean="0">
                <a:latin typeface="Comic Sans MS" pitchFamily="66" charset="0"/>
              </a:rPr>
              <a:t>We  decided to make its  shape as a cube with diameter (15*15*10) cm in order to be simple to use for the customer.</a:t>
            </a:r>
          </a:p>
          <a:p>
            <a:pPr algn="l"/>
            <a:endParaRPr lang="ar-SA" sz="2000" dirty="0" smtClean="0">
              <a:latin typeface="Comic Sans MS" pitchFamily="66" charset="0"/>
            </a:endParaRPr>
          </a:p>
        </p:txBody>
      </p:sp>
      <p:pic>
        <p:nvPicPr>
          <p:cNvPr id="4" name="صورة 3" descr="GetAttachment.aspx.jpeg"/>
          <p:cNvPicPr>
            <a:picLocks noChangeAspect="1"/>
          </p:cNvPicPr>
          <p:nvPr/>
        </p:nvPicPr>
        <p:blipFill>
          <a:blip r:embed="rId2" cstate="print"/>
          <a:stretch>
            <a:fillRect/>
          </a:stretch>
        </p:blipFill>
        <p:spPr>
          <a:xfrm>
            <a:off x="1857357" y="3571876"/>
            <a:ext cx="5043506" cy="30718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ox(in)">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linds(horizont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28662" y="571480"/>
            <a:ext cx="7239000" cy="5872180"/>
          </a:xfrm>
        </p:spPr>
        <p:txBody>
          <a:bodyPr>
            <a:normAutofit/>
          </a:bodyPr>
          <a:lstStyle/>
          <a:p>
            <a:pPr algn="ctr"/>
            <a:r>
              <a:rPr lang="en-US" sz="4800" dirty="0" smtClean="0"/>
              <a:t>Thank you *_*</a:t>
            </a:r>
            <a:br>
              <a:rPr lang="en-US" sz="4800" dirty="0" smtClean="0"/>
            </a:br>
            <a:r>
              <a:rPr lang="en-US" sz="4800" dirty="0" smtClean="0"/>
              <a:t>…any Questions ?!</a:t>
            </a:r>
            <a:endParaRPr lang="ar-SA" sz="4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r>
              <a:rPr lang="en-US" sz="3600" b="1" cap="small" dirty="0" smtClean="0">
                <a:latin typeface="Comic Sans MS" pitchFamily="66" charset="0"/>
              </a:rPr>
              <a:t> “Power plug-meter”</a:t>
            </a:r>
            <a:endParaRPr lang="ar-SA" sz="3600" dirty="0">
              <a:latin typeface="Comic Sans MS" pitchFamily="66" charset="0"/>
            </a:endParaRPr>
          </a:p>
        </p:txBody>
      </p:sp>
      <p:pic>
        <p:nvPicPr>
          <p:cNvPr id="6" name="عنصر نائب للصورة 5" descr="20101205(002).jpg"/>
          <p:cNvPicPr>
            <a:picLocks noGrp="1" noChangeAspect="1"/>
          </p:cNvPicPr>
          <p:nvPr>
            <p:ph type="pic" idx="1"/>
          </p:nvPr>
        </p:nvPicPr>
        <p:blipFill>
          <a:blip r:embed="rId2" cstate="print"/>
          <a:srcRect t="130" b="130"/>
          <a:stretch>
            <a:fillRect/>
          </a:stretch>
        </p:blipFill>
        <p:spPr>
          <a:xfrm>
            <a:off x="1138237" y="373966"/>
            <a:ext cx="7333488" cy="619830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Comic Sans MS" pitchFamily="66" charset="0"/>
              </a:rPr>
              <a:t>Abstract</a:t>
            </a:r>
            <a:r>
              <a:rPr lang="en-US" dirty="0" smtClean="0"/>
              <a:t> :</a:t>
            </a:r>
            <a:br>
              <a:rPr lang="en-US" dirty="0" smtClean="0"/>
            </a:br>
            <a:endParaRPr lang="ar-SA" dirty="0"/>
          </a:p>
        </p:txBody>
      </p:sp>
      <p:sp>
        <p:nvSpPr>
          <p:cNvPr id="3" name="عنصر نائب للنص 2"/>
          <p:cNvSpPr>
            <a:spLocks noGrp="1"/>
          </p:cNvSpPr>
          <p:nvPr>
            <p:ph type="body" idx="1"/>
          </p:nvPr>
        </p:nvSpPr>
        <p:spPr>
          <a:xfrm>
            <a:off x="381000" y="1633536"/>
            <a:ext cx="6334140" cy="4724422"/>
          </a:xfrm>
        </p:spPr>
        <p:txBody>
          <a:bodyPr/>
          <a:lstStyle/>
          <a:p>
            <a:pPr rtl="0"/>
            <a:r>
              <a:rPr lang="en-US" b="1" dirty="0" smtClean="0">
                <a:latin typeface="Comic Sans MS" pitchFamily="66" charset="0"/>
              </a:rPr>
              <a:t> </a:t>
            </a:r>
            <a:endParaRPr lang="en-US" b="1" i="1" dirty="0" smtClean="0"/>
          </a:p>
          <a:p>
            <a:pPr rtl="0"/>
            <a:r>
              <a:rPr lang="en-US" dirty="0" smtClean="0"/>
              <a:t>Chapter one: introduction.</a:t>
            </a:r>
            <a:endParaRPr lang="en-US" b="1" i="1" dirty="0" smtClean="0"/>
          </a:p>
          <a:p>
            <a:pPr rtl="0"/>
            <a:r>
              <a:rPr lang="en-US" dirty="0" smtClean="0"/>
              <a:t>Chapter two: Applications.</a:t>
            </a:r>
            <a:endParaRPr lang="en-US" b="1" i="1" dirty="0" smtClean="0"/>
          </a:p>
          <a:p>
            <a:pPr rtl="0"/>
            <a:r>
              <a:rPr lang="en-US" dirty="0" smtClean="0"/>
              <a:t>Chapter three: background calculations.    </a:t>
            </a:r>
            <a:endParaRPr lang="en-US" b="1" i="1" dirty="0" smtClean="0"/>
          </a:p>
          <a:p>
            <a:pPr rtl="0"/>
            <a:r>
              <a:rPr lang="en-US" dirty="0" smtClean="0"/>
              <a:t>Chapter four: hardware components</a:t>
            </a:r>
            <a:endParaRPr lang="en-US" b="1" i="1" dirty="0" smtClean="0"/>
          </a:p>
          <a:p>
            <a:pPr rtl="0"/>
            <a:r>
              <a:rPr lang="en-US" dirty="0" smtClean="0"/>
              <a:t>Chapter five: procedure</a:t>
            </a:r>
            <a:endParaRPr lang="en-US" b="1" i="1" dirty="0" smtClean="0"/>
          </a:p>
          <a:p>
            <a:pPr rtl="0"/>
            <a:r>
              <a:rPr lang="en-US" dirty="0" smtClean="0"/>
              <a:t>Chapter six: logical and hardware instruction.</a:t>
            </a:r>
            <a:endParaRPr lang="en-US" b="1" i="1" dirty="0" smtClean="0"/>
          </a:p>
          <a:p>
            <a:pPr rtl="0"/>
            <a:r>
              <a:rPr lang="en-US" dirty="0" smtClean="0"/>
              <a:t>Chapter seven: safety.</a:t>
            </a:r>
            <a:endParaRPr lang="en-US" b="1" i="1" dirty="0" smtClean="0"/>
          </a:p>
          <a:p>
            <a:pPr rtl="0"/>
            <a:r>
              <a:rPr lang="en-US" dirty="0" smtClean="0"/>
              <a:t>Chapter eight: results and conclusion. </a:t>
            </a:r>
            <a:endParaRPr lang="en-US" b="1" i="1" dirty="0" smtClean="0"/>
          </a:p>
          <a:p>
            <a:pPr rtl="0"/>
            <a:r>
              <a:rPr lang="en-US" dirty="0" smtClean="0"/>
              <a:t>Chapter nine: Future scenarios</a:t>
            </a:r>
            <a:r>
              <a:rPr lang="en-US" b="1" i="1" dirty="0" smtClean="0"/>
              <a:t>.</a:t>
            </a:r>
          </a:p>
          <a:p>
            <a:endParaRPr lang="ar-SA" b="1"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40544" y="714355"/>
            <a:ext cx="8062912" cy="1214447"/>
          </a:xfrm>
        </p:spPr>
        <p:txBody>
          <a:bodyPr>
            <a:normAutofit fontScale="90000"/>
          </a:bodyPr>
          <a:lstStyle/>
          <a:p>
            <a:pPr algn="l"/>
            <a:r>
              <a:rPr lang="en-US" dirty="0" smtClean="0">
                <a:latin typeface="Comic Sans MS" pitchFamily="66" charset="0"/>
              </a:rPr>
              <a:t>Chapter one: Introduction</a:t>
            </a:r>
            <a:br>
              <a:rPr lang="en-US" dirty="0" smtClean="0">
                <a:latin typeface="Comic Sans MS" pitchFamily="66" charset="0"/>
              </a:rPr>
            </a:br>
            <a:endParaRPr lang="ar-SA" dirty="0">
              <a:latin typeface="Comic Sans MS" pitchFamily="66" charset="0"/>
            </a:endParaRPr>
          </a:p>
        </p:txBody>
      </p:sp>
      <p:sp>
        <p:nvSpPr>
          <p:cNvPr id="3" name="عنوان فرعي 2"/>
          <p:cNvSpPr>
            <a:spLocks noGrp="1"/>
          </p:cNvSpPr>
          <p:nvPr>
            <p:ph type="subTitle" idx="1"/>
          </p:nvPr>
        </p:nvSpPr>
        <p:spPr>
          <a:xfrm>
            <a:off x="540544" y="1928802"/>
            <a:ext cx="8062912" cy="4214842"/>
          </a:xfrm>
        </p:spPr>
        <p:txBody>
          <a:bodyPr>
            <a:normAutofit/>
          </a:bodyPr>
          <a:lstStyle/>
          <a:p>
            <a:pPr algn="l">
              <a:buFont typeface="Wingdings" pitchFamily="2" charset="2"/>
              <a:buChar char="Ø"/>
            </a:pPr>
            <a:r>
              <a:rPr lang="en-US" b="1" dirty="0" smtClean="0">
                <a:latin typeface="Comic Sans MS" pitchFamily="66" charset="0"/>
              </a:rPr>
              <a:t> Power plug-meter</a:t>
            </a:r>
            <a:r>
              <a:rPr lang="en-US" b="1" dirty="0" smtClean="0"/>
              <a:t>: </a:t>
            </a:r>
          </a:p>
          <a:p>
            <a:pPr algn="l"/>
            <a:r>
              <a:rPr lang="en-US" sz="2400" b="1" dirty="0" smtClean="0"/>
              <a:t>It’s a device which can measure, and display the voltage , current and  power the connected device </a:t>
            </a:r>
          </a:p>
          <a:p>
            <a:pPr algn="l"/>
            <a:r>
              <a:rPr lang="en-US" sz="2400" b="1" dirty="0" smtClean="0"/>
              <a:t>is consuming at the moment.</a:t>
            </a:r>
          </a:p>
          <a:p>
            <a:pPr algn="l"/>
            <a:endParaRPr lang="en-US" sz="2400" b="1" dirty="0" smtClean="0"/>
          </a:p>
          <a:p>
            <a:pPr lvl="0" algn="l" rtl="0">
              <a:buFont typeface="Wingdings" pitchFamily="2" charset="2"/>
              <a:buChar char="v"/>
            </a:pPr>
            <a:r>
              <a:rPr lang="en-US" sz="3500" dirty="0" smtClean="0">
                <a:latin typeface="Comic Sans MS" pitchFamily="66" charset="0"/>
              </a:rPr>
              <a:t>Max Voltage.</a:t>
            </a:r>
          </a:p>
          <a:p>
            <a:pPr lvl="0" algn="l" rtl="0">
              <a:buFont typeface="Wingdings" pitchFamily="2" charset="2"/>
              <a:buChar char="v"/>
            </a:pPr>
            <a:r>
              <a:rPr lang="en-US" sz="3500" dirty="0" smtClean="0">
                <a:latin typeface="Comic Sans MS" pitchFamily="66" charset="0"/>
              </a:rPr>
              <a:t>Max Current. </a:t>
            </a:r>
            <a:endParaRPr lang="en-US" dirty="0"/>
          </a:p>
          <a:p>
            <a:pPr lvl="0" algn="l" rtl="0">
              <a:buFont typeface="Wingdings" pitchFamily="2" charset="2"/>
              <a:buChar char="v"/>
            </a:pPr>
            <a:r>
              <a:rPr lang="en-US" sz="3500" dirty="0" smtClean="0">
                <a:latin typeface="Comic Sans MS" pitchFamily="66" charset="0"/>
              </a:rPr>
              <a:t>Max Power.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additive="base">
                                        <p:cTn id="1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additive="base">
                                        <p:cTn id="1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additive="base">
                                        <p:cTn id="2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00034" y="285728"/>
            <a:ext cx="8062912" cy="1470025"/>
          </a:xfrm>
        </p:spPr>
        <p:txBody>
          <a:bodyPr>
            <a:noAutofit/>
          </a:bodyPr>
          <a:lstStyle/>
          <a:p>
            <a:pPr algn="l"/>
            <a:r>
              <a:rPr lang="en-US" sz="3200" dirty="0" smtClean="0">
                <a:latin typeface="Comic Sans MS" pitchFamily="66" charset="0"/>
              </a:rPr>
              <a:t> Chapter two: projects applications</a:t>
            </a:r>
            <a:br>
              <a:rPr lang="en-US" sz="3200" dirty="0" smtClean="0">
                <a:latin typeface="Comic Sans MS" pitchFamily="66" charset="0"/>
              </a:rPr>
            </a:br>
            <a:endParaRPr lang="ar-SA" sz="3200" dirty="0">
              <a:latin typeface="Comic Sans MS" pitchFamily="66" charset="0"/>
            </a:endParaRPr>
          </a:p>
        </p:txBody>
      </p:sp>
      <p:sp>
        <p:nvSpPr>
          <p:cNvPr id="3" name="عنوان فرعي 2"/>
          <p:cNvSpPr>
            <a:spLocks noGrp="1"/>
          </p:cNvSpPr>
          <p:nvPr>
            <p:ph type="subTitle" idx="1"/>
          </p:nvPr>
        </p:nvSpPr>
        <p:spPr>
          <a:xfrm>
            <a:off x="642910" y="1714488"/>
            <a:ext cx="8062912" cy="4714884"/>
          </a:xfrm>
        </p:spPr>
        <p:txBody>
          <a:bodyPr/>
          <a:lstStyle/>
          <a:p>
            <a:pPr algn="l" rtl="0">
              <a:buFont typeface="Wingdings" pitchFamily="2" charset="2"/>
              <a:buChar char="v"/>
            </a:pPr>
            <a:r>
              <a:rPr lang="en-US" b="1" dirty="0" smtClean="0">
                <a:latin typeface="Comic Sans MS" pitchFamily="66" charset="0"/>
              </a:rPr>
              <a:t>Our device is friendly to be controlled; you can just insert it between the wall socket and the device. </a:t>
            </a:r>
          </a:p>
          <a:p>
            <a:pPr algn="l"/>
            <a:endParaRPr lang="en-US" b="1" dirty="0" smtClean="0">
              <a:latin typeface="Comic Sans MS" pitchFamily="66" charset="0"/>
            </a:endParaRPr>
          </a:p>
          <a:p>
            <a:pPr algn="l" rtl="0">
              <a:buFont typeface="Wingdings" pitchFamily="2" charset="2"/>
              <a:buChar char="v"/>
            </a:pPr>
            <a:r>
              <a:rPr lang="en-US" b="1" dirty="0" smtClean="0">
                <a:latin typeface="Comic Sans MS" pitchFamily="66" charset="0"/>
              </a:rPr>
              <a:t>1-factoreis .</a:t>
            </a:r>
          </a:p>
          <a:p>
            <a:pPr algn="l" rtl="0">
              <a:buFont typeface="Wingdings" pitchFamily="2" charset="2"/>
              <a:buChar char="v"/>
            </a:pPr>
            <a:r>
              <a:rPr lang="en-US" b="1" dirty="0" smtClean="0">
                <a:latin typeface="Comic Sans MS" pitchFamily="66" charset="0"/>
              </a:rPr>
              <a:t>2-laboratories .  </a:t>
            </a:r>
          </a:p>
          <a:p>
            <a:pPr algn="l" rtl="0">
              <a:buFont typeface="Wingdings" pitchFamily="2" charset="2"/>
              <a:buChar char="v"/>
            </a:pPr>
            <a:r>
              <a:rPr lang="en-US" b="1" dirty="0" smtClean="0">
                <a:latin typeface="Comic Sans MS" pitchFamily="66" charset="0"/>
              </a:rPr>
              <a:t>3-house.</a:t>
            </a:r>
          </a:p>
          <a:p>
            <a:pPr algn="l" rtl="0">
              <a:buFont typeface="Wingdings" pitchFamily="2" charset="2"/>
              <a:buChar char="v"/>
            </a:pPr>
            <a:r>
              <a:rPr lang="en-US" b="1" dirty="0" smtClean="0">
                <a:latin typeface="Comic Sans MS" pitchFamily="66" charset="0"/>
              </a:rPr>
              <a:t>4-electrical equipments shops. </a:t>
            </a:r>
          </a:p>
          <a:p>
            <a:pPr algn="l" rtl="0">
              <a:buFont typeface="Wingdings" pitchFamily="2" charset="2"/>
              <a:buChar char="v"/>
            </a:pPr>
            <a:r>
              <a:rPr lang="en-US" b="1" dirty="0" smtClean="0">
                <a:latin typeface="Comic Sans MS" pitchFamily="66" charset="0"/>
              </a:rPr>
              <a:t>5-hospitals.</a:t>
            </a:r>
          </a:p>
          <a:p>
            <a:pPr algn="l">
              <a:buFont typeface="Wingdings" pitchFamily="2" charset="2"/>
              <a:buChar char="v"/>
            </a:pPr>
            <a:endParaRPr lang="ar-SA" b="1"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28596" y="785794"/>
            <a:ext cx="8286808" cy="755645"/>
          </a:xfrm>
        </p:spPr>
        <p:txBody>
          <a:bodyPr>
            <a:noAutofit/>
          </a:bodyPr>
          <a:lstStyle/>
          <a:p>
            <a:pPr algn="l"/>
            <a:r>
              <a:rPr lang="en-US" sz="2800" b="1" dirty="0" smtClean="0">
                <a:latin typeface="Comic Sans MS" pitchFamily="66" charset="0"/>
              </a:rPr>
              <a:t>Chapter three: Background calculations.</a:t>
            </a:r>
            <a:endParaRPr lang="ar-SA" sz="2800" b="1" dirty="0">
              <a:latin typeface="Comic Sans MS" pitchFamily="66" charset="0"/>
            </a:endParaRPr>
          </a:p>
        </p:txBody>
      </p:sp>
      <p:sp>
        <p:nvSpPr>
          <p:cNvPr id="3" name="عنوان فرعي 2"/>
          <p:cNvSpPr>
            <a:spLocks noGrp="1"/>
          </p:cNvSpPr>
          <p:nvPr>
            <p:ph type="subTitle" idx="1"/>
          </p:nvPr>
        </p:nvSpPr>
        <p:spPr>
          <a:xfrm>
            <a:off x="540544" y="2000240"/>
            <a:ext cx="8062912" cy="4643470"/>
          </a:xfrm>
        </p:spPr>
        <p:txBody>
          <a:bodyPr>
            <a:normAutofit/>
          </a:bodyPr>
          <a:lstStyle/>
          <a:p>
            <a:pPr algn="l">
              <a:buFont typeface="Wingdings" pitchFamily="2" charset="2"/>
              <a:buChar char="v"/>
            </a:pPr>
            <a:r>
              <a:rPr lang="en-US" dirty="0" smtClean="0">
                <a:latin typeface="Comic Sans MS" pitchFamily="66" charset="0"/>
              </a:rPr>
              <a:t>V(t) = V*cos(wt)</a:t>
            </a:r>
          </a:p>
          <a:p>
            <a:pPr algn="l">
              <a:buFont typeface="Wingdings" pitchFamily="2" charset="2"/>
              <a:buChar char="v"/>
            </a:pPr>
            <a:endParaRPr lang="en-US" dirty="0" smtClean="0">
              <a:latin typeface="Comic Sans MS" pitchFamily="66" charset="0"/>
            </a:endParaRPr>
          </a:p>
          <a:p>
            <a:pPr algn="l">
              <a:buFont typeface="Wingdings" pitchFamily="2" charset="2"/>
              <a:buChar char="v"/>
            </a:pPr>
            <a:r>
              <a:rPr lang="en-US" dirty="0" smtClean="0">
                <a:latin typeface="Comic Sans MS" pitchFamily="66" charset="0"/>
              </a:rPr>
              <a:t>I(t) = I*cos(wt-</a:t>
            </a:r>
            <a:r>
              <a:rPr lang="el-GR" dirty="0" smtClean="0">
                <a:latin typeface="Comic Sans MS" pitchFamily="66" charset="0"/>
              </a:rPr>
              <a:t>φ</a:t>
            </a:r>
            <a:r>
              <a:rPr lang="en-US" dirty="0" smtClean="0">
                <a:latin typeface="Comic Sans MS" pitchFamily="66" charset="0"/>
              </a:rPr>
              <a:t>)</a:t>
            </a:r>
          </a:p>
          <a:p>
            <a:pPr algn="l">
              <a:buFont typeface="Wingdings" pitchFamily="2" charset="2"/>
              <a:buChar char="v"/>
            </a:pPr>
            <a:endParaRPr lang="en-US" dirty="0" smtClean="0">
              <a:latin typeface="Comic Sans MS" pitchFamily="66" charset="0"/>
            </a:endParaRPr>
          </a:p>
          <a:p>
            <a:pPr algn="l">
              <a:buFont typeface="Wingdings" pitchFamily="2" charset="2"/>
              <a:buChar char="v"/>
            </a:pPr>
            <a:r>
              <a:rPr lang="en-US" dirty="0" smtClean="0">
                <a:latin typeface="Comic Sans MS" pitchFamily="66" charset="0"/>
              </a:rPr>
              <a:t>P(t) = V(t)*I(t)</a:t>
            </a:r>
          </a:p>
          <a:p>
            <a:pPr algn="l">
              <a:buFont typeface="Wingdings" pitchFamily="2" charset="2"/>
              <a:buChar char="v"/>
            </a:pPr>
            <a:endParaRPr lang="en-US" dirty="0" smtClean="0">
              <a:latin typeface="Comic Sans MS" pitchFamily="66" charset="0"/>
            </a:endParaRPr>
          </a:p>
          <a:p>
            <a:pPr algn="l">
              <a:buFont typeface="Wingdings" pitchFamily="2" charset="2"/>
              <a:buChar char="v"/>
            </a:pPr>
            <a:r>
              <a:rPr lang="en-US" dirty="0" smtClean="0">
                <a:latin typeface="Comic Sans MS" pitchFamily="66" charset="0"/>
              </a:rPr>
              <a:t>P = </a:t>
            </a:r>
            <a:r>
              <a:rPr lang="en-US" dirty="0" err="1" smtClean="0">
                <a:latin typeface="Comic Sans MS" pitchFamily="66" charset="0"/>
              </a:rPr>
              <a:t>Vrms</a:t>
            </a:r>
            <a:r>
              <a:rPr lang="en-US" dirty="0" smtClean="0">
                <a:latin typeface="Comic Sans MS" pitchFamily="66" charset="0"/>
              </a:rPr>
              <a:t>*</a:t>
            </a:r>
            <a:r>
              <a:rPr lang="en-US" dirty="0" err="1" smtClean="0">
                <a:latin typeface="Comic Sans MS" pitchFamily="66" charset="0"/>
              </a:rPr>
              <a:t>Irms</a:t>
            </a:r>
            <a:r>
              <a:rPr lang="en-US" dirty="0" smtClean="0">
                <a:latin typeface="Comic Sans MS" pitchFamily="66" charset="0"/>
              </a:rPr>
              <a:t>*cos(</a:t>
            </a:r>
            <a:r>
              <a:rPr lang="el-GR" dirty="0" smtClean="0">
                <a:latin typeface="Comic Sans MS" pitchFamily="66" charset="0"/>
              </a:rPr>
              <a:t>φ</a:t>
            </a:r>
            <a:r>
              <a:rPr lang="en-US" dirty="0" smtClean="0">
                <a:latin typeface="Comic Sans MS" pitchFamily="66" charset="0"/>
              </a:rPr>
              <a:t>)</a:t>
            </a:r>
          </a:p>
          <a:p>
            <a:pPr algn="l">
              <a:buFont typeface="Wingdings" pitchFamily="2" charset="2"/>
              <a:buChar char="v"/>
            </a:pPr>
            <a:endParaRPr lang="en-US" dirty="0" smtClean="0">
              <a:latin typeface="Comic Sans MS" pitchFamily="66" charset="0"/>
            </a:endParaRPr>
          </a:p>
          <a:p>
            <a:pPr algn="l">
              <a:buFont typeface="Wingdings" pitchFamily="2" charset="2"/>
              <a:buChar char="v"/>
            </a:pPr>
            <a:r>
              <a:rPr lang="en-US" dirty="0" smtClean="0">
                <a:latin typeface="Comic Sans MS" pitchFamily="66" charset="0"/>
              </a:rPr>
              <a:t>Q = </a:t>
            </a:r>
            <a:r>
              <a:rPr lang="en-US" dirty="0" err="1" smtClean="0">
                <a:latin typeface="Comic Sans MS" pitchFamily="66" charset="0"/>
              </a:rPr>
              <a:t>Vrms</a:t>
            </a:r>
            <a:r>
              <a:rPr lang="en-US" dirty="0" smtClean="0">
                <a:latin typeface="Comic Sans MS" pitchFamily="66" charset="0"/>
              </a:rPr>
              <a:t>*</a:t>
            </a:r>
            <a:r>
              <a:rPr lang="en-US" dirty="0" err="1" smtClean="0">
                <a:latin typeface="Comic Sans MS" pitchFamily="66" charset="0"/>
              </a:rPr>
              <a:t>Irms</a:t>
            </a:r>
            <a:r>
              <a:rPr lang="en-US" dirty="0" smtClean="0">
                <a:latin typeface="Comic Sans MS" pitchFamily="66" charset="0"/>
              </a:rPr>
              <a:t>*sin(</a:t>
            </a:r>
            <a:r>
              <a:rPr lang="el-GR" dirty="0" smtClean="0">
                <a:latin typeface="Comic Sans MS" pitchFamily="66" charset="0"/>
              </a:rPr>
              <a:t>φ</a:t>
            </a:r>
            <a:r>
              <a:rPr lang="en-US" dirty="0" smtClean="0">
                <a:latin typeface="Comic Sans MS" pitchFamily="66" charset="0"/>
              </a:rPr>
              <a:t>)</a:t>
            </a:r>
          </a:p>
          <a:p>
            <a:pPr algn="l">
              <a:buFont typeface="Wingdings" pitchFamily="2" charset="2"/>
              <a:buChar char="v"/>
            </a:pPr>
            <a:endParaRPr lang="en-US" dirty="0" smtClean="0">
              <a:latin typeface="Comic Sans MS" pitchFamily="66" charset="0"/>
            </a:endParaRPr>
          </a:p>
          <a:p>
            <a:pPr algn="l">
              <a:buFont typeface="Wingdings" pitchFamily="2" charset="2"/>
              <a:buChar char="v"/>
            </a:pPr>
            <a:endParaRPr lang="en-US" dirty="0" smtClean="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57158" y="357166"/>
            <a:ext cx="8603456" cy="1031891"/>
          </a:xfrm>
        </p:spPr>
        <p:txBody>
          <a:bodyPr>
            <a:noAutofit/>
          </a:bodyPr>
          <a:lstStyle/>
          <a:p>
            <a:pPr algn="l"/>
            <a:r>
              <a:rPr lang="en-US" sz="3200" b="1" dirty="0" smtClean="0">
                <a:latin typeface="Comic Sans MS" pitchFamily="66" charset="0"/>
              </a:rPr>
              <a:t>Chapter four: </a:t>
            </a:r>
            <a:r>
              <a:rPr lang="en-US" sz="3200" b="1" dirty="0" smtClean="0"/>
              <a:t>hardware components.</a:t>
            </a:r>
            <a:endParaRPr lang="ar-SA" sz="3200" b="1" dirty="0"/>
          </a:p>
        </p:txBody>
      </p:sp>
      <p:sp>
        <p:nvSpPr>
          <p:cNvPr id="3" name="عنوان فرعي 2"/>
          <p:cNvSpPr>
            <a:spLocks noGrp="1"/>
          </p:cNvSpPr>
          <p:nvPr>
            <p:ph type="subTitle" idx="1"/>
          </p:nvPr>
        </p:nvSpPr>
        <p:spPr>
          <a:xfrm>
            <a:off x="540544" y="1571612"/>
            <a:ext cx="8062912" cy="4857784"/>
          </a:xfrm>
        </p:spPr>
        <p:txBody>
          <a:bodyPr/>
          <a:lstStyle/>
          <a:p>
            <a:pPr lvl="0" algn="l" rtl="0"/>
            <a:r>
              <a:rPr lang="en-US" b="1" dirty="0" smtClean="0"/>
              <a:t>Current Sensor (ACS712) :</a:t>
            </a:r>
            <a:endParaRPr lang="en-US" dirty="0" smtClean="0"/>
          </a:p>
          <a:p>
            <a:r>
              <a:rPr lang="en-US" dirty="0" smtClean="0"/>
              <a:t> </a:t>
            </a:r>
            <a:endParaRPr lang="en-US" dirty="0"/>
          </a:p>
        </p:txBody>
      </p:sp>
      <p:pic>
        <p:nvPicPr>
          <p:cNvPr id="4" name="Picture 1" descr="Untitled1.png"/>
          <p:cNvPicPr/>
          <p:nvPr/>
        </p:nvPicPr>
        <p:blipFill>
          <a:blip r:embed="rId2" cstate="print"/>
          <a:stretch>
            <a:fillRect/>
          </a:stretch>
        </p:blipFill>
        <p:spPr>
          <a:xfrm>
            <a:off x="5952787" y="1857364"/>
            <a:ext cx="2619741" cy="1581371"/>
          </a:xfrm>
          <a:prstGeom prst="rect">
            <a:avLst/>
          </a:prstGeom>
        </p:spPr>
      </p:pic>
      <p:pic>
        <p:nvPicPr>
          <p:cNvPr id="5" name="Picture 1" descr="C:\Users\user\Pictures\internal structure.png"/>
          <p:cNvPicPr/>
          <p:nvPr/>
        </p:nvPicPr>
        <p:blipFill>
          <a:blip r:embed="rId3" cstate="print"/>
          <a:srcRect/>
          <a:stretch>
            <a:fillRect/>
          </a:stretch>
        </p:blipFill>
        <p:spPr bwMode="auto">
          <a:xfrm>
            <a:off x="357158" y="2428868"/>
            <a:ext cx="4772025" cy="2705100"/>
          </a:xfrm>
          <a:prstGeom prst="rect">
            <a:avLst/>
          </a:prstGeom>
          <a:noFill/>
          <a:ln w="9525">
            <a:noFill/>
            <a:miter lim="800000"/>
            <a:headEnd/>
            <a:tailEnd/>
          </a:ln>
        </p:spPr>
      </p:pic>
      <p:pic>
        <p:nvPicPr>
          <p:cNvPr id="6" name="Picture 3"/>
          <p:cNvPicPr/>
          <p:nvPr/>
        </p:nvPicPr>
        <p:blipFill>
          <a:blip r:embed="rId4" cstate="print"/>
          <a:srcRect/>
          <a:stretch>
            <a:fillRect/>
          </a:stretch>
        </p:blipFill>
        <p:spPr bwMode="auto">
          <a:xfrm>
            <a:off x="4214810" y="4176736"/>
            <a:ext cx="3933825" cy="2609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5"/>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285720" y="285728"/>
            <a:ext cx="8317736" cy="6143668"/>
          </a:xfrm>
        </p:spPr>
        <p:txBody>
          <a:bodyPr>
            <a:normAutofit/>
          </a:bodyPr>
          <a:lstStyle/>
          <a:p>
            <a:pPr algn="l" rtl="0"/>
            <a:r>
              <a:rPr lang="en-US" b="1" dirty="0" smtClean="0"/>
              <a:t>Solid state relay:</a:t>
            </a:r>
          </a:p>
          <a:p>
            <a:pPr algn="l" rtl="0"/>
            <a:endParaRPr lang="en-US" sz="2400" b="1" dirty="0" smtClean="0"/>
          </a:p>
          <a:p>
            <a:pPr algn="l" rtl="0"/>
            <a:endParaRPr lang="en-US" sz="2400" b="1" dirty="0" smtClean="0"/>
          </a:p>
          <a:p>
            <a:pPr algn="l" rtl="0"/>
            <a:endParaRPr lang="en-US" sz="2400" b="1" dirty="0" smtClean="0"/>
          </a:p>
          <a:p>
            <a:pPr algn="l" rtl="0"/>
            <a:endParaRPr lang="en-US" sz="2400" b="1" dirty="0" smtClean="0"/>
          </a:p>
          <a:p>
            <a:pPr algn="l" rtl="0"/>
            <a:r>
              <a:rPr lang="en-US" sz="2400" b="1" dirty="0" smtClean="0"/>
              <a:t>SSR is able to perform many of the </a:t>
            </a:r>
          </a:p>
          <a:p>
            <a:pPr algn="l" rtl="0"/>
            <a:r>
              <a:rPr lang="en-US" sz="2400" b="1" dirty="0" smtClean="0"/>
              <a:t>same tasks as electromechanical relay (EMR)s. </a:t>
            </a:r>
          </a:p>
          <a:p>
            <a:pPr algn="l" rtl="0"/>
            <a:endParaRPr lang="en-US" sz="2400" b="1" dirty="0" smtClean="0"/>
          </a:p>
          <a:p>
            <a:pPr algn="l" rtl="0"/>
            <a:r>
              <a:rPr lang="en-US" sz="2400" b="1" dirty="0" smtClean="0"/>
              <a:t>SSRs have no moving mechanical parts within it. Essentially, it is an electronic device that relies on the electrical, magnetic, and optical properties of semiconductors and electrical components to achieve its isolation and relay switching function.</a:t>
            </a:r>
            <a:endParaRPr lang="en-US" sz="2400" b="1" dirty="0" smtClean="0">
              <a:latin typeface="Comic Sans MS" pitchFamily="66" charset="0"/>
            </a:endParaRPr>
          </a:p>
        </p:txBody>
      </p:sp>
      <p:pic>
        <p:nvPicPr>
          <p:cNvPr id="4" name="Picture 8" descr="HFS33_250.jpg"/>
          <p:cNvPicPr/>
          <p:nvPr/>
        </p:nvPicPr>
        <p:blipFill>
          <a:blip r:embed="rId2" cstate="print"/>
          <a:stretch>
            <a:fillRect/>
          </a:stretch>
        </p:blipFill>
        <p:spPr>
          <a:xfrm rot="5662287">
            <a:off x="5814195" y="302322"/>
            <a:ext cx="1905000" cy="21869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additive="base">
                                        <p:cTn id="1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additive="base">
                                        <p:cTn id="2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 calcmode="lin" valueType="num">
                                      <p:cBhvr additive="base">
                                        <p:cTn id="3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53246"/>
            <a:ext cx="8229600" cy="6019026"/>
          </a:xfrm>
        </p:spPr>
        <p:txBody>
          <a:bodyPr>
            <a:noAutofit/>
          </a:bodyPr>
          <a:lstStyle/>
          <a:p>
            <a:pPr lvl="0" rtl="0"/>
            <a:r>
              <a:rPr lang="en-US" sz="2400" b="1" dirty="0" smtClean="0"/>
              <a:t>Thermal resistance:</a:t>
            </a:r>
            <a:r>
              <a:rPr lang="en-US" sz="2400" dirty="0" smtClean="0"/>
              <a:t/>
            </a:r>
            <a:br>
              <a:rPr lang="en-US" sz="2400" dirty="0" smtClean="0"/>
            </a:br>
            <a:r>
              <a:rPr lang="en-US" sz="2400" dirty="0" smtClean="0"/>
              <a:t>It’s a measure of a material's ability to resist heat transfer.  </a:t>
            </a:r>
            <a:br>
              <a:rPr lang="en-US" sz="2400" dirty="0" smtClean="0"/>
            </a:br>
            <a:r>
              <a:rPr lang="en-US" sz="2400" dirty="0" smtClean="0"/>
              <a:t> </a:t>
            </a:r>
            <a:br>
              <a:rPr lang="en-US" sz="2400" dirty="0" smtClean="0"/>
            </a:br>
            <a:r>
              <a:rPr lang="en-US" sz="2400" dirty="0" smtClean="0"/>
              <a:t> </a:t>
            </a:r>
            <a:br>
              <a:rPr lang="en-US" sz="2400" dirty="0" smtClean="0"/>
            </a:br>
            <a:r>
              <a:rPr lang="en-US" sz="2400" b="1" dirty="0" smtClean="0"/>
              <a:t>Transformer:</a:t>
            </a:r>
            <a:r>
              <a:rPr lang="en-US" sz="2400" dirty="0" smtClean="0"/>
              <a:t/>
            </a:r>
            <a:br>
              <a:rPr lang="en-US" sz="2400" dirty="0" smtClean="0"/>
            </a:br>
            <a:r>
              <a:rPr lang="en-US" sz="2400" dirty="0" smtClean="0"/>
              <a:t>The transformer used to decrease the voltage level from 220 v to 110 v.</a:t>
            </a:r>
            <a:br>
              <a:rPr lang="en-US" sz="2400" dirty="0" smtClean="0"/>
            </a:br>
            <a:r>
              <a:rPr lang="en-US" sz="2400" dirty="0" smtClean="0"/>
              <a:t> </a:t>
            </a:r>
            <a:br>
              <a:rPr lang="en-US" sz="2400" dirty="0" smtClean="0"/>
            </a:br>
            <a:r>
              <a:rPr lang="en-US" sz="2400" b="1" dirty="0" smtClean="0"/>
              <a:t> </a:t>
            </a:r>
            <a:r>
              <a:rPr lang="en-US" sz="2400" dirty="0" smtClean="0"/>
              <a:t/>
            </a:r>
            <a:br>
              <a:rPr lang="en-US" sz="2400" dirty="0" smtClean="0"/>
            </a:br>
            <a:r>
              <a:rPr lang="en-US" sz="2400" b="1" dirty="0" smtClean="0"/>
              <a:t>PIC  Microcontroller :</a:t>
            </a:r>
            <a:r>
              <a:rPr lang="en-US" sz="2400" dirty="0" smtClean="0"/>
              <a:t/>
            </a:r>
            <a:br>
              <a:rPr lang="en-US" sz="2400" dirty="0" smtClean="0"/>
            </a:br>
            <a:r>
              <a:rPr lang="en-US" sz="2400" dirty="0" smtClean="0"/>
              <a:t>In this project the PIC(F16877A) is used .</a:t>
            </a:r>
            <a:br>
              <a:rPr lang="en-US" sz="2400" dirty="0" smtClean="0"/>
            </a:br>
            <a:endParaRPr lang="ar-S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يوية">
  <a:themeElements>
    <a:clrScheme name="حيوية">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حيوية">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حيوية">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640</TotalTime>
  <Words>666</Words>
  <Application>Microsoft Office PowerPoint</Application>
  <PresentationFormat>عرض على الشاشة (3:4)‏</PresentationFormat>
  <Paragraphs>112</Paragraphs>
  <Slides>19</Slides>
  <Notes>1</Notes>
  <HiddenSlides>0</HiddenSlides>
  <MMClips>0</MMClips>
  <ScaleCrop>false</ScaleCrop>
  <HeadingPairs>
    <vt:vector size="4" baseType="variant">
      <vt:variant>
        <vt:lpstr>سمة</vt:lpstr>
      </vt:variant>
      <vt:variant>
        <vt:i4>1</vt:i4>
      </vt:variant>
      <vt:variant>
        <vt:lpstr>عناوين الشرائح</vt:lpstr>
      </vt:variant>
      <vt:variant>
        <vt:i4>19</vt:i4>
      </vt:variant>
    </vt:vector>
  </HeadingPairs>
  <TitlesOfParts>
    <vt:vector size="20" baseType="lpstr">
      <vt:lpstr>حيوية</vt:lpstr>
      <vt:lpstr>  AN-Najah National  University Faculty Of Engineering ELECTRICAL ENGINEERIG DEPARTMENT “Graduated project”   “Power plug-meter”</vt:lpstr>
      <vt:lpstr> “Power plug-meter”</vt:lpstr>
      <vt:lpstr>Abstract : </vt:lpstr>
      <vt:lpstr>Chapter one: Introduction </vt:lpstr>
      <vt:lpstr> Chapter two: projects applications </vt:lpstr>
      <vt:lpstr>Chapter three: Background calculations.</vt:lpstr>
      <vt:lpstr>Chapter four: hardware components.</vt:lpstr>
      <vt:lpstr>الشريحة 8</vt:lpstr>
      <vt:lpstr>Thermal resistance: It’s a measure of a material's ability to resist heat transfer.       Transformer: The transformer used to decrease the voltage level from 220 v to 110 v.     PIC  Microcontroller : In this project the PIC(F16877A) is used . </vt:lpstr>
      <vt:lpstr>Chapter five: procedure</vt:lpstr>
      <vt:lpstr>Chapter six:  logical &amp; hardware instruction </vt:lpstr>
      <vt:lpstr> Hardware / Software Tradeoffs  Hardware designed  to bring voltage levels into the appropriate range  from 0 to 5 volt for the PIC internal ADC. In software, a  PIC will be employed  to sample the voltage levels at a frequency of 4 kHZ and perform the appropriate calculations in real time. The software will also be handling the computer and controlling the relay switch. </vt:lpstr>
      <vt:lpstr>Software Design</vt:lpstr>
      <vt:lpstr>Chapter seven: Safety in Design</vt:lpstr>
      <vt:lpstr>Chapter eight: Results and Conclusion</vt:lpstr>
      <vt:lpstr>The following figures shows the complete system with results:</vt:lpstr>
      <vt:lpstr>Chapter nine: Future scenarios.</vt:lpstr>
      <vt:lpstr>الشريحة 18</vt:lpstr>
      <vt:lpstr>Thank you *_* …any Questions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plug-meter”</dc:title>
  <dc:creator>choclate babys</dc:creator>
  <cp:lastModifiedBy>NOORKH</cp:lastModifiedBy>
  <cp:revision>14</cp:revision>
  <dcterms:modified xsi:type="dcterms:W3CDTF">2010-12-23T19:08:51Z</dcterms:modified>
</cp:coreProperties>
</file>