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57" r:id="rId3"/>
    <p:sldId id="258" r:id="rId4"/>
    <p:sldId id="259" r:id="rId5"/>
    <p:sldId id="260" r:id="rId6"/>
    <p:sldId id="261" r:id="rId7"/>
    <p:sldId id="262" r:id="rId8"/>
    <p:sldId id="280" r:id="rId9"/>
    <p:sldId id="263" r:id="rId10"/>
    <p:sldId id="283" r:id="rId11"/>
    <p:sldId id="264" r:id="rId12"/>
    <p:sldId id="265" r:id="rId13"/>
    <p:sldId id="266" r:id="rId14"/>
    <p:sldId id="267" r:id="rId15"/>
    <p:sldId id="281" r:id="rId16"/>
    <p:sldId id="268" r:id="rId17"/>
    <p:sldId id="282" r:id="rId18"/>
    <p:sldId id="269" r:id="rId19"/>
    <p:sldId id="270" r:id="rId20"/>
    <p:sldId id="271" r:id="rId21"/>
    <p:sldId id="272" r:id="rId22"/>
    <p:sldId id="273" r:id="rId23"/>
    <p:sldId id="274" r:id="rId24"/>
    <p:sldId id="275" r:id="rId25"/>
    <p:sldId id="276" r:id="rId26"/>
    <p:sldId id="277" r:id="rId27"/>
    <p:sldId id="278" r:id="rId28"/>
    <p:sldId id="2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3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Documents%20and%20Settings\Eng.Heba\Desktop\output.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Documents%20and%20Settings\Eng.Heba\Desktop\output.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Documents%20and%20Settings\Eng.Heba\Desktop\output.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Documents%20and%20Settings\Eng.Heba\Desktop\FlexTable%20%20Junction%20Table%20(futureeeeeeeeeeee.wtg)"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Documents%20and%20Settings\Eng.Heba\Desktop\FlexTable%20%20Pipe%20Table%20(futureeeeeeeeeeee.wtg)"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
  <c:chart>
    <c:autoTitleDeleted val="1"/>
    <c:plotArea>
      <c:layout>
        <c:manualLayout>
          <c:layoutTarget val="inner"/>
          <c:xMode val="edge"/>
          <c:yMode val="edge"/>
          <c:x val="9.5754155730533988E-2"/>
          <c:y val="0.10213958885655962"/>
          <c:w val="0.8792150981127359"/>
          <c:h val="0.75439294138085689"/>
        </c:manualLayout>
      </c:layout>
      <c:scatterChart>
        <c:scatterStyle val="lineMarker"/>
        <c:ser>
          <c:idx val="0"/>
          <c:order val="0"/>
          <c:spPr>
            <a:ln w="28575">
              <a:noFill/>
            </a:ln>
          </c:spPr>
          <c:xVal>
            <c:strRef>
              <c:f>'junction '!$B$5:$B$72</c:f>
              <c:strCache>
                <c:ptCount val="68"/>
                <c:pt idx="0">
                  <c:v>J-13</c:v>
                </c:pt>
                <c:pt idx="1">
                  <c:v>J-14</c:v>
                </c:pt>
                <c:pt idx="2">
                  <c:v>J-15</c:v>
                </c:pt>
                <c:pt idx="3">
                  <c:v>J-16</c:v>
                </c:pt>
                <c:pt idx="4">
                  <c:v>J-17</c:v>
                </c:pt>
                <c:pt idx="5">
                  <c:v>J-18</c:v>
                </c:pt>
                <c:pt idx="6">
                  <c:v>J-19</c:v>
                </c:pt>
                <c:pt idx="7">
                  <c:v>J-20</c:v>
                </c:pt>
                <c:pt idx="8">
                  <c:v>J-21</c:v>
                </c:pt>
                <c:pt idx="9">
                  <c:v>J-22</c:v>
                </c:pt>
                <c:pt idx="10">
                  <c:v>J-24</c:v>
                </c:pt>
                <c:pt idx="11">
                  <c:v>J-25</c:v>
                </c:pt>
                <c:pt idx="12">
                  <c:v>J-26</c:v>
                </c:pt>
                <c:pt idx="13">
                  <c:v>J-27</c:v>
                </c:pt>
                <c:pt idx="14">
                  <c:v>J-28</c:v>
                </c:pt>
                <c:pt idx="15">
                  <c:v>J-30</c:v>
                </c:pt>
                <c:pt idx="16">
                  <c:v>J-31</c:v>
                </c:pt>
                <c:pt idx="17">
                  <c:v>J-32</c:v>
                </c:pt>
                <c:pt idx="18">
                  <c:v>J-34</c:v>
                </c:pt>
                <c:pt idx="19">
                  <c:v>J-35</c:v>
                </c:pt>
                <c:pt idx="20">
                  <c:v>J-36</c:v>
                </c:pt>
                <c:pt idx="21">
                  <c:v>J-37</c:v>
                </c:pt>
                <c:pt idx="22">
                  <c:v>J-38</c:v>
                </c:pt>
                <c:pt idx="23">
                  <c:v>J-40</c:v>
                </c:pt>
                <c:pt idx="24">
                  <c:v>J-41</c:v>
                </c:pt>
                <c:pt idx="25">
                  <c:v>J-42</c:v>
                </c:pt>
                <c:pt idx="26">
                  <c:v>J-43</c:v>
                </c:pt>
                <c:pt idx="27">
                  <c:v>J-44</c:v>
                </c:pt>
                <c:pt idx="28">
                  <c:v>J-45</c:v>
                </c:pt>
                <c:pt idx="29">
                  <c:v>J-46</c:v>
                </c:pt>
                <c:pt idx="30">
                  <c:v>J-47</c:v>
                </c:pt>
                <c:pt idx="31">
                  <c:v>J-48</c:v>
                </c:pt>
                <c:pt idx="32">
                  <c:v>J-49</c:v>
                </c:pt>
                <c:pt idx="33">
                  <c:v>J-50</c:v>
                </c:pt>
                <c:pt idx="34">
                  <c:v>J-51</c:v>
                </c:pt>
                <c:pt idx="35">
                  <c:v>J-52</c:v>
                </c:pt>
                <c:pt idx="36">
                  <c:v>J-53</c:v>
                </c:pt>
                <c:pt idx="37">
                  <c:v>J-54</c:v>
                </c:pt>
                <c:pt idx="38">
                  <c:v>J-55</c:v>
                </c:pt>
                <c:pt idx="39">
                  <c:v>J-56</c:v>
                </c:pt>
                <c:pt idx="40">
                  <c:v>J-57</c:v>
                </c:pt>
                <c:pt idx="41">
                  <c:v>J-59</c:v>
                </c:pt>
                <c:pt idx="42">
                  <c:v>J-61</c:v>
                </c:pt>
                <c:pt idx="43">
                  <c:v>J-62</c:v>
                </c:pt>
                <c:pt idx="44">
                  <c:v>J-63</c:v>
                </c:pt>
                <c:pt idx="45">
                  <c:v>J-64</c:v>
                </c:pt>
                <c:pt idx="46">
                  <c:v>J-66</c:v>
                </c:pt>
                <c:pt idx="47">
                  <c:v>J-67</c:v>
                </c:pt>
                <c:pt idx="48">
                  <c:v>J-68</c:v>
                </c:pt>
                <c:pt idx="49">
                  <c:v>J-69</c:v>
                </c:pt>
                <c:pt idx="50">
                  <c:v>J-70</c:v>
                </c:pt>
                <c:pt idx="51">
                  <c:v>J-1</c:v>
                </c:pt>
                <c:pt idx="52">
                  <c:v>J-3</c:v>
                </c:pt>
                <c:pt idx="53">
                  <c:v>J-4</c:v>
                </c:pt>
                <c:pt idx="54">
                  <c:v>J-5</c:v>
                </c:pt>
                <c:pt idx="55">
                  <c:v>J-10</c:v>
                </c:pt>
                <c:pt idx="56">
                  <c:v>J-11</c:v>
                </c:pt>
                <c:pt idx="57">
                  <c:v>J-12</c:v>
                </c:pt>
                <c:pt idx="58">
                  <c:v>J-13</c:v>
                </c:pt>
                <c:pt idx="59">
                  <c:v>J-14</c:v>
                </c:pt>
                <c:pt idx="60">
                  <c:v>J-15</c:v>
                </c:pt>
                <c:pt idx="61">
                  <c:v>J-16</c:v>
                </c:pt>
                <c:pt idx="62">
                  <c:v>J-18</c:v>
                </c:pt>
                <c:pt idx="63">
                  <c:v>J-19</c:v>
                </c:pt>
                <c:pt idx="64">
                  <c:v>J-20</c:v>
                </c:pt>
                <c:pt idx="65">
                  <c:v>J-21</c:v>
                </c:pt>
                <c:pt idx="66">
                  <c:v>J-22</c:v>
                </c:pt>
                <c:pt idx="67">
                  <c:v>J-23</c:v>
                </c:pt>
              </c:strCache>
            </c:strRef>
          </c:xVal>
          <c:yVal>
            <c:numRef>
              <c:f>'junction '!$C$5:$C$72</c:f>
              <c:numCache>
                <c:formatCode>General</c:formatCode>
                <c:ptCount val="68"/>
              </c:numCache>
            </c:numRef>
          </c:yVal>
        </c:ser>
        <c:ser>
          <c:idx val="1"/>
          <c:order val="1"/>
          <c:spPr>
            <a:ln w="28575">
              <a:noFill/>
            </a:ln>
          </c:spPr>
          <c:xVal>
            <c:strRef>
              <c:f>'junction '!$B$5:$B$72</c:f>
              <c:strCache>
                <c:ptCount val="68"/>
                <c:pt idx="0">
                  <c:v>J-13</c:v>
                </c:pt>
                <c:pt idx="1">
                  <c:v>J-14</c:v>
                </c:pt>
                <c:pt idx="2">
                  <c:v>J-15</c:v>
                </c:pt>
                <c:pt idx="3">
                  <c:v>J-16</c:v>
                </c:pt>
                <c:pt idx="4">
                  <c:v>J-17</c:v>
                </c:pt>
                <c:pt idx="5">
                  <c:v>J-18</c:v>
                </c:pt>
                <c:pt idx="6">
                  <c:v>J-19</c:v>
                </c:pt>
                <c:pt idx="7">
                  <c:v>J-20</c:v>
                </c:pt>
                <c:pt idx="8">
                  <c:v>J-21</c:v>
                </c:pt>
                <c:pt idx="9">
                  <c:v>J-22</c:v>
                </c:pt>
                <c:pt idx="10">
                  <c:v>J-24</c:v>
                </c:pt>
                <c:pt idx="11">
                  <c:v>J-25</c:v>
                </c:pt>
                <c:pt idx="12">
                  <c:v>J-26</c:v>
                </c:pt>
                <c:pt idx="13">
                  <c:v>J-27</c:v>
                </c:pt>
                <c:pt idx="14">
                  <c:v>J-28</c:v>
                </c:pt>
                <c:pt idx="15">
                  <c:v>J-30</c:v>
                </c:pt>
                <c:pt idx="16">
                  <c:v>J-31</c:v>
                </c:pt>
                <c:pt idx="17">
                  <c:v>J-32</c:v>
                </c:pt>
                <c:pt idx="18">
                  <c:v>J-34</c:v>
                </c:pt>
                <c:pt idx="19">
                  <c:v>J-35</c:v>
                </c:pt>
                <c:pt idx="20">
                  <c:v>J-36</c:v>
                </c:pt>
                <c:pt idx="21">
                  <c:v>J-37</c:v>
                </c:pt>
                <c:pt idx="22">
                  <c:v>J-38</c:v>
                </c:pt>
                <c:pt idx="23">
                  <c:v>J-40</c:v>
                </c:pt>
                <c:pt idx="24">
                  <c:v>J-41</c:v>
                </c:pt>
                <c:pt idx="25">
                  <c:v>J-42</c:v>
                </c:pt>
                <c:pt idx="26">
                  <c:v>J-43</c:v>
                </c:pt>
                <c:pt idx="27">
                  <c:v>J-44</c:v>
                </c:pt>
                <c:pt idx="28">
                  <c:v>J-45</c:v>
                </c:pt>
                <c:pt idx="29">
                  <c:v>J-46</c:v>
                </c:pt>
                <c:pt idx="30">
                  <c:v>J-47</c:v>
                </c:pt>
                <c:pt idx="31">
                  <c:v>J-48</c:v>
                </c:pt>
                <c:pt idx="32">
                  <c:v>J-49</c:v>
                </c:pt>
                <c:pt idx="33">
                  <c:v>J-50</c:v>
                </c:pt>
                <c:pt idx="34">
                  <c:v>J-51</c:v>
                </c:pt>
                <c:pt idx="35">
                  <c:v>J-52</c:v>
                </c:pt>
                <c:pt idx="36">
                  <c:v>J-53</c:v>
                </c:pt>
                <c:pt idx="37">
                  <c:v>J-54</c:v>
                </c:pt>
                <c:pt idx="38">
                  <c:v>J-55</c:v>
                </c:pt>
                <c:pt idx="39">
                  <c:v>J-56</c:v>
                </c:pt>
                <c:pt idx="40">
                  <c:v>J-57</c:v>
                </c:pt>
                <c:pt idx="41">
                  <c:v>J-59</c:v>
                </c:pt>
                <c:pt idx="42">
                  <c:v>J-61</c:v>
                </c:pt>
                <c:pt idx="43">
                  <c:v>J-62</c:v>
                </c:pt>
                <c:pt idx="44">
                  <c:v>J-63</c:v>
                </c:pt>
                <c:pt idx="45">
                  <c:v>J-64</c:v>
                </c:pt>
                <c:pt idx="46">
                  <c:v>J-66</c:v>
                </c:pt>
                <c:pt idx="47">
                  <c:v>J-67</c:v>
                </c:pt>
                <c:pt idx="48">
                  <c:v>J-68</c:v>
                </c:pt>
                <c:pt idx="49">
                  <c:v>J-69</c:v>
                </c:pt>
                <c:pt idx="50">
                  <c:v>J-70</c:v>
                </c:pt>
                <c:pt idx="51">
                  <c:v>J-1</c:v>
                </c:pt>
                <c:pt idx="52">
                  <c:v>J-3</c:v>
                </c:pt>
                <c:pt idx="53">
                  <c:v>J-4</c:v>
                </c:pt>
                <c:pt idx="54">
                  <c:v>J-5</c:v>
                </c:pt>
                <c:pt idx="55">
                  <c:v>J-10</c:v>
                </c:pt>
                <c:pt idx="56">
                  <c:v>J-11</c:v>
                </c:pt>
                <c:pt idx="57">
                  <c:v>J-12</c:v>
                </c:pt>
                <c:pt idx="58">
                  <c:v>J-13</c:v>
                </c:pt>
                <c:pt idx="59">
                  <c:v>J-14</c:v>
                </c:pt>
                <c:pt idx="60">
                  <c:v>J-15</c:v>
                </c:pt>
                <c:pt idx="61">
                  <c:v>J-16</c:v>
                </c:pt>
                <c:pt idx="62">
                  <c:v>J-18</c:v>
                </c:pt>
                <c:pt idx="63">
                  <c:v>J-19</c:v>
                </c:pt>
                <c:pt idx="64">
                  <c:v>J-20</c:v>
                </c:pt>
                <c:pt idx="65">
                  <c:v>J-21</c:v>
                </c:pt>
                <c:pt idx="66">
                  <c:v>J-22</c:v>
                </c:pt>
                <c:pt idx="67">
                  <c:v>J-23</c:v>
                </c:pt>
              </c:strCache>
            </c:strRef>
          </c:xVal>
          <c:yVal>
            <c:numRef>
              <c:f>'junction '!$H$5:$H$72</c:f>
              <c:numCache>
                <c:formatCode>General</c:formatCode>
                <c:ptCount val="68"/>
                <c:pt idx="0">
                  <c:v>57.8</c:v>
                </c:pt>
                <c:pt idx="1">
                  <c:v>52.8</c:v>
                </c:pt>
                <c:pt idx="2">
                  <c:v>54.8</c:v>
                </c:pt>
                <c:pt idx="3">
                  <c:v>38.9</c:v>
                </c:pt>
                <c:pt idx="4">
                  <c:v>11.9</c:v>
                </c:pt>
                <c:pt idx="5">
                  <c:v>36.9</c:v>
                </c:pt>
                <c:pt idx="6">
                  <c:v>36.9</c:v>
                </c:pt>
                <c:pt idx="7">
                  <c:v>37.9</c:v>
                </c:pt>
                <c:pt idx="8">
                  <c:v>36.9</c:v>
                </c:pt>
                <c:pt idx="9">
                  <c:v>38.9</c:v>
                </c:pt>
                <c:pt idx="10">
                  <c:v>57</c:v>
                </c:pt>
                <c:pt idx="11">
                  <c:v>63.8</c:v>
                </c:pt>
                <c:pt idx="12">
                  <c:v>72.8</c:v>
                </c:pt>
                <c:pt idx="13">
                  <c:v>90.7</c:v>
                </c:pt>
                <c:pt idx="14">
                  <c:v>105.7</c:v>
                </c:pt>
                <c:pt idx="15">
                  <c:v>16.899999999999999</c:v>
                </c:pt>
                <c:pt idx="16">
                  <c:v>14.9</c:v>
                </c:pt>
                <c:pt idx="17">
                  <c:v>5.9</c:v>
                </c:pt>
                <c:pt idx="18">
                  <c:v>22.9</c:v>
                </c:pt>
                <c:pt idx="19">
                  <c:v>30.9</c:v>
                </c:pt>
                <c:pt idx="20">
                  <c:v>15.9</c:v>
                </c:pt>
                <c:pt idx="21">
                  <c:v>16.899999999999999</c:v>
                </c:pt>
                <c:pt idx="22">
                  <c:v>16.899999999999999</c:v>
                </c:pt>
                <c:pt idx="23">
                  <c:v>28.9</c:v>
                </c:pt>
                <c:pt idx="24">
                  <c:v>85.8</c:v>
                </c:pt>
                <c:pt idx="25">
                  <c:v>20.9</c:v>
                </c:pt>
                <c:pt idx="26">
                  <c:v>61.9</c:v>
                </c:pt>
                <c:pt idx="27">
                  <c:v>86.3</c:v>
                </c:pt>
                <c:pt idx="28">
                  <c:v>66.3</c:v>
                </c:pt>
                <c:pt idx="29">
                  <c:v>66.099999999999994</c:v>
                </c:pt>
                <c:pt idx="30">
                  <c:v>32.9</c:v>
                </c:pt>
                <c:pt idx="31">
                  <c:v>52.8</c:v>
                </c:pt>
                <c:pt idx="32">
                  <c:v>82.8</c:v>
                </c:pt>
                <c:pt idx="33">
                  <c:v>82.8</c:v>
                </c:pt>
                <c:pt idx="34">
                  <c:v>78.099999999999994</c:v>
                </c:pt>
                <c:pt idx="35">
                  <c:v>75</c:v>
                </c:pt>
                <c:pt idx="36">
                  <c:v>17.899999999999999</c:v>
                </c:pt>
                <c:pt idx="37">
                  <c:v>19.899999999999999</c:v>
                </c:pt>
                <c:pt idx="38">
                  <c:v>12.9</c:v>
                </c:pt>
                <c:pt idx="39">
                  <c:v>29.9</c:v>
                </c:pt>
                <c:pt idx="40">
                  <c:v>22.9</c:v>
                </c:pt>
                <c:pt idx="41">
                  <c:v>10.9</c:v>
                </c:pt>
                <c:pt idx="42">
                  <c:v>15.9</c:v>
                </c:pt>
                <c:pt idx="43">
                  <c:v>3</c:v>
                </c:pt>
                <c:pt idx="44">
                  <c:v>3</c:v>
                </c:pt>
                <c:pt idx="45">
                  <c:v>36.9</c:v>
                </c:pt>
                <c:pt idx="46">
                  <c:v>55.8</c:v>
                </c:pt>
                <c:pt idx="47">
                  <c:v>54.8</c:v>
                </c:pt>
                <c:pt idx="48">
                  <c:v>66.8</c:v>
                </c:pt>
                <c:pt idx="49">
                  <c:v>92.8</c:v>
                </c:pt>
                <c:pt idx="50">
                  <c:v>102.7</c:v>
                </c:pt>
                <c:pt idx="51">
                  <c:v>54.8</c:v>
                </c:pt>
                <c:pt idx="52">
                  <c:v>25.9</c:v>
                </c:pt>
                <c:pt idx="53">
                  <c:v>23.1</c:v>
                </c:pt>
                <c:pt idx="54">
                  <c:v>22.9</c:v>
                </c:pt>
                <c:pt idx="55">
                  <c:v>33.9</c:v>
                </c:pt>
                <c:pt idx="56">
                  <c:v>33.9</c:v>
                </c:pt>
                <c:pt idx="57">
                  <c:v>20.9</c:v>
                </c:pt>
                <c:pt idx="58">
                  <c:v>36.9</c:v>
                </c:pt>
                <c:pt idx="59">
                  <c:v>54.6</c:v>
                </c:pt>
                <c:pt idx="60">
                  <c:v>51.9</c:v>
                </c:pt>
                <c:pt idx="61">
                  <c:v>46.9</c:v>
                </c:pt>
                <c:pt idx="62">
                  <c:v>37.300000000000004</c:v>
                </c:pt>
                <c:pt idx="63">
                  <c:v>52.9</c:v>
                </c:pt>
                <c:pt idx="64">
                  <c:v>61</c:v>
                </c:pt>
                <c:pt idx="65">
                  <c:v>81.8</c:v>
                </c:pt>
                <c:pt idx="66">
                  <c:v>13.9</c:v>
                </c:pt>
                <c:pt idx="67">
                  <c:v>12.9</c:v>
                </c:pt>
              </c:numCache>
            </c:numRef>
          </c:yVal>
        </c:ser>
        <c:axId val="49889664"/>
        <c:axId val="49891584"/>
      </c:scatterChart>
      <c:valAx>
        <c:axId val="49889664"/>
        <c:scaling>
          <c:orientation val="minMax"/>
        </c:scaling>
        <c:axPos val="b"/>
        <c:title>
          <c:tx>
            <c:rich>
              <a:bodyPr/>
              <a:lstStyle/>
              <a:p>
                <a:pPr>
                  <a:defRPr/>
                </a:pPr>
                <a:r>
                  <a:rPr lang="en-US" sz="2000" dirty="0"/>
                  <a:t>Nodes ID</a:t>
                </a:r>
              </a:p>
            </c:rich>
          </c:tx>
          <c:layout>
            <c:manualLayout>
              <c:xMode val="edge"/>
              <c:yMode val="edge"/>
              <c:x val="0.46723572053493279"/>
              <c:y val="0.90381264841894748"/>
            </c:manualLayout>
          </c:layout>
        </c:title>
        <c:tickLblPos val="nextTo"/>
        <c:crossAx val="49891584"/>
        <c:crosses val="autoZero"/>
        <c:crossBetween val="midCat"/>
      </c:valAx>
      <c:valAx>
        <c:axId val="49891584"/>
        <c:scaling>
          <c:orientation val="minMax"/>
        </c:scaling>
        <c:axPos val="l"/>
        <c:majorGridlines/>
        <c:title>
          <c:tx>
            <c:rich>
              <a:bodyPr rot="-5400000" vert="horz"/>
              <a:lstStyle/>
              <a:p>
                <a:pPr>
                  <a:defRPr/>
                </a:pPr>
                <a:r>
                  <a:rPr lang="en-US" sz="1800" dirty="0"/>
                  <a:t>Pressure (m)</a:t>
                </a:r>
              </a:p>
            </c:rich>
          </c:tx>
          <c:layout>
            <c:manualLayout>
              <c:xMode val="edge"/>
              <c:yMode val="edge"/>
              <c:x val="1.3705161854768194E-2"/>
              <c:y val="0.38876723742865482"/>
            </c:manualLayout>
          </c:layout>
        </c:title>
        <c:numFmt formatCode="General" sourceLinked="1"/>
        <c:tickLblPos val="nextTo"/>
        <c:crossAx val="49889664"/>
        <c:crosses val="autoZero"/>
        <c:crossBetween val="midCat"/>
      </c:valAx>
    </c:plotArea>
    <c:plotVisOnly val="1"/>
  </c:chart>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000" dirty="0">
                <a:solidFill>
                  <a:schemeClr val="bg1"/>
                </a:solidFill>
              </a:rPr>
              <a:t>Velocity</a:t>
            </a:r>
            <a:r>
              <a:rPr lang="en-US" dirty="0"/>
              <a:t> </a:t>
            </a:r>
          </a:p>
        </c:rich>
      </c:tx>
      <c:layout>
        <c:manualLayout>
          <c:xMode val="edge"/>
          <c:yMode val="edge"/>
          <c:x val="0.43598178321769326"/>
          <c:y val="5.8823529411764705E-2"/>
        </c:manualLayout>
      </c:layout>
    </c:title>
    <c:plotArea>
      <c:layout>
        <c:manualLayout>
          <c:layoutTarget val="inner"/>
          <c:xMode val="edge"/>
          <c:yMode val="edge"/>
          <c:x val="8.9384371508017008E-2"/>
          <c:y val="2.2272657094333802E-2"/>
          <c:w val="0.87164548738338676"/>
          <c:h val="0.76272305663495188"/>
        </c:manualLayout>
      </c:layout>
      <c:scatterChart>
        <c:scatterStyle val="lineMarker"/>
        <c:ser>
          <c:idx val="0"/>
          <c:order val="0"/>
          <c:spPr>
            <a:ln w="28575">
              <a:noFill/>
            </a:ln>
          </c:spPr>
          <c:xVal>
            <c:strRef>
              <c:f>pipe!$B$6:$B$81</c:f>
              <c:strCache>
                <c:ptCount val="76"/>
                <c:pt idx="0">
                  <c:v>P-5</c:v>
                </c:pt>
                <c:pt idx="1">
                  <c:v>P-7</c:v>
                </c:pt>
                <c:pt idx="2">
                  <c:v>P-9</c:v>
                </c:pt>
                <c:pt idx="3">
                  <c:v>P-12</c:v>
                </c:pt>
                <c:pt idx="4">
                  <c:v>P-13</c:v>
                </c:pt>
                <c:pt idx="5">
                  <c:v>P-15</c:v>
                </c:pt>
                <c:pt idx="6">
                  <c:v>P-16</c:v>
                </c:pt>
                <c:pt idx="7">
                  <c:v>P-20</c:v>
                </c:pt>
                <c:pt idx="8">
                  <c:v>P-22</c:v>
                </c:pt>
                <c:pt idx="9">
                  <c:v>P-25</c:v>
                </c:pt>
                <c:pt idx="10">
                  <c:v>P-26</c:v>
                </c:pt>
                <c:pt idx="11">
                  <c:v>P-27</c:v>
                </c:pt>
                <c:pt idx="12">
                  <c:v>P-29</c:v>
                </c:pt>
                <c:pt idx="13">
                  <c:v>P-30</c:v>
                </c:pt>
                <c:pt idx="14">
                  <c:v>P-31</c:v>
                </c:pt>
                <c:pt idx="15">
                  <c:v>P-32</c:v>
                </c:pt>
                <c:pt idx="16">
                  <c:v>P-34</c:v>
                </c:pt>
                <c:pt idx="17">
                  <c:v>P-35</c:v>
                </c:pt>
                <c:pt idx="18">
                  <c:v>P-37</c:v>
                </c:pt>
                <c:pt idx="19">
                  <c:v>P-40</c:v>
                </c:pt>
                <c:pt idx="20">
                  <c:v>P-42</c:v>
                </c:pt>
                <c:pt idx="21">
                  <c:v>P-44</c:v>
                </c:pt>
                <c:pt idx="22">
                  <c:v>P-45</c:v>
                </c:pt>
                <c:pt idx="23">
                  <c:v>P-46</c:v>
                </c:pt>
                <c:pt idx="24">
                  <c:v>P-48</c:v>
                </c:pt>
                <c:pt idx="25">
                  <c:v>P-49</c:v>
                </c:pt>
                <c:pt idx="26">
                  <c:v>P-50</c:v>
                </c:pt>
                <c:pt idx="27">
                  <c:v>P-51</c:v>
                </c:pt>
                <c:pt idx="28">
                  <c:v>P-52</c:v>
                </c:pt>
                <c:pt idx="29">
                  <c:v>P-53</c:v>
                </c:pt>
                <c:pt idx="30">
                  <c:v>P-55</c:v>
                </c:pt>
                <c:pt idx="31">
                  <c:v>P-56</c:v>
                </c:pt>
                <c:pt idx="32">
                  <c:v>P-57</c:v>
                </c:pt>
                <c:pt idx="33">
                  <c:v>P-58</c:v>
                </c:pt>
                <c:pt idx="34">
                  <c:v>P-59</c:v>
                </c:pt>
                <c:pt idx="35">
                  <c:v>P-62</c:v>
                </c:pt>
                <c:pt idx="36">
                  <c:v>P-63</c:v>
                </c:pt>
                <c:pt idx="37">
                  <c:v>P-65</c:v>
                </c:pt>
                <c:pt idx="38">
                  <c:v>P-67</c:v>
                </c:pt>
                <c:pt idx="39">
                  <c:v>P-68</c:v>
                </c:pt>
                <c:pt idx="40">
                  <c:v>P-69</c:v>
                </c:pt>
                <c:pt idx="41">
                  <c:v>P-70</c:v>
                </c:pt>
                <c:pt idx="42">
                  <c:v>P-71</c:v>
                </c:pt>
                <c:pt idx="43">
                  <c:v>P-73</c:v>
                </c:pt>
                <c:pt idx="44">
                  <c:v>P-74</c:v>
                </c:pt>
                <c:pt idx="45">
                  <c:v>P-1</c:v>
                </c:pt>
                <c:pt idx="46">
                  <c:v>P-2</c:v>
                </c:pt>
                <c:pt idx="47">
                  <c:v>P-5</c:v>
                </c:pt>
                <c:pt idx="48">
                  <c:v>P-7</c:v>
                </c:pt>
                <c:pt idx="49">
                  <c:v>P-9</c:v>
                </c:pt>
                <c:pt idx="50">
                  <c:v>P-6</c:v>
                </c:pt>
                <c:pt idx="51">
                  <c:v>P-11</c:v>
                </c:pt>
                <c:pt idx="52">
                  <c:v>P-21</c:v>
                </c:pt>
                <c:pt idx="53">
                  <c:v>P-22</c:v>
                </c:pt>
                <c:pt idx="54">
                  <c:v>P-23</c:v>
                </c:pt>
                <c:pt idx="55">
                  <c:v>P-24</c:v>
                </c:pt>
                <c:pt idx="56">
                  <c:v>P-25</c:v>
                </c:pt>
                <c:pt idx="57">
                  <c:v>P-26</c:v>
                </c:pt>
                <c:pt idx="58">
                  <c:v>P-27</c:v>
                </c:pt>
                <c:pt idx="59">
                  <c:v>P-28</c:v>
                </c:pt>
                <c:pt idx="60">
                  <c:v>P-29</c:v>
                </c:pt>
                <c:pt idx="61">
                  <c:v>P-30</c:v>
                </c:pt>
                <c:pt idx="62">
                  <c:v>P-31</c:v>
                </c:pt>
                <c:pt idx="63">
                  <c:v>P-32</c:v>
                </c:pt>
                <c:pt idx="64">
                  <c:v>P-35</c:v>
                </c:pt>
                <c:pt idx="65">
                  <c:v>P-36</c:v>
                </c:pt>
                <c:pt idx="66">
                  <c:v>P-37</c:v>
                </c:pt>
                <c:pt idx="67">
                  <c:v>P-38</c:v>
                </c:pt>
                <c:pt idx="68">
                  <c:v>P-39</c:v>
                </c:pt>
                <c:pt idx="69">
                  <c:v>P-40</c:v>
                </c:pt>
                <c:pt idx="70">
                  <c:v>P-41</c:v>
                </c:pt>
                <c:pt idx="71">
                  <c:v>P-42</c:v>
                </c:pt>
                <c:pt idx="72">
                  <c:v>P-43</c:v>
                </c:pt>
                <c:pt idx="73">
                  <c:v>P-44</c:v>
                </c:pt>
                <c:pt idx="74">
                  <c:v>P-45</c:v>
                </c:pt>
                <c:pt idx="75">
                  <c:v>P-46</c:v>
                </c:pt>
              </c:strCache>
            </c:strRef>
          </c:xVal>
          <c:yVal>
            <c:numRef>
              <c:f>pipe!$C$6:$C$81</c:f>
              <c:numCache>
                <c:formatCode>General</c:formatCode>
                <c:ptCount val="76"/>
              </c:numCache>
            </c:numRef>
          </c:yVal>
        </c:ser>
        <c:ser>
          <c:idx val="1"/>
          <c:order val="1"/>
          <c:spPr>
            <a:ln w="28575">
              <a:noFill/>
            </a:ln>
          </c:spPr>
          <c:xVal>
            <c:strRef>
              <c:f>pipe!$B$6:$B$81</c:f>
              <c:strCache>
                <c:ptCount val="76"/>
                <c:pt idx="0">
                  <c:v>P-5</c:v>
                </c:pt>
                <c:pt idx="1">
                  <c:v>P-7</c:v>
                </c:pt>
                <c:pt idx="2">
                  <c:v>P-9</c:v>
                </c:pt>
                <c:pt idx="3">
                  <c:v>P-12</c:v>
                </c:pt>
                <c:pt idx="4">
                  <c:v>P-13</c:v>
                </c:pt>
                <c:pt idx="5">
                  <c:v>P-15</c:v>
                </c:pt>
                <c:pt idx="6">
                  <c:v>P-16</c:v>
                </c:pt>
                <c:pt idx="7">
                  <c:v>P-20</c:v>
                </c:pt>
                <c:pt idx="8">
                  <c:v>P-22</c:v>
                </c:pt>
                <c:pt idx="9">
                  <c:v>P-25</c:v>
                </c:pt>
                <c:pt idx="10">
                  <c:v>P-26</c:v>
                </c:pt>
                <c:pt idx="11">
                  <c:v>P-27</c:v>
                </c:pt>
                <c:pt idx="12">
                  <c:v>P-29</c:v>
                </c:pt>
                <c:pt idx="13">
                  <c:v>P-30</c:v>
                </c:pt>
                <c:pt idx="14">
                  <c:v>P-31</c:v>
                </c:pt>
                <c:pt idx="15">
                  <c:v>P-32</c:v>
                </c:pt>
                <c:pt idx="16">
                  <c:v>P-34</c:v>
                </c:pt>
                <c:pt idx="17">
                  <c:v>P-35</c:v>
                </c:pt>
                <c:pt idx="18">
                  <c:v>P-37</c:v>
                </c:pt>
                <c:pt idx="19">
                  <c:v>P-40</c:v>
                </c:pt>
                <c:pt idx="20">
                  <c:v>P-42</c:v>
                </c:pt>
                <c:pt idx="21">
                  <c:v>P-44</c:v>
                </c:pt>
                <c:pt idx="22">
                  <c:v>P-45</c:v>
                </c:pt>
                <c:pt idx="23">
                  <c:v>P-46</c:v>
                </c:pt>
                <c:pt idx="24">
                  <c:v>P-48</c:v>
                </c:pt>
                <c:pt idx="25">
                  <c:v>P-49</c:v>
                </c:pt>
                <c:pt idx="26">
                  <c:v>P-50</c:v>
                </c:pt>
                <c:pt idx="27">
                  <c:v>P-51</c:v>
                </c:pt>
                <c:pt idx="28">
                  <c:v>P-52</c:v>
                </c:pt>
                <c:pt idx="29">
                  <c:v>P-53</c:v>
                </c:pt>
                <c:pt idx="30">
                  <c:v>P-55</c:v>
                </c:pt>
                <c:pt idx="31">
                  <c:v>P-56</c:v>
                </c:pt>
                <c:pt idx="32">
                  <c:v>P-57</c:v>
                </c:pt>
                <c:pt idx="33">
                  <c:v>P-58</c:v>
                </c:pt>
                <c:pt idx="34">
                  <c:v>P-59</c:v>
                </c:pt>
                <c:pt idx="35">
                  <c:v>P-62</c:v>
                </c:pt>
                <c:pt idx="36">
                  <c:v>P-63</c:v>
                </c:pt>
                <c:pt idx="37">
                  <c:v>P-65</c:v>
                </c:pt>
                <c:pt idx="38">
                  <c:v>P-67</c:v>
                </c:pt>
                <c:pt idx="39">
                  <c:v>P-68</c:v>
                </c:pt>
                <c:pt idx="40">
                  <c:v>P-69</c:v>
                </c:pt>
                <c:pt idx="41">
                  <c:v>P-70</c:v>
                </c:pt>
                <c:pt idx="42">
                  <c:v>P-71</c:v>
                </c:pt>
                <c:pt idx="43">
                  <c:v>P-73</c:v>
                </c:pt>
                <c:pt idx="44">
                  <c:v>P-74</c:v>
                </c:pt>
                <c:pt idx="45">
                  <c:v>P-1</c:v>
                </c:pt>
                <c:pt idx="46">
                  <c:v>P-2</c:v>
                </c:pt>
                <c:pt idx="47">
                  <c:v>P-5</c:v>
                </c:pt>
                <c:pt idx="48">
                  <c:v>P-7</c:v>
                </c:pt>
                <c:pt idx="49">
                  <c:v>P-9</c:v>
                </c:pt>
                <c:pt idx="50">
                  <c:v>P-6</c:v>
                </c:pt>
                <c:pt idx="51">
                  <c:v>P-11</c:v>
                </c:pt>
                <c:pt idx="52">
                  <c:v>P-21</c:v>
                </c:pt>
                <c:pt idx="53">
                  <c:v>P-22</c:v>
                </c:pt>
                <c:pt idx="54">
                  <c:v>P-23</c:v>
                </c:pt>
                <c:pt idx="55">
                  <c:v>P-24</c:v>
                </c:pt>
                <c:pt idx="56">
                  <c:v>P-25</c:v>
                </c:pt>
                <c:pt idx="57">
                  <c:v>P-26</c:v>
                </c:pt>
                <c:pt idx="58">
                  <c:v>P-27</c:v>
                </c:pt>
                <c:pt idx="59">
                  <c:v>P-28</c:v>
                </c:pt>
                <c:pt idx="60">
                  <c:v>P-29</c:v>
                </c:pt>
                <c:pt idx="61">
                  <c:v>P-30</c:v>
                </c:pt>
                <c:pt idx="62">
                  <c:v>P-31</c:v>
                </c:pt>
                <c:pt idx="63">
                  <c:v>P-32</c:v>
                </c:pt>
                <c:pt idx="64">
                  <c:v>P-35</c:v>
                </c:pt>
                <c:pt idx="65">
                  <c:v>P-36</c:v>
                </c:pt>
                <c:pt idx="66">
                  <c:v>P-37</c:v>
                </c:pt>
                <c:pt idx="67">
                  <c:v>P-38</c:v>
                </c:pt>
                <c:pt idx="68">
                  <c:v>P-39</c:v>
                </c:pt>
                <c:pt idx="69">
                  <c:v>P-40</c:v>
                </c:pt>
                <c:pt idx="70">
                  <c:v>P-41</c:v>
                </c:pt>
                <c:pt idx="71">
                  <c:v>P-42</c:v>
                </c:pt>
                <c:pt idx="72">
                  <c:v>P-43</c:v>
                </c:pt>
                <c:pt idx="73">
                  <c:v>P-44</c:v>
                </c:pt>
                <c:pt idx="74">
                  <c:v>P-45</c:v>
                </c:pt>
                <c:pt idx="75">
                  <c:v>P-46</c:v>
                </c:pt>
              </c:strCache>
            </c:strRef>
          </c:xVal>
          <c:yVal>
            <c:numRef>
              <c:f>pipe!$I$6:$I$81</c:f>
              <c:numCache>
                <c:formatCode>General</c:formatCode>
                <c:ptCount val="76"/>
                <c:pt idx="0">
                  <c:v>0</c:v>
                </c:pt>
                <c:pt idx="1">
                  <c:v>4.0000000000000022E-2</c:v>
                </c:pt>
                <c:pt idx="2">
                  <c:v>4.0000000000000022E-2</c:v>
                </c:pt>
                <c:pt idx="3">
                  <c:v>3.0000000000000002E-2</c:v>
                </c:pt>
                <c:pt idx="4">
                  <c:v>3.0000000000000002E-2</c:v>
                </c:pt>
                <c:pt idx="5">
                  <c:v>4.0000000000000022E-2</c:v>
                </c:pt>
                <c:pt idx="6">
                  <c:v>7.0000000000000021E-2</c:v>
                </c:pt>
                <c:pt idx="7">
                  <c:v>2.0000000000000011E-2</c:v>
                </c:pt>
                <c:pt idx="8">
                  <c:v>0</c:v>
                </c:pt>
                <c:pt idx="9">
                  <c:v>0.27</c:v>
                </c:pt>
                <c:pt idx="10">
                  <c:v>0.15000000000000024</c:v>
                </c:pt>
                <c:pt idx="11">
                  <c:v>0.12000000000000002</c:v>
                </c:pt>
                <c:pt idx="12">
                  <c:v>0.05</c:v>
                </c:pt>
                <c:pt idx="13">
                  <c:v>4.0000000000000022E-2</c:v>
                </c:pt>
                <c:pt idx="14">
                  <c:v>0.12000000000000002</c:v>
                </c:pt>
                <c:pt idx="15">
                  <c:v>2.0000000000000011E-2</c:v>
                </c:pt>
                <c:pt idx="16">
                  <c:v>9.0000000000000024E-2</c:v>
                </c:pt>
                <c:pt idx="17">
                  <c:v>1.0000000000000005E-2</c:v>
                </c:pt>
                <c:pt idx="18">
                  <c:v>0.05</c:v>
                </c:pt>
                <c:pt idx="19">
                  <c:v>0.14000000000000001</c:v>
                </c:pt>
                <c:pt idx="20">
                  <c:v>4.0000000000000022E-2</c:v>
                </c:pt>
                <c:pt idx="21">
                  <c:v>0.1</c:v>
                </c:pt>
                <c:pt idx="22">
                  <c:v>1.0000000000000005E-2</c:v>
                </c:pt>
                <c:pt idx="23">
                  <c:v>4.0000000000000022E-2</c:v>
                </c:pt>
                <c:pt idx="24">
                  <c:v>0</c:v>
                </c:pt>
                <c:pt idx="25">
                  <c:v>1.0000000000000005E-2</c:v>
                </c:pt>
                <c:pt idx="26">
                  <c:v>0</c:v>
                </c:pt>
                <c:pt idx="27">
                  <c:v>0</c:v>
                </c:pt>
                <c:pt idx="28">
                  <c:v>1.0000000000000005E-2</c:v>
                </c:pt>
                <c:pt idx="29">
                  <c:v>0.2</c:v>
                </c:pt>
                <c:pt idx="30">
                  <c:v>0.05</c:v>
                </c:pt>
                <c:pt idx="31">
                  <c:v>4.0000000000000022E-2</c:v>
                </c:pt>
                <c:pt idx="32">
                  <c:v>0.14000000000000001</c:v>
                </c:pt>
                <c:pt idx="33">
                  <c:v>0.1</c:v>
                </c:pt>
                <c:pt idx="34">
                  <c:v>3.0000000000000002E-2</c:v>
                </c:pt>
                <c:pt idx="35">
                  <c:v>6.0000000000000032E-2</c:v>
                </c:pt>
                <c:pt idx="36">
                  <c:v>0</c:v>
                </c:pt>
                <c:pt idx="37">
                  <c:v>3.0000000000000002E-2</c:v>
                </c:pt>
                <c:pt idx="38">
                  <c:v>2.0000000000000011E-2</c:v>
                </c:pt>
                <c:pt idx="39">
                  <c:v>0</c:v>
                </c:pt>
                <c:pt idx="40">
                  <c:v>0</c:v>
                </c:pt>
                <c:pt idx="41">
                  <c:v>6.0000000000000032E-2</c:v>
                </c:pt>
                <c:pt idx="42">
                  <c:v>1.0000000000000005E-2</c:v>
                </c:pt>
                <c:pt idx="43">
                  <c:v>0</c:v>
                </c:pt>
                <c:pt idx="44">
                  <c:v>0</c:v>
                </c:pt>
                <c:pt idx="45">
                  <c:v>0</c:v>
                </c:pt>
                <c:pt idx="46">
                  <c:v>0</c:v>
                </c:pt>
                <c:pt idx="47">
                  <c:v>6.0000000000000032E-2</c:v>
                </c:pt>
                <c:pt idx="48">
                  <c:v>4.0000000000000022E-2</c:v>
                </c:pt>
                <c:pt idx="49">
                  <c:v>1.0000000000000005E-2</c:v>
                </c:pt>
                <c:pt idx="50">
                  <c:v>0</c:v>
                </c:pt>
                <c:pt idx="51">
                  <c:v>0.05</c:v>
                </c:pt>
                <c:pt idx="52">
                  <c:v>2.0000000000000011E-2</c:v>
                </c:pt>
                <c:pt idx="53">
                  <c:v>1.0000000000000005E-2</c:v>
                </c:pt>
                <c:pt idx="54">
                  <c:v>1.0000000000000005E-2</c:v>
                </c:pt>
                <c:pt idx="55">
                  <c:v>0</c:v>
                </c:pt>
                <c:pt idx="56">
                  <c:v>4.0000000000000022E-2</c:v>
                </c:pt>
                <c:pt idx="57">
                  <c:v>6.0000000000000032E-2</c:v>
                </c:pt>
                <c:pt idx="58">
                  <c:v>1.0000000000000005E-2</c:v>
                </c:pt>
                <c:pt idx="59">
                  <c:v>1.0000000000000005E-2</c:v>
                </c:pt>
                <c:pt idx="60">
                  <c:v>6.0000000000000032E-2</c:v>
                </c:pt>
                <c:pt idx="61">
                  <c:v>6.0000000000000032E-2</c:v>
                </c:pt>
                <c:pt idx="62">
                  <c:v>9.0000000000000024E-2</c:v>
                </c:pt>
                <c:pt idx="63">
                  <c:v>0.1</c:v>
                </c:pt>
                <c:pt idx="64">
                  <c:v>1.0000000000000005E-2</c:v>
                </c:pt>
                <c:pt idx="65">
                  <c:v>0</c:v>
                </c:pt>
                <c:pt idx="66">
                  <c:v>0</c:v>
                </c:pt>
                <c:pt idx="67">
                  <c:v>1.0000000000000005E-2</c:v>
                </c:pt>
                <c:pt idx="68">
                  <c:v>1.0000000000000005E-2</c:v>
                </c:pt>
                <c:pt idx="69">
                  <c:v>2.0000000000000011E-2</c:v>
                </c:pt>
                <c:pt idx="70">
                  <c:v>1.0000000000000005E-2</c:v>
                </c:pt>
                <c:pt idx="71">
                  <c:v>3.0000000000000002E-2</c:v>
                </c:pt>
                <c:pt idx="72">
                  <c:v>4.0000000000000022E-2</c:v>
                </c:pt>
                <c:pt idx="73">
                  <c:v>1.0000000000000005E-2</c:v>
                </c:pt>
                <c:pt idx="74">
                  <c:v>0.61000000000000065</c:v>
                </c:pt>
                <c:pt idx="75">
                  <c:v>4.0000000000000022E-2</c:v>
                </c:pt>
              </c:numCache>
            </c:numRef>
          </c:yVal>
        </c:ser>
        <c:axId val="49916544"/>
        <c:axId val="49918720"/>
      </c:scatterChart>
      <c:valAx>
        <c:axId val="49916544"/>
        <c:scaling>
          <c:orientation val="minMax"/>
        </c:scaling>
        <c:axPos val="b"/>
        <c:title>
          <c:tx>
            <c:rich>
              <a:bodyPr/>
              <a:lstStyle/>
              <a:p>
                <a:pPr>
                  <a:defRPr>
                    <a:solidFill>
                      <a:schemeClr val="bg1"/>
                    </a:solidFill>
                  </a:defRPr>
                </a:pPr>
                <a:r>
                  <a:rPr lang="en-US" sz="2000" dirty="0">
                    <a:solidFill>
                      <a:schemeClr val="bg1"/>
                    </a:solidFill>
                  </a:rPr>
                  <a:t>Link ID </a:t>
                </a:r>
              </a:p>
            </c:rich>
          </c:tx>
          <c:layout/>
        </c:title>
        <c:numFmt formatCode="General" sourceLinked="1"/>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49918720"/>
        <c:crosses val="autoZero"/>
        <c:crossBetween val="midCat"/>
      </c:valAx>
      <c:valAx>
        <c:axId val="49918720"/>
        <c:scaling>
          <c:orientation val="minMax"/>
        </c:scaling>
        <c:axPos val="l"/>
        <c:majorGridlines/>
        <c:title>
          <c:tx>
            <c:rich>
              <a:bodyPr rot="-5400000" vert="horz"/>
              <a:lstStyle/>
              <a:p>
                <a:pPr>
                  <a:defRPr>
                    <a:solidFill>
                      <a:schemeClr val="bg1"/>
                    </a:solidFill>
                  </a:defRPr>
                </a:pPr>
                <a:r>
                  <a:rPr lang="en-US" sz="2000" baseline="0" dirty="0">
                    <a:solidFill>
                      <a:schemeClr val="bg1"/>
                    </a:solidFill>
                  </a:rPr>
                  <a:t>Velocity (m/s</a:t>
                </a:r>
                <a:r>
                  <a:rPr lang="en-US" sz="2000" dirty="0">
                    <a:solidFill>
                      <a:schemeClr val="bg1"/>
                    </a:solidFill>
                  </a:rPr>
                  <a:t>)</a:t>
                </a:r>
              </a:p>
            </c:rich>
          </c:tx>
          <c:layout>
            <c:manualLayout>
              <c:xMode val="edge"/>
              <c:yMode val="edge"/>
              <c:x val="0"/>
              <c:y val="0.26035433070866182"/>
            </c:manualLayout>
          </c:layout>
          <c:spPr>
            <a:effectLst>
              <a:outerShdw blurRad="50800" dist="50800" dir="2700000" algn="ctr" rotWithShape="0">
                <a:srgbClr val="000000">
                  <a:alpha val="43137"/>
                </a:srgbClr>
              </a:outerShdw>
            </a:effectLst>
          </c:spPr>
        </c:title>
        <c:numFmt formatCode="General" sourceLinked="1"/>
        <c:tickLblPos val="nextTo"/>
        <c:spPr>
          <a:effectLst>
            <a:outerShdw dist="1130300" dir="20280000" sx="1000" sy="1000" algn="ctr" rotWithShape="0">
              <a:srgbClr val="000000">
                <a:alpha val="0"/>
              </a:srgbClr>
            </a:outerShdw>
          </a:effectLst>
        </c:spPr>
        <c:crossAx val="49916544"/>
        <c:crosses val="autoZero"/>
        <c:crossBetween val="midCat"/>
      </c:valAx>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plotArea>
    <c:plotVisOnly val="1"/>
    <c:dispBlanksAs val="gap"/>
  </c:chart>
  <c:spPr>
    <a:effectLst>
      <a:outerShdw blurRad="101600" dist="139700" dir="5400000" sx="3000" sy="3000" algn="ctr" rotWithShape="0">
        <a:srgbClr val="000000">
          <a:alpha val="72000"/>
        </a:srgbClr>
      </a:outerShdw>
    </a:effectLst>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Pressure </a:t>
            </a:r>
          </a:p>
        </c:rich>
      </c:tx>
      <c:layout>
        <c:manualLayout>
          <c:xMode val="edge"/>
          <c:yMode val="edge"/>
          <c:x val="0.41102894145263658"/>
          <c:y val="9.2753623188405798E-2"/>
        </c:manualLayout>
      </c:layout>
    </c:title>
    <c:plotArea>
      <c:layout>
        <c:manualLayout>
          <c:layoutTarget val="inner"/>
          <c:xMode val="edge"/>
          <c:yMode val="edge"/>
          <c:x val="0.13893240163445791"/>
          <c:y val="6.9919129674008137E-2"/>
          <c:w val="0.8101305175368988"/>
          <c:h val="0.79822506561679785"/>
        </c:manualLayout>
      </c:layout>
      <c:scatterChart>
        <c:scatterStyle val="lineMarker"/>
        <c:ser>
          <c:idx val="0"/>
          <c:order val="0"/>
          <c:spPr>
            <a:ln w="28575">
              <a:noFill/>
            </a:ln>
          </c:spPr>
          <c:xVal>
            <c:strRef>
              <c:f>'junction '!$B$82:$B$149</c:f>
              <c:strCache>
                <c:ptCount val="68"/>
                <c:pt idx="0">
                  <c:v>J-13</c:v>
                </c:pt>
                <c:pt idx="1">
                  <c:v>J-14</c:v>
                </c:pt>
                <c:pt idx="2">
                  <c:v>J-15</c:v>
                </c:pt>
                <c:pt idx="3">
                  <c:v>J-16</c:v>
                </c:pt>
                <c:pt idx="4">
                  <c:v>J-17</c:v>
                </c:pt>
                <c:pt idx="5">
                  <c:v>J-18</c:v>
                </c:pt>
                <c:pt idx="6">
                  <c:v>J-19</c:v>
                </c:pt>
                <c:pt idx="7">
                  <c:v>J-20</c:v>
                </c:pt>
                <c:pt idx="8">
                  <c:v>J-21</c:v>
                </c:pt>
                <c:pt idx="9">
                  <c:v>J-22</c:v>
                </c:pt>
                <c:pt idx="10">
                  <c:v>J-24</c:v>
                </c:pt>
                <c:pt idx="11">
                  <c:v>J-25</c:v>
                </c:pt>
                <c:pt idx="12">
                  <c:v>J-26</c:v>
                </c:pt>
                <c:pt idx="13">
                  <c:v>J-27</c:v>
                </c:pt>
                <c:pt idx="14">
                  <c:v>J-28</c:v>
                </c:pt>
                <c:pt idx="15">
                  <c:v>J-30</c:v>
                </c:pt>
                <c:pt idx="16">
                  <c:v>J-31</c:v>
                </c:pt>
                <c:pt idx="17">
                  <c:v>J-32</c:v>
                </c:pt>
                <c:pt idx="18">
                  <c:v>J-34</c:v>
                </c:pt>
                <c:pt idx="19">
                  <c:v>J-35</c:v>
                </c:pt>
                <c:pt idx="20">
                  <c:v>J-36</c:v>
                </c:pt>
                <c:pt idx="21">
                  <c:v>J-37</c:v>
                </c:pt>
                <c:pt idx="22">
                  <c:v>J-38</c:v>
                </c:pt>
                <c:pt idx="23">
                  <c:v>J-40</c:v>
                </c:pt>
                <c:pt idx="24">
                  <c:v>J-41</c:v>
                </c:pt>
                <c:pt idx="25">
                  <c:v>J-42</c:v>
                </c:pt>
                <c:pt idx="26">
                  <c:v>J-43</c:v>
                </c:pt>
                <c:pt idx="27">
                  <c:v>J-44</c:v>
                </c:pt>
                <c:pt idx="28">
                  <c:v>J-45</c:v>
                </c:pt>
                <c:pt idx="29">
                  <c:v>J-46</c:v>
                </c:pt>
                <c:pt idx="30">
                  <c:v>J-47</c:v>
                </c:pt>
                <c:pt idx="31">
                  <c:v>J-48</c:v>
                </c:pt>
                <c:pt idx="32">
                  <c:v>J-49</c:v>
                </c:pt>
                <c:pt idx="33">
                  <c:v>J-50</c:v>
                </c:pt>
                <c:pt idx="34">
                  <c:v>J-51</c:v>
                </c:pt>
                <c:pt idx="35">
                  <c:v>J-52</c:v>
                </c:pt>
                <c:pt idx="36">
                  <c:v>J-53</c:v>
                </c:pt>
                <c:pt idx="37">
                  <c:v>J-54</c:v>
                </c:pt>
                <c:pt idx="38">
                  <c:v>J-55</c:v>
                </c:pt>
                <c:pt idx="39">
                  <c:v>J-56</c:v>
                </c:pt>
                <c:pt idx="40">
                  <c:v>J-57</c:v>
                </c:pt>
                <c:pt idx="41">
                  <c:v>J-59</c:v>
                </c:pt>
                <c:pt idx="42">
                  <c:v>J-61</c:v>
                </c:pt>
                <c:pt idx="43">
                  <c:v>J-62</c:v>
                </c:pt>
                <c:pt idx="44">
                  <c:v>J-63</c:v>
                </c:pt>
                <c:pt idx="45">
                  <c:v>J-64</c:v>
                </c:pt>
                <c:pt idx="46">
                  <c:v>J-66</c:v>
                </c:pt>
                <c:pt idx="47">
                  <c:v>J-67</c:v>
                </c:pt>
                <c:pt idx="48">
                  <c:v>J-68</c:v>
                </c:pt>
                <c:pt idx="49">
                  <c:v>J-69</c:v>
                </c:pt>
                <c:pt idx="50">
                  <c:v>J-70</c:v>
                </c:pt>
                <c:pt idx="51">
                  <c:v>J-1</c:v>
                </c:pt>
                <c:pt idx="52">
                  <c:v>J-3</c:v>
                </c:pt>
                <c:pt idx="53">
                  <c:v>J-4</c:v>
                </c:pt>
                <c:pt idx="54">
                  <c:v>J-5</c:v>
                </c:pt>
                <c:pt idx="55">
                  <c:v>J-10</c:v>
                </c:pt>
                <c:pt idx="56">
                  <c:v>J-11</c:v>
                </c:pt>
                <c:pt idx="57">
                  <c:v>J-12</c:v>
                </c:pt>
                <c:pt idx="58">
                  <c:v>J-13</c:v>
                </c:pt>
                <c:pt idx="59">
                  <c:v>J-14</c:v>
                </c:pt>
                <c:pt idx="60">
                  <c:v>J-15</c:v>
                </c:pt>
                <c:pt idx="61">
                  <c:v>J-16</c:v>
                </c:pt>
                <c:pt idx="62">
                  <c:v>J-18</c:v>
                </c:pt>
                <c:pt idx="63">
                  <c:v>J-19</c:v>
                </c:pt>
                <c:pt idx="64">
                  <c:v>J-20</c:v>
                </c:pt>
                <c:pt idx="65">
                  <c:v>J-21</c:v>
                </c:pt>
                <c:pt idx="66">
                  <c:v>J-22</c:v>
                </c:pt>
                <c:pt idx="67">
                  <c:v>J-23</c:v>
                </c:pt>
              </c:strCache>
            </c:strRef>
          </c:xVal>
          <c:yVal>
            <c:numRef>
              <c:f>'junction '!$C$82:$C$149</c:f>
              <c:numCache>
                <c:formatCode>General</c:formatCode>
                <c:ptCount val="68"/>
              </c:numCache>
            </c:numRef>
          </c:yVal>
        </c:ser>
        <c:ser>
          <c:idx val="1"/>
          <c:order val="1"/>
          <c:spPr>
            <a:ln w="28575">
              <a:noFill/>
            </a:ln>
          </c:spPr>
          <c:xVal>
            <c:strRef>
              <c:f>'junction '!$B$82:$B$149</c:f>
              <c:strCache>
                <c:ptCount val="68"/>
                <c:pt idx="0">
                  <c:v>J-13</c:v>
                </c:pt>
                <c:pt idx="1">
                  <c:v>J-14</c:v>
                </c:pt>
                <c:pt idx="2">
                  <c:v>J-15</c:v>
                </c:pt>
                <c:pt idx="3">
                  <c:v>J-16</c:v>
                </c:pt>
                <c:pt idx="4">
                  <c:v>J-17</c:v>
                </c:pt>
                <c:pt idx="5">
                  <c:v>J-18</c:v>
                </c:pt>
                <c:pt idx="6">
                  <c:v>J-19</c:v>
                </c:pt>
                <c:pt idx="7">
                  <c:v>J-20</c:v>
                </c:pt>
                <c:pt idx="8">
                  <c:v>J-21</c:v>
                </c:pt>
                <c:pt idx="9">
                  <c:v>J-22</c:v>
                </c:pt>
                <c:pt idx="10">
                  <c:v>J-24</c:v>
                </c:pt>
                <c:pt idx="11">
                  <c:v>J-25</c:v>
                </c:pt>
                <c:pt idx="12">
                  <c:v>J-26</c:v>
                </c:pt>
                <c:pt idx="13">
                  <c:v>J-27</c:v>
                </c:pt>
                <c:pt idx="14">
                  <c:v>J-28</c:v>
                </c:pt>
                <c:pt idx="15">
                  <c:v>J-30</c:v>
                </c:pt>
                <c:pt idx="16">
                  <c:v>J-31</c:v>
                </c:pt>
                <c:pt idx="17">
                  <c:v>J-32</c:v>
                </c:pt>
                <c:pt idx="18">
                  <c:v>J-34</c:v>
                </c:pt>
                <c:pt idx="19">
                  <c:v>J-35</c:v>
                </c:pt>
                <c:pt idx="20">
                  <c:v>J-36</c:v>
                </c:pt>
                <c:pt idx="21">
                  <c:v>J-37</c:v>
                </c:pt>
                <c:pt idx="22">
                  <c:v>J-38</c:v>
                </c:pt>
                <c:pt idx="23">
                  <c:v>J-40</c:v>
                </c:pt>
                <c:pt idx="24">
                  <c:v>J-41</c:v>
                </c:pt>
                <c:pt idx="25">
                  <c:v>J-42</c:v>
                </c:pt>
                <c:pt idx="26">
                  <c:v>J-43</c:v>
                </c:pt>
                <c:pt idx="27">
                  <c:v>J-44</c:v>
                </c:pt>
                <c:pt idx="28">
                  <c:v>J-45</c:v>
                </c:pt>
                <c:pt idx="29">
                  <c:v>J-46</c:v>
                </c:pt>
                <c:pt idx="30">
                  <c:v>J-47</c:v>
                </c:pt>
                <c:pt idx="31">
                  <c:v>J-48</c:v>
                </c:pt>
                <c:pt idx="32">
                  <c:v>J-49</c:v>
                </c:pt>
                <c:pt idx="33">
                  <c:v>J-50</c:v>
                </c:pt>
                <c:pt idx="34">
                  <c:v>J-51</c:v>
                </c:pt>
                <c:pt idx="35">
                  <c:v>J-52</c:v>
                </c:pt>
                <c:pt idx="36">
                  <c:v>J-53</c:v>
                </c:pt>
                <c:pt idx="37">
                  <c:v>J-54</c:v>
                </c:pt>
                <c:pt idx="38">
                  <c:v>J-55</c:v>
                </c:pt>
                <c:pt idx="39">
                  <c:v>J-56</c:v>
                </c:pt>
                <c:pt idx="40">
                  <c:v>J-57</c:v>
                </c:pt>
                <c:pt idx="41">
                  <c:v>J-59</c:v>
                </c:pt>
                <c:pt idx="42">
                  <c:v>J-61</c:v>
                </c:pt>
                <c:pt idx="43">
                  <c:v>J-62</c:v>
                </c:pt>
                <c:pt idx="44">
                  <c:v>J-63</c:v>
                </c:pt>
                <c:pt idx="45">
                  <c:v>J-64</c:v>
                </c:pt>
                <c:pt idx="46">
                  <c:v>J-66</c:v>
                </c:pt>
                <c:pt idx="47">
                  <c:v>J-67</c:v>
                </c:pt>
                <c:pt idx="48">
                  <c:v>J-68</c:v>
                </c:pt>
                <c:pt idx="49">
                  <c:v>J-69</c:v>
                </c:pt>
                <c:pt idx="50">
                  <c:v>J-70</c:v>
                </c:pt>
                <c:pt idx="51">
                  <c:v>J-1</c:v>
                </c:pt>
                <c:pt idx="52">
                  <c:v>J-3</c:v>
                </c:pt>
                <c:pt idx="53">
                  <c:v>J-4</c:v>
                </c:pt>
                <c:pt idx="54">
                  <c:v>J-5</c:v>
                </c:pt>
                <c:pt idx="55">
                  <c:v>J-10</c:v>
                </c:pt>
                <c:pt idx="56">
                  <c:v>J-11</c:v>
                </c:pt>
                <c:pt idx="57">
                  <c:v>J-12</c:v>
                </c:pt>
                <c:pt idx="58">
                  <c:v>J-13</c:v>
                </c:pt>
                <c:pt idx="59">
                  <c:v>J-14</c:v>
                </c:pt>
                <c:pt idx="60">
                  <c:v>J-15</c:v>
                </c:pt>
                <c:pt idx="61">
                  <c:v>J-16</c:v>
                </c:pt>
                <c:pt idx="62">
                  <c:v>J-18</c:v>
                </c:pt>
                <c:pt idx="63">
                  <c:v>J-19</c:v>
                </c:pt>
                <c:pt idx="64">
                  <c:v>J-20</c:v>
                </c:pt>
                <c:pt idx="65">
                  <c:v>J-21</c:v>
                </c:pt>
                <c:pt idx="66">
                  <c:v>J-22</c:v>
                </c:pt>
                <c:pt idx="67">
                  <c:v>J-23</c:v>
                </c:pt>
              </c:strCache>
            </c:strRef>
          </c:xVal>
          <c:yVal>
            <c:numRef>
              <c:f>'junction '!$G$82:$G$149</c:f>
              <c:numCache>
                <c:formatCode>General</c:formatCode>
                <c:ptCount val="68"/>
                <c:pt idx="0">
                  <c:v>56.2</c:v>
                </c:pt>
                <c:pt idx="1">
                  <c:v>51.2</c:v>
                </c:pt>
                <c:pt idx="2">
                  <c:v>53.2</c:v>
                </c:pt>
                <c:pt idx="3">
                  <c:v>37.200000000000003</c:v>
                </c:pt>
                <c:pt idx="4">
                  <c:v>10.3</c:v>
                </c:pt>
                <c:pt idx="5">
                  <c:v>35.200000000000003</c:v>
                </c:pt>
                <c:pt idx="6">
                  <c:v>35.200000000000003</c:v>
                </c:pt>
                <c:pt idx="7">
                  <c:v>36.200000000000003</c:v>
                </c:pt>
                <c:pt idx="8">
                  <c:v>35.300000000000004</c:v>
                </c:pt>
                <c:pt idx="9">
                  <c:v>37.300000000000004</c:v>
                </c:pt>
                <c:pt idx="10">
                  <c:v>55.5</c:v>
                </c:pt>
                <c:pt idx="11">
                  <c:v>62.4</c:v>
                </c:pt>
                <c:pt idx="12">
                  <c:v>71.400000000000006</c:v>
                </c:pt>
                <c:pt idx="13">
                  <c:v>89.3</c:v>
                </c:pt>
                <c:pt idx="14">
                  <c:v>104.3</c:v>
                </c:pt>
                <c:pt idx="15">
                  <c:v>15.8</c:v>
                </c:pt>
                <c:pt idx="16">
                  <c:v>13.5</c:v>
                </c:pt>
                <c:pt idx="17">
                  <c:v>4.4000000000000004</c:v>
                </c:pt>
                <c:pt idx="18">
                  <c:v>21.4</c:v>
                </c:pt>
                <c:pt idx="19">
                  <c:v>29.4</c:v>
                </c:pt>
                <c:pt idx="20">
                  <c:v>14.4</c:v>
                </c:pt>
                <c:pt idx="21">
                  <c:v>15.3</c:v>
                </c:pt>
                <c:pt idx="22">
                  <c:v>15.3</c:v>
                </c:pt>
                <c:pt idx="23">
                  <c:v>27.3</c:v>
                </c:pt>
                <c:pt idx="24">
                  <c:v>84.1</c:v>
                </c:pt>
                <c:pt idx="25">
                  <c:v>19.8</c:v>
                </c:pt>
                <c:pt idx="26">
                  <c:v>60.7</c:v>
                </c:pt>
                <c:pt idx="27">
                  <c:v>85.1</c:v>
                </c:pt>
                <c:pt idx="28">
                  <c:v>65.099999999999994</c:v>
                </c:pt>
                <c:pt idx="29">
                  <c:v>64.599999999999994</c:v>
                </c:pt>
                <c:pt idx="30">
                  <c:v>31.3</c:v>
                </c:pt>
                <c:pt idx="31">
                  <c:v>51.2</c:v>
                </c:pt>
                <c:pt idx="32">
                  <c:v>81.400000000000006</c:v>
                </c:pt>
                <c:pt idx="33">
                  <c:v>81.400000000000006</c:v>
                </c:pt>
                <c:pt idx="34">
                  <c:v>76.7</c:v>
                </c:pt>
                <c:pt idx="35">
                  <c:v>73.599999999999994</c:v>
                </c:pt>
                <c:pt idx="36">
                  <c:v>16.7</c:v>
                </c:pt>
                <c:pt idx="37">
                  <c:v>18.600000000000001</c:v>
                </c:pt>
                <c:pt idx="38">
                  <c:v>11.4</c:v>
                </c:pt>
                <c:pt idx="39">
                  <c:v>28.4</c:v>
                </c:pt>
                <c:pt idx="40">
                  <c:v>21.4</c:v>
                </c:pt>
                <c:pt idx="41">
                  <c:v>9.5</c:v>
                </c:pt>
                <c:pt idx="42">
                  <c:v>14.5</c:v>
                </c:pt>
                <c:pt idx="43">
                  <c:v>1.6</c:v>
                </c:pt>
                <c:pt idx="44">
                  <c:v>1.5</c:v>
                </c:pt>
                <c:pt idx="45">
                  <c:v>35.200000000000003</c:v>
                </c:pt>
                <c:pt idx="46">
                  <c:v>54.2</c:v>
                </c:pt>
                <c:pt idx="47">
                  <c:v>53.2</c:v>
                </c:pt>
                <c:pt idx="48">
                  <c:v>65.400000000000006</c:v>
                </c:pt>
                <c:pt idx="49">
                  <c:v>91.3</c:v>
                </c:pt>
                <c:pt idx="50">
                  <c:v>101.3</c:v>
                </c:pt>
                <c:pt idx="51">
                  <c:v>53.2</c:v>
                </c:pt>
                <c:pt idx="52">
                  <c:v>24.2</c:v>
                </c:pt>
                <c:pt idx="53">
                  <c:v>21.3</c:v>
                </c:pt>
                <c:pt idx="54">
                  <c:v>21.1</c:v>
                </c:pt>
                <c:pt idx="55">
                  <c:v>32.200000000000003</c:v>
                </c:pt>
                <c:pt idx="56">
                  <c:v>32.200000000000003</c:v>
                </c:pt>
                <c:pt idx="57">
                  <c:v>19.2</c:v>
                </c:pt>
                <c:pt idx="58">
                  <c:v>35.300000000000004</c:v>
                </c:pt>
                <c:pt idx="59">
                  <c:v>53.1</c:v>
                </c:pt>
                <c:pt idx="60">
                  <c:v>50.4</c:v>
                </c:pt>
                <c:pt idx="61">
                  <c:v>45.5</c:v>
                </c:pt>
                <c:pt idx="62">
                  <c:v>36.1</c:v>
                </c:pt>
                <c:pt idx="63">
                  <c:v>51.7</c:v>
                </c:pt>
                <c:pt idx="64">
                  <c:v>59.8</c:v>
                </c:pt>
                <c:pt idx="65">
                  <c:v>80.400000000000006</c:v>
                </c:pt>
                <c:pt idx="66">
                  <c:v>12.5</c:v>
                </c:pt>
                <c:pt idx="67">
                  <c:v>11.1</c:v>
                </c:pt>
              </c:numCache>
            </c:numRef>
          </c:yVal>
        </c:ser>
        <c:axId val="50607616"/>
        <c:axId val="50609536"/>
      </c:scatterChart>
      <c:valAx>
        <c:axId val="50607616"/>
        <c:scaling>
          <c:orientation val="minMax"/>
        </c:scaling>
        <c:axPos val="b"/>
        <c:title>
          <c:tx>
            <c:rich>
              <a:bodyPr/>
              <a:lstStyle/>
              <a:p>
                <a:pPr>
                  <a:defRPr/>
                </a:pPr>
                <a:r>
                  <a:rPr lang="en-US" sz="1400" b="1" dirty="0">
                    <a:latin typeface="Times New Roman" pitchFamily="18" charset="0"/>
                    <a:cs typeface="Times New Roman" pitchFamily="18" charset="0"/>
                  </a:rPr>
                  <a:t>Nodes ID </a:t>
                </a:r>
              </a:p>
            </c:rich>
          </c:tx>
          <c:layout>
            <c:manualLayout>
              <c:xMode val="edge"/>
              <c:yMode val="edge"/>
              <c:x val="0.46221505297948867"/>
              <c:y val="0.940530888122594"/>
            </c:manualLayout>
          </c:layout>
        </c:title>
        <c:tickLblPos val="nextTo"/>
        <c:crossAx val="50609536"/>
        <c:crosses val="autoZero"/>
        <c:crossBetween val="midCat"/>
      </c:valAx>
      <c:valAx>
        <c:axId val="50609536"/>
        <c:scaling>
          <c:orientation val="minMax"/>
        </c:scaling>
        <c:axPos val="l"/>
        <c:majorGridlines/>
        <c:title>
          <c:tx>
            <c:rich>
              <a:bodyPr rot="-5400000" vert="horz"/>
              <a:lstStyle/>
              <a:p>
                <a:pPr>
                  <a:defRPr/>
                </a:pPr>
                <a:r>
                  <a:rPr lang="en-US" sz="1600" b="1" dirty="0"/>
                  <a:t>Pressure (m)</a:t>
                </a:r>
              </a:p>
            </c:rich>
          </c:tx>
          <c:layout>
            <c:manualLayout>
              <c:xMode val="edge"/>
              <c:yMode val="edge"/>
              <c:x val="2.3859361329833788E-2"/>
              <c:y val="0.39460640752034465"/>
            </c:manualLayout>
          </c:layout>
        </c:title>
        <c:numFmt formatCode="General" sourceLinked="1"/>
        <c:tickLblPos val="nextTo"/>
        <c:crossAx val="50607616"/>
        <c:crosses val="autoZero"/>
        <c:crossBetween val="midCat"/>
      </c:valAx>
      <c:spPr>
        <a:ln>
          <a:solidFill>
            <a:srgbClr val="4F81BD">
              <a:alpha val="88000"/>
            </a:srgbClr>
          </a:solidFill>
        </a:ln>
        <a:effectLst>
          <a:outerShdw blurRad="50800" dist="685800" dir="2400000" sx="200000" sy="200000" algn="ctr" rotWithShape="0">
            <a:srgbClr val="000000">
              <a:alpha val="16000"/>
            </a:srgbClr>
          </a:outerShdw>
        </a:effectLst>
      </c:spPr>
    </c:plotArea>
    <c:plotVisOnly val="1"/>
  </c:chart>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sz="2400" dirty="0"/>
              <a:t>Pressure</a:t>
            </a:r>
            <a:r>
              <a:rPr lang="en-US" dirty="0"/>
              <a:t> </a:t>
            </a:r>
          </a:p>
        </c:rich>
      </c:tx>
      <c:layout>
        <c:manualLayout>
          <c:xMode val="edge"/>
          <c:yMode val="edge"/>
          <c:x val="0.40761191309419681"/>
          <c:y val="0"/>
        </c:manualLayout>
      </c:layout>
    </c:title>
    <c:plotArea>
      <c:layout>
        <c:manualLayout>
          <c:layoutTarget val="inner"/>
          <c:xMode val="edge"/>
          <c:yMode val="edge"/>
          <c:x val="9.348121415378631E-2"/>
          <c:y val="8.8425389840975754E-2"/>
          <c:w val="0.88018008165645956"/>
          <c:h val="0.75929307549791569"/>
        </c:manualLayout>
      </c:layout>
      <c:scatterChart>
        <c:scatterStyle val="lineMarker"/>
        <c:ser>
          <c:idx val="0"/>
          <c:order val="0"/>
          <c:tx>
            <c:strRef>
              <c:f>Sheet2!$D$5</c:f>
              <c:strCache>
                <c:ptCount val="1"/>
                <c:pt idx="0">
                  <c:v>Pressure (m H2O)</c:v>
                </c:pt>
              </c:strCache>
            </c:strRef>
          </c:tx>
          <c:spPr>
            <a:ln w="28575">
              <a:noFill/>
            </a:ln>
          </c:spPr>
          <c:xVal>
            <c:strRef>
              <c:f>Sheet2!$C$6:$C$74</c:f>
              <c:strCache>
                <c:ptCount val="69"/>
                <c:pt idx="0">
                  <c:v>J-13</c:v>
                </c:pt>
                <c:pt idx="1">
                  <c:v>J-14</c:v>
                </c:pt>
                <c:pt idx="2">
                  <c:v>J-15</c:v>
                </c:pt>
                <c:pt idx="3">
                  <c:v>J-16</c:v>
                </c:pt>
                <c:pt idx="4">
                  <c:v>J-17</c:v>
                </c:pt>
                <c:pt idx="5">
                  <c:v>J-18</c:v>
                </c:pt>
                <c:pt idx="6">
                  <c:v>J-19</c:v>
                </c:pt>
                <c:pt idx="7">
                  <c:v>J-20</c:v>
                </c:pt>
                <c:pt idx="8">
                  <c:v>J-21</c:v>
                </c:pt>
                <c:pt idx="9">
                  <c:v>J-22</c:v>
                </c:pt>
                <c:pt idx="10">
                  <c:v>J-24</c:v>
                </c:pt>
                <c:pt idx="11">
                  <c:v>J-25</c:v>
                </c:pt>
                <c:pt idx="12">
                  <c:v>J-26</c:v>
                </c:pt>
                <c:pt idx="13">
                  <c:v>J-27</c:v>
                </c:pt>
                <c:pt idx="14">
                  <c:v>J-28</c:v>
                </c:pt>
                <c:pt idx="15">
                  <c:v>J-30</c:v>
                </c:pt>
                <c:pt idx="16">
                  <c:v>J-31</c:v>
                </c:pt>
                <c:pt idx="17">
                  <c:v>J-32</c:v>
                </c:pt>
                <c:pt idx="19">
                  <c:v>J-34</c:v>
                </c:pt>
                <c:pt idx="20">
                  <c:v>J-35</c:v>
                </c:pt>
                <c:pt idx="21">
                  <c:v>J-36</c:v>
                </c:pt>
                <c:pt idx="22">
                  <c:v>J-37</c:v>
                </c:pt>
                <c:pt idx="23">
                  <c:v>J-38</c:v>
                </c:pt>
                <c:pt idx="24">
                  <c:v>J-40</c:v>
                </c:pt>
                <c:pt idx="25">
                  <c:v>J-41</c:v>
                </c:pt>
                <c:pt idx="26">
                  <c:v>J-42</c:v>
                </c:pt>
                <c:pt idx="27">
                  <c:v>J-43</c:v>
                </c:pt>
                <c:pt idx="28">
                  <c:v>J-44</c:v>
                </c:pt>
                <c:pt idx="29">
                  <c:v>J-45</c:v>
                </c:pt>
                <c:pt idx="30">
                  <c:v>J-46</c:v>
                </c:pt>
                <c:pt idx="31">
                  <c:v>J-47</c:v>
                </c:pt>
                <c:pt idx="32">
                  <c:v>J-48</c:v>
                </c:pt>
                <c:pt idx="33">
                  <c:v>J-49</c:v>
                </c:pt>
                <c:pt idx="34">
                  <c:v>J-50</c:v>
                </c:pt>
                <c:pt idx="35">
                  <c:v>J-51</c:v>
                </c:pt>
                <c:pt idx="36">
                  <c:v>J-52</c:v>
                </c:pt>
                <c:pt idx="37">
                  <c:v>J-53</c:v>
                </c:pt>
                <c:pt idx="38">
                  <c:v>J-54</c:v>
                </c:pt>
                <c:pt idx="39">
                  <c:v>J-55</c:v>
                </c:pt>
                <c:pt idx="40">
                  <c:v>J-56</c:v>
                </c:pt>
                <c:pt idx="41">
                  <c:v>J-57</c:v>
                </c:pt>
                <c:pt idx="42">
                  <c:v>J-59</c:v>
                </c:pt>
                <c:pt idx="43">
                  <c:v>J-61</c:v>
                </c:pt>
                <c:pt idx="44">
                  <c:v>J-62</c:v>
                </c:pt>
                <c:pt idx="45">
                  <c:v>J-63</c:v>
                </c:pt>
                <c:pt idx="46">
                  <c:v>J-64</c:v>
                </c:pt>
                <c:pt idx="47">
                  <c:v>J-66</c:v>
                </c:pt>
                <c:pt idx="48">
                  <c:v>J-67</c:v>
                </c:pt>
                <c:pt idx="49">
                  <c:v>J-68</c:v>
                </c:pt>
                <c:pt idx="50">
                  <c:v>J-69</c:v>
                </c:pt>
                <c:pt idx="51">
                  <c:v>J-70</c:v>
                </c:pt>
                <c:pt idx="52">
                  <c:v>J-1</c:v>
                </c:pt>
                <c:pt idx="53">
                  <c:v>J-3</c:v>
                </c:pt>
                <c:pt idx="54">
                  <c:v>J-4</c:v>
                </c:pt>
                <c:pt idx="55">
                  <c:v>J-5</c:v>
                </c:pt>
                <c:pt idx="56">
                  <c:v>J-10</c:v>
                </c:pt>
                <c:pt idx="57">
                  <c:v>J-11</c:v>
                </c:pt>
                <c:pt idx="58">
                  <c:v>J-12</c:v>
                </c:pt>
                <c:pt idx="59">
                  <c:v>J-13</c:v>
                </c:pt>
                <c:pt idx="60">
                  <c:v>J-14</c:v>
                </c:pt>
                <c:pt idx="61">
                  <c:v>J-15</c:v>
                </c:pt>
                <c:pt idx="62">
                  <c:v>J-16</c:v>
                </c:pt>
                <c:pt idx="63">
                  <c:v>J-18</c:v>
                </c:pt>
                <c:pt idx="64">
                  <c:v>J-19</c:v>
                </c:pt>
                <c:pt idx="65">
                  <c:v>J-20</c:v>
                </c:pt>
                <c:pt idx="66">
                  <c:v>J-21</c:v>
                </c:pt>
                <c:pt idx="67">
                  <c:v>J-22</c:v>
                </c:pt>
                <c:pt idx="68">
                  <c:v>J-23</c:v>
                </c:pt>
              </c:strCache>
            </c:strRef>
          </c:xVal>
          <c:yVal>
            <c:numRef>
              <c:f>Sheet2!$D$6:$D$74</c:f>
              <c:numCache>
                <c:formatCode>General</c:formatCode>
                <c:ptCount val="69"/>
                <c:pt idx="0">
                  <c:v>75.400000000000006</c:v>
                </c:pt>
                <c:pt idx="1">
                  <c:v>70.400000000000006</c:v>
                </c:pt>
                <c:pt idx="2">
                  <c:v>72.400000000000006</c:v>
                </c:pt>
                <c:pt idx="3">
                  <c:v>56.1</c:v>
                </c:pt>
                <c:pt idx="4">
                  <c:v>29</c:v>
                </c:pt>
                <c:pt idx="5">
                  <c:v>54.1</c:v>
                </c:pt>
                <c:pt idx="6">
                  <c:v>54</c:v>
                </c:pt>
                <c:pt idx="7">
                  <c:v>55.1</c:v>
                </c:pt>
                <c:pt idx="8">
                  <c:v>55</c:v>
                </c:pt>
                <c:pt idx="9">
                  <c:v>57.8</c:v>
                </c:pt>
                <c:pt idx="10">
                  <c:v>75.8</c:v>
                </c:pt>
                <c:pt idx="11">
                  <c:v>83.1</c:v>
                </c:pt>
                <c:pt idx="12">
                  <c:v>92</c:v>
                </c:pt>
                <c:pt idx="13">
                  <c:v>109.9</c:v>
                </c:pt>
                <c:pt idx="14">
                  <c:v>124.9</c:v>
                </c:pt>
                <c:pt idx="15">
                  <c:v>38.300000000000004</c:v>
                </c:pt>
                <c:pt idx="16">
                  <c:v>36</c:v>
                </c:pt>
                <c:pt idx="17">
                  <c:v>26.9</c:v>
                </c:pt>
                <c:pt idx="19">
                  <c:v>42.2</c:v>
                </c:pt>
                <c:pt idx="20">
                  <c:v>50.1</c:v>
                </c:pt>
                <c:pt idx="21">
                  <c:v>35.200000000000003</c:v>
                </c:pt>
                <c:pt idx="22">
                  <c:v>34.9</c:v>
                </c:pt>
                <c:pt idx="23">
                  <c:v>34.9</c:v>
                </c:pt>
                <c:pt idx="24">
                  <c:v>46.5</c:v>
                </c:pt>
                <c:pt idx="25">
                  <c:v>102.8</c:v>
                </c:pt>
                <c:pt idx="26">
                  <c:v>42.2</c:v>
                </c:pt>
                <c:pt idx="27">
                  <c:v>83</c:v>
                </c:pt>
                <c:pt idx="28">
                  <c:v>107</c:v>
                </c:pt>
                <c:pt idx="29">
                  <c:v>86.9</c:v>
                </c:pt>
                <c:pt idx="30">
                  <c:v>84.3</c:v>
                </c:pt>
                <c:pt idx="31">
                  <c:v>51</c:v>
                </c:pt>
                <c:pt idx="32">
                  <c:v>70.3</c:v>
                </c:pt>
                <c:pt idx="33">
                  <c:v>101.9</c:v>
                </c:pt>
                <c:pt idx="34">
                  <c:v>101.9</c:v>
                </c:pt>
                <c:pt idx="35">
                  <c:v>97.2</c:v>
                </c:pt>
                <c:pt idx="36">
                  <c:v>94.2</c:v>
                </c:pt>
                <c:pt idx="37">
                  <c:v>39.200000000000003</c:v>
                </c:pt>
                <c:pt idx="38">
                  <c:v>41.2</c:v>
                </c:pt>
                <c:pt idx="39">
                  <c:v>33.800000000000004</c:v>
                </c:pt>
                <c:pt idx="40">
                  <c:v>49.3</c:v>
                </c:pt>
                <c:pt idx="41">
                  <c:v>42.2</c:v>
                </c:pt>
                <c:pt idx="42">
                  <c:v>32</c:v>
                </c:pt>
                <c:pt idx="43">
                  <c:v>36.9</c:v>
                </c:pt>
                <c:pt idx="44">
                  <c:v>24</c:v>
                </c:pt>
                <c:pt idx="45">
                  <c:v>24</c:v>
                </c:pt>
                <c:pt idx="46">
                  <c:v>54</c:v>
                </c:pt>
                <c:pt idx="47">
                  <c:v>72.900000000000006</c:v>
                </c:pt>
                <c:pt idx="48">
                  <c:v>71.900000000000006</c:v>
                </c:pt>
                <c:pt idx="49">
                  <c:v>86</c:v>
                </c:pt>
                <c:pt idx="50">
                  <c:v>111.8</c:v>
                </c:pt>
                <c:pt idx="51">
                  <c:v>122</c:v>
                </c:pt>
                <c:pt idx="52">
                  <c:v>72.400000000000006</c:v>
                </c:pt>
                <c:pt idx="53">
                  <c:v>42.9</c:v>
                </c:pt>
                <c:pt idx="54">
                  <c:v>39.9</c:v>
                </c:pt>
                <c:pt idx="55">
                  <c:v>39.6</c:v>
                </c:pt>
                <c:pt idx="56">
                  <c:v>51.1</c:v>
                </c:pt>
                <c:pt idx="57">
                  <c:v>51</c:v>
                </c:pt>
                <c:pt idx="58">
                  <c:v>38</c:v>
                </c:pt>
                <c:pt idx="59">
                  <c:v>54.5</c:v>
                </c:pt>
                <c:pt idx="60">
                  <c:v>73.400000000000006</c:v>
                </c:pt>
                <c:pt idx="61">
                  <c:v>70.900000000000006</c:v>
                </c:pt>
                <c:pt idx="62">
                  <c:v>66.7</c:v>
                </c:pt>
                <c:pt idx="63">
                  <c:v>58.4</c:v>
                </c:pt>
                <c:pt idx="64">
                  <c:v>74</c:v>
                </c:pt>
                <c:pt idx="65">
                  <c:v>81.599999999999994</c:v>
                </c:pt>
                <c:pt idx="66">
                  <c:v>100.9</c:v>
                </c:pt>
                <c:pt idx="67">
                  <c:v>35</c:v>
                </c:pt>
                <c:pt idx="68">
                  <c:v>29.5</c:v>
                </c:pt>
              </c:numCache>
            </c:numRef>
          </c:yVal>
        </c:ser>
        <c:axId val="50638208"/>
        <c:axId val="50656768"/>
      </c:scatterChart>
      <c:valAx>
        <c:axId val="50638208"/>
        <c:scaling>
          <c:orientation val="minMax"/>
        </c:scaling>
        <c:axPos val="b"/>
        <c:title>
          <c:tx>
            <c:rich>
              <a:bodyPr/>
              <a:lstStyle/>
              <a:p>
                <a:pPr>
                  <a:defRPr/>
                </a:pPr>
                <a:r>
                  <a:rPr lang="en-US" sz="2000" dirty="0"/>
                  <a:t>Nodes ID</a:t>
                </a:r>
              </a:p>
            </c:rich>
          </c:tx>
          <c:layout>
            <c:manualLayout>
              <c:xMode val="edge"/>
              <c:yMode val="edge"/>
              <c:x val="0.50920397103139858"/>
              <c:y val="0.93238757655293059"/>
            </c:manualLayout>
          </c:layout>
        </c:title>
        <c:tickLblPos val="nextTo"/>
        <c:crossAx val="50656768"/>
        <c:crosses val="autoZero"/>
        <c:crossBetween val="midCat"/>
      </c:valAx>
      <c:valAx>
        <c:axId val="50656768"/>
        <c:scaling>
          <c:orientation val="minMax"/>
        </c:scaling>
        <c:axPos val="l"/>
        <c:majorGridlines/>
        <c:title>
          <c:tx>
            <c:rich>
              <a:bodyPr rot="-5400000" vert="horz"/>
              <a:lstStyle/>
              <a:p>
                <a:pPr>
                  <a:defRPr/>
                </a:pPr>
                <a:r>
                  <a:rPr lang="en-US" sz="1600" dirty="0"/>
                  <a:t>Pressure (m)</a:t>
                </a:r>
              </a:p>
            </c:rich>
          </c:tx>
          <c:layout/>
        </c:title>
        <c:numFmt formatCode="General" sourceLinked="1"/>
        <c:tickLblPos val="nextTo"/>
        <c:crossAx val="50638208"/>
        <c:crosses val="autoZero"/>
        <c:crossBetween val="midCat"/>
      </c:valAx>
    </c:plotArea>
    <c:plotVisOnly val="1"/>
  </c:chart>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lgn="ctr">
              <a:defRPr/>
            </a:pPr>
            <a:r>
              <a:rPr lang="en-US"/>
              <a:t>Velocity </a:t>
            </a:r>
          </a:p>
        </c:rich>
      </c:tx>
      <c:layout>
        <c:manualLayout>
          <c:xMode val="edge"/>
          <c:yMode val="edge"/>
          <c:x val="0.44099009900990122"/>
          <c:y val="3.0303937530840933E-2"/>
        </c:manualLayout>
      </c:layout>
      <c:overlay val="1"/>
    </c:title>
    <c:plotArea>
      <c:layout>
        <c:manualLayout>
          <c:layoutTarget val="inner"/>
          <c:xMode val="edge"/>
          <c:yMode val="edge"/>
          <c:x val="8.5958395052103759E-2"/>
          <c:y val="0.1089135672869249"/>
          <c:w val="0.86103414672175849"/>
          <c:h val="0.8169818497264113"/>
        </c:manualLayout>
      </c:layout>
      <c:scatterChart>
        <c:scatterStyle val="lineMarker"/>
        <c:ser>
          <c:idx val="0"/>
          <c:order val="0"/>
          <c:spPr>
            <a:ln w="28575">
              <a:noFill/>
            </a:ln>
          </c:spPr>
          <c:xVal>
            <c:strRef>
              <c:f>Sheet1!$C$4:$C$79</c:f>
              <c:strCache>
                <c:ptCount val="76"/>
                <c:pt idx="0">
                  <c:v>P-5</c:v>
                </c:pt>
                <c:pt idx="1">
                  <c:v>P-7</c:v>
                </c:pt>
                <c:pt idx="2">
                  <c:v>P-9</c:v>
                </c:pt>
                <c:pt idx="3">
                  <c:v>P-12</c:v>
                </c:pt>
                <c:pt idx="4">
                  <c:v>P-13</c:v>
                </c:pt>
                <c:pt idx="5">
                  <c:v>P-15</c:v>
                </c:pt>
                <c:pt idx="6">
                  <c:v>P-16</c:v>
                </c:pt>
                <c:pt idx="7">
                  <c:v>P-20</c:v>
                </c:pt>
                <c:pt idx="8">
                  <c:v>P-22</c:v>
                </c:pt>
                <c:pt idx="9">
                  <c:v>P-25</c:v>
                </c:pt>
                <c:pt idx="10">
                  <c:v>P-26</c:v>
                </c:pt>
                <c:pt idx="11">
                  <c:v>P-27</c:v>
                </c:pt>
                <c:pt idx="12">
                  <c:v>P-29</c:v>
                </c:pt>
                <c:pt idx="13">
                  <c:v>P-30</c:v>
                </c:pt>
                <c:pt idx="14">
                  <c:v>P-31</c:v>
                </c:pt>
                <c:pt idx="15">
                  <c:v>P-32</c:v>
                </c:pt>
                <c:pt idx="16">
                  <c:v>P-34</c:v>
                </c:pt>
                <c:pt idx="17">
                  <c:v>P-35</c:v>
                </c:pt>
                <c:pt idx="18">
                  <c:v>P-37</c:v>
                </c:pt>
                <c:pt idx="19">
                  <c:v>P-40</c:v>
                </c:pt>
                <c:pt idx="20">
                  <c:v>P-42</c:v>
                </c:pt>
                <c:pt idx="21">
                  <c:v>P-44</c:v>
                </c:pt>
                <c:pt idx="22">
                  <c:v>P-45</c:v>
                </c:pt>
                <c:pt idx="23">
                  <c:v>P-46</c:v>
                </c:pt>
                <c:pt idx="24">
                  <c:v>P-48</c:v>
                </c:pt>
                <c:pt idx="25">
                  <c:v>P-49</c:v>
                </c:pt>
                <c:pt idx="26">
                  <c:v>P-50</c:v>
                </c:pt>
                <c:pt idx="27">
                  <c:v>P-51</c:v>
                </c:pt>
                <c:pt idx="28">
                  <c:v>P-52</c:v>
                </c:pt>
                <c:pt idx="29">
                  <c:v>P-53</c:v>
                </c:pt>
                <c:pt idx="30">
                  <c:v>P-55</c:v>
                </c:pt>
                <c:pt idx="31">
                  <c:v>P-56</c:v>
                </c:pt>
                <c:pt idx="32">
                  <c:v>P-57</c:v>
                </c:pt>
                <c:pt idx="33">
                  <c:v>P-58</c:v>
                </c:pt>
                <c:pt idx="34">
                  <c:v>P-59</c:v>
                </c:pt>
                <c:pt idx="35">
                  <c:v>P-62</c:v>
                </c:pt>
                <c:pt idx="36">
                  <c:v>P-63</c:v>
                </c:pt>
                <c:pt idx="37">
                  <c:v>P-65</c:v>
                </c:pt>
                <c:pt idx="38">
                  <c:v>P-67</c:v>
                </c:pt>
                <c:pt idx="39">
                  <c:v>P-68</c:v>
                </c:pt>
                <c:pt idx="40">
                  <c:v>P-69</c:v>
                </c:pt>
                <c:pt idx="41">
                  <c:v>P-70</c:v>
                </c:pt>
                <c:pt idx="42">
                  <c:v>P-71</c:v>
                </c:pt>
                <c:pt idx="43">
                  <c:v>P-73</c:v>
                </c:pt>
                <c:pt idx="44">
                  <c:v>P-74</c:v>
                </c:pt>
                <c:pt idx="45">
                  <c:v>P-1</c:v>
                </c:pt>
                <c:pt idx="46">
                  <c:v>P-2</c:v>
                </c:pt>
                <c:pt idx="47">
                  <c:v>P-5</c:v>
                </c:pt>
                <c:pt idx="48">
                  <c:v>P-7</c:v>
                </c:pt>
                <c:pt idx="49">
                  <c:v>P-9</c:v>
                </c:pt>
                <c:pt idx="50">
                  <c:v>P-6</c:v>
                </c:pt>
                <c:pt idx="51">
                  <c:v>P-11</c:v>
                </c:pt>
                <c:pt idx="52">
                  <c:v>P-21</c:v>
                </c:pt>
                <c:pt idx="53">
                  <c:v>P-22</c:v>
                </c:pt>
                <c:pt idx="54">
                  <c:v>P-23</c:v>
                </c:pt>
                <c:pt idx="55">
                  <c:v>P-24</c:v>
                </c:pt>
                <c:pt idx="56">
                  <c:v>P-25</c:v>
                </c:pt>
                <c:pt idx="57">
                  <c:v>P-26</c:v>
                </c:pt>
                <c:pt idx="58">
                  <c:v>P-27</c:v>
                </c:pt>
                <c:pt idx="59">
                  <c:v>P-28</c:v>
                </c:pt>
                <c:pt idx="60">
                  <c:v>P-29</c:v>
                </c:pt>
                <c:pt idx="61">
                  <c:v>P-30</c:v>
                </c:pt>
                <c:pt idx="62">
                  <c:v>P-31</c:v>
                </c:pt>
                <c:pt idx="63">
                  <c:v>P-32</c:v>
                </c:pt>
                <c:pt idx="64">
                  <c:v>P-35</c:v>
                </c:pt>
                <c:pt idx="65">
                  <c:v>P-36</c:v>
                </c:pt>
                <c:pt idx="66">
                  <c:v>P-37</c:v>
                </c:pt>
                <c:pt idx="67">
                  <c:v>P-38</c:v>
                </c:pt>
                <c:pt idx="68">
                  <c:v>P-39</c:v>
                </c:pt>
                <c:pt idx="69">
                  <c:v>P-40</c:v>
                </c:pt>
                <c:pt idx="70">
                  <c:v>P-41</c:v>
                </c:pt>
                <c:pt idx="71">
                  <c:v>P-42</c:v>
                </c:pt>
                <c:pt idx="72">
                  <c:v>P-43</c:v>
                </c:pt>
                <c:pt idx="73">
                  <c:v>P-44</c:v>
                </c:pt>
                <c:pt idx="74">
                  <c:v>P-45</c:v>
                </c:pt>
                <c:pt idx="75">
                  <c:v>P-46</c:v>
                </c:pt>
              </c:strCache>
            </c:strRef>
          </c:xVal>
          <c:yVal>
            <c:numRef>
              <c:f>Sheet1!$D$4:$D$79</c:f>
              <c:numCache>
                <c:formatCode>General</c:formatCode>
                <c:ptCount val="76"/>
              </c:numCache>
            </c:numRef>
          </c:yVal>
        </c:ser>
        <c:ser>
          <c:idx val="1"/>
          <c:order val="1"/>
          <c:spPr>
            <a:ln w="28575">
              <a:noFill/>
            </a:ln>
          </c:spPr>
          <c:xVal>
            <c:strRef>
              <c:f>Sheet1!$C$4:$C$79</c:f>
              <c:strCache>
                <c:ptCount val="76"/>
                <c:pt idx="0">
                  <c:v>P-5</c:v>
                </c:pt>
                <c:pt idx="1">
                  <c:v>P-7</c:v>
                </c:pt>
                <c:pt idx="2">
                  <c:v>P-9</c:v>
                </c:pt>
                <c:pt idx="3">
                  <c:v>P-12</c:v>
                </c:pt>
                <c:pt idx="4">
                  <c:v>P-13</c:v>
                </c:pt>
                <c:pt idx="5">
                  <c:v>P-15</c:v>
                </c:pt>
                <c:pt idx="6">
                  <c:v>P-16</c:v>
                </c:pt>
                <c:pt idx="7">
                  <c:v>P-20</c:v>
                </c:pt>
                <c:pt idx="8">
                  <c:v>P-22</c:v>
                </c:pt>
                <c:pt idx="9">
                  <c:v>P-25</c:v>
                </c:pt>
                <c:pt idx="10">
                  <c:v>P-26</c:v>
                </c:pt>
                <c:pt idx="11">
                  <c:v>P-27</c:v>
                </c:pt>
                <c:pt idx="12">
                  <c:v>P-29</c:v>
                </c:pt>
                <c:pt idx="13">
                  <c:v>P-30</c:v>
                </c:pt>
                <c:pt idx="14">
                  <c:v>P-31</c:v>
                </c:pt>
                <c:pt idx="15">
                  <c:v>P-32</c:v>
                </c:pt>
                <c:pt idx="16">
                  <c:v>P-34</c:v>
                </c:pt>
                <c:pt idx="17">
                  <c:v>P-35</c:v>
                </c:pt>
                <c:pt idx="18">
                  <c:v>P-37</c:v>
                </c:pt>
                <c:pt idx="19">
                  <c:v>P-40</c:v>
                </c:pt>
                <c:pt idx="20">
                  <c:v>P-42</c:v>
                </c:pt>
                <c:pt idx="21">
                  <c:v>P-44</c:v>
                </c:pt>
                <c:pt idx="22">
                  <c:v>P-45</c:v>
                </c:pt>
                <c:pt idx="23">
                  <c:v>P-46</c:v>
                </c:pt>
                <c:pt idx="24">
                  <c:v>P-48</c:v>
                </c:pt>
                <c:pt idx="25">
                  <c:v>P-49</c:v>
                </c:pt>
                <c:pt idx="26">
                  <c:v>P-50</c:v>
                </c:pt>
                <c:pt idx="27">
                  <c:v>P-51</c:v>
                </c:pt>
                <c:pt idx="28">
                  <c:v>P-52</c:v>
                </c:pt>
                <c:pt idx="29">
                  <c:v>P-53</c:v>
                </c:pt>
                <c:pt idx="30">
                  <c:v>P-55</c:v>
                </c:pt>
                <c:pt idx="31">
                  <c:v>P-56</c:v>
                </c:pt>
                <c:pt idx="32">
                  <c:v>P-57</c:v>
                </c:pt>
                <c:pt idx="33">
                  <c:v>P-58</c:v>
                </c:pt>
                <c:pt idx="34">
                  <c:v>P-59</c:v>
                </c:pt>
                <c:pt idx="35">
                  <c:v>P-62</c:v>
                </c:pt>
                <c:pt idx="36">
                  <c:v>P-63</c:v>
                </c:pt>
                <c:pt idx="37">
                  <c:v>P-65</c:v>
                </c:pt>
                <c:pt idx="38">
                  <c:v>P-67</c:v>
                </c:pt>
                <c:pt idx="39">
                  <c:v>P-68</c:v>
                </c:pt>
                <c:pt idx="40">
                  <c:v>P-69</c:v>
                </c:pt>
                <c:pt idx="41">
                  <c:v>P-70</c:v>
                </c:pt>
                <c:pt idx="42">
                  <c:v>P-71</c:v>
                </c:pt>
                <c:pt idx="43">
                  <c:v>P-73</c:v>
                </c:pt>
                <c:pt idx="44">
                  <c:v>P-74</c:v>
                </c:pt>
                <c:pt idx="45">
                  <c:v>P-1</c:v>
                </c:pt>
                <c:pt idx="46">
                  <c:v>P-2</c:v>
                </c:pt>
                <c:pt idx="47">
                  <c:v>P-5</c:v>
                </c:pt>
                <c:pt idx="48">
                  <c:v>P-7</c:v>
                </c:pt>
                <c:pt idx="49">
                  <c:v>P-9</c:v>
                </c:pt>
                <c:pt idx="50">
                  <c:v>P-6</c:v>
                </c:pt>
                <c:pt idx="51">
                  <c:v>P-11</c:v>
                </c:pt>
                <c:pt idx="52">
                  <c:v>P-21</c:v>
                </c:pt>
                <c:pt idx="53">
                  <c:v>P-22</c:v>
                </c:pt>
                <c:pt idx="54">
                  <c:v>P-23</c:v>
                </c:pt>
                <c:pt idx="55">
                  <c:v>P-24</c:v>
                </c:pt>
                <c:pt idx="56">
                  <c:v>P-25</c:v>
                </c:pt>
                <c:pt idx="57">
                  <c:v>P-26</c:v>
                </c:pt>
                <c:pt idx="58">
                  <c:v>P-27</c:v>
                </c:pt>
                <c:pt idx="59">
                  <c:v>P-28</c:v>
                </c:pt>
                <c:pt idx="60">
                  <c:v>P-29</c:v>
                </c:pt>
                <c:pt idx="61">
                  <c:v>P-30</c:v>
                </c:pt>
                <c:pt idx="62">
                  <c:v>P-31</c:v>
                </c:pt>
                <c:pt idx="63">
                  <c:v>P-32</c:v>
                </c:pt>
                <c:pt idx="64">
                  <c:v>P-35</c:v>
                </c:pt>
                <c:pt idx="65">
                  <c:v>P-36</c:v>
                </c:pt>
                <c:pt idx="66">
                  <c:v>P-37</c:v>
                </c:pt>
                <c:pt idx="67">
                  <c:v>P-38</c:v>
                </c:pt>
                <c:pt idx="68">
                  <c:v>P-39</c:v>
                </c:pt>
                <c:pt idx="69">
                  <c:v>P-40</c:v>
                </c:pt>
                <c:pt idx="70">
                  <c:v>P-41</c:v>
                </c:pt>
                <c:pt idx="71">
                  <c:v>P-42</c:v>
                </c:pt>
                <c:pt idx="72">
                  <c:v>P-43</c:v>
                </c:pt>
                <c:pt idx="73">
                  <c:v>P-44</c:v>
                </c:pt>
                <c:pt idx="74">
                  <c:v>P-45</c:v>
                </c:pt>
                <c:pt idx="75">
                  <c:v>P-46</c:v>
                </c:pt>
              </c:strCache>
            </c:strRef>
          </c:xVal>
          <c:yVal>
            <c:numRef>
              <c:f>Sheet1!$J$4:$J$79</c:f>
              <c:numCache>
                <c:formatCode>General</c:formatCode>
                <c:ptCount val="76"/>
                <c:pt idx="0">
                  <c:v>0</c:v>
                </c:pt>
                <c:pt idx="1">
                  <c:v>0.29000000000000031</c:v>
                </c:pt>
                <c:pt idx="2">
                  <c:v>0.11</c:v>
                </c:pt>
                <c:pt idx="3">
                  <c:v>7.0000000000000021E-2</c:v>
                </c:pt>
                <c:pt idx="4">
                  <c:v>0.17</c:v>
                </c:pt>
                <c:pt idx="5">
                  <c:v>0.35000000000000031</c:v>
                </c:pt>
                <c:pt idx="6">
                  <c:v>0.49000000000000032</c:v>
                </c:pt>
                <c:pt idx="7">
                  <c:v>0.19</c:v>
                </c:pt>
                <c:pt idx="8">
                  <c:v>2.0000000000000011E-2</c:v>
                </c:pt>
                <c:pt idx="9">
                  <c:v>0.72000000000000064</c:v>
                </c:pt>
                <c:pt idx="10">
                  <c:v>0.48000000000000032</c:v>
                </c:pt>
                <c:pt idx="11">
                  <c:v>1.6500000000000001</c:v>
                </c:pt>
                <c:pt idx="12">
                  <c:v>0.21000000000000021</c:v>
                </c:pt>
                <c:pt idx="13">
                  <c:v>0.51</c:v>
                </c:pt>
                <c:pt idx="14">
                  <c:v>1.6500000000000001</c:v>
                </c:pt>
                <c:pt idx="15">
                  <c:v>0.22</c:v>
                </c:pt>
                <c:pt idx="16">
                  <c:v>0.73000000000000065</c:v>
                </c:pt>
                <c:pt idx="17">
                  <c:v>8.0000000000000043E-2</c:v>
                </c:pt>
                <c:pt idx="18">
                  <c:v>0.45</c:v>
                </c:pt>
                <c:pt idx="19">
                  <c:v>0.21000000000000021</c:v>
                </c:pt>
                <c:pt idx="20">
                  <c:v>0.33000000000000385</c:v>
                </c:pt>
                <c:pt idx="21">
                  <c:v>0.86000000000000065</c:v>
                </c:pt>
                <c:pt idx="22">
                  <c:v>0.1</c:v>
                </c:pt>
                <c:pt idx="23">
                  <c:v>0.33000000000000385</c:v>
                </c:pt>
                <c:pt idx="24">
                  <c:v>3.0000000000000002E-2</c:v>
                </c:pt>
                <c:pt idx="25">
                  <c:v>0.05</c:v>
                </c:pt>
                <c:pt idx="26">
                  <c:v>2.0000000000000011E-2</c:v>
                </c:pt>
                <c:pt idx="27">
                  <c:v>2.0000000000000011E-2</c:v>
                </c:pt>
                <c:pt idx="28">
                  <c:v>7.0000000000000021E-2</c:v>
                </c:pt>
                <c:pt idx="29">
                  <c:v>0.31000000000000238</c:v>
                </c:pt>
                <c:pt idx="30">
                  <c:v>0.05</c:v>
                </c:pt>
                <c:pt idx="31">
                  <c:v>0.13</c:v>
                </c:pt>
                <c:pt idx="32">
                  <c:v>0.77000000000000712</c:v>
                </c:pt>
                <c:pt idx="33">
                  <c:v>0.41000000000000031</c:v>
                </c:pt>
                <c:pt idx="34">
                  <c:v>0.22</c:v>
                </c:pt>
                <c:pt idx="35">
                  <c:v>0.05</c:v>
                </c:pt>
                <c:pt idx="36">
                  <c:v>2.0000000000000011E-2</c:v>
                </c:pt>
                <c:pt idx="37">
                  <c:v>0.28000000000000008</c:v>
                </c:pt>
                <c:pt idx="38">
                  <c:v>0.17</c:v>
                </c:pt>
                <c:pt idx="39">
                  <c:v>3.0000000000000002E-2</c:v>
                </c:pt>
                <c:pt idx="40">
                  <c:v>3.0000000000000002E-2</c:v>
                </c:pt>
                <c:pt idx="41">
                  <c:v>0.55000000000000004</c:v>
                </c:pt>
                <c:pt idx="42">
                  <c:v>0.12000000000000002</c:v>
                </c:pt>
                <c:pt idx="43">
                  <c:v>2.0000000000000011E-2</c:v>
                </c:pt>
                <c:pt idx="44">
                  <c:v>7.0000000000000021E-2</c:v>
                </c:pt>
                <c:pt idx="45">
                  <c:v>1.0000000000000005E-2</c:v>
                </c:pt>
                <c:pt idx="46">
                  <c:v>1.0000000000000005E-2</c:v>
                </c:pt>
                <c:pt idx="47">
                  <c:v>0.21000000000000021</c:v>
                </c:pt>
                <c:pt idx="48">
                  <c:v>0.15000000000000024</c:v>
                </c:pt>
                <c:pt idx="49">
                  <c:v>0.12000000000000002</c:v>
                </c:pt>
                <c:pt idx="50">
                  <c:v>2.0000000000000011E-2</c:v>
                </c:pt>
                <c:pt idx="51">
                  <c:v>0.18000000000000024</c:v>
                </c:pt>
                <c:pt idx="52">
                  <c:v>0.05</c:v>
                </c:pt>
                <c:pt idx="53">
                  <c:v>0.12000000000000002</c:v>
                </c:pt>
                <c:pt idx="54">
                  <c:v>0.05</c:v>
                </c:pt>
                <c:pt idx="55">
                  <c:v>4.0000000000000022E-2</c:v>
                </c:pt>
                <c:pt idx="56">
                  <c:v>0.36000000000000032</c:v>
                </c:pt>
                <c:pt idx="57">
                  <c:v>0.51</c:v>
                </c:pt>
                <c:pt idx="58">
                  <c:v>0.12000000000000002</c:v>
                </c:pt>
                <c:pt idx="59">
                  <c:v>0.05</c:v>
                </c:pt>
                <c:pt idx="60">
                  <c:v>0.19</c:v>
                </c:pt>
                <c:pt idx="61">
                  <c:v>0.22</c:v>
                </c:pt>
                <c:pt idx="62">
                  <c:v>0.47000000000000008</c:v>
                </c:pt>
                <c:pt idx="63">
                  <c:v>0.54</c:v>
                </c:pt>
                <c:pt idx="64">
                  <c:v>0.12000000000000002</c:v>
                </c:pt>
                <c:pt idx="65">
                  <c:v>3.0000000000000002E-2</c:v>
                </c:pt>
                <c:pt idx="66">
                  <c:v>3.0000000000000002E-2</c:v>
                </c:pt>
                <c:pt idx="67">
                  <c:v>9.0000000000000024E-2</c:v>
                </c:pt>
                <c:pt idx="68">
                  <c:v>0.05</c:v>
                </c:pt>
                <c:pt idx="69">
                  <c:v>0.14000000000000001</c:v>
                </c:pt>
                <c:pt idx="70">
                  <c:v>7.0000000000000021E-2</c:v>
                </c:pt>
                <c:pt idx="71">
                  <c:v>0.11</c:v>
                </c:pt>
                <c:pt idx="72">
                  <c:v>0.16</c:v>
                </c:pt>
                <c:pt idx="73">
                  <c:v>9.0000000000000024E-2</c:v>
                </c:pt>
                <c:pt idx="74">
                  <c:v>1.26</c:v>
                </c:pt>
                <c:pt idx="75">
                  <c:v>8.0000000000000043E-2</c:v>
                </c:pt>
              </c:numCache>
            </c:numRef>
          </c:yVal>
        </c:ser>
        <c:ser>
          <c:idx val="2"/>
          <c:order val="2"/>
          <c:xVal>
            <c:strRef>
              <c:f>Sheet1!$C$4:$C$79</c:f>
              <c:strCache>
                <c:ptCount val="76"/>
                <c:pt idx="0">
                  <c:v>P-5</c:v>
                </c:pt>
                <c:pt idx="1">
                  <c:v>P-7</c:v>
                </c:pt>
                <c:pt idx="2">
                  <c:v>P-9</c:v>
                </c:pt>
                <c:pt idx="3">
                  <c:v>P-12</c:v>
                </c:pt>
                <c:pt idx="4">
                  <c:v>P-13</c:v>
                </c:pt>
                <c:pt idx="5">
                  <c:v>P-15</c:v>
                </c:pt>
                <c:pt idx="6">
                  <c:v>P-16</c:v>
                </c:pt>
                <c:pt idx="7">
                  <c:v>P-20</c:v>
                </c:pt>
                <c:pt idx="8">
                  <c:v>P-22</c:v>
                </c:pt>
                <c:pt idx="9">
                  <c:v>P-25</c:v>
                </c:pt>
                <c:pt idx="10">
                  <c:v>P-26</c:v>
                </c:pt>
                <c:pt idx="11">
                  <c:v>P-27</c:v>
                </c:pt>
                <c:pt idx="12">
                  <c:v>P-29</c:v>
                </c:pt>
                <c:pt idx="13">
                  <c:v>P-30</c:v>
                </c:pt>
                <c:pt idx="14">
                  <c:v>P-31</c:v>
                </c:pt>
                <c:pt idx="15">
                  <c:v>P-32</c:v>
                </c:pt>
                <c:pt idx="16">
                  <c:v>P-34</c:v>
                </c:pt>
                <c:pt idx="17">
                  <c:v>P-35</c:v>
                </c:pt>
                <c:pt idx="18">
                  <c:v>P-37</c:v>
                </c:pt>
                <c:pt idx="19">
                  <c:v>P-40</c:v>
                </c:pt>
                <c:pt idx="20">
                  <c:v>P-42</c:v>
                </c:pt>
                <c:pt idx="21">
                  <c:v>P-44</c:v>
                </c:pt>
                <c:pt idx="22">
                  <c:v>P-45</c:v>
                </c:pt>
                <c:pt idx="23">
                  <c:v>P-46</c:v>
                </c:pt>
                <c:pt idx="24">
                  <c:v>P-48</c:v>
                </c:pt>
                <c:pt idx="25">
                  <c:v>P-49</c:v>
                </c:pt>
                <c:pt idx="26">
                  <c:v>P-50</c:v>
                </c:pt>
                <c:pt idx="27">
                  <c:v>P-51</c:v>
                </c:pt>
                <c:pt idx="28">
                  <c:v>P-52</c:v>
                </c:pt>
                <c:pt idx="29">
                  <c:v>P-53</c:v>
                </c:pt>
                <c:pt idx="30">
                  <c:v>P-55</c:v>
                </c:pt>
                <c:pt idx="31">
                  <c:v>P-56</c:v>
                </c:pt>
                <c:pt idx="32">
                  <c:v>P-57</c:v>
                </c:pt>
                <c:pt idx="33">
                  <c:v>P-58</c:v>
                </c:pt>
                <c:pt idx="34">
                  <c:v>P-59</c:v>
                </c:pt>
                <c:pt idx="35">
                  <c:v>P-62</c:v>
                </c:pt>
                <c:pt idx="36">
                  <c:v>P-63</c:v>
                </c:pt>
                <c:pt idx="37">
                  <c:v>P-65</c:v>
                </c:pt>
                <c:pt idx="38">
                  <c:v>P-67</c:v>
                </c:pt>
                <c:pt idx="39">
                  <c:v>P-68</c:v>
                </c:pt>
                <c:pt idx="40">
                  <c:v>P-69</c:v>
                </c:pt>
                <c:pt idx="41">
                  <c:v>P-70</c:v>
                </c:pt>
                <c:pt idx="42">
                  <c:v>P-71</c:v>
                </c:pt>
                <c:pt idx="43">
                  <c:v>P-73</c:v>
                </c:pt>
                <c:pt idx="44">
                  <c:v>P-74</c:v>
                </c:pt>
                <c:pt idx="45">
                  <c:v>P-1</c:v>
                </c:pt>
                <c:pt idx="46">
                  <c:v>P-2</c:v>
                </c:pt>
                <c:pt idx="47">
                  <c:v>P-5</c:v>
                </c:pt>
                <c:pt idx="48">
                  <c:v>P-7</c:v>
                </c:pt>
                <c:pt idx="49">
                  <c:v>P-9</c:v>
                </c:pt>
                <c:pt idx="50">
                  <c:v>P-6</c:v>
                </c:pt>
                <c:pt idx="51">
                  <c:v>P-11</c:v>
                </c:pt>
                <c:pt idx="52">
                  <c:v>P-21</c:v>
                </c:pt>
                <c:pt idx="53">
                  <c:v>P-22</c:v>
                </c:pt>
                <c:pt idx="54">
                  <c:v>P-23</c:v>
                </c:pt>
                <c:pt idx="55">
                  <c:v>P-24</c:v>
                </c:pt>
                <c:pt idx="56">
                  <c:v>P-25</c:v>
                </c:pt>
                <c:pt idx="57">
                  <c:v>P-26</c:v>
                </c:pt>
                <c:pt idx="58">
                  <c:v>P-27</c:v>
                </c:pt>
                <c:pt idx="59">
                  <c:v>P-28</c:v>
                </c:pt>
                <c:pt idx="60">
                  <c:v>P-29</c:v>
                </c:pt>
                <c:pt idx="61">
                  <c:v>P-30</c:v>
                </c:pt>
                <c:pt idx="62">
                  <c:v>P-31</c:v>
                </c:pt>
                <c:pt idx="63">
                  <c:v>P-32</c:v>
                </c:pt>
                <c:pt idx="64">
                  <c:v>P-35</c:v>
                </c:pt>
                <c:pt idx="65">
                  <c:v>P-36</c:v>
                </c:pt>
                <c:pt idx="66">
                  <c:v>P-37</c:v>
                </c:pt>
                <c:pt idx="67">
                  <c:v>P-38</c:v>
                </c:pt>
                <c:pt idx="68">
                  <c:v>P-39</c:v>
                </c:pt>
                <c:pt idx="69">
                  <c:v>P-40</c:v>
                </c:pt>
                <c:pt idx="70">
                  <c:v>P-41</c:v>
                </c:pt>
                <c:pt idx="71">
                  <c:v>P-42</c:v>
                </c:pt>
                <c:pt idx="72">
                  <c:v>P-43</c:v>
                </c:pt>
                <c:pt idx="73">
                  <c:v>P-44</c:v>
                </c:pt>
                <c:pt idx="74">
                  <c:v>P-45</c:v>
                </c:pt>
                <c:pt idx="75">
                  <c:v>P-46</c:v>
                </c:pt>
              </c:strCache>
            </c:strRef>
          </c:xVal>
          <c:yVal>
            <c:numRef>
              <c:f>Sheet1!$K$4:$K$79</c:f>
            </c:numRef>
          </c:yVal>
        </c:ser>
        <c:axId val="50572288"/>
        <c:axId val="50586752"/>
      </c:scatterChart>
      <c:valAx>
        <c:axId val="50572288"/>
        <c:scaling>
          <c:orientation val="minMax"/>
        </c:scaling>
        <c:axPos val="b"/>
        <c:title>
          <c:tx>
            <c:rich>
              <a:bodyPr/>
              <a:lstStyle/>
              <a:p>
                <a:pPr>
                  <a:defRPr/>
                </a:pPr>
                <a:r>
                  <a:rPr lang="en-US" sz="1800" dirty="0"/>
                  <a:t>Link  ID</a:t>
                </a:r>
              </a:p>
            </c:rich>
          </c:tx>
          <c:layout/>
        </c:title>
        <c:tickLblPos val="nextTo"/>
        <c:crossAx val="50586752"/>
        <c:crosses val="autoZero"/>
        <c:crossBetween val="midCat"/>
      </c:valAx>
      <c:valAx>
        <c:axId val="50586752"/>
        <c:scaling>
          <c:orientation val="minMax"/>
        </c:scaling>
        <c:axPos val="l"/>
        <c:majorGridlines/>
        <c:title>
          <c:tx>
            <c:rich>
              <a:bodyPr rot="-5400000" vert="horz"/>
              <a:lstStyle/>
              <a:p>
                <a:pPr>
                  <a:defRPr/>
                </a:pPr>
                <a:r>
                  <a:rPr lang="en-US" sz="1800" dirty="0"/>
                  <a:t>Velocity (m/s</a:t>
                </a:r>
                <a:r>
                  <a:rPr lang="en-US" dirty="0"/>
                  <a:t>)</a:t>
                </a:r>
              </a:p>
            </c:rich>
          </c:tx>
          <c:layout>
            <c:manualLayout>
              <c:xMode val="edge"/>
              <c:yMode val="edge"/>
              <c:x val="4.859671006470727E-3"/>
              <c:y val="0.35522008844814856"/>
            </c:manualLayout>
          </c:layout>
        </c:title>
        <c:numFmt formatCode="General" sourceLinked="1"/>
        <c:tickLblPos val="nextTo"/>
        <c:crossAx val="50572288"/>
        <c:crosses val="autoZero"/>
        <c:crossBetween val="midCat"/>
      </c:valAx>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plotArea>
    <c:plotVisOnly val="1"/>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DF21ED-E332-4EA9-8ECA-27B59B230E3C}" type="datetimeFigureOut">
              <a:rPr lang="en-US" smtClean="0"/>
              <a:pPr/>
              <a:t>5/23/2011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541BB-A7DE-421C-BF2D-E8D71BCA0F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541BB-A7DE-421C-BF2D-E8D71BCA0F45}"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file:///D:\project\&#1605;&#1610;&#1575;&#1577;%20&#1575;&#1604;&#1575;&#1605;&#1591;&#1575;&#1585;.M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effectLst>
            <a:outerShdw blurRad="50800" dist="38100" dir="2700000" algn="tl" rotWithShape="0">
              <a:prstClr val="black">
                <a:alpha val="40000"/>
              </a:prstClr>
            </a:outerShdw>
          </a:effectLst>
        </p:spPr>
        <p:txBody>
          <a:bodyPr>
            <a:noAutofit/>
            <a:scene3d>
              <a:camera prst="orthographicFront"/>
              <a:lightRig rig="balanced" dir="t">
                <a:rot lat="0" lon="0" rev="2100000"/>
              </a:lightRig>
            </a:scene3d>
            <a:sp3d extrusionH="57150" prstMaterial="metal">
              <a:bevelT w="38100" h="25400"/>
              <a:contourClr>
                <a:schemeClr val="bg2"/>
              </a:contourClr>
            </a:sp3d>
          </a:bodyPr>
          <a:lstStyle/>
          <a:p>
            <a:r>
              <a:rPr lang="en-US" sz="2800" b="1" dirty="0" smtClean="0">
                <a:ln w="50800"/>
                <a:solidFill>
                  <a:schemeClr val="bg1">
                    <a:shade val="50000"/>
                  </a:schemeClr>
                </a:solidFill>
                <a:latin typeface="Monotype Corsiva" pitchFamily="66" charset="0"/>
              </a:rPr>
              <a:t/>
            </a:r>
            <a:br>
              <a:rPr lang="en-US" sz="2800" b="1" dirty="0" smtClean="0">
                <a:ln w="50800"/>
                <a:solidFill>
                  <a:schemeClr val="bg1">
                    <a:shade val="50000"/>
                  </a:schemeClr>
                </a:solidFill>
                <a:latin typeface="Monotype Corsiva" pitchFamily="66" charset="0"/>
              </a:rPr>
            </a:br>
            <a:r>
              <a:rPr lang="en-US" sz="2800" b="1" dirty="0" smtClean="0">
                <a:ln w="50800"/>
                <a:solidFill>
                  <a:srgbClr val="FFFF00"/>
                </a:solidFill>
                <a:latin typeface="Monotype Corsiva" pitchFamily="66" charset="0"/>
              </a:rPr>
              <a:t>AN-</a:t>
            </a:r>
            <a:r>
              <a:rPr lang="en-US" sz="2800" b="1" dirty="0" err="1" smtClean="0">
                <a:ln w="50800"/>
                <a:solidFill>
                  <a:srgbClr val="FFFF00"/>
                </a:solidFill>
                <a:latin typeface="Monotype Corsiva" pitchFamily="66" charset="0"/>
              </a:rPr>
              <a:t>najah</a:t>
            </a:r>
            <a:r>
              <a:rPr lang="en-US" sz="2800" b="1" dirty="0" smtClean="0">
                <a:ln w="50800"/>
                <a:solidFill>
                  <a:srgbClr val="FFFF00"/>
                </a:solidFill>
                <a:latin typeface="Monotype Corsiva" pitchFamily="66" charset="0"/>
              </a:rPr>
              <a:t> National University</a:t>
            </a:r>
            <a:br>
              <a:rPr lang="en-US" sz="2800" b="1" dirty="0" smtClean="0">
                <a:ln w="50800"/>
                <a:solidFill>
                  <a:srgbClr val="FFFF00"/>
                </a:solidFill>
                <a:latin typeface="Monotype Corsiva" pitchFamily="66" charset="0"/>
              </a:rPr>
            </a:br>
            <a:r>
              <a:rPr lang="en-US" sz="2800" b="1" dirty="0" smtClean="0">
                <a:ln w="50800"/>
                <a:solidFill>
                  <a:srgbClr val="FFFF00"/>
                </a:solidFill>
                <a:latin typeface="Monotype Corsiva" pitchFamily="66" charset="0"/>
              </a:rPr>
              <a:t>Faculty of Engineering</a:t>
            </a:r>
            <a:br>
              <a:rPr lang="en-US" sz="2800" b="1" dirty="0" smtClean="0">
                <a:ln w="50800"/>
                <a:solidFill>
                  <a:srgbClr val="FFFF00"/>
                </a:solidFill>
                <a:latin typeface="Monotype Corsiva" pitchFamily="66" charset="0"/>
              </a:rPr>
            </a:br>
            <a:r>
              <a:rPr lang="en-US" sz="2800" b="1" dirty="0" smtClean="0">
                <a:ln w="50800"/>
                <a:solidFill>
                  <a:srgbClr val="FFFF00"/>
                </a:solidFill>
                <a:latin typeface="Monotype Corsiva" pitchFamily="66" charset="0"/>
              </a:rPr>
              <a:t>Civil engineering Department</a:t>
            </a:r>
            <a:endParaRPr lang="en-US" sz="2800" b="1" dirty="0">
              <a:ln w="50800"/>
              <a:solidFill>
                <a:srgbClr val="FFFF00"/>
              </a:solidFill>
            </a:endParaRPr>
          </a:p>
        </p:txBody>
      </p:sp>
      <p:sp>
        <p:nvSpPr>
          <p:cNvPr id="7" name="Content Placeholder 6"/>
          <p:cNvSpPr>
            <a:spLocks noGrp="1"/>
          </p:cNvSpPr>
          <p:nvPr>
            <p:ph idx="1"/>
          </p:nvPr>
        </p:nvSpPr>
        <p:spPr>
          <a:xfrm>
            <a:off x="457200" y="1600200"/>
            <a:ext cx="8229600" cy="5257800"/>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ctr">
              <a:buNone/>
            </a:pPr>
            <a:endParaRPr lang="en-US" sz="2800" b="1" dirty="0" smtClean="0">
              <a:ln w="50800"/>
              <a:solidFill>
                <a:schemeClr val="bg1">
                  <a:shade val="50000"/>
                </a:schemeClr>
              </a:solidFill>
              <a:latin typeface="Arial Unicode MS" pitchFamily="34" charset="-128"/>
              <a:ea typeface="Arial Unicode MS" pitchFamily="34" charset="-128"/>
              <a:cs typeface="Arial Unicode MS" pitchFamily="34" charset="-128"/>
            </a:endParaRPr>
          </a:p>
          <a:p>
            <a:pPr algn="ctr">
              <a:buNone/>
            </a:pPr>
            <a:r>
              <a:rPr lang="en-US" sz="2800" b="1" dirty="0" smtClean="0">
                <a:ln w="50800"/>
                <a:solidFill>
                  <a:schemeClr val="bg1">
                    <a:shade val="50000"/>
                  </a:schemeClr>
                </a:solidFill>
                <a:latin typeface="Times New Roman" pitchFamily="18" charset="0"/>
                <a:ea typeface="Arial Unicode MS" pitchFamily="34" charset="-128"/>
                <a:cs typeface="Times New Roman" pitchFamily="18" charset="0"/>
              </a:rPr>
              <a:t>Hydraulic Analysis of the Water Distribution Network of </a:t>
            </a:r>
            <a:r>
              <a:rPr lang="en-US" sz="2800" b="1" dirty="0" err="1" smtClean="0">
                <a:ln w="50800"/>
                <a:solidFill>
                  <a:schemeClr val="bg1">
                    <a:shade val="50000"/>
                  </a:schemeClr>
                </a:solidFill>
                <a:latin typeface="Times New Roman" pitchFamily="18" charset="0"/>
                <a:ea typeface="Arial Unicode MS" pitchFamily="34" charset="-128"/>
                <a:cs typeface="Times New Roman" pitchFamily="18" charset="0"/>
              </a:rPr>
              <a:t>Kifl</a:t>
            </a:r>
            <a:r>
              <a:rPr lang="en-US" sz="2800" b="1" dirty="0" smtClean="0">
                <a:ln w="50800"/>
                <a:solidFill>
                  <a:schemeClr val="bg1">
                    <a:shade val="50000"/>
                  </a:schemeClr>
                </a:solidFill>
                <a:latin typeface="Times New Roman" pitchFamily="18" charset="0"/>
                <a:ea typeface="Arial Unicode MS" pitchFamily="34" charset="-128"/>
                <a:cs typeface="Times New Roman" pitchFamily="18" charset="0"/>
              </a:rPr>
              <a:t> </a:t>
            </a:r>
            <a:r>
              <a:rPr lang="en-US" sz="2800" b="1" dirty="0" err="1" smtClean="0">
                <a:ln w="50800"/>
                <a:solidFill>
                  <a:schemeClr val="bg1">
                    <a:shade val="50000"/>
                  </a:schemeClr>
                </a:solidFill>
                <a:latin typeface="Times New Roman" pitchFamily="18" charset="0"/>
                <a:ea typeface="Arial Unicode MS" pitchFamily="34" charset="-128"/>
                <a:cs typeface="Times New Roman" pitchFamily="18" charset="0"/>
              </a:rPr>
              <a:t>Haris</a:t>
            </a:r>
            <a:r>
              <a:rPr lang="en-US" sz="2800" b="1" dirty="0" smtClean="0">
                <a:ln w="50800"/>
                <a:solidFill>
                  <a:schemeClr val="bg1">
                    <a:shade val="50000"/>
                  </a:schemeClr>
                </a:solidFill>
                <a:latin typeface="Times New Roman" pitchFamily="18" charset="0"/>
                <a:ea typeface="Arial Unicode MS" pitchFamily="34" charset="-128"/>
                <a:cs typeface="Times New Roman" pitchFamily="18" charset="0"/>
              </a:rPr>
              <a:t> using </a:t>
            </a:r>
            <a:r>
              <a:rPr lang="en-US" sz="2800" b="1" dirty="0" err="1" smtClean="0">
                <a:ln w="50800"/>
                <a:solidFill>
                  <a:schemeClr val="bg1">
                    <a:shade val="50000"/>
                  </a:schemeClr>
                </a:solidFill>
                <a:latin typeface="Times New Roman" pitchFamily="18" charset="0"/>
                <a:ea typeface="Arial Unicode MS" pitchFamily="34" charset="-128"/>
                <a:cs typeface="Times New Roman" pitchFamily="18" charset="0"/>
              </a:rPr>
              <a:t>WaterCAD</a:t>
            </a:r>
            <a:endParaRPr lang="en-US" sz="2800" b="1" dirty="0" smtClean="0">
              <a:ln w="50800"/>
              <a:solidFill>
                <a:schemeClr val="bg1">
                  <a:shade val="50000"/>
                </a:schemeClr>
              </a:solidFill>
              <a:latin typeface="Times New Roman" pitchFamily="18" charset="0"/>
              <a:ea typeface="Arial Unicode MS" pitchFamily="34" charset="-128"/>
              <a:cs typeface="Times New Roman" pitchFamily="18" charset="0"/>
            </a:endParaRPr>
          </a:p>
          <a:p>
            <a:pPr algn="ctr">
              <a:buNone/>
            </a:pPr>
            <a:endParaRPr lang="en-US" sz="2800" b="1" dirty="0" smtClean="0">
              <a:ln w="50800"/>
              <a:solidFill>
                <a:schemeClr val="bg1">
                  <a:shade val="50000"/>
                </a:schemeClr>
              </a:solidFill>
              <a:latin typeface="Arial Unicode MS" pitchFamily="34" charset="-128"/>
              <a:ea typeface="Arial Unicode MS" pitchFamily="34" charset="-128"/>
              <a:cs typeface="Arial Unicode MS" pitchFamily="34" charset="-128"/>
            </a:endParaRPr>
          </a:p>
          <a:p>
            <a:pPr>
              <a:buNone/>
            </a:pPr>
            <a:r>
              <a:rPr lang="en-US" sz="2800" b="1" dirty="0" smtClean="0">
                <a:ln w="50800"/>
                <a:solidFill>
                  <a:schemeClr val="bg1">
                    <a:shade val="50000"/>
                  </a:schemeClr>
                </a:solidFill>
                <a:latin typeface="Monotype Corsiva" pitchFamily="66" charset="0"/>
                <a:ea typeface="+mj-ea"/>
                <a:cs typeface="+mj-cs"/>
              </a:rPr>
              <a:t>                   </a:t>
            </a:r>
            <a:r>
              <a:rPr lang="en-US" b="1" dirty="0" smtClean="0">
                <a:ln w="50800"/>
                <a:solidFill>
                  <a:srgbClr val="FFFF00"/>
                </a:solidFill>
                <a:latin typeface="Monotype Corsiva" pitchFamily="66" charset="0"/>
                <a:ea typeface="+mj-ea"/>
                <a:cs typeface="+mj-cs"/>
              </a:rPr>
              <a:t>Prepared by </a:t>
            </a:r>
          </a:p>
          <a:p>
            <a:pPr>
              <a:buNone/>
            </a:pPr>
            <a:r>
              <a:rPr lang="en-US" sz="2800" b="1" dirty="0" smtClean="0">
                <a:ln w="50800"/>
                <a:solidFill>
                  <a:schemeClr val="bg1">
                    <a:shade val="50000"/>
                  </a:schemeClr>
                </a:solidFill>
                <a:latin typeface="Monotype Corsiva" pitchFamily="66" charset="0"/>
                <a:ea typeface="+mj-ea"/>
                <a:cs typeface="+mj-cs"/>
              </a:rPr>
              <a:t>                            </a:t>
            </a:r>
            <a:r>
              <a:rPr lang="en-US" sz="2400" b="1" dirty="0" err="1" smtClean="0">
                <a:ln w="50800"/>
                <a:solidFill>
                  <a:schemeClr val="bg1">
                    <a:shade val="50000"/>
                  </a:schemeClr>
                </a:solidFill>
                <a:latin typeface="Monotype Corsiva" pitchFamily="66" charset="0"/>
                <a:ea typeface="+mj-ea"/>
                <a:cs typeface="+mj-cs"/>
              </a:rPr>
              <a:t>Heba</a:t>
            </a:r>
            <a:r>
              <a:rPr lang="en-US" sz="2400" b="1" dirty="0" smtClean="0">
                <a:ln w="50800"/>
                <a:solidFill>
                  <a:schemeClr val="bg1">
                    <a:shade val="50000"/>
                  </a:schemeClr>
                </a:solidFill>
                <a:latin typeface="Monotype Corsiva" pitchFamily="66" charset="0"/>
                <a:ea typeface="+mj-ea"/>
                <a:cs typeface="+mj-cs"/>
              </a:rPr>
              <a:t> </a:t>
            </a:r>
            <a:r>
              <a:rPr lang="en-US" sz="2400" b="1" dirty="0" err="1" smtClean="0">
                <a:ln w="50800"/>
                <a:solidFill>
                  <a:schemeClr val="bg1">
                    <a:shade val="50000"/>
                  </a:schemeClr>
                </a:solidFill>
                <a:latin typeface="Monotype Corsiva" pitchFamily="66" charset="0"/>
                <a:ea typeface="+mj-ea"/>
                <a:cs typeface="+mj-cs"/>
              </a:rPr>
              <a:t>Raied</a:t>
            </a:r>
            <a:r>
              <a:rPr lang="en-US" sz="2400" b="1" dirty="0" smtClean="0">
                <a:ln w="50800"/>
                <a:solidFill>
                  <a:schemeClr val="bg1">
                    <a:shade val="50000"/>
                  </a:schemeClr>
                </a:solidFill>
                <a:latin typeface="Monotype Corsiva" pitchFamily="66" charset="0"/>
                <a:ea typeface="+mj-ea"/>
                <a:cs typeface="+mj-cs"/>
              </a:rPr>
              <a:t> </a:t>
            </a:r>
            <a:r>
              <a:rPr lang="en-US" sz="2400" b="1" dirty="0" err="1" smtClean="0">
                <a:ln w="50800"/>
                <a:solidFill>
                  <a:schemeClr val="bg1">
                    <a:shade val="50000"/>
                  </a:schemeClr>
                </a:solidFill>
                <a:latin typeface="Monotype Corsiva" pitchFamily="66" charset="0"/>
                <a:ea typeface="+mj-ea"/>
                <a:cs typeface="+mj-cs"/>
              </a:rPr>
              <a:t>Alqaq</a:t>
            </a:r>
            <a:endParaRPr lang="en-US" sz="2400" b="1" dirty="0" smtClean="0">
              <a:ln w="50800"/>
              <a:solidFill>
                <a:schemeClr val="bg1">
                  <a:shade val="50000"/>
                </a:schemeClr>
              </a:solidFill>
              <a:latin typeface="Monotype Corsiva" pitchFamily="66" charset="0"/>
              <a:ea typeface="+mj-ea"/>
              <a:cs typeface="+mj-cs"/>
            </a:endParaRPr>
          </a:p>
          <a:p>
            <a:pPr algn="ctr">
              <a:buNone/>
            </a:pPr>
            <a:r>
              <a:rPr lang="en-US" sz="2800" b="1" dirty="0" smtClean="0">
                <a:ln w="50800"/>
                <a:solidFill>
                  <a:schemeClr val="bg1">
                    <a:shade val="50000"/>
                  </a:schemeClr>
                </a:solidFill>
                <a:latin typeface="Monotype Corsiva" pitchFamily="66" charset="0"/>
                <a:ea typeface="+mj-ea"/>
                <a:cs typeface="+mj-cs"/>
              </a:rPr>
              <a:t>                                          </a:t>
            </a:r>
          </a:p>
          <a:p>
            <a:pPr algn="ctr">
              <a:buNone/>
            </a:pPr>
            <a:r>
              <a:rPr lang="en-US" sz="2800" b="1" dirty="0" smtClean="0">
                <a:ln w="50800"/>
                <a:solidFill>
                  <a:srgbClr val="FFFF00"/>
                </a:solidFill>
                <a:latin typeface="Monotype Corsiva" pitchFamily="66" charset="0"/>
                <a:ea typeface="+mj-ea"/>
                <a:cs typeface="+mj-cs"/>
              </a:rPr>
              <a:t>                                             </a:t>
            </a:r>
            <a:r>
              <a:rPr lang="en-US" b="1" dirty="0" smtClean="0">
                <a:ln w="50800"/>
                <a:solidFill>
                  <a:srgbClr val="FFFF00"/>
                </a:solidFill>
                <a:latin typeface="Monotype Corsiva" pitchFamily="66" charset="0"/>
                <a:ea typeface="+mj-ea"/>
                <a:cs typeface="+mj-cs"/>
              </a:rPr>
              <a:t>Supervised by </a:t>
            </a:r>
          </a:p>
          <a:p>
            <a:pPr algn="ctr">
              <a:buNone/>
            </a:pPr>
            <a:r>
              <a:rPr lang="en-US" sz="2800" b="1" dirty="0" smtClean="0">
                <a:ln w="50800"/>
                <a:solidFill>
                  <a:schemeClr val="bg1">
                    <a:shade val="50000"/>
                  </a:schemeClr>
                </a:solidFill>
                <a:latin typeface="Monotype Corsiva" pitchFamily="66" charset="0"/>
                <a:ea typeface="+mj-ea"/>
                <a:cs typeface="+mj-cs"/>
              </a:rPr>
              <a:t>                                              </a:t>
            </a:r>
            <a:r>
              <a:rPr lang="en-US" sz="2400" b="1" dirty="0" smtClean="0">
                <a:ln w="50800"/>
                <a:solidFill>
                  <a:schemeClr val="bg1">
                    <a:shade val="50000"/>
                  </a:schemeClr>
                </a:solidFill>
                <a:latin typeface="Monotype Corsiva" pitchFamily="66" charset="0"/>
                <a:ea typeface="+mj-ea"/>
                <a:cs typeface="+mj-cs"/>
              </a:rPr>
              <a:t>Dr. Mohammad N. </a:t>
            </a:r>
            <a:r>
              <a:rPr lang="en-US" sz="2400" b="1" dirty="0" err="1" smtClean="0">
                <a:ln w="50800"/>
                <a:solidFill>
                  <a:schemeClr val="bg1">
                    <a:shade val="50000"/>
                  </a:schemeClr>
                </a:solidFill>
                <a:latin typeface="Monotype Corsiva" pitchFamily="66" charset="0"/>
                <a:ea typeface="+mj-ea"/>
                <a:cs typeface="+mj-cs"/>
              </a:rPr>
              <a:t>Almasri</a:t>
            </a:r>
            <a:endParaRPr lang="en-US" sz="2400" b="1" dirty="0" smtClean="0">
              <a:ln w="50800"/>
              <a:solidFill>
                <a:schemeClr val="bg1">
                  <a:shade val="50000"/>
                </a:schemeClr>
              </a:solidFill>
              <a:latin typeface="Monotype Corsiva" pitchFamily="66" charset="0"/>
              <a:ea typeface="+mj-ea"/>
              <a:cs typeface="+mj-cs"/>
            </a:endParaRPr>
          </a:p>
          <a:p>
            <a:pPr algn="ctr">
              <a:buNone/>
            </a:pPr>
            <a:r>
              <a:rPr lang="en-US" sz="2800" b="1" dirty="0" smtClean="0">
                <a:ln w="50800"/>
                <a:solidFill>
                  <a:srgbClr val="FFFF00"/>
                </a:solidFill>
                <a:latin typeface="Monotype Corsiva" pitchFamily="66" charset="0"/>
                <a:ea typeface="+mj-ea"/>
                <a:cs typeface="+mj-cs"/>
              </a:rPr>
              <a:t>May 2011</a:t>
            </a:r>
          </a:p>
        </p:txBody>
      </p:sp>
      <p:pic>
        <p:nvPicPr>
          <p:cNvPr id="9" name="Picture 10" descr="untitled.JPG"/>
          <p:cNvPicPr>
            <a:picLocks noChangeAspect="1"/>
          </p:cNvPicPr>
          <p:nvPr/>
        </p:nvPicPr>
        <p:blipFill>
          <a:blip r:embed="rId2"/>
          <a:srcRect/>
          <a:stretch>
            <a:fillRect/>
          </a:stretch>
        </p:blipFill>
        <p:spPr bwMode="auto">
          <a:xfrm>
            <a:off x="6705600" y="457200"/>
            <a:ext cx="1143000" cy="14174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10" descr="untitled.JPG"/>
          <p:cNvPicPr>
            <a:picLocks noChangeAspect="1"/>
          </p:cNvPicPr>
          <p:nvPr/>
        </p:nvPicPr>
        <p:blipFill>
          <a:blip r:embed="rId2"/>
          <a:srcRect/>
          <a:stretch>
            <a:fillRect/>
          </a:stretch>
        </p:blipFill>
        <p:spPr bwMode="auto">
          <a:xfrm>
            <a:off x="1219200" y="381000"/>
            <a:ext cx="1143000" cy="14174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944562"/>
          </a:xfrm>
        </p:spPr>
        <p:txBody>
          <a:bodyPr/>
          <a:lstStyle/>
          <a:p>
            <a:pPr algn="l"/>
            <a:r>
              <a:rPr lang="en-US" dirty="0" smtClean="0">
                <a:solidFill>
                  <a:srgbClr val="FFFF00"/>
                </a:solidFill>
              </a:rPr>
              <a:t>Input Data </a:t>
            </a:r>
            <a:endParaRPr lang="en-US" dirty="0">
              <a:solidFill>
                <a:srgbClr val="FFFF00"/>
              </a:solidFill>
            </a:endParaRPr>
          </a:p>
        </p:txBody>
      </p:sp>
      <p:pic>
        <p:nvPicPr>
          <p:cNvPr id="1026" name="Picture 2"/>
          <p:cNvPicPr>
            <a:picLocks noChangeAspect="1" noChangeArrowheads="1"/>
          </p:cNvPicPr>
          <p:nvPr/>
        </p:nvPicPr>
        <p:blipFill>
          <a:blip r:embed="rId2"/>
          <a:srcRect/>
          <a:stretch>
            <a:fillRect/>
          </a:stretch>
        </p:blipFill>
        <p:spPr bwMode="auto">
          <a:xfrm>
            <a:off x="838200" y="1219200"/>
            <a:ext cx="3429000" cy="5257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7" name="Picture 3"/>
          <p:cNvPicPr>
            <a:picLocks noGrp="1" noChangeAspect="1" noChangeArrowheads="1"/>
          </p:cNvPicPr>
          <p:nvPr>
            <p:ph idx="1"/>
          </p:nvPr>
        </p:nvPicPr>
        <p:blipFill>
          <a:blip r:embed="rId3"/>
          <a:srcRect/>
          <a:stretch>
            <a:fillRect/>
          </a:stretch>
        </p:blipFill>
        <p:spPr bwMode="auto">
          <a:xfrm>
            <a:off x="5181600" y="1219200"/>
            <a:ext cx="3352800" cy="5334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457200"/>
            <a:ext cx="8610600" cy="1828800"/>
          </a:xfrm>
          <a:ln>
            <a:noFill/>
          </a:ln>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a:normAutofit fontScale="90000"/>
          </a:bodyPr>
          <a:lstStyle/>
          <a:p>
            <a:pPr algn="l"/>
            <a:r>
              <a:rPr lang="en-US" dirty="0" smtClean="0"/>
              <a:t/>
            </a:r>
            <a:br>
              <a:rPr lang="en-US" dirty="0" smtClean="0"/>
            </a:br>
            <a:r>
              <a:rPr lang="en-US" sz="3600" b="1" dirty="0" err="1" smtClean="0">
                <a:solidFill>
                  <a:srgbClr val="FFFF00"/>
                </a:solidFill>
                <a:latin typeface="Times New Roman" pitchFamily="18" charset="0"/>
                <a:cs typeface="Times New Roman" pitchFamily="18" charset="0"/>
              </a:rPr>
              <a:t>Thiessen</a:t>
            </a:r>
            <a:r>
              <a:rPr lang="en-US" sz="3600" b="1" dirty="0" smtClean="0">
                <a:latin typeface="Times New Roman" pitchFamily="18" charset="0"/>
                <a:cs typeface="Times New Roman" pitchFamily="18" charset="0"/>
              </a:rPr>
              <a:t> </a:t>
            </a:r>
            <a:r>
              <a:rPr lang="en-US" sz="3600" b="1" dirty="0" smtClean="0">
                <a:solidFill>
                  <a:srgbClr val="FFFF00"/>
                </a:solidFill>
                <a:latin typeface="Times New Roman" pitchFamily="18" charset="0"/>
                <a:cs typeface="Times New Roman" pitchFamily="18" charset="0"/>
              </a:rPr>
              <a:t>Polygons</a:t>
            </a:r>
            <a:r>
              <a:rPr lang="en-US"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which are  the perpendicular bisectors of the lines between all the nodes. They have unique  property that each polygon contains only one node so, it can count houses for every nodes. </a:t>
            </a: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endParaRPr lang="en-US" dirty="0"/>
          </a:p>
        </p:txBody>
      </p:sp>
      <p:pic>
        <p:nvPicPr>
          <p:cNvPr id="4099" name="Picture 3"/>
          <p:cNvPicPr>
            <a:picLocks noChangeAspect="1" noChangeArrowheads="1"/>
          </p:cNvPicPr>
          <p:nvPr/>
        </p:nvPicPr>
        <p:blipFill>
          <a:blip r:embed="rId2"/>
          <a:srcRect/>
          <a:stretch>
            <a:fillRect/>
          </a:stretch>
        </p:blipFill>
        <p:spPr bwMode="auto">
          <a:xfrm>
            <a:off x="685800" y="2514600"/>
            <a:ext cx="3505200" cy="2971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100" name="Picture 4"/>
          <p:cNvPicPr>
            <a:picLocks noChangeAspect="1" noChangeArrowheads="1"/>
          </p:cNvPicPr>
          <p:nvPr/>
        </p:nvPicPr>
        <p:blipFill>
          <a:blip r:embed="rId3"/>
          <a:srcRect/>
          <a:stretch>
            <a:fillRect/>
          </a:stretch>
        </p:blipFill>
        <p:spPr bwMode="auto">
          <a:xfrm>
            <a:off x="4953000" y="2590800"/>
            <a:ext cx="3743325" cy="2781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Rectangle 8"/>
          <p:cNvSpPr/>
          <p:nvPr/>
        </p:nvSpPr>
        <p:spPr>
          <a:xfrm>
            <a:off x="304800" y="5715000"/>
            <a:ext cx="5472081" cy="523220"/>
          </a:xfrm>
          <a:prstGeom prst="rect">
            <a:avLst/>
          </a:prstGeom>
        </p:spPr>
        <p:txBody>
          <a:bodyPr wrap="square">
            <a:spAutoFit/>
          </a:bodyPr>
          <a:lstStyle/>
          <a:p>
            <a:pPr>
              <a:buFont typeface="Wingdings" pitchFamily="2" charset="2"/>
              <a:buChar char="v"/>
            </a:pPr>
            <a:r>
              <a:rPr lang="en-US" sz="2800" dirty="0" smtClean="0"/>
              <a:t>Insert  demand pattern</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sz="3200" b="1" i="1" dirty="0">
                <a:solidFill>
                  <a:srgbClr val="FFFF00"/>
                </a:solidFill>
                <a:latin typeface="Times New Roman" pitchFamily="18" charset="0"/>
                <a:ea typeface="+mn-ea"/>
                <a:cs typeface="Times New Roman" pitchFamily="18" charset="0"/>
              </a:rPr>
              <a:t>Existing steady –state scenario</a:t>
            </a:r>
            <a:r>
              <a:rPr lang="en-US" sz="3200" dirty="0">
                <a:latin typeface="Times New Roman" pitchFamily="18" charset="0"/>
                <a:ea typeface="+mn-ea"/>
                <a:cs typeface="Times New Roman" pitchFamily="18" charset="0"/>
              </a:rPr>
              <a:t/>
            </a:r>
            <a:br>
              <a:rPr lang="en-US" sz="3200" dirty="0">
                <a:latin typeface="Times New Roman" pitchFamily="18" charset="0"/>
                <a:ea typeface="+mn-ea"/>
                <a:cs typeface="Times New Roman" pitchFamily="18" charset="0"/>
              </a:rPr>
            </a:br>
            <a:endParaRPr lang="en-US" sz="3200" dirty="0">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228600" y="914400"/>
            <a:ext cx="8610600" cy="5211763"/>
          </a:xfrm>
          <a:effectLst>
            <a:outerShdw blurRad="50800" dist="38100" dir="2700000" algn="tl" rotWithShape="0">
              <a:prstClr val="black">
                <a:alpha val="40000"/>
              </a:prstClr>
            </a:outerShdw>
          </a:effectLst>
        </p:spPr>
        <p:txBody>
          <a:bodyPr>
            <a:normAutofit lnSpcReduction="10000"/>
          </a:bodyPr>
          <a:lstStyle/>
          <a:p>
            <a:pPr>
              <a:buFont typeface="Wingdings" pitchFamily="2" charset="2"/>
              <a:buChar char="Ø"/>
            </a:pPr>
            <a:r>
              <a:rPr lang="en-US" b="1" dirty="0" smtClean="0">
                <a:latin typeface="Times New Roman" pitchFamily="18" charset="0"/>
                <a:cs typeface="Times New Roman" pitchFamily="18" charset="0"/>
              </a:rPr>
              <a:t>Demand</a:t>
            </a:r>
            <a:r>
              <a:rPr lang="en-US" dirty="0" smtClean="0">
                <a:latin typeface="Times New Roman" pitchFamily="18" charset="0"/>
                <a:cs typeface="Times New Roman" pitchFamily="18" charset="0"/>
              </a:rPr>
              <a:t> </a:t>
            </a:r>
          </a:p>
          <a:p>
            <a:pPr>
              <a:lnSpc>
                <a:spcPct val="110000"/>
              </a:lnSpc>
            </a:pPr>
            <a:r>
              <a:rPr lang="en-US" sz="2800" dirty="0" smtClean="0">
                <a:latin typeface="Times New Roman" pitchFamily="18" charset="0"/>
                <a:cs typeface="Times New Roman" pitchFamily="18" charset="0"/>
              </a:rPr>
              <a:t>Supply =consumption/(1-%losses)</a:t>
            </a:r>
          </a:p>
          <a:p>
            <a:pPr>
              <a:lnSpc>
                <a:spcPct val="110000"/>
              </a:lnSpc>
              <a:buNone/>
            </a:pPr>
            <a:r>
              <a:rPr lang="en-US" sz="2800" dirty="0" smtClean="0">
                <a:latin typeface="Times New Roman" pitchFamily="18" charset="0"/>
                <a:cs typeface="Times New Roman" pitchFamily="18" charset="0"/>
              </a:rPr>
              <a:t>    supply =60/(1-.175)=73  </a:t>
            </a:r>
            <a:r>
              <a:rPr lang="en-US" sz="2800" dirty="0" err="1" smtClean="0">
                <a:latin typeface="Times New Roman" pitchFamily="18" charset="0"/>
                <a:cs typeface="Times New Roman" pitchFamily="18" charset="0"/>
              </a:rPr>
              <a:t>l/c</a:t>
            </a:r>
            <a:r>
              <a:rPr lang="en-US" sz="2800" dirty="0" smtClean="0">
                <a:latin typeface="Times New Roman" pitchFamily="18" charset="0"/>
                <a:cs typeface="Times New Roman" pitchFamily="18" charset="0"/>
              </a:rPr>
              <a:t>/d.</a:t>
            </a:r>
          </a:p>
          <a:p>
            <a:pPr>
              <a:lnSpc>
                <a:spcPct val="110000"/>
              </a:lnSpc>
            </a:pPr>
            <a:r>
              <a:rPr lang="en-US" sz="2800" dirty="0" smtClean="0">
                <a:latin typeface="Times New Roman" pitchFamily="18" charset="0"/>
                <a:cs typeface="Times New Roman" pitchFamily="18" charset="0"/>
              </a:rPr>
              <a:t> The density =population size/number of houses</a:t>
            </a:r>
          </a:p>
          <a:p>
            <a:pPr>
              <a:lnSpc>
                <a:spcPct val="110000"/>
              </a:lnSpc>
              <a:buNone/>
            </a:pPr>
            <a:r>
              <a:rPr lang="en-US" sz="2800" dirty="0" smtClean="0">
                <a:latin typeface="Times New Roman" pitchFamily="18" charset="0"/>
                <a:cs typeface="Times New Roman" pitchFamily="18" charset="0"/>
              </a:rPr>
              <a:t>    = 3401/657=5 persons /house</a:t>
            </a:r>
          </a:p>
          <a:p>
            <a:pPr>
              <a:buNone/>
            </a:pPr>
            <a:endParaRPr lang="en-US" sz="2800" dirty="0" smtClean="0">
              <a:latin typeface="Times New Roman" pitchFamily="18" charset="0"/>
              <a:cs typeface="Times New Roman" pitchFamily="18" charset="0"/>
            </a:endParaRPr>
          </a:p>
          <a:p>
            <a:pPr>
              <a:buFont typeface="Wingdings" pitchFamily="2" charset="2"/>
              <a:buChar char="Ø"/>
            </a:pPr>
            <a:r>
              <a:rPr lang="en-US" b="1" i="1" dirty="0" smtClean="0">
                <a:latin typeface="Times New Roman" pitchFamily="18" charset="0"/>
                <a:cs typeface="Times New Roman" pitchFamily="18" charset="0"/>
              </a:rPr>
              <a:t>Results</a:t>
            </a:r>
          </a:p>
          <a:p>
            <a:r>
              <a:rPr lang="en-US" dirty="0" smtClean="0">
                <a:latin typeface="Times New Roman" pitchFamily="18" charset="0"/>
                <a:cs typeface="Times New Roman" pitchFamily="18" charset="0"/>
              </a:rPr>
              <a:t>pressure range between(3-105.7)m , there is no   negative pressure but some pressure values below 20m.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a:effectLst>
            <a:outerShdw blurRad="50800" dist="38100" dir="8100000" algn="tr" rotWithShape="0">
              <a:prstClr val="black">
                <a:alpha val="40000"/>
              </a:prstClr>
            </a:outerShdw>
          </a:effectLst>
        </p:spPr>
        <p:txBody>
          <a:bodyPr>
            <a:normAutofit fontScale="90000"/>
          </a:bodyPr>
          <a:lstStyle/>
          <a:p>
            <a:r>
              <a:rPr lang="en-US" i="1" dirty="0" smtClean="0">
                <a:solidFill>
                  <a:srgbClr val="FFFF00"/>
                </a:solidFill>
                <a:latin typeface="Times New Roman" pitchFamily="18" charset="0"/>
                <a:cs typeface="Times New Roman" pitchFamily="18" charset="0"/>
              </a:rPr>
              <a:t>Pressure</a:t>
            </a:r>
            <a:r>
              <a:rPr lang="en-US" dirty="0" smtClean="0">
                <a:solidFill>
                  <a:srgbClr val="FFFF00"/>
                </a:solidFill>
                <a:latin typeface="Times New Roman" pitchFamily="18" charset="0"/>
                <a:cs typeface="Times New Roman" pitchFamily="18" charset="0"/>
              </a:rPr>
              <a:t> </a:t>
            </a:r>
            <a:endParaRPr lang="en-US" dirty="0">
              <a:solidFill>
                <a:srgbClr val="FFFF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81000" y="1066801"/>
          <a:ext cx="80010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8100000" algn="tr" rotWithShape="0">
              <a:prstClr val="black">
                <a:alpha val="40000"/>
              </a:prstClr>
            </a:outerShdw>
          </a:effectLst>
        </p:spPr>
        <p:txBody>
          <a:bodyPr/>
          <a:lstStyle/>
          <a:p>
            <a:pPr algn="l"/>
            <a:r>
              <a:rPr lang="en-US" sz="3600" i="1" dirty="0" smtClean="0">
                <a:solidFill>
                  <a:srgbClr val="FFFF00"/>
                </a:solidFill>
                <a:latin typeface="Times New Roman" pitchFamily="18" charset="0"/>
                <a:cs typeface="Times New Roman" pitchFamily="18" charset="0"/>
              </a:rPr>
              <a:t>Velocity</a:t>
            </a:r>
            <a:r>
              <a:rPr lang="en-US" dirty="0" smtClean="0">
                <a:solidFill>
                  <a:srgbClr val="FFFF00"/>
                </a:solidFill>
                <a:latin typeface="Times New Roman" pitchFamily="18" charset="0"/>
                <a:cs typeface="Times New Roman" pitchFamily="18" charset="0"/>
              </a:rPr>
              <a:t> </a:t>
            </a:r>
            <a:endParaRPr lang="en-US"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a:effectLst>
            <a:outerShdw blurRad="50800" dist="38100" dir="8100000" algn="tr" rotWithShape="0">
              <a:prstClr val="black">
                <a:alpha val="40000"/>
              </a:prstClr>
            </a:outerShdw>
          </a:effectLst>
        </p:spPr>
        <p:txBody>
          <a:bodyPr>
            <a:normAutofit/>
          </a:bodyPr>
          <a:lstStyle/>
          <a:p>
            <a:r>
              <a:rPr lang="en-US" sz="2800" dirty="0" smtClean="0">
                <a:latin typeface="Times New Roman" pitchFamily="18" charset="0"/>
                <a:ea typeface="+mj-ea"/>
                <a:cs typeface="Times New Roman" pitchFamily="18" charset="0"/>
              </a:rPr>
              <a:t>Values of velocity range from (0.01 to 0. 6)m/s, and that mean no values of velocity above  2m/s</a:t>
            </a:r>
          </a:p>
        </p:txBody>
      </p:sp>
      <p:graphicFrame>
        <p:nvGraphicFramePr>
          <p:cNvPr id="4" name="Chart 3"/>
          <p:cNvGraphicFramePr/>
          <p:nvPr/>
        </p:nvGraphicFramePr>
        <p:xfrm>
          <a:off x="685800" y="2362200"/>
          <a:ext cx="7696200" cy="3886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pattern</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838200" y="1219200"/>
            <a:ext cx="7391400" cy="5257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8100000" algn="tr" rotWithShape="0">
              <a:prstClr val="black">
                <a:alpha val="40000"/>
              </a:prstClr>
            </a:outerShdw>
          </a:effectLst>
        </p:spPr>
        <p:txBody>
          <a:bodyPr>
            <a:normAutofit/>
          </a:bodyPr>
          <a:lstStyle/>
          <a:p>
            <a:r>
              <a:rPr lang="en-US" sz="3200" b="1" i="1" dirty="0" smtClean="0">
                <a:solidFill>
                  <a:srgbClr val="FFFF00"/>
                </a:solidFill>
                <a:latin typeface="Times New Roman" pitchFamily="18" charset="0"/>
                <a:cs typeface="Times New Roman" pitchFamily="18" charset="0"/>
              </a:rPr>
              <a:t>Existing </a:t>
            </a:r>
            <a:r>
              <a:rPr lang="en-US" sz="3200" b="1" i="1" dirty="0" smtClean="0">
                <a:solidFill>
                  <a:srgbClr val="FFFF00"/>
                </a:solidFill>
                <a:latin typeface="Times New Roman" pitchFamily="18" charset="0"/>
                <a:ea typeface="+mn-ea"/>
                <a:cs typeface="Times New Roman" pitchFamily="18" charset="0"/>
              </a:rPr>
              <a:t>transient steady-state </a:t>
            </a:r>
            <a:r>
              <a:rPr lang="en-US" sz="3200" b="1" i="1" dirty="0">
                <a:solidFill>
                  <a:srgbClr val="FFFF00"/>
                </a:solidFill>
                <a:latin typeface="Times New Roman" pitchFamily="18" charset="0"/>
                <a:ea typeface="+mn-ea"/>
                <a:cs typeface="Times New Roman" pitchFamily="18" charset="0"/>
              </a:rPr>
              <a:t>scenario</a:t>
            </a:r>
          </a:p>
        </p:txBody>
      </p:sp>
      <p:sp>
        <p:nvSpPr>
          <p:cNvPr id="3" name="Content Placeholder 2"/>
          <p:cNvSpPr>
            <a:spLocks noGrp="1"/>
          </p:cNvSpPr>
          <p:nvPr>
            <p:ph idx="1"/>
          </p:nvPr>
        </p:nvSpPr>
        <p:spPr>
          <a:xfrm>
            <a:off x="457200" y="1219200"/>
            <a:ext cx="8229600" cy="49069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i="1" dirty="0" smtClean="0">
                <a:latin typeface="Times New Roman" pitchFamily="18" charset="0"/>
                <a:cs typeface="Times New Roman" pitchFamily="18" charset="0"/>
              </a:rPr>
              <a:t>Pressure</a:t>
            </a:r>
          </a:p>
          <a:p>
            <a:pPr>
              <a:buNone/>
            </a:pPr>
            <a:r>
              <a:rPr lang="en-US" sz="2800" dirty="0" smtClean="0">
                <a:latin typeface="Times New Roman" pitchFamily="18" charset="0"/>
                <a:cs typeface="Times New Roman" pitchFamily="18" charset="0"/>
              </a:rPr>
              <a:t>    In the transient condition (hour8) ,pressure range between(1.5-101)m , there is no negative pressure but some pressure values below 20m.</a:t>
            </a:r>
          </a:p>
          <a:p>
            <a:r>
              <a:rPr lang="en-US" sz="2800"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Velocity </a:t>
            </a:r>
          </a:p>
          <a:p>
            <a:pPr>
              <a:buNone/>
            </a:pPr>
            <a:r>
              <a:rPr lang="en-US" sz="2800" dirty="0" smtClean="0">
                <a:latin typeface="Times New Roman" pitchFamily="18" charset="0"/>
                <a:cs typeface="Times New Roman" pitchFamily="18" charset="0"/>
              </a:rPr>
              <a:t>   Values of velocity range from (0.01 to 1.1)m/s, and that mean no values of velocity above 2m/s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solidFill>
                  <a:srgbClr val="FFFF00"/>
                </a:solidFill>
                <a:latin typeface="Times New Roman" pitchFamily="18" charset="0"/>
                <a:cs typeface="Times New Roman" pitchFamily="18" charset="0"/>
              </a:rPr>
              <a:t>Pressure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81000" y="762000"/>
          <a:ext cx="8229600" cy="5364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effectLst>
            <a:outerShdw blurRad="50800" dist="38100" dir="8100000" algn="tr" rotWithShape="0">
              <a:prstClr val="black">
                <a:alpha val="40000"/>
              </a:prstClr>
            </a:outerShdw>
          </a:effectLst>
        </p:spPr>
        <p:txBody>
          <a:bodyPr>
            <a:normAutofit/>
          </a:bodyPr>
          <a:lstStyle/>
          <a:p>
            <a:r>
              <a:rPr lang="en-US" sz="3200" b="1" i="1" dirty="0">
                <a:solidFill>
                  <a:srgbClr val="FFFF00"/>
                </a:solidFill>
                <a:latin typeface="Times New Roman" pitchFamily="18" charset="0"/>
                <a:ea typeface="+mn-ea"/>
                <a:cs typeface="Times New Roman" pitchFamily="18" charset="0"/>
              </a:rPr>
              <a:t>Future </a:t>
            </a:r>
            <a:r>
              <a:rPr lang="en-US" sz="3200" b="1" i="1" dirty="0" smtClean="0">
                <a:solidFill>
                  <a:srgbClr val="FFFF00"/>
                </a:solidFill>
                <a:latin typeface="Times New Roman" pitchFamily="18" charset="0"/>
                <a:ea typeface="+mn-ea"/>
                <a:cs typeface="Times New Roman" pitchFamily="18" charset="0"/>
              </a:rPr>
              <a:t> transient scenario</a:t>
            </a:r>
            <a:endParaRPr lang="en-US" sz="3200" b="1" i="1" dirty="0">
              <a:solidFill>
                <a:srgbClr val="FFFF0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457200" y="1143000"/>
            <a:ext cx="8229600" cy="49831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dirty="0" smtClean="0">
                <a:latin typeface="Times New Roman" pitchFamily="18" charset="0"/>
                <a:cs typeface="Times New Roman" pitchFamily="18" charset="0"/>
              </a:rPr>
              <a:t>Demand </a:t>
            </a:r>
          </a:p>
          <a:p>
            <a:pPr algn="just">
              <a:buNone/>
              <a:tabLst>
                <a:tab pos="7315200" algn="l"/>
              </a:tabLst>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In this case the future analysis for the existing network after 25 year from now.</a:t>
            </a:r>
          </a:p>
          <a:p>
            <a:pPr algn="just">
              <a:buNone/>
              <a:tabLst>
                <a:tab pos="7315200" algn="l"/>
              </a:tabLst>
            </a:pPr>
            <a:r>
              <a:rPr lang="en-US" sz="2800" dirty="0" smtClean="0">
                <a:latin typeface="Times New Roman" pitchFamily="18" charset="0"/>
                <a:cs typeface="Times New Roman" pitchFamily="18" charset="0"/>
              </a:rPr>
              <a:t> To estimate the future water demand for each </a:t>
            </a:r>
            <a:r>
              <a:rPr lang="en-US" sz="2800" dirty="0" err="1" smtClean="0">
                <a:latin typeface="Times New Roman" pitchFamily="18" charset="0"/>
                <a:cs typeface="Times New Roman" pitchFamily="18" charset="0"/>
              </a:rPr>
              <a:t>node,the</a:t>
            </a:r>
            <a:r>
              <a:rPr lang="en-US" sz="2800" dirty="0" smtClean="0">
                <a:latin typeface="Times New Roman" pitchFamily="18" charset="0"/>
                <a:cs typeface="Times New Roman" pitchFamily="18" charset="0"/>
              </a:rPr>
              <a:t> existing water demand will be multiplied by a factor</a:t>
            </a:r>
          </a:p>
          <a:p>
            <a:pPr algn="just">
              <a:buNone/>
              <a:tabLst>
                <a:tab pos="7315200" algn="l"/>
              </a:tabLst>
            </a:pPr>
            <a:endParaRPr lang="en-US" sz="2800" dirty="0" smtClean="0">
              <a:latin typeface="Times New Roman" pitchFamily="18" charset="0"/>
              <a:cs typeface="Times New Roman" pitchFamily="18" charset="0"/>
            </a:endParaRPr>
          </a:p>
          <a:p>
            <a:pPr lvl="0">
              <a:buNone/>
            </a:pPr>
            <a:endParaRPr lang="en-US" sz="3600" dirty="0" smtClean="0">
              <a:latin typeface="Arial" pitchFamily="34" charset="0"/>
              <a:cs typeface="Arial" pitchFamily="34" charset="0"/>
            </a:endParaRPr>
          </a:p>
          <a:p>
            <a:pPr>
              <a:buNone/>
            </a:pPr>
            <a:endParaRPr lang="en-US" sz="2800" dirty="0" smtClean="0">
              <a:latin typeface="Times New Roman" pitchFamily="18" charset="0"/>
              <a:cs typeface="Times New Roman" pitchFamily="18" charset="0"/>
            </a:endParaRPr>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p:cNvPicPr>
            <a:picLocks noChangeAspect="1" noChangeArrowheads="1"/>
          </p:cNvPicPr>
          <p:nvPr/>
        </p:nvPicPr>
        <p:blipFill>
          <a:blip r:embed="rId2">
            <a:clrChange>
              <a:clrFrom>
                <a:srgbClr val="FFFFFF"/>
              </a:clrFrom>
              <a:clrTo>
                <a:srgbClr val="FFFFFF">
                  <a:alpha val="0"/>
                </a:srgbClr>
              </a:clrTo>
            </a:clrChange>
            <a:lum bright="-58000" contrast="-35000"/>
          </a:blip>
          <a:srcRect/>
          <a:stretch>
            <a:fillRect/>
          </a:stretch>
        </p:blipFill>
        <p:spPr bwMode="auto">
          <a:xfrm>
            <a:off x="1447800" y="4191000"/>
            <a:ext cx="2057400" cy="914400"/>
          </a:xfrm>
          <a:prstGeom prst="rect">
            <a:avLst/>
          </a:prstGeom>
          <a:noFill/>
          <a:ln>
            <a:solidFill>
              <a:srgbClr val="FFFF00">
                <a:alpha val="0"/>
              </a:srgbClr>
            </a:solidFill>
          </a:ln>
          <a:effectLst>
            <a:innerShdw blurRad="63500" dist="50800" dir="1260000">
              <a:prstClr val="black">
                <a:alpha val="37000"/>
              </a:prstClr>
            </a:innerShdw>
          </a:effectLst>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7" name="Picture 3"/>
          <p:cNvPicPr>
            <a:picLocks noChangeAspect="1" noChangeArrowheads="1"/>
          </p:cNvPicPr>
          <p:nvPr/>
        </p:nvPicPr>
        <p:blipFill>
          <a:blip r:embed="rId3">
            <a:clrChange>
              <a:clrFrom>
                <a:srgbClr val="FFFFFF"/>
              </a:clrFrom>
              <a:clrTo>
                <a:srgbClr val="FFFFFF">
                  <a:alpha val="0"/>
                </a:srgbClr>
              </a:clrTo>
            </a:clrChange>
            <a:lum bright="-58000"/>
          </a:blip>
          <a:srcRect/>
          <a:stretch>
            <a:fillRect/>
          </a:stretch>
        </p:blipFill>
        <p:spPr bwMode="auto">
          <a:xfrm>
            <a:off x="3657600" y="4191000"/>
            <a:ext cx="2362200" cy="990600"/>
          </a:xfrm>
          <a:prstGeom prst="rect">
            <a:avLst/>
          </a:prstGeom>
          <a:noFill/>
          <a:ln>
            <a:noFill/>
          </a:ln>
          <a:effectLst>
            <a:innerShdw blurRad="63500" dist="50800">
              <a:prstClr val="black">
                <a:alpha val="50000"/>
              </a:prstClr>
            </a:innerShdw>
          </a:effectLst>
        </p:spPr>
      </p:pic>
      <p:sp>
        <p:nvSpPr>
          <p:cNvPr id="61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9" name="Picture 5"/>
          <p:cNvPicPr>
            <a:picLocks noChangeAspect="1" noChangeArrowheads="1"/>
          </p:cNvPicPr>
          <p:nvPr/>
        </p:nvPicPr>
        <p:blipFill>
          <a:blip r:embed="rId4">
            <a:clrChange>
              <a:clrFrom>
                <a:srgbClr val="FFFFFF"/>
              </a:clrFrom>
              <a:clrTo>
                <a:srgbClr val="FFFFFF">
                  <a:alpha val="0"/>
                </a:srgbClr>
              </a:clrTo>
            </a:clrChange>
            <a:lum bright="-51000" contrast="-68000"/>
          </a:blip>
          <a:srcRect/>
          <a:stretch>
            <a:fillRect/>
          </a:stretch>
        </p:blipFill>
        <p:spPr bwMode="auto">
          <a:xfrm>
            <a:off x="6172200" y="4191000"/>
            <a:ext cx="1676400" cy="914400"/>
          </a:xfrm>
          <a:prstGeom prst="rect">
            <a:avLst/>
          </a:prstGeom>
          <a:noFill/>
          <a:ln>
            <a:noFill/>
          </a:ln>
          <a:effectLst>
            <a:innerShdw blurRad="63500" dist="50800" dir="13500000">
              <a:prstClr val="black">
                <a:alpha val="50000"/>
              </a:prstClr>
            </a:innerShdw>
          </a:effectLst>
        </p:spPr>
      </p:pic>
      <p:sp>
        <p:nvSpPr>
          <p:cNvPr id="11" name="Rectangle 10"/>
          <p:cNvSpPr/>
          <p:nvPr/>
        </p:nvSpPr>
        <p:spPr>
          <a:xfrm>
            <a:off x="304800" y="4343400"/>
            <a:ext cx="4653909" cy="461665"/>
          </a:xfrm>
          <a:prstGeom prst="rect">
            <a:avLst/>
          </a:prstGeom>
        </p:spPr>
        <p:txBody>
          <a:bodyPr wrap="square">
            <a:spAutoFit/>
          </a:bodyPr>
          <a:lstStyle/>
          <a:p>
            <a:r>
              <a:rPr lang="en-US" sz="2400" b="1" i="1" dirty="0" smtClean="0">
                <a:latin typeface="Times New Roman" pitchFamily="18" charset="0"/>
                <a:cs typeface="Times New Roman" pitchFamily="18" charset="0"/>
              </a:rPr>
              <a:t>Factor </a:t>
            </a:r>
            <a:r>
              <a:rPr lang="en-US" sz="2400" b="1" i="1" dirty="0" smtClean="0"/>
              <a:t>=</a:t>
            </a:r>
            <a:r>
              <a:rPr lang="en-US" sz="2000" b="1" i="1" dirty="0" smtClean="0"/>
              <a:t>  </a:t>
            </a:r>
            <a:endParaRPr lang="en-US" sz="2000" b="1" dirty="0"/>
          </a:p>
        </p:txBody>
      </p:sp>
      <p:sp>
        <p:nvSpPr>
          <p:cNvPr id="6151" name="Rectangle 7"/>
          <p:cNvSpPr>
            <a:spLocks noChangeArrowheads="1"/>
          </p:cNvSpPr>
          <p:nvPr/>
        </p:nvSpPr>
        <p:spPr bwMode="auto">
          <a:xfrm>
            <a:off x="0" y="0"/>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2"/>
          <p:cNvSpPr/>
          <p:nvPr/>
        </p:nvSpPr>
        <p:spPr>
          <a:xfrm>
            <a:off x="5867400" y="4419600"/>
            <a:ext cx="457200" cy="369332"/>
          </a:xfrm>
          <a:prstGeom prst="rect">
            <a:avLst/>
          </a:prstGeom>
        </p:spPr>
        <p:txBody>
          <a:bodyPr wrap="square">
            <a:spAutoFit/>
          </a:bodyPr>
          <a:lstStyle/>
          <a:p>
            <a:pPr lvl="0" algn="r" rtl="1" fontAlgn="base">
              <a:spcBef>
                <a:spcPct val="0"/>
              </a:spcBef>
              <a:spcAft>
                <a:spcPct val="0"/>
              </a:spcAft>
            </a:pPr>
            <a:r>
              <a:rPr lang="en-US" dirty="0" smtClean="0">
                <a:latin typeface="Times New Roman" pitchFamily="18" charset="0"/>
                <a:ea typeface="Calibri" pitchFamily="34" charset="0"/>
                <a:cs typeface="Times New Roman" pitchFamily="18" charset="0"/>
              </a:rPr>
              <a:t>*</a:t>
            </a:r>
            <a:endParaRPr lang="en-US" sz="2400" dirty="0" smtClean="0">
              <a:latin typeface="Arial" pitchFamily="34" charset="0"/>
              <a:cs typeface="Arial" pitchFamily="34" charset="0"/>
            </a:endParaRPr>
          </a:p>
        </p:txBody>
      </p:sp>
      <p:sp>
        <p:nvSpPr>
          <p:cNvPr id="14" name="Rectangle 13"/>
          <p:cNvSpPr/>
          <p:nvPr/>
        </p:nvSpPr>
        <p:spPr>
          <a:xfrm>
            <a:off x="3505199" y="4484132"/>
            <a:ext cx="228601" cy="369332"/>
          </a:xfrm>
          <a:prstGeom prst="rect">
            <a:avLst/>
          </a:prstGeom>
        </p:spPr>
        <p:txBody>
          <a:bodyPr wrap="square">
            <a:spAutoFit/>
          </a:bodyPr>
          <a:lstStyle/>
          <a:p>
            <a:pPr lvl="0" algn="r" rtl="1" fontAlgn="base">
              <a:spcBef>
                <a:spcPct val="0"/>
              </a:spcBef>
              <a:spcAft>
                <a:spcPct val="0"/>
              </a:spcAft>
            </a:pPr>
            <a:r>
              <a:rPr lang="en-US" dirty="0" smtClean="0">
                <a:latin typeface="Times New Roman" pitchFamily="18" charset="0"/>
                <a:ea typeface="Calibri" pitchFamily="34" charset="0"/>
                <a:cs typeface="Times New Roman" pitchFamily="18" charset="0"/>
              </a:rPr>
              <a:t>*</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762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sz="2800" dirty="0" smtClean="0">
                <a:latin typeface="Times New Roman" pitchFamily="18" charset="0"/>
                <a:cs typeface="Times New Roman" pitchFamily="18" charset="0"/>
              </a:rPr>
              <a:t>assume the demand in the  future to be 100 </a:t>
            </a:r>
            <a:r>
              <a:rPr lang="en-US" sz="2800" dirty="0" err="1" smtClean="0">
                <a:latin typeface="Times New Roman" pitchFamily="18" charset="0"/>
                <a:cs typeface="Times New Roman" pitchFamily="18" charset="0"/>
              </a:rPr>
              <a:t>L/c</a:t>
            </a:r>
            <a:r>
              <a:rPr lang="en-US" sz="2800" dirty="0" smtClean="0">
                <a:latin typeface="Times New Roman" pitchFamily="18" charset="0"/>
                <a:cs typeface="Times New Roman" pitchFamily="18" charset="0"/>
              </a:rPr>
              <a:t>/d</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458200" cy="5562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spcBef>
                <a:spcPct val="0"/>
              </a:spcBef>
              <a:buNone/>
            </a:pPr>
            <a:r>
              <a:rPr lang="en-US" sz="2800" dirty="0" smtClean="0">
                <a:latin typeface="Times New Roman" pitchFamily="18" charset="0"/>
                <a:ea typeface="+mj-ea"/>
                <a:cs typeface="Times New Roman" pitchFamily="18" charset="0"/>
              </a:rPr>
              <a:t>     Future population=7580 </a:t>
            </a:r>
          </a:p>
          <a:p>
            <a:pPr>
              <a:spcBef>
                <a:spcPct val="0"/>
              </a:spcBef>
              <a:buNone/>
            </a:pPr>
            <a:r>
              <a:rPr lang="en-US" sz="2800" dirty="0" smtClean="0">
                <a:latin typeface="Times New Roman" pitchFamily="18" charset="0"/>
                <a:ea typeface="+mj-ea"/>
                <a:cs typeface="Times New Roman" pitchFamily="18" charset="0"/>
              </a:rPr>
              <a:t>     Existing population in 2009=3401</a:t>
            </a:r>
          </a:p>
          <a:p>
            <a:pPr>
              <a:spcBef>
                <a:spcPct val="0"/>
              </a:spcBef>
              <a:buNone/>
            </a:pPr>
            <a:r>
              <a:rPr lang="en-US" sz="2800" dirty="0" smtClean="0">
                <a:latin typeface="Times New Roman" pitchFamily="18" charset="0"/>
                <a:ea typeface="+mj-ea"/>
                <a:cs typeface="Times New Roman" pitchFamily="18" charset="0"/>
              </a:rPr>
              <a:t>     Existing demand =60 </a:t>
            </a:r>
            <a:r>
              <a:rPr lang="en-US" sz="2800" dirty="0" err="1" smtClean="0">
                <a:latin typeface="Times New Roman" pitchFamily="18" charset="0"/>
                <a:ea typeface="+mj-ea"/>
                <a:cs typeface="Times New Roman" pitchFamily="18" charset="0"/>
              </a:rPr>
              <a:t>L/c</a:t>
            </a:r>
            <a:r>
              <a:rPr lang="en-US" sz="2800" dirty="0" smtClean="0">
                <a:latin typeface="Times New Roman" pitchFamily="18" charset="0"/>
                <a:ea typeface="+mj-ea"/>
                <a:cs typeface="Times New Roman" pitchFamily="18" charset="0"/>
              </a:rPr>
              <a:t>/d</a:t>
            </a:r>
          </a:p>
          <a:p>
            <a:pPr>
              <a:spcBef>
                <a:spcPct val="0"/>
              </a:spcBef>
              <a:buNone/>
            </a:pPr>
            <a:r>
              <a:rPr lang="en-US" sz="2800" dirty="0" smtClean="0">
                <a:latin typeface="Times New Roman" pitchFamily="18" charset="0"/>
                <a:ea typeface="+mj-ea"/>
                <a:cs typeface="Times New Roman" pitchFamily="18" charset="0"/>
              </a:rPr>
              <a:t>     So ,the factor is 4.5</a:t>
            </a:r>
          </a:p>
          <a:p>
            <a:pPr>
              <a:buFont typeface="Wingdings" pitchFamily="2" charset="2"/>
              <a:buChar char="Ø"/>
            </a:pPr>
            <a:endParaRPr lang="en-US" dirty="0" smtClean="0">
              <a:latin typeface="Times New Roman" pitchFamily="18" charset="0"/>
              <a:ea typeface="+mj-ea"/>
              <a:cs typeface="Times New Roman" pitchFamily="18" charset="0"/>
            </a:endParaRPr>
          </a:p>
          <a:p>
            <a:pPr>
              <a:buFont typeface="Wingdings" pitchFamily="2" charset="2"/>
              <a:buChar char="Ø"/>
            </a:pPr>
            <a:r>
              <a:rPr lang="en-US" dirty="0" err="1" smtClean="0">
                <a:solidFill>
                  <a:srgbClr val="FFFF00"/>
                </a:solidFill>
                <a:latin typeface="Times New Roman" pitchFamily="18" charset="0"/>
                <a:ea typeface="+mj-ea"/>
                <a:cs typeface="Times New Roman" pitchFamily="18" charset="0"/>
              </a:rPr>
              <a:t>Befor</a:t>
            </a:r>
            <a:r>
              <a:rPr lang="en-US" dirty="0" smtClean="0">
                <a:solidFill>
                  <a:srgbClr val="FFFF00"/>
                </a:solidFill>
                <a:latin typeface="Times New Roman" pitchFamily="18" charset="0"/>
                <a:ea typeface="+mj-ea"/>
                <a:cs typeface="Times New Roman" pitchFamily="18" charset="0"/>
              </a:rPr>
              <a:t> modification </a:t>
            </a:r>
            <a:r>
              <a:rPr lang="en-US" sz="2800" dirty="0" smtClean="0">
                <a:solidFill>
                  <a:srgbClr val="FFFF00"/>
                </a:solidFill>
                <a:latin typeface="Times New Roman" pitchFamily="18" charset="0"/>
                <a:ea typeface="+mj-ea"/>
                <a:cs typeface="Times New Roman" pitchFamily="18" charset="0"/>
              </a:rPr>
              <a:t> </a:t>
            </a:r>
          </a:p>
          <a:p>
            <a:pPr>
              <a:buNone/>
            </a:pPr>
            <a:r>
              <a:rPr lang="en-US" sz="2800" dirty="0" smtClean="0">
                <a:latin typeface="Times New Roman" pitchFamily="18" charset="0"/>
                <a:ea typeface="+mj-ea"/>
                <a:cs typeface="Times New Roman" pitchFamily="18" charset="0"/>
              </a:rPr>
              <a:t>     Pressure</a:t>
            </a:r>
          </a:p>
          <a:p>
            <a:pPr>
              <a:buNone/>
            </a:pPr>
            <a:r>
              <a:rPr lang="en-US" sz="2800" dirty="0" smtClean="0">
                <a:latin typeface="Times New Roman" pitchFamily="18" charset="0"/>
                <a:ea typeface="+mj-ea"/>
                <a:cs typeface="Times New Roman" pitchFamily="18" charset="0"/>
              </a:rPr>
              <a:t>    After we changed the  existing demand to future demand based on the future demand factor we had negative pressure  values and high velocities.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ln>
            <a:noFill/>
          </a:ln>
          <a:effectLst>
            <a:outerShdw blurRad="50800" dist="38100" dir="8100000" algn="tr" rotWithShape="0">
              <a:prstClr val="black">
                <a:alpha val="40000"/>
              </a:prstClr>
            </a:outerShdw>
          </a:effectLst>
        </p:spPr>
        <p:txBody>
          <a:bodyPr>
            <a:normAutofit/>
          </a:bodyPr>
          <a:lstStyle/>
          <a:p>
            <a:pPr algn="l"/>
            <a:r>
              <a:rPr lang="en-US" b="1" i="1" dirty="0" smtClean="0">
                <a:ln w="10541" cmpd="sng">
                  <a:solidFill>
                    <a:schemeClr val="accent1">
                      <a:shade val="88000"/>
                      <a:satMod val="110000"/>
                    </a:schemeClr>
                  </a:solidFill>
                  <a:prstDash val="solid"/>
                </a:ln>
                <a:solidFill>
                  <a:srgbClr val="FFFF00"/>
                </a:solidFill>
                <a:latin typeface="Times New Roman" pitchFamily="18" charset="0"/>
                <a:ea typeface="Arial Unicode MS" pitchFamily="34" charset="-128"/>
                <a:cs typeface="Times New Roman" pitchFamily="18" charset="0"/>
              </a:rPr>
              <a:t>Introduction</a:t>
            </a:r>
            <a:r>
              <a:rPr lang="en-US" dirty="0" smtClean="0">
                <a:solidFill>
                  <a:srgbClr val="FFFF00"/>
                </a:solidFill>
              </a:rPr>
              <a:t> </a:t>
            </a:r>
            <a:endParaRPr lang="en-US" dirty="0">
              <a:solidFill>
                <a:srgbClr val="FFFF00"/>
              </a:solidFill>
            </a:endParaRPr>
          </a:p>
        </p:txBody>
      </p:sp>
      <p:sp>
        <p:nvSpPr>
          <p:cNvPr id="3" name="Content Placeholder 2"/>
          <p:cNvSpPr>
            <a:spLocks noGrp="1"/>
          </p:cNvSpPr>
          <p:nvPr>
            <p:ph idx="1"/>
          </p:nvPr>
        </p:nvSpPr>
        <p:spPr>
          <a:xfrm>
            <a:off x="0" y="1143000"/>
            <a:ext cx="9144000" cy="54102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sz="2600" dirty="0" smtClean="0">
                <a:latin typeface="Times New Roman" pitchFamily="18" charset="0"/>
                <a:cs typeface="Times New Roman" pitchFamily="18" charset="0"/>
              </a:rPr>
              <a:t>Every city or village is in need to water distribution networks to satisfy the water requirements and demands</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As such, the good design of a network is very important to insure that everybody will take all the needs or demands at all times</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Water distribution networks (WDNs) decreases the efforts, time and make life easier  than in the past time.</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The efficiency of WDNs is important, and to check on this, a hydraulic analysis  is carried out</a:t>
            </a:r>
            <a:endParaRPr lang="en-US" sz="2600" dirty="0">
              <a:cs typeface="Arabic Transparent"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Values of future pressure before modifications</a:t>
            </a:r>
            <a:endParaRPr lang="en-US" dirty="0"/>
          </a:p>
        </p:txBody>
      </p:sp>
      <p:sp>
        <p:nvSpPr>
          <p:cNvPr id="6" name="Subtitle 5"/>
          <p:cNvSpPr>
            <a:spLocks noGrp="1"/>
          </p:cNvSpPr>
          <p:nvPr>
            <p:ph type="subTitle" idx="1"/>
          </p:nvPr>
        </p:nvSpPr>
        <p:spPr/>
        <p:txBody>
          <a:bodyPr/>
          <a:lstStyle/>
          <a:p>
            <a:endParaRPr lang="en-US"/>
          </a:p>
        </p:txBody>
      </p:sp>
      <p:pic>
        <p:nvPicPr>
          <p:cNvPr id="5" name="Picture 4" descr="E:\Documents and Settings\Eng.Heba\Local Settings\Temporary Internet Files\Content.Word\pipesss.bmp"/>
          <p:cNvPicPr/>
          <p:nvPr/>
        </p:nvPicPr>
        <p:blipFill>
          <a:blip r:embed="rId2"/>
          <a:srcRect/>
          <a:stretch>
            <a:fillRect/>
          </a:stretch>
        </p:blipFill>
        <p:spPr bwMode="auto">
          <a:xfrm>
            <a:off x="609600" y="990600"/>
            <a:ext cx="8153399" cy="5638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p:cNvSpPr/>
          <p:nvPr/>
        </p:nvSpPr>
        <p:spPr>
          <a:xfrm>
            <a:off x="1066800" y="457200"/>
            <a:ext cx="7696200" cy="461665"/>
          </a:xfrm>
          <a:prstGeom prst="rect">
            <a:avLst/>
          </a:prstGeom>
        </p:spPr>
        <p:txBody>
          <a:bodyPr wrap="square">
            <a:spAutoFit/>
          </a:bodyPr>
          <a:lstStyle/>
          <a:p>
            <a:pPr algn="ctr"/>
            <a:r>
              <a:rPr lang="en-US" sz="2400" b="1" dirty="0" smtClean="0">
                <a:solidFill>
                  <a:srgbClr val="FFFF00"/>
                </a:solidFill>
                <a:latin typeface="Times New Roman" pitchFamily="18" charset="0"/>
                <a:cs typeface="Times New Roman" pitchFamily="18" charset="0"/>
              </a:rPr>
              <a:t>Values of future pressure before modifications</a:t>
            </a:r>
            <a:endParaRPr lang="en-US"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FF00"/>
                </a:solidFill>
                <a:latin typeface="Times New Roman" pitchFamily="18" charset="0"/>
                <a:cs typeface="Times New Roman" pitchFamily="18" charset="0"/>
              </a:rPr>
              <a:t>Velocity before modification </a:t>
            </a:r>
            <a:endParaRPr lang="en-US" sz="3200" dirty="0">
              <a:solidFill>
                <a:srgbClr val="FFFF00"/>
              </a:solidFill>
              <a:latin typeface="Times New Roman" pitchFamily="18" charset="0"/>
              <a:cs typeface="Times New Roman" pitchFamily="18" charset="0"/>
            </a:endParaRPr>
          </a:p>
        </p:txBody>
      </p:sp>
      <p:pic>
        <p:nvPicPr>
          <p:cNvPr id="4" name="Content Placeholder 3" descr="E:\Documents and Settings\Eng.Heba\Local Settings\Temporary Internet Files\Content.Word\veocityyyyyyy.bmp"/>
          <p:cNvPicPr>
            <a:picLocks noGrp="1"/>
          </p:cNvPicPr>
          <p:nvPr>
            <p:ph idx="1"/>
          </p:nvPr>
        </p:nvPicPr>
        <p:blipFill>
          <a:blip r:embed="rId2"/>
          <a:srcRect/>
          <a:stretch>
            <a:fillRect/>
          </a:stretch>
        </p:blipFill>
        <p:spPr bwMode="auto">
          <a:xfrm>
            <a:off x="304800" y="1295400"/>
            <a:ext cx="8610600" cy="5562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fontScale="90000"/>
          </a:bodyPr>
          <a:lstStyle/>
          <a:p>
            <a:pPr algn="l">
              <a:buFont typeface="Wingdings" pitchFamily="2" charset="2"/>
              <a:buChar char="Ø"/>
            </a:pPr>
            <a:r>
              <a:rPr lang="en-US" sz="3600" b="1" dirty="0" smtClean="0">
                <a:solidFill>
                  <a:srgbClr val="FFFF00"/>
                </a:solidFill>
                <a:latin typeface="Times New Roman" pitchFamily="18" charset="0"/>
                <a:ea typeface="+mn-ea"/>
                <a:cs typeface="Times New Roman" pitchFamily="18" charset="0"/>
              </a:rPr>
              <a:t>After modification</a:t>
            </a:r>
            <a:r>
              <a:rPr lang="en-US" sz="3600" dirty="0" smtClean="0"/>
              <a:t/>
            </a:r>
            <a:br>
              <a:rPr lang="en-US" sz="3600" dirty="0" smtClean="0"/>
            </a:br>
            <a:r>
              <a:rPr lang="en-US" sz="3600" dirty="0" smtClean="0"/>
              <a:t> </a:t>
            </a:r>
            <a:endParaRPr lang="en-US" sz="3600" dirty="0"/>
          </a:p>
        </p:txBody>
      </p:sp>
      <p:sp>
        <p:nvSpPr>
          <p:cNvPr id="3" name="Content Placeholder 2"/>
          <p:cNvSpPr>
            <a:spLocks noGrp="1"/>
          </p:cNvSpPr>
          <p:nvPr>
            <p:ph idx="1"/>
          </p:nvPr>
        </p:nvSpPr>
        <p:spPr>
          <a:xfrm>
            <a:off x="304800" y="914400"/>
            <a:ext cx="8610600" cy="52117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To reach the pressure within limitation and  no negative pressure or  pressure under 20m, we changed selected pipes diameter .</a:t>
            </a:r>
          </a:p>
          <a:p>
            <a:pPr>
              <a:buNone/>
            </a:pPr>
            <a:endParaRPr lang="en-US" sz="2800" dirty="0" smtClean="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All values of pressure above 20m and the range of  pressures between ( 24-124 )m.</a:t>
            </a:r>
          </a:p>
          <a:p>
            <a:pPr>
              <a:buFont typeface="Wingdings" pitchFamily="2" charset="2"/>
              <a:buChar char="Ø"/>
            </a:pP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Values of velocity between the range of  (0.3-2)m/s.</a:t>
            </a:r>
          </a:p>
          <a:p>
            <a:pPr>
              <a:buFont typeface="Wingdings" pitchFamily="2" charset="2"/>
              <a:buChar char="Ø"/>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buFont typeface="Wingdings" pitchFamily="2" charset="2"/>
              <a:buChar char="Ø"/>
            </a:pPr>
            <a:r>
              <a:rPr lang="en-US" sz="3200" dirty="0" smtClean="0">
                <a:solidFill>
                  <a:srgbClr val="FFFF00"/>
                </a:solidFill>
                <a:latin typeface="Times New Roman" pitchFamily="18" charset="0"/>
                <a:cs typeface="Times New Roman" pitchFamily="18" charset="0"/>
              </a:rPr>
              <a:t>After modification(Pressure) </a:t>
            </a:r>
            <a:endParaRPr lang="en-US" sz="3200" dirty="0">
              <a:solidFill>
                <a:srgbClr val="FFFF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524000"/>
          <a:ext cx="8229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8100000" algn="tr" rotWithShape="0">
              <a:prstClr val="black">
                <a:alpha val="40000"/>
              </a:prstClr>
            </a:outerShdw>
          </a:effectLst>
        </p:spPr>
        <p:txBody>
          <a:bodyPr>
            <a:normAutofit/>
          </a:bodyPr>
          <a:lstStyle/>
          <a:p>
            <a:pPr algn="l">
              <a:buFont typeface="Wingdings" pitchFamily="2" charset="2"/>
              <a:buChar char="Ø"/>
            </a:pPr>
            <a:r>
              <a:rPr lang="en-US" sz="3200" dirty="0" smtClean="0">
                <a:solidFill>
                  <a:srgbClr val="FFFF00"/>
                </a:solidFill>
                <a:latin typeface="Times New Roman" pitchFamily="18" charset="0"/>
                <a:cs typeface="Times New Roman" pitchFamily="18" charset="0"/>
              </a:rPr>
              <a:t>After modification (Velocity)</a:t>
            </a:r>
            <a:endParaRPr lang="en-US" sz="3200" dirty="0">
              <a:solidFill>
                <a:srgbClr val="FFFF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870154" y="1843548"/>
          <a:ext cx="7696200" cy="47096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effectLst>
            <a:outerShdw blurRad="50800" dist="38100" dir="8100000" algn="tr" rotWithShape="0">
              <a:prstClr val="black">
                <a:alpha val="40000"/>
              </a:prstClr>
            </a:outerShdw>
          </a:effectLst>
        </p:spPr>
        <p:txBody>
          <a:bodyPr>
            <a:normAutofit fontScale="90000"/>
          </a:bodyPr>
          <a:lstStyle/>
          <a:p>
            <a:pPr algn="l">
              <a:buFont typeface="Wingdings" pitchFamily="2" charset="2"/>
              <a:buChar char="Ø"/>
            </a:pPr>
            <a:r>
              <a:rPr lang="en-US" dirty="0" smtClean="0">
                <a:solidFill>
                  <a:srgbClr val="FFFF00"/>
                </a:solidFill>
                <a:latin typeface="Times New Roman" pitchFamily="18" charset="0"/>
                <a:cs typeface="Times New Roman" pitchFamily="18" charset="0"/>
              </a:rPr>
              <a:t>Conclusions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458200" cy="51355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lnSpcReduction="10000"/>
          </a:bodyPr>
          <a:lstStyle/>
          <a:p>
            <a:pPr rtl="1">
              <a:buNone/>
            </a:pPr>
            <a:r>
              <a:rPr lang="en-US" sz="3000" dirty="0" smtClean="0">
                <a:latin typeface="Times New Roman" pitchFamily="18" charset="0"/>
                <a:cs typeface="Times New Roman" pitchFamily="18" charset="0"/>
              </a:rPr>
              <a:t>1-percentage of losses in pipes is 17.5%.                                               </a:t>
            </a:r>
          </a:p>
          <a:p>
            <a:pPr rtl="1">
              <a:buNone/>
            </a:pPr>
            <a:r>
              <a:rPr lang="en-US" sz="3000" dirty="0" smtClean="0">
                <a:latin typeface="Times New Roman" pitchFamily="18" charset="0"/>
                <a:cs typeface="Times New Roman" pitchFamily="18" charset="0"/>
              </a:rPr>
              <a:t>2- Different values of velocity in the range 0.01-0.6m/s in the existing network.                                                                                                   </a:t>
            </a:r>
          </a:p>
          <a:p>
            <a:pPr rtl="1">
              <a:buNone/>
            </a:pPr>
            <a:r>
              <a:rPr lang="en-US" sz="3000" dirty="0" smtClean="0">
                <a:latin typeface="Times New Roman" pitchFamily="18" charset="0"/>
                <a:cs typeface="Times New Roman" pitchFamily="18" charset="0"/>
              </a:rPr>
              <a:t>3-Different values of pressure due to variation in topography  and the range is  between 3-105.5m .                                                                             </a:t>
            </a:r>
          </a:p>
          <a:p>
            <a:pPr rtl="1">
              <a:buNone/>
            </a:pPr>
            <a:r>
              <a:rPr lang="en-US" sz="3000" dirty="0" smtClean="0">
                <a:latin typeface="Times New Roman" pitchFamily="18" charset="0"/>
                <a:cs typeface="Times New Roman" pitchFamily="18" charset="0"/>
              </a:rPr>
              <a:t>4-WaterCAD is an efficient software to carry out a hydraulic analysis and easy to use.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effectLst>
            <a:outerShdw blurRad="50800" dist="38100" dir="8100000" algn="tr" rotWithShape="0">
              <a:prstClr val="black">
                <a:alpha val="40000"/>
              </a:prstClr>
            </a:outerShdw>
          </a:effectLst>
        </p:spPr>
        <p:txBody>
          <a:bodyPr>
            <a:normAutofit/>
          </a:bodyPr>
          <a:lstStyle/>
          <a:p>
            <a:pPr algn="l">
              <a:buFont typeface="Wingdings" pitchFamily="2" charset="2"/>
              <a:buChar char="Ø"/>
            </a:pPr>
            <a:r>
              <a:rPr lang="en-US" sz="3600" dirty="0" smtClean="0">
                <a:solidFill>
                  <a:srgbClr val="FFFF00"/>
                </a:solidFill>
                <a:latin typeface="Times New Roman" pitchFamily="18" charset="0"/>
                <a:cs typeface="Times New Roman" pitchFamily="18" charset="0"/>
              </a:rPr>
              <a:t>Recommendation</a:t>
            </a: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2973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dirty="0" smtClean="0">
                <a:latin typeface="Times New Roman" pitchFamily="18" charset="0"/>
                <a:cs typeface="Times New Roman" pitchFamily="18" charset="0"/>
              </a:rPr>
              <a:t>All pipes in the following table should be changed in future design to satisfy the specifications for velocity and pressure.</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 increase the pressure in elevated areas which has pressure less than 20m ,we must add a pump which achieves a higher head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a:effectLst>
            <a:outerShdw blurRad="50800" dist="38100" dir="8100000" algn="tr" rotWithShape="0">
              <a:prstClr val="black">
                <a:alpha val="40000"/>
              </a:prstClr>
            </a:outerShdw>
          </a:effectLst>
        </p:spPr>
        <p:txBody>
          <a:bodyPr>
            <a:normAutofit fontScale="90000"/>
          </a:bodyPr>
          <a:lstStyle/>
          <a:p>
            <a:r>
              <a:rPr lang="en-US" sz="3600" dirty="0" smtClean="0">
                <a:solidFill>
                  <a:srgbClr val="FFFF00"/>
                </a:solidFill>
                <a:latin typeface="Times New Roman" pitchFamily="18" charset="0"/>
                <a:cs typeface="Times New Roman" pitchFamily="18" charset="0"/>
              </a:rPr>
              <a:t>Selected pipes where the diameter must be changed  </a:t>
            </a:r>
            <a:endParaRPr lang="en-US" dirty="0"/>
          </a:p>
        </p:txBody>
      </p:sp>
      <p:graphicFrame>
        <p:nvGraphicFramePr>
          <p:cNvPr id="4" name="Content Placeholder 3"/>
          <p:cNvGraphicFramePr>
            <a:graphicFrameLocks noGrp="1"/>
          </p:cNvGraphicFramePr>
          <p:nvPr>
            <p:ph idx="1"/>
          </p:nvPr>
        </p:nvGraphicFramePr>
        <p:xfrm>
          <a:off x="1524000" y="990600"/>
          <a:ext cx="6324600" cy="5888736"/>
        </p:xfrm>
        <a:graphic>
          <a:graphicData uri="http://schemas.openxmlformats.org/drawingml/2006/table">
            <a:tbl>
              <a:tblPr firstRow="1" bandRow="1">
                <a:tableStyleId>{5C22544A-7EE6-4342-B048-85BDC9FD1C3A}</a:tableStyleId>
              </a:tblPr>
              <a:tblGrid>
                <a:gridCol w="1932517"/>
                <a:gridCol w="2258483"/>
                <a:gridCol w="2133600"/>
              </a:tblGrid>
              <a:tr h="588314">
                <a:tc>
                  <a:txBody>
                    <a:bodyPr/>
                    <a:lstStyle/>
                    <a:p>
                      <a:pPr marL="0" marR="0" algn="ctr" rtl="0">
                        <a:lnSpc>
                          <a:spcPct val="115000"/>
                        </a:lnSpc>
                        <a:spcBef>
                          <a:spcPts val="0"/>
                        </a:spcBef>
                        <a:spcAft>
                          <a:spcPts val="0"/>
                        </a:spcAft>
                      </a:pPr>
                      <a:r>
                        <a:rPr lang="en-US" sz="2400" u="sng" dirty="0"/>
                        <a:t>Pipe name</a:t>
                      </a:r>
                      <a:endParaRPr lang="en-US" sz="2400" dirty="0">
                        <a:solidFill>
                          <a:schemeClr val="bg1"/>
                        </a:solidFill>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b="1" u="sng" kern="1200" dirty="0">
                          <a:solidFill>
                            <a:schemeClr val="lt1"/>
                          </a:solidFill>
                          <a:latin typeface="+mn-lt"/>
                          <a:ea typeface="+mn-ea"/>
                          <a:cs typeface="+mn-cs"/>
                        </a:rPr>
                        <a:t>Old diameter(in)</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u="sng" dirty="0"/>
                        <a:t>Recommended diameter(in)</a:t>
                      </a:r>
                      <a:endParaRPr lang="en-US" sz="2400" dirty="0">
                        <a:solidFill>
                          <a:schemeClr val="bg1"/>
                        </a:solidFill>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329571">
                <a:tc>
                  <a:txBody>
                    <a:bodyPr/>
                    <a:lstStyle/>
                    <a:p>
                      <a:pPr marL="0" marR="0" algn="ctr" rtl="0">
                        <a:lnSpc>
                          <a:spcPct val="115000"/>
                        </a:lnSpc>
                        <a:spcBef>
                          <a:spcPts val="0"/>
                        </a:spcBef>
                        <a:spcAft>
                          <a:spcPts val="0"/>
                        </a:spcAft>
                      </a:pPr>
                      <a:r>
                        <a:rPr lang="en-US" sz="2400" dirty="0"/>
                        <a:t>P-9</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3</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4</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329571">
                <a:tc>
                  <a:txBody>
                    <a:bodyPr/>
                    <a:lstStyle/>
                    <a:p>
                      <a:pPr marL="0" marR="0" algn="ctr" rtl="0">
                        <a:lnSpc>
                          <a:spcPct val="115000"/>
                        </a:lnSpc>
                        <a:spcBef>
                          <a:spcPts val="0"/>
                        </a:spcBef>
                        <a:spcAft>
                          <a:spcPts val="0"/>
                        </a:spcAft>
                      </a:pPr>
                      <a:r>
                        <a:rPr lang="en-US" sz="2400" dirty="0"/>
                        <a:t>P-25</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3</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4</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329571">
                <a:tc>
                  <a:txBody>
                    <a:bodyPr/>
                    <a:lstStyle/>
                    <a:p>
                      <a:pPr marL="0" marR="0" algn="ctr" rtl="0">
                        <a:lnSpc>
                          <a:spcPct val="115000"/>
                        </a:lnSpc>
                        <a:spcBef>
                          <a:spcPts val="0"/>
                        </a:spcBef>
                        <a:spcAft>
                          <a:spcPts val="0"/>
                        </a:spcAft>
                      </a:pPr>
                      <a:r>
                        <a:rPr lang="en-US" sz="2400" dirty="0"/>
                        <a:t>P-26</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a:t>3</a:t>
                      </a:r>
                      <a:endParaRPr lang="en-US" sz="2400" b="1">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4</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329571">
                <a:tc>
                  <a:txBody>
                    <a:bodyPr/>
                    <a:lstStyle/>
                    <a:p>
                      <a:pPr marL="0" marR="0" algn="ctr" rtl="0">
                        <a:lnSpc>
                          <a:spcPct val="115000"/>
                        </a:lnSpc>
                        <a:spcBef>
                          <a:spcPts val="0"/>
                        </a:spcBef>
                        <a:spcAft>
                          <a:spcPts val="0"/>
                        </a:spcAft>
                      </a:pPr>
                      <a:r>
                        <a:rPr lang="en-US" sz="2400" dirty="0"/>
                        <a:t>P-32</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3</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4</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329571">
                <a:tc>
                  <a:txBody>
                    <a:bodyPr/>
                    <a:lstStyle/>
                    <a:p>
                      <a:pPr marL="0" marR="0" algn="ctr" rtl="0">
                        <a:lnSpc>
                          <a:spcPct val="115000"/>
                        </a:lnSpc>
                        <a:spcBef>
                          <a:spcPts val="0"/>
                        </a:spcBef>
                        <a:spcAft>
                          <a:spcPts val="0"/>
                        </a:spcAft>
                      </a:pPr>
                      <a:r>
                        <a:rPr lang="en-US" sz="2400" dirty="0"/>
                        <a:t>P-40</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a:t>3</a:t>
                      </a:r>
                      <a:endParaRPr lang="en-US" sz="2400" b="1">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4</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329571">
                <a:tc>
                  <a:txBody>
                    <a:bodyPr/>
                    <a:lstStyle/>
                    <a:p>
                      <a:pPr marL="0" marR="0" algn="ctr" rtl="0">
                        <a:lnSpc>
                          <a:spcPct val="115000"/>
                        </a:lnSpc>
                        <a:spcBef>
                          <a:spcPts val="0"/>
                        </a:spcBef>
                        <a:spcAft>
                          <a:spcPts val="0"/>
                        </a:spcAft>
                      </a:pPr>
                      <a:r>
                        <a:rPr lang="en-US" sz="2400" dirty="0"/>
                        <a:t>P-53</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a:t>3</a:t>
                      </a:r>
                      <a:endParaRPr lang="en-US" sz="2400" b="1">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4</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329571">
                <a:tc>
                  <a:txBody>
                    <a:bodyPr/>
                    <a:lstStyle/>
                    <a:p>
                      <a:pPr marL="0" marR="0" algn="ctr" rtl="0">
                        <a:lnSpc>
                          <a:spcPct val="115000"/>
                        </a:lnSpc>
                        <a:spcBef>
                          <a:spcPts val="0"/>
                        </a:spcBef>
                        <a:spcAft>
                          <a:spcPts val="0"/>
                        </a:spcAft>
                      </a:pPr>
                      <a:r>
                        <a:rPr lang="en-US" sz="2400" dirty="0"/>
                        <a:t>P-55</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a:t>3</a:t>
                      </a:r>
                      <a:endParaRPr lang="en-US" sz="2400" b="1">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4</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329571">
                <a:tc>
                  <a:txBody>
                    <a:bodyPr/>
                    <a:lstStyle/>
                    <a:p>
                      <a:pPr marL="0" marR="0" algn="ctr" rtl="0">
                        <a:lnSpc>
                          <a:spcPct val="115000"/>
                        </a:lnSpc>
                        <a:spcBef>
                          <a:spcPts val="0"/>
                        </a:spcBef>
                        <a:spcAft>
                          <a:spcPts val="0"/>
                        </a:spcAft>
                      </a:pPr>
                      <a:r>
                        <a:rPr lang="en-US" sz="2400" dirty="0"/>
                        <a:t>P-62</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a:t>3</a:t>
                      </a:r>
                      <a:endParaRPr lang="en-US" sz="2400" b="1">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4</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329571">
                <a:tc>
                  <a:txBody>
                    <a:bodyPr/>
                    <a:lstStyle/>
                    <a:p>
                      <a:pPr marL="0" marR="0" algn="ctr" rtl="0">
                        <a:lnSpc>
                          <a:spcPct val="115000"/>
                        </a:lnSpc>
                        <a:spcBef>
                          <a:spcPts val="0"/>
                        </a:spcBef>
                        <a:spcAft>
                          <a:spcPts val="0"/>
                        </a:spcAft>
                      </a:pPr>
                      <a:r>
                        <a:rPr lang="en-US" sz="2400" dirty="0"/>
                        <a:t>P-21</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a:t>3</a:t>
                      </a:r>
                      <a:endParaRPr lang="en-US" sz="2400" b="1">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4</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329571">
                <a:tc>
                  <a:txBody>
                    <a:bodyPr/>
                    <a:lstStyle/>
                    <a:p>
                      <a:pPr marL="0" marR="0" algn="ctr" rtl="0">
                        <a:lnSpc>
                          <a:spcPct val="115000"/>
                        </a:lnSpc>
                        <a:spcBef>
                          <a:spcPts val="0"/>
                        </a:spcBef>
                        <a:spcAft>
                          <a:spcPts val="0"/>
                        </a:spcAft>
                      </a:pPr>
                      <a:r>
                        <a:rPr lang="en-US" sz="2400" dirty="0"/>
                        <a:t>P-36</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a:t>3</a:t>
                      </a:r>
                      <a:endParaRPr lang="en-US" sz="2400" b="1">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4</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329571">
                <a:tc>
                  <a:txBody>
                    <a:bodyPr/>
                    <a:lstStyle/>
                    <a:p>
                      <a:pPr marL="0" marR="0" algn="ctr" rtl="0">
                        <a:lnSpc>
                          <a:spcPct val="115000"/>
                        </a:lnSpc>
                        <a:spcBef>
                          <a:spcPts val="0"/>
                        </a:spcBef>
                        <a:spcAft>
                          <a:spcPts val="0"/>
                        </a:spcAft>
                      </a:pPr>
                      <a:r>
                        <a:rPr lang="en-US" sz="2400" dirty="0"/>
                        <a:t>P-45</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3</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6</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329571">
                <a:tc>
                  <a:txBody>
                    <a:bodyPr/>
                    <a:lstStyle/>
                    <a:p>
                      <a:pPr marL="0" marR="0" algn="ctr" rtl="0">
                        <a:lnSpc>
                          <a:spcPct val="115000"/>
                        </a:lnSpc>
                        <a:spcBef>
                          <a:spcPts val="0"/>
                        </a:spcBef>
                        <a:spcAft>
                          <a:spcPts val="0"/>
                        </a:spcAft>
                      </a:pPr>
                      <a:r>
                        <a:rPr lang="en-US" sz="2400" dirty="0"/>
                        <a:t>P-46</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3</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rtl="0">
                        <a:lnSpc>
                          <a:spcPct val="115000"/>
                        </a:lnSpc>
                        <a:spcBef>
                          <a:spcPts val="0"/>
                        </a:spcBef>
                        <a:spcAft>
                          <a:spcPts val="0"/>
                        </a:spcAft>
                      </a:pPr>
                      <a:r>
                        <a:rPr lang="en-US" sz="2400" dirty="0"/>
                        <a:t>4</a:t>
                      </a:r>
                      <a:endParaRPr lang="en-US" sz="2400" b="1" dirty="0">
                        <a:latin typeface="Calibri"/>
                        <a:ea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008_03_24_thank_you.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04800"/>
            <a:ext cx="8229600" cy="609600"/>
          </a:xfrm>
          <a:ln>
            <a:noFill/>
          </a:ln>
          <a:effectLst>
            <a:outerShdw blurRad="50800" dist="38100" dir="8100000" algn="tr" rotWithShape="0">
              <a:prstClr val="black">
                <a:alpha val="40000"/>
              </a:prst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marL="919163" indent="-742950" algn="l">
              <a:lnSpc>
                <a:spcPct val="150000"/>
              </a:lnSpc>
              <a:buFont typeface="+mj-lt"/>
              <a:buAutoNum type="arabicPeriod"/>
            </a:pP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sz="4900" b="1" i="1" dirty="0" smtClean="0"/>
              <a:t> </a:t>
            </a:r>
            <a:r>
              <a:rPr lang="en-US" sz="4900" b="1" i="1" dirty="0" smtClean="0">
                <a:ln w="10541" cmpd="sng">
                  <a:solidFill>
                    <a:schemeClr val="accent1">
                      <a:shade val="88000"/>
                      <a:satMod val="110000"/>
                    </a:schemeClr>
                  </a:solidFill>
                  <a:prstDash val="solid"/>
                </a:ln>
                <a:solidFill>
                  <a:srgbClr val="FFFF00"/>
                </a:solidFill>
                <a:latin typeface="Times New Roman" pitchFamily="18" charset="0"/>
                <a:cs typeface="Times New Roman" pitchFamily="18" charset="0"/>
              </a:rPr>
              <a:t>Objectives</a:t>
            </a:r>
            <a:br>
              <a:rPr lang="en-US" sz="4900" b="1" i="1" dirty="0" smtClean="0">
                <a:ln w="10541" cmpd="sng">
                  <a:solidFill>
                    <a:schemeClr val="accent1">
                      <a:shade val="88000"/>
                      <a:satMod val="110000"/>
                    </a:schemeClr>
                  </a:solidFill>
                  <a:prstDash val="solid"/>
                </a:ln>
                <a:solidFill>
                  <a:srgbClr val="FFFF00"/>
                </a:solidFill>
                <a:latin typeface="Times New Roman" pitchFamily="18" charset="0"/>
                <a:cs typeface="Times New Roman" pitchFamily="18" charset="0"/>
              </a:rPr>
            </a:br>
            <a:r>
              <a:rPr lang="en-US" dirty="0" smtClean="0"/>
              <a:t> </a:t>
            </a:r>
            <a:r>
              <a:rPr lang="en-US" sz="3100" dirty="0" smtClean="0">
                <a:latin typeface="Times New Roman" pitchFamily="18" charset="0"/>
                <a:ea typeface="+mn-ea"/>
                <a:cs typeface="Times New Roman" pitchFamily="18" charset="0"/>
              </a:rPr>
              <a:t>The objectives of this project are :</a:t>
            </a:r>
            <a:br>
              <a:rPr lang="en-US" sz="3100" dirty="0" smtClean="0">
                <a:latin typeface="Times New Roman" pitchFamily="18" charset="0"/>
                <a:ea typeface="+mn-ea"/>
                <a:cs typeface="Times New Roman" pitchFamily="18" charset="0"/>
              </a:rPr>
            </a:br>
            <a:r>
              <a:rPr lang="en-US" sz="3100" dirty="0" smtClean="0">
                <a:latin typeface="Times New Roman" pitchFamily="18" charset="0"/>
                <a:ea typeface="+mn-ea"/>
                <a:cs typeface="Times New Roman" pitchFamily="18" charset="0"/>
              </a:rPr>
              <a:t>1. To assess water consumption in the town of to </a:t>
            </a:r>
            <a:r>
              <a:rPr lang="en-US" sz="3100" dirty="0" err="1" smtClean="0">
                <a:latin typeface="Times New Roman" pitchFamily="18" charset="0"/>
                <a:ea typeface="+mn-ea"/>
                <a:cs typeface="Times New Roman" pitchFamily="18" charset="0"/>
              </a:rPr>
              <a:t>Kifl</a:t>
            </a:r>
            <a:r>
              <a:rPr lang="en-US" sz="3100" dirty="0" smtClean="0">
                <a:latin typeface="Times New Roman" pitchFamily="18" charset="0"/>
                <a:ea typeface="+mn-ea"/>
                <a:cs typeface="Times New Roman" pitchFamily="18" charset="0"/>
              </a:rPr>
              <a:t> Hares</a:t>
            </a:r>
            <a:br>
              <a:rPr lang="en-US" sz="3100" dirty="0" smtClean="0">
                <a:latin typeface="Times New Roman" pitchFamily="18" charset="0"/>
                <a:ea typeface="+mn-ea"/>
                <a:cs typeface="Times New Roman" pitchFamily="18" charset="0"/>
              </a:rPr>
            </a:br>
            <a:r>
              <a:rPr lang="en-US" sz="3100" dirty="0" smtClean="0">
                <a:latin typeface="Times New Roman" pitchFamily="18" charset="0"/>
                <a:ea typeface="+mn-ea"/>
                <a:cs typeface="Times New Roman" pitchFamily="18" charset="0"/>
              </a:rPr>
              <a:t>2. To hydraulically analyze the WDN of  the town of </a:t>
            </a:r>
            <a:r>
              <a:rPr lang="en-US" sz="3100" dirty="0" err="1" smtClean="0">
                <a:latin typeface="Times New Roman" pitchFamily="18" charset="0"/>
                <a:ea typeface="+mn-ea"/>
                <a:cs typeface="Times New Roman" pitchFamily="18" charset="0"/>
              </a:rPr>
              <a:t>Kifl</a:t>
            </a:r>
            <a:r>
              <a:rPr lang="en-US" sz="3100" dirty="0" smtClean="0">
                <a:latin typeface="Times New Roman" pitchFamily="18" charset="0"/>
                <a:ea typeface="+mn-ea"/>
                <a:cs typeface="Times New Roman" pitchFamily="18" charset="0"/>
              </a:rPr>
              <a:t> </a:t>
            </a:r>
            <a:r>
              <a:rPr lang="en-US" sz="3100" dirty="0" err="1" smtClean="0">
                <a:latin typeface="Times New Roman" pitchFamily="18" charset="0"/>
                <a:ea typeface="+mn-ea"/>
                <a:cs typeface="Times New Roman" pitchFamily="18" charset="0"/>
              </a:rPr>
              <a:t>Haers</a:t>
            </a:r>
            <a:r>
              <a:rPr lang="en-US" sz="3100" dirty="0" smtClean="0">
                <a:latin typeface="Times New Roman" pitchFamily="18" charset="0"/>
                <a:ea typeface="+mn-ea"/>
                <a:cs typeface="Times New Roman" pitchFamily="18" charset="0"/>
              </a:rPr>
              <a:t> using </a:t>
            </a:r>
            <a:r>
              <a:rPr lang="en-US" sz="3100" dirty="0" err="1" smtClean="0">
                <a:latin typeface="Times New Roman" pitchFamily="18" charset="0"/>
                <a:ea typeface="+mn-ea"/>
                <a:cs typeface="Times New Roman" pitchFamily="18" charset="0"/>
              </a:rPr>
              <a:t>WaterCAD</a:t>
            </a:r>
            <a:r>
              <a:rPr lang="en-US" sz="3100" dirty="0" smtClean="0">
                <a:latin typeface="Times New Roman" pitchFamily="18" charset="0"/>
                <a:ea typeface="+mn-ea"/>
                <a:cs typeface="Times New Roman" pitchFamily="18" charset="0"/>
              </a:rPr>
              <a:t> under three scenarios</a:t>
            </a:r>
            <a:br>
              <a:rPr lang="en-US" sz="3100" dirty="0" smtClean="0">
                <a:latin typeface="Times New Roman" pitchFamily="18" charset="0"/>
                <a:ea typeface="+mn-ea"/>
                <a:cs typeface="Times New Roman" pitchFamily="18" charset="0"/>
              </a:rPr>
            </a:br>
            <a:r>
              <a:rPr lang="en-US" sz="3100" dirty="0" smtClean="0">
                <a:latin typeface="Times New Roman" pitchFamily="18" charset="0"/>
                <a:ea typeface="+mn-ea"/>
                <a:cs typeface="Times New Roman" pitchFamily="18" charset="0"/>
              </a:rPr>
              <a:t>	</a:t>
            </a:r>
            <a:r>
              <a:rPr lang="en-US" sz="3200" dirty="0" smtClean="0">
                <a:latin typeface="Times New Roman" pitchFamily="18" charset="0"/>
                <a:cs typeface="Times New Roman" pitchFamily="18" charset="0"/>
              </a:rPr>
              <a:t>Existing steady – state.</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Existing Transient.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Future Transient .</a:t>
            </a:r>
            <a:r>
              <a:rPr lang="en-US" sz="3100" dirty="0" smtClean="0">
                <a:latin typeface="Times New Roman" pitchFamily="18" charset="0"/>
                <a:ea typeface="+mn-ea"/>
                <a:cs typeface="Times New Roman" pitchFamily="18" charset="0"/>
              </a:rPr>
              <a:t/>
            </a:r>
            <a:br>
              <a:rPr lang="en-US" sz="3100" dirty="0" smtClean="0">
                <a:latin typeface="Times New Roman" pitchFamily="18" charset="0"/>
                <a:ea typeface="+mn-ea"/>
                <a:cs typeface="Times New Roman" pitchFamily="18" charset="0"/>
              </a:rPr>
            </a:br>
            <a:r>
              <a:rPr lang="en-US" sz="3100" dirty="0" smtClean="0">
                <a:latin typeface="Times New Roman" pitchFamily="18" charset="0"/>
                <a:ea typeface="+mn-ea"/>
                <a:cs typeface="Times New Roman" pitchFamily="18" charset="0"/>
              </a:rPr>
              <a:t/>
            </a:r>
            <a:br>
              <a:rPr lang="en-US" sz="3100" dirty="0" smtClean="0">
                <a:latin typeface="Times New Roman" pitchFamily="18" charset="0"/>
                <a:ea typeface="+mn-ea"/>
                <a:cs typeface="Times New Roman" pitchFamily="18" charset="0"/>
              </a:rPr>
            </a:br>
            <a:r>
              <a:rPr lang="en-US" sz="3100" dirty="0" smtClean="0">
                <a:latin typeface="Times New Roman" pitchFamily="18" charset="0"/>
                <a:ea typeface="+mn-ea"/>
                <a:cs typeface="Times New Roman" pitchFamily="18" charset="0"/>
              </a:rPr>
              <a:t/>
            </a:r>
            <a:br>
              <a:rPr lang="en-US" sz="3100" dirty="0" smtClean="0">
                <a:latin typeface="Times New Roman" pitchFamily="18" charset="0"/>
                <a:ea typeface="+mn-ea"/>
                <a:cs typeface="Times New Roman" pitchFamily="18" charset="0"/>
              </a:rPr>
            </a:br>
            <a:endParaRPr lang="en-US" sz="3100" dirty="0" smtClean="0">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l"/>
            <a:r>
              <a:rPr lang="en-US" b="1" i="1" dirty="0" smtClean="0">
                <a:solidFill>
                  <a:srgbClr val="FFFF00"/>
                </a:solidFill>
                <a:latin typeface="Times New Roman" pitchFamily="18" charset="0"/>
                <a:cs typeface="Times New Roman" pitchFamily="18" charset="0"/>
              </a:rPr>
              <a:t>Methodology</a:t>
            </a:r>
            <a:r>
              <a:rPr lang="en-US" dirty="0" smtClean="0">
                <a:solidFill>
                  <a:srgbClr val="FFFF00"/>
                </a:solidFill>
                <a:latin typeface="Times New Roman" pitchFamily="18" charset="0"/>
                <a:cs typeface="Times New Roman" pitchFamily="18" charset="0"/>
              </a:rPr>
              <a:t> </a:t>
            </a:r>
            <a:endParaRPr lang="en-US"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686800" cy="4876800"/>
          </a:xfrm>
          <a:effectLst>
            <a:outerShdw blurRad="50800" dist="38100" dir="8100000" algn="tr" rotWithShape="0">
              <a:prstClr val="black">
                <a:alpha val="40000"/>
              </a:prstClr>
            </a:outerShdw>
          </a:effectLst>
        </p:spPr>
        <p:txBody>
          <a:bodyPr>
            <a:normAutofit lnSpcReduction="10000"/>
          </a:bodyPr>
          <a:lstStyle/>
          <a:p>
            <a:r>
              <a:rPr lang="en-US" dirty="0" smtClean="0">
                <a:latin typeface="Times New Roman" pitchFamily="18" charset="0"/>
                <a:ea typeface="+mj-ea"/>
                <a:cs typeface="Times New Roman" pitchFamily="18" charset="0"/>
              </a:rPr>
              <a:t>Data collection ,maps and all information need</a:t>
            </a:r>
            <a:r>
              <a:rPr lang="en-US" sz="2800" dirty="0" smtClean="0">
                <a:latin typeface="Times New Roman" pitchFamily="18" charset="0"/>
                <a:ea typeface="+mj-ea"/>
                <a:cs typeface="Times New Roman" pitchFamily="18" charset="0"/>
              </a:rPr>
              <a:t>. </a:t>
            </a:r>
          </a:p>
          <a:p>
            <a:endParaRPr lang="en-US" sz="2800" dirty="0" smtClean="0">
              <a:latin typeface="Times New Roman" pitchFamily="18" charset="0"/>
              <a:ea typeface="+mj-ea"/>
              <a:cs typeface="Times New Roman" pitchFamily="18" charset="0"/>
            </a:endParaRPr>
          </a:p>
          <a:p>
            <a:r>
              <a:rPr lang="en-US" dirty="0" smtClean="0">
                <a:latin typeface="Times New Roman" pitchFamily="18" charset="0"/>
                <a:ea typeface="+mj-ea"/>
                <a:cs typeface="Times New Roman" pitchFamily="18" charset="0"/>
              </a:rPr>
              <a:t>Model development ,use </a:t>
            </a:r>
            <a:r>
              <a:rPr lang="en-US" dirty="0" err="1" smtClean="0">
                <a:latin typeface="Times New Roman" pitchFamily="18" charset="0"/>
                <a:ea typeface="+mj-ea"/>
                <a:cs typeface="Times New Roman" pitchFamily="18" charset="0"/>
              </a:rPr>
              <a:t>WaterCAD</a:t>
            </a:r>
            <a:r>
              <a:rPr lang="en-US" dirty="0" smtClean="0">
                <a:latin typeface="Times New Roman" pitchFamily="18" charset="0"/>
                <a:ea typeface="+mj-ea"/>
                <a:cs typeface="Times New Roman" pitchFamily="18" charset="0"/>
              </a:rPr>
              <a:t> ,AutoCAD ,</a:t>
            </a:r>
            <a:r>
              <a:rPr lang="en-US" dirty="0" err="1" smtClean="0">
                <a:latin typeface="Times New Roman" pitchFamily="18" charset="0"/>
                <a:ea typeface="+mj-ea"/>
                <a:cs typeface="Times New Roman" pitchFamily="18" charset="0"/>
              </a:rPr>
              <a:t>Dxf</a:t>
            </a:r>
            <a:r>
              <a:rPr lang="en-US" dirty="0" smtClean="0">
                <a:latin typeface="Times New Roman" pitchFamily="18" charset="0"/>
                <a:ea typeface="+mj-ea"/>
                <a:cs typeface="Times New Roman" pitchFamily="18" charset="0"/>
              </a:rPr>
              <a:t> converter,Arcv2CAD.</a:t>
            </a:r>
          </a:p>
          <a:p>
            <a:endParaRPr lang="en-US" dirty="0" smtClean="0">
              <a:latin typeface="Times New Roman" pitchFamily="18" charset="0"/>
              <a:ea typeface="+mj-ea"/>
              <a:cs typeface="Times New Roman" pitchFamily="18" charset="0"/>
            </a:endParaRPr>
          </a:p>
          <a:p>
            <a:r>
              <a:rPr lang="en-US" dirty="0" smtClean="0">
                <a:latin typeface="Times New Roman" pitchFamily="18" charset="0"/>
                <a:ea typeface="+mj-ea"/>
                <a:cs typeface="Times New Roman" pitchFamily="18" charset="0"/>
              </a:rPr>
              <a:t>Evaluation  of  results from model output, pressure and velocity under all scenarios.</a:t>
            </a:r>
          </a:p>
          <a:p>
            <a:endParaRPr lang="en-US" dirty="0" smtClean="0">
              <a:latin typeface="Times New Roman" pitchFamily="18" charset="0"/>
              <a:ea typeface="+mj-ea"/>
              <a:cs typeface="Times New Roman" pitchFamily="18" charset="0"/>
            </a:endParaRPr>
          </a:p>
          <a:p>
            <a:r>
              <a:rPr lang="en-US" dirty="0" smtClean="0">
                <a:latin typeface="Times New Roman" pitchFamily="18" charset="0"/>
                <a:ea typeface="+mj-ea"/>
                <a:cs typeface="Times New Roman" pitchFamily="18" charset="0"/>
              </a:rPr>
              <a:t>Conclusions and recommendations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l"/>
            <a:r>
              <a:rPr lang="en-US" sz="3200" i="1" dirty="0" smtClean="0">
                <a:solidFill>
                  <a:srgbClr val="FFFF00"/>
                </a:solidFill>
                <a:latin typeface="Times New Roman" pitchFamily="18" charset="0"/>
                <a:cs typeface="Times New Roman" pitchFamily="18" charset="0"/>
              </a:rPr>
              <a:t>Description of study area  </a:t>
            </a:r>
            <a:endParaRPr lang="en-US" sz="3200" i="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5943600" cy="5638800"/>
          </a:xfrm>
          <a:effectLst>
            <a:outerShdw blurRad="50800" dist="38100" dir="8100000" algn="tr" rotWithShape="0">
              <a:prstClr val="black">
                <a:alpha val="40000"/>
              </a:prstClr>
            </a:outerShdw>
          </a:effectLst>
        </p:spPr>
        <p:txBody>
          <a:bodyPr>
            <a:normAutofit fontScale="92500"/>
          </a:bodyPr>
          <a:lstStyle/>
          <a:p>
            <a:r>
              <a:rPr lang="en-US" sz="2800" dirty="0" err="1" smtClean="0">
                <a:latin typeface="Times New Roman" pitchFamily="18" charset="0"/>
                <a:ea typeface="+mj-ea"/>
                <a:cs typeface="Times New Roman" pitchFamily="18" charset="0"/>
              </a:rPr>
              <a:t>Kifl</a:t>
            </a:r>
            <a:r>
              <a:rPr lang="en-US" sz="2800" dirty="0" smtClean="0">
                <a:latin typeface="Times New Roman" pitchFamily="18" charset="0"/>
                <a:ea typeface="+mj-ea"/>
                <a:cs typeface="Times New Roman" pitchFamily="18" charset="0"/>
              </a:rPr>
              <a:t> Hares(Arabic: </a:t>
            </a:r>
            <a:r>
              <a:rPr lang="ar-SA" sz="2800" dirty="0" smtClean="0">
                <a:latin typeface="Times New Roman" pitchFamily="18" charset="0"/>
                <a:ea typeface="+mj-ea"/>
                <a:cs typeface="Times New Roman" pitchFamily="18" charset="0"/>
              </a:rPr>
              <a:t>كفل حارس </a:t>
            </a:r>
            <a:r>
              <a:rPr lang="en-US" sz="2800" dirty="0" smtClean="0">
                <a:latin typeface="Times New Roman" pitchFamily="18" charset="0"/>
                <a:ea typeface="+mj-ea"/>
                <a:cs typeface="Times New Roman" pitchFamily="18" charset="0"/>
              </a:rPr>
              <a:t>) is a </a:t>
            </a:r>
            <a:r>
              <a:rPr lang="en-US" sz="2800" dirty="0" err="1" smtClean="0">
                <a:latin typeface="Times New Roman" pitchFamily="18" charset="0"/>
                <a:ea typeface="+mj-ea"/>
                <a:cs typeface="Times New Roman" pitchFamily="18" charset="0"/>
              </a:rPr>
              <a:t>palestinian</a:t>
            </a:r>
            <a:r>
              <a:rPr lang="en-US" sz="2800" dirty="0" smtClean="0">
                <a:latin typeface="Times New Roman" pitchFamily="18" charset="0"/>
                <a:ea typeface="+mj-ea"/>
                <a:cs typeface="Times New Roman" pitchFamily="18" charset="0"/>
              </a:rPr>
              <a:t> town in the northern West </a:t>
            </a:r>
            <a:r>
              <a:rPr lang="en-US" sz="2800" dirty="0" err="1" smtClean="0">
                <a:latin typeface="Times New Roman" pitchFamily="18" charset="0"/>
                <a:ea typeface="+mj-ea"/>
                <a:cs typeface="Times New Roman" pitchFamily="18" charset="0"/>
              </a:rPr>
              <a:t>Bank.located</a:t>
            </a:r>
            <a:r>
              <a:rPr lang="en-US" sz="2800" dirty="0" smtClean="0">
                <a:latin typeface="Times New Roman" pitchFamily="18" charset="0"/>
                <a:ea typeface="+mj-ea"/>
                <a:cs typeface="Times New Roman" pitchFamily="18" charset="0"/>
              </a:rPr>
              <a:t> in the west of </a:t>
            </a:r>
            <a:r>
              <a:rPr lang="en-US" sz="2800" dirty="0" err="1" smtClean="0">
                <a:latin typeface="Times New Roman" pitchFamily="18" charset="0"/>
                <a:ea typeface="+mj-ea"/>
                <a:cs typeface="Times New Roman" pitchFamily="18" charset="0"/>
              </a:rPr>
              <a:t>salfit</a:t>
            </a:r>
            <a:r>
              <a:rPr lang="en-US" sz="2800" dirty="0" smtClean="0">
                <a:latin typeface="Times New Roman" pitchFamily="18" charset="0"/>
                <a:ea typeface="+mj-ea"/>
                <a:cs typeface="Times New Roman" pitchFamily="18" charset="0"/>
              </a:rPr>
              <a:t> .</a:t>
            </a:r>
          </a:p>
          <a:p>
            <a:endParaRPr lang="en-US" sz="2800" dirty="0" smtClean="0">
              <a:latin typeface="Times New Roman" pitchFamily="18" charset="0"/>
              <a:ea typeface="+mj-ea"/>
              <a:cs typeface="Times New Roman" pitchFamily="18" charset="0"/>
            </a:endParaRPr>
          </a:p>
          <a:p>
            <a:r>
              <a:rPr lang="en-US" sz="2800" dirty="0" smtClean="0">
                <a:latin typeface="Times New Roman" pitchFamily="18" charset="0"/>
                <a:ea typeface="+mj-ea"/>
                <a:cs typeface="Times New Roman" pitchFamily="18" charset="0"/>
              </a:rPr>
              <a:t>The population of the town in 2007 was about 3206 with growth rate 3.13%.</a:t>
            </a:r>
          </a:p>
          <a:p>
            <a:endParaRPr lang="en-US" sz="2800" dirty="0" smtClean="0">
              <a:latin typeface="Times New Roman" pitchFamily="18" charset="0"/>
              <a:ea typeface="+mj-ea"/>
              <a:cs typeface="Times New Roman" pitchFamily="18" charset="0"/>
            </a:endParaRPr>
          </a:p>
          <a:p>
            <a:r>
              <a:rPr lang="en-US" sz="2800" dirty="0" smtClean="0">
                <a:latin typeface="Times New Roman" pitchFamily="18" charset="0"/>
                <a:ea typeface="+mj-ea"/>
                <a:cs typeface="Times New Roman" pitchFamily="18" charset="0"/>
              </a:rPr>
              <a:t>Known as town with heavily religious monuments and graves</a:t>
            </a:r>
            <a:r>
              <a:rPr lang="en-US" sz="2800" dirty="0" smtClean="0">
                <a:latin typeface="Times New Roman" pitchFamily="18" charset="0"/>
                <a:ea typeface="+mj-ea"/>
                <a:cs typeface="Times New Roman" pitchFamily="18" charset="0"/>
              </a:rPr>
              <a:t>.</a:t>
            </a:r>
          </a:p>
          <a:p>
            <a:pPr>
              <a:buNone/>
            </a:pPr>
            <a:endParaRPr lang="en-US" sz="2800" dirty="0" smtClean="0">
              <a:latin typeface="Times New Roman" pitchFamily="18" charset="0"/>
              <a:ea typeface="+mj-ea"/>
              <a:cs typeface="Times New Roman" pitchFamily="18" charset="0"/>
            </a:endParaRPr>
          </a:p>
          <a:p>
            <a:r>
              <a:rPr lang="en-US" sz="2800" dirty="0" smtClean="0">
                <a:latin typeface="Times New Roman" pitchFamily="18" charset="0"/>
                <a:ea typeface="+mj-ea"/>
                <a:cs typeface="Times New Roman" pitchFamily="18" charset="0"/>
              </a:rPr>
              <a:t>Elevation </a:t>
            </a:r>
            <a:r>
              <a:rPr lang="en-US" sz="2800" dirty="0" smtClean="0">
                <a:latin typeface="Times New Roman" pitchFamily="18" charset="0"/>
                <a:ea typeface="+mj-ea"/>
                <a:cs typeface="Times New Roman" pitchFamily="18" charset="0"/>
              </a:rPr>
              <a:t>from the sea level by</a:t>
            </a:r>
            <a:r>
              <a:rPr lang="en-US" sz="2800" dirty="0" smtClean="0">
                <a:latin typeface="Times New Roman" pitchFamily="18" charset="0"/>
                <a:ea typeface="+mj-ea"/>
                <a:cs typeface="Times New Roman" pitchFamily="18" charset="0"/>
                <a:hlinkClick r:id="rId2" action="ppaction://hlinkfile"/>
              </a:rPr>
              <a:t> </a:t>
            </a:r>
            <a:r>
              <a:rPr lang="en-US" sz="2800" dirty="0" smtClean="0">
                <a:latin typeface="Times New Roman" pitchFamily="18" charset="0"/>
                <a:ea typeface="+mj-ea"/>
                <a:cs typeface="Times New Roman" pitchFamily="18" charset="0"/>
              </a:rPr>
              <a:t>467m</a:t>
            </a:r>
          </a:p>
          <a:p>
            <a:r>
              <a:rPr lang="en-US" sz="2800" dirty="0" smtClean="0">
                <a:latin typeface="Times New Roman" pitchFamily="18" charset="0"/>
                <a:ea typeface="+mj-ea"/>
                <a:cs typeface="Times New Roman" pitchFamily="18" charset="0"/>
                <a:hlinkClick r:id="rId2" action="ppaction://hlinkfile"/>
              </a:rPr>
              <a:t>Hares Spring                 </a:t>
            </a:r>
            <a:endParaRPr lang="en-US" sz="2800" dirty="0" smtClean="0">
              <a:latin typeface="Times New Roman" pitchFamily="18" charset="0"/>
              <a:ea typeface="+mj-ea"/>
              <a:cs typeface="Times New Roman" pitchFamily="18" charset="0"/>
            </a:endParaRPr>
          </a:p>
        </p:txBody>
      </p:sp>
      <p:pic>
        <p:nvPicPr>
          <p:cNvPr id="11" name="Picture 5"/>
          <p:cNvPicPr>
            <a:picLocks noChangeAspect="1" noChangeArrowheads="1"/>
          </p:cNvPicPr>
          <p:nvPr/>
        </p:nvPicPr>
        <p:blipFill>
          <a:blip r:embed="rId3"/>
          <a:srcRect/>
          <a:stretch>
            <a:fillRect/>
          </a:stretch>
        </p:blipFill>
        <p:spPr bwMode="auto">
          <a:xfrm>
            <a:off x="6477000" y="221156"/>
            <a:ext cx="2286000" cy="65633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solidFill>
                  <a:srgbClr val="FFFF00"/>
                </a:solidFill>
                <a:latin typeface="Times New Roman" pitchFamily="18" charset="0"/>
                <a:cs typeface="Times New Roman" pitchFamily="18" charset="0"/>
              </a:rPr>
              <a:t>WaterCAD</a:t>
            </a:r>
            <a:r>
              <a:rPr lang="en-US" i="1" dirty="0" smtClean="0">
                <a:solidFill>
                  <a:srgbClr val="FFFF00"/>
                </a:solidFill>
                <a:latin typeface="Times New Roman" pitchFamily="18" charset="0"/>
                <a:cs typeface="Times New Roman" pitchFamily="18" charset="0"/>
              </a:rPr>
              <a:t> Program</a:t>
            </a:r>
            <a:endParaRPr lang="en-US" i="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effectLst>
            <a:outerShdw blurRad="50800" dist="38100" dir="8100000" algn="tr" rotWithShape="0">
              <a:prstClr val="black">
                <a:alpha val="40000"/>
              </a:prstClr>
            </a:outerShdw>
          </a:effectLst>
        </p:spPr>
        <p:txBody>
          <a:bodyPr>
            <a:normAutofit/>
          </a:bodyPr>
          <a:lstStyle/>
          <a:p>
            <a:r>
              <a:rPr lang="en-US" sz="2800" dirty="0" err="1" smtClean="0">
                <a:latin typeface="Times New Roman" pitchFamily="18" charset="0"/>
                <a:cs typeface="Times New Roman" pitchFamily="18" charset="0"/>
              </a:rPr>
              <a:t>WaterCAD</a:t>
            </a:r>
            <a:r>
              <a:rPr lang="en-US" sz="2800" dirty="0" smtClean="0">
                <a:latin typeface="Times New Roman" pitchFamily="18" charset="0"/>
                <a:cs typeface="Times New Roman" pitchFamily="18" charset="0"/>
              </a:rPr>
              <a:t> is a powerful, easy-to-use program that helps civil engineers in designing  and analyzing  water distribution systems.</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output maybe maps ,tables ,graphs ,reports</a:t>
            </a: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a:srcRect/>
          <a:stretch>
            <a:fillRect/>
          </a:stretch>
        </p:blipFill>
        <p:spPr bwMode="auto">
          <a:xfrm>
            <a:off x="990600" y="4267200"/>
            <a:ext cx="7086600" cy="2514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i="1" dirty="0" smtClean="0">
                <a:solidFill>
                  <a:srgbClr val="FFFF00"/>
                </a:solidFill>
                <a:latin typeface="Times New Roman" pitchFamily="18" charset="0"/>
                <a:cs typeface="Times New Roman" pitchFamily="18" charset="0"/>
              </a:rPr>
              <a:t>Input</a:t>
            </a:r>
            <a:r>
              <a:rPr lang="en-US" i="1" dirty="0" smtClean="0"/>
              <a:t> </a:t>
            </a:r>
            <a:r>
              <a:rPr lang="en-US" i="1" dirty="0" smtClean="0">
                <a:solidFill>
                  <a:srgbClr val="FFFF00"/>
                </a:solidFill>
              </a:rPr>
              <a:t>Data</a:t>
            </a:r>
            <a:endParaRPr lang="en-US" i="1" dirty="0">
              <a:solidFill>
                <a:srgbClr val="FFFF00"/>
              </a:solidFill>
            </a:endParaRPr>
          </a:p>
        </p:txBody>
      </p:sp>
      <p:sp>
        <p:nvSpPr>
          <p:cNvPr id="3" name="Content Placeholder 2"/>
          <p:cNvSpPr>
            <a:spLocks noGrp="1"/>
          </p:cNvSpPr>
          <p:nvPr>
            <p:ph idx="1"/>
          </p:nvPr>
        </p:nvSpPr>
        <p:spPr>
          <a:xfrm>
            <a:off x="381000" y="1066800"/>
            <a:ext cx="8305800" cy="5059363"/>
          </a:xfrm>
          <a:effectLst>
            <a:outerShdw blurRad="50800" dist="38100" dir="8100000" algn="tr" rotWithShape="0">
              <a:prstClr val="black">
                <a:alpha val="40000"/>
              </a:prstClr>
            </a:outerShdw>
          </a:effectLst>
        </p:spPr>
        <p:txBody>
          <a:bodyPr>
            <a:normAutofit/>
          </a:bodyPr>
          <a:lstStyle/>
          <a:p>
            <a:pPr>
              <a:buFont typeface="Wingdings" pitchFamily="2" charset="2"/>
              <a:buChar char="v"/>
            </a:pPr>
            <a:r>
              <a:rPr lang="en-US" sz="2800" dirty="0" smtClean="0">
                <a:latin typeface="Times New Roman" pitchFamily="18" charset="0"/>
                <a:cs typeface="Times New Roman" pitchFamily="18" charset="0"/>
              </a:rPr>
              <a:t>Collecting  all the data and maps needed from municipality .</a:t>
            </a:r>
          </a:p>
          <a:p>
            <a:pPr>
              <a:buFont typeface="Wingdings" pitchFamily="2" charset="2"/>
              <a:buChar char="v"/>
            </a:pPr>
            <a:r>
              <a:rPr lang="en-US" sz="2800" dirty="0" smtClean="0">
                <a:latin typeface="Times New Roman" pitchFamily="18" charset="0"/>
                <a:cs typeface="Times New Roman" pitchFamily="18" charset="0"/>
              </a:rPr>
              <a:t>Convert  WDN from AutoCAD map to </a:t>
            </a:r>
            <a:r>
              <a:rPr lang="en-US" sz="2800" dirty="0" err="1" smtClean="0">
                <a:latin typeface="Times New Roman" pitchFamily="18" charset="0"/>
                <a:cs typeface="Times New Roman" pitchFamily="18" charset="0"/>
              </a:rPr>
              <a:t>WaterCAD</a:t>
            </a:r>
            <a:endParaRPr lang="en-US" sz="2800" dirty="0" smtClean="0">
              <a:latin typeface="Times New Roman" pitchFamily="18" charset="0"/>
              <a:cs typeface="Times New Roman" pitchFamily="18" charset="0"/>
            </a:endParaRPr>
          </a:p>
          <a:p>
            <a:pPr>
              <a:buNone/>
            </a:pPr>
            <a:endParaRPr lang="en-US" sz="2800" dirty="0" smtClean="0"/>
          </a:p>
          <a:p>
            <a:pPr>
              <a:buNone/>
            </a:pPr>
            <a:endParaRPr lang="en-US" sz="2800" dirty="0"/>
          </a:p>
        </p:txBody>
      </p:sp>
      <p:pic>
        <p:nvPicPr>
          <p:cNvPr id="4" name="Picture 3" descr="E:\Documents and Settings\Eng.Heba\My Documents\My Pictures\YYYYYYYYYYYYYYYYYY.bmp"/>
          <p:cNvPicPr/>
          <p:nvPr/>
        </p:nvPicPr>
        <p:blipFill>
          <a:blip r:embed="rId2"/>
          <a:srcRect/>
          <a:stretch>
            <a:fillRect/>
          </a:stretch>
        </p:blipFill>
        <p:spPr bwMode="auto">
          <a:xfrm>
            <a:off x="2133600" y="2895600"/>
            <a:ext cx="4191000" cy="2286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5"/>
          <p:cNvSpPr/>
          <p:nvPr/>
        </p:nvSpPr>
        <p:spPr>
          <a:xfrm>
            <a:off x="304800" y="5410200"/>
            <a:ext cx="8382000" cy="523220"/>
          </a:xfrm>
          <a:prstGeom prst="rect">
            <a:avLst/>
          </a:prstGeom>
        </p:spPr>
        <p:txBody>
          <a:bodyPr wrap="square">
            <a:spAutoFit/>
          </a:bodyPr>
          <a:lstStyle/>
          <a:p>
            <a:pPr>
              <a:buFont typeface="Wingdings" pitchFamily="2" charset="2"/>
              <a:buChar char="v"/>
            </a:pPr>
            <a:r>
              <a:rPr lang="en-US" sz="2800" dirty="0" smtClean="0">
                <a:latin typeface="Times New Roman" pitchFamily="18" charset="0"/>
                <a:cs typeface="Times New Roman" pitchFamily="18" charset="0"/>
              </a:rPr>
              <a:t>Draw all pipes and nodes over drawing in </a:t>
            </a:r>
            <a:r>
              <a:rPr lang="en-US" sz="2800" dirty="0" err="1" smtClean="0">
                <a:latin typeface="Times New Roman" pitchFamily="18" charset="0"/>
                <a:cs typeface="Times New Roman" pitchFamily="18" charset="0"/>
              </a:rPr>
              <a:t>WaterCAD</a:t>
            </a:r>
            <a:r>
              <a:rPr lang="en-US" sz="28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AutoCAD map</a:t>
            </a:r>
            <a:endParaRPr lang="en-US" dirty="0"/>
          </a:p>
        </p:txBody>
      </p:sp>
      <p:pic>
        <p:nvPicPr>
          <p:cNvPr id="1026" name="Picture 2"/>
          <p:cNvPicPr>
            <a:picLocks noGrp="1" noChangeAspect="1" noChangeArrowheads="1"/>
          </p:cNvPicPr>
          <p:nvPr>
            <p:ph idx="4294967295"/>
          </p:nvPr>
        </p:nvPicPr>
        <p:blipFill>
          <a:blip r:embed="rId2"/>
          <a:srcRect/>
          <a:stretch>
            <a:fillRect/>
          </a:stretch>
        </p:blipFill>
        <p:spPr bwMode="auto">
          <a:xfrm>
            <a:off x="609600" y="1219200"/>
            <a:ext cx="7696200" cy="541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Autofit/>
          </a:bodyPr>
          <a:lstStyle/>
          <a:p>
            <a:pPr algn="l">
              <a:buFont typeface="Wingdings" pitchFamily="2" charset="2"/>
              <a:buChar char="v"/>
            </a:pPr>
            <a:r>
              <a:rPr lang="en-US" sz="3200" dirty="0" smtClean="0">
                <a:latin typeface="Times New Roman" pitchFamily="18" charset="0"/>
                <a:cs typeface="Times New Roman" pitchFamily="18" charset="0"/>
              </a:rPr>
              <a:t>Insert pipe  diameters  manually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pPr>
              <a:buNone/>
            </a:pPr>
            <a:endParaRPr lang="en-US" sz="2900" dirty="0" smtClean="0">
              <a:latin typeface="Times New Roman" pitchFamily="18" charset="0"/>
              <a:ea typeface="+mj-ea"/>
              <a:cs typeface="Times New Roman" pitchFamily="18" charset="0"/>
            </a:endParaRPr>
          </a:p>
          <a:p>
            <a:pPr>
              <a:buFont typeface="Wingdings" pitchFamily="2" charset="2"/>
              <a:buChar char="v"/>
            </a:pPr>
            <a:r>
              <a:rPr lang="en-US" dirty="0" smtClean="0">
                <a:latin typeface="Times New Roman" pitchFamily="18" charset="0"/>
                <a:cs typeface="Times New Roman" pitchFamily="18" charset="0"/>
              </a:rPr>
              <a:t>Elevation of nodes:</a:t>
            </a:r>
            <a:r>
              <a:rPr lang="en-US" dirty="0" smtClean="0"/>
              <a:t> </a:t>
            </a:r>
            <a:r>
              <a:rPr lang="en-US" dirty="0" smtClean="0">
                <a:latin typeface="Times New Roman" pitchFamily="18" charset="0"/>
                <a:cs typeface="Times New Roman" pitchFamily="18" charset="0"/>
              </a:rPr>
              <a:t>the elevation automatically will be provided.</a:t>
            </a:r>
          </a:p>
          <a:p>
            <a:pPr>
              <a:buFont typeface="Wingdings" pitchFamily="2" charset="2"/>
              <a:buChar char="v"/>
            </a:pPr>
            <a:endParaRPr lang="en-US" dirty="0" smtClean="0">
              <a:latin typeface="Times New Roman" pitchFamily="18" charset="0"/>
              <a:ea typeface="+mj-ea"/>
              <a:cs typeface="Times New Roman" pitchFamily="18" charset="0"/>
            </a:endParaRPr>
          </a:p>
          <a:p>
            <a:pPr>
              <a:buFont typeface="Wingdings" pitchFamily="2" charset="2"/>
              <a:buChar char="v"/>
            </a:pPr>
            <a:r>
              <a:rPr lang="en-US" dirty="0" smtClean="0">
                <a:latin typeface="Times New Roman" pitchFamily="18" charset="0"/>
                <a:ea typeface="+mj-ea"/>
                <a:cs typeface="Times New Roman" pitchFamily="18" charset="0"/>
              </a:rPr>
              <a:t>Insert value of Hazen-Williams </a:t>
            </a:r>
            <a:r>
              <a:rPr lang="en-US" dirty="0" err="1" smtClean="0">
                <a:latin typeface="Times New Roman" pitchFamily="18" charset="0"/>
                <a:ea typeface="+mj-ea"/>
                <a:cs typeface="Times New Roman" pitchFamily="18" charset="0"/>
              </a:rPr>
              <a:t>Coeffecient</a:t>
            </a:r>
            <a:r>
              <a:rPr lang="en-US" dirty="0" smtClean="0">
                <a:latin typeface="Times New Roman" pitchFamily="18" charset="0"/>
                <a:ea typeface="+mj-ea"/>
                <a:cs typeface="Times New Roman" pitchFamily="18" charset="0"/>
              </a:rPr>
              <a:t>  which depends on type and age of pipes.</a:t>
            </a:r>
          </a:p>
          <a:p>
            <a:pPr>
              <a:buNone/>
            </a:pPr>
            <a:endParaRPr lang="en-US" sz="2900" dirty="0" smtClean="0">
              <a:latin typeface="Times New Roman" pitchFamily="18" charset="0"/>
              <a:ea typeface="+mj-ea"/>
              <a:cs typeface="Times New Roman" pitchFamily="18" charset="0"/>
            </a:endParaRPr>
          </a:p>
          <a:p>
            <a:pPr>
              <a:buFont typeface="Wingdings" pitchFamily="2" charset="2"/>
              <a:buChar char="v"/>
            </a:pPr>
            <a:r>
              <a:rPr lang="en-US" sz="2900" dirty="0" smtClean="0">
                <a:latin typeface="Times New Roman" pitchFamily="18" charset="0"/>
                <a:ea typeface="+mj-ea"/>
                <a:cs typeface="Times New Roman" pitchFamily="18" charset="0"/>
              </a:rPr>
              <a:t> Insert demand at nodes:</a:t>
            </a:r>
            <a:r>
              <a:rPr lang="en-US" sz="2800" dirty="0" smtClean="0"/>
              <a:t> </a:t>
            </a:r>
            <a:r>
              <a:rPr lang="en-US" sz="2900" dirty="0">
                <a:latin typeface="Times New Roman" pitchFamily="18" charset="0"/>
                <a:ea typeface="+mj-ea"/>
                <a:cs typeface="Times New Roman" pitchFamily="18" charset="0"/>
              </a:rPr>
              <a:t>water consumption according to the Municipality in 2009 is ( 60 </a:t>
            </a:r>
            <a:r>
              <a:rPr lang="en-US" sz="2900" dirty="0" err="1">
                <a:latin typeface="Times New Roman" pitchFamily="18" charset="0"/>
                <a:ea typeface="+mj-ea"/>
                <a:cs typeface="Times New Roman" pitchFamily="18" charset="0"/>
              </a:rPr>
              <a:t>l/c</a:t>
            </a:r>
            <a:r>
              <a:rPr lang="en-US" sz="2900" dirty="0">
                <a:latin typeface="Times New Roman" pitchFamily="18" charset="0"/>
                <a:ea typeface="+mj-ea"/>
                <a:cs typeface="Times New Roman" pitchFamily="18" charset="0"/>
              </a:rPr>
              <a:t>/d) and daily water supply is (72 </a:t>
            </a:r>
            <a:r>
              <a:rPr lang="en-US" sz="2900" dirty="0" err="1">
                <a:latin typeface="Times New Roman" pitchFamily="18" charset="0"/>
                <a:ea typeface="+mj-ea"/>
                <a:cs typeface="Times New Roman" pitchFamily="18" charset="0"/>
              </a:rPr>
              <a:t>l/c</a:t>
            </a:r>
            <a:r>
              <a:rPr lang="en-US" sz="2900" dirty="0">
                <a:latin typeface="Times New Roman" pitchFamily="18" charset="0"/>
                <a:ea typeface="+mj-ea"/>
                <a:cs typeface="Times New Roman" pitchFamily="18" charset="0"/>
              </a:rPr>
              <a:t>/d).</a:t>
            </a:r>
          </a:p>
          <a:p>
            <a:pPr>
              <a:buNone/>
            </a:pPr>
            <a:endParaRPr lang="en-US" sz="29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1510</TotalTime>
  <Words>840</Words>
  <Application>Microsoft Office PowerPoint</Application>
  <PresentationFormat>On-screen Show (4:3)</PresentationFormat>
  <Paragraphs>170</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AN-najah National University Faculty of Engineering Civil engineering Department</vt:lpstr>
      <vt:lpstr>Introduction </vt:lpstr>
      <vt:lpstr>         Objectives  The objectives of this project are : 1. To assess water consumption in the town of to Kifl Hares 2. To hydraulically analyze the WDN of  the town of Kifl Haers using WaterCAD under three scenarios  Existing steady – state.  Existing Transient.   Future Transient .   </vt:lpstr>
      <vt:lpstr>Methodology </vt:lpstr>
      <vt:lpstr>Description of study area  </vt:lpstr>
      <vt:lpstr>WaterCAD Program</vt:lpstr>
      <vt:lpstr>Input Data</vt:lpstr>
      <vt:lpstr>AutoCAD map</vt:lpstr>
      <vt:lpstr>Insert pipe  diameters  manually  </vt:lpstr>
      <vt:lpstr>Input Data </vt:lpstr>
      <vt:lpstr> Thiessen Polygons: which are  the perpendicular bisectors of the lines between all the nodes. They have unique  property that each polygon contains only one node so, it can count houses for every nodes.  </vt:lpstr>
      <vt:lpstr>Existing steady –state scenario </vt:lpstr>
      <vt:lpstr>Pressure </vt:lpstr>
      <vt:lpstr>Velocity </vt:lpstr>
      <vt:lpstr>Demand pattern</vt:lpstr>
      <vt:lpstr>Existing transient steady-state scenario</vt:lpstr>
      <vt:lpstr>Pressure </vt:lpstr>
      <vt:lpstr>Future  transient scenario</vt:lpstr>
      <vt:lpstr>assume the demand in the  future to be 100 L/c/d</vt:lpstr>
      <vt:lpstr>Values of future pressure before modifications</vt:lpstr>
      <vt:lpstr>Velocity before modification </vt:lpstr>
      <vt:lpstr>After modification  </vt:lpstr>
      <vt:lpstr>After modification(Pressure) </vt:lpstr>
      <vt:lpstr>After modification (Velocity)</vt:lpstr>
      <vt:lpstr>Conclusions </vt:lpstr>
      <vt:lpstr>Recommendation </vt:lpstr>
      <vt:lpstr>Selected pipes where the diameter must be changed  </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AN-najah National University Faculty of Engineering Civil engineering Department</dc:title>
  <dc:creator/>
  <cp:lastModifiedBy>Heba</cp:lastModifiedBy>
  <cp:revision>124</cp:revision>
  <dcterms:created xsi:type="dcterms:W3CDTF">2006-08-16T00:00:00Z</dcterms:created>
  <dcterms:modified xsi:type="dcterms:W3CDTF">2011-05-23T20:45:13Z</dcterms:modified>
</cp:coreProperties>
</file>