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494" r:id="rId1"/>
  </p:sldMasterIdLst>
  <p:notesMasterIdLst>
    <p:notesMasterId r:id="rId34"/>
  </p:notesMasterIdLst>
  <p:sldIdLst>
    <p:sldId id="256" r:id="rId2"/>
    <p:sldId id="257" r:id="rId3"/>
    <p:sldId id="323" r:id="rId4"/>
    <p:sldId id="322" r:id="rId5"/>
    <p:sldId id="324" r:id="rId6"/>
    <p:sldId id="325" r:id="rId7"/>
    <p:sldId id="292" r:id="rId8"/>
    <p:sldId id="326" r:id="rId9"/>
    <p:sldId id="327" r:id="rId10"/>
    <p:sldId id="328" r:id="rId11"/>
    <p:sldId id="261" r:id="rId12"/>
    <p:sldId id="262" r:id="rId13"/>
    <p:sldId id="329" r:id="rId14"/>
    <p:sldId id="330" r:id="rId15"/>
    <p:sldId id="260" r:id="rId16"/>
    <p:sldId id="333" r:id="rId17"/>
    <p:sldId id="331" r:id="rId18"/>
    <p:sldId id="332" r:id="rId19"/>
    <p:sldId id="258" r:id="rId20"/>
    <p:sldId id="336" r:id="rId21"/>
    <p:sldId id="334" r:id="rId22"/>
    <p:sldId id="335" r:id="rId23"/>
    <p:sldId id="307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20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7500" autoAdjust="0"/>
    <p:restoredTop sz="94660"/>
  </p:normalViewPr>
  <p:slideViewPr>
    <p:cSldViewPr>
      <p:cViewPr varScale="1">
        <p:scale>
          <a:sx n="66" d="100"/>
          <a:sy n="66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01D8FF-755E-4441-8851-82E5B46577AD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D7EDE47-A64B-4908-B635-B7878C8898B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7004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EDE47-A64B-4908-B635-B7878C8898B5}" type="slidenum">
              <a:rPr lang="ar-SA" smtClean="0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626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EDE47-A64B-4908-B635-B7878C8898B5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0479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75609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29384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16268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60467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30115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582206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4251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06838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3497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15050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5163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223021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53633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6510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6025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79030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90142C-0ADB-4868-85BE-916ACD0C14DB}" type="datetimeFigureOut">
              <a:rPr lang="ar-SA" smtClean="0"/>
              <a:pPr/>
              <a:t>07/25/1436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8C60D1E-ECC1-4CF5-BC90-4BD0C87E992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606927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95" r:id="rId1"/>
    <p:sldLayoutId id="2147484496" r:id="rId2"/>
    <p:sldLayoutId id="2147484497" r:id="rId3"/>
    <p:sldLayoutId id="2147484498" r:id="rId4"/>
    <p:sldLayoutId id="2147484499" r:id="rId5"/>
    <p:sldLayoutId id="2147484500" r:id="rId6"/>
    <p:sldLayoutId id="2147484501" r:id="rId7"/>
    <p:sldLayoutId id="2147484502" r:id="rId8"/>
    <p:sldLayoutId id="2147484503" r:id="rId9"/>
    <p:sldLayoutId id="2147484504" r:id="rId10"/>
    <p:sldLayoutId id="2147484505" r:id="rId11"/>
    <p:sldLayoutId id="2147484506" r:id="rId12"/>
    <p:sldLayoutId id="2147484507" r:id="rId13"/>
    <p:sldLayoutId id="2147484508" r:id="rId14"/>
    <p:sldLayoutId id="2147484509" r:id="rId15"/>
    <p:sldLayoutId id="2147484510" r:id="rId16"/>
    <p:sldLayoutId id="214748451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1556792"/>
            <a:ext cx="6301613" cy="237626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An- Najah National University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/>
              <a:t> </a:t>
            </a:r>
            <a:r>
              <a:rPr lang="en-US" sz="3200" b="1" dirty="0" smtClean="0">
                <a:solidFill>
                  <a:schemeClr val="accent6"/>
                </a:solidFill>
                <a:latin typeface="Comic Sans MS" pitchFamily="66" charset="0"/>
              </a:rPr>
              <a:t>Optimum design and Performance for Nablus Network</a:t>
            </a:r>
            <a:endParaRPr lang="ar-SA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9827" y="4062263"/>
            <a:ext cx="609771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Submitted To :</a:t>
            </a:r>
          </a:p>
          <a:p>
            <a:pPr algn="ctr" rtl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Maher Khammash</a:t>
            </a:r>
          </a:p>
          <a:p>
            <a:pPr algn="ctr" rtl="0"/>
            <a:endParaRPr lang="ar-S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000636"/>
            <a:ext cx="8429652" cy="215443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Prepared By : </a:t>
            </a:r>
          </a:p>
          <a:p>
            <a:pPr algn="ctr" rtl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Haitham Sharaf</a:t>
            </a:r>
          </a:p>
          <a:p>
            <a:pPr algn="ctr" rtl="0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Ahmad Odeh</a:t>
            </a:r>
          </a:p>
          <a:p>
            <a:pPr algn="just" rtl="0"/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/>
            <a:endParaRPr lang="en-US" sz="2000" dirty="0" smtClean="0"/>
          </a:p>
          <a:p>
            <a:pPr algn="ctr"/>
            <a:endParaRPr lang="ar-S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116632"/>
            <a:ext cx="1800225" cy="1440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1241056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6554867" cy="1524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Summary of Total Generation, Loading &amp; </a:t>
            </a:r>
            <a:r>
              <a:rPr lang="en-US" sz="2400" b="1" dirty="0" smtClean="0">
                <a:solidFill>
                  <a:srgbClr val="C00000"/>
                </a:solidFill>
              </a:rPr>
              <a:t>Demand :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5" descr="C:\Users\Ahmad Odeh\Desktop\مشروع تخرج 2\Final Etap Analysis\summary\( 6.6 - 11 ) K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43012"/>
            <a:ext cx="8358246" cy="540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24" y="0"/>
            <a:ext cx="8818694" cy="1142984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Maximum </a:t>
            </a:r>
            <a:r>
              <a:rPr lang="en-US" sz="2800" b="1" dirty="0" smtClean="0">
                <a:solidFill>
                  <a:srgbClr val="C00000"/>
                </a:solidFill>
              </a:rPr>
              <a:t>Case 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364" y="3286124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SA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329116" cy="4800600"/>
          </a:xfrm>
        </p:spPr>
        <p:txBody>
          <a:bodyPr>
            <a:normAutofit/>
          </a:bodyPr>
          <a:lstStyle/>
          <a:p>
            <a:pPr marL="82296" indent="0" algn="just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4414" y="1500174"/>
            <a:ext cx="564358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tap changer of the main </a:t>
            </a:r>
          </a:p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transformer was increased by 10% and</a:t>
            </a:r>
          </a:p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s</a:t>
            </a:r>
            <a:r>
              <a:rPr lang="en-US" sz="2000" b="1" dirty="0" smtClean="0">
                <a:solidFill>
                  <a:schemeClr val="bg1"/>
                </a:solidFill>
              </a:rPr>
              <a:t>ix capacitors </a:t>
            </a:r>
            <a:r>
              <a:rPr lang="en-US" sz="2000" b="1" dirty="0" smtClean="0">
                <a:solidFill>
                  <a:schemeClr val="bg1"/>
                </a:solidFill>
              </a:rPr>
              <a:t>were added on the lowest</a:t>
            </a:r>
          </a:p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voltage buses of (600, 4x800, 400 kVAr</a:t>
            </a:r>
            <a:r>
              <a:rPr lang="en-US" sz="2000" b="1" dirty="0" smtClean="0">
                <a:solidFill>
                  <a:schemeClr val="bg1"/>
                </a:solidFill>
              </a:rPr>
              <a:t>) 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order to improve the voltages and the </a:t>
            </a:r>
            <a:r>
              <a:rPr lang="en-US" sz="2000" b="1" dirty="0" smtClean="0">
                <a:solidFill>
                  <a:schemeClr val="bg1"/>
                </a:solidFill>
              </a:rPr>
              <a:t>power factor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79495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hmad Odeh\Desktop\max cap.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680"/>
            <a:ext cx="7715304" cy="62865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7676359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0"/>
            <a:ext cx="6929486" cy="15716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 following table shows the </a:t>
            </a:r>
            <a:r>
              <a:rPr lang="en-US" sz="2400" b="1" dirty="0" smtClean="0">
                <a:solidFill>
                  <a:srgbClr val="C00000"/>
                </a:solidFill>
              </a:rPr>
              <a:t>over </a:t>
            </a:r>
            <a:r>
              <a:rPr lang="en-US" sz="2400" b="1" dirty="0" smtClean="0">
                <a:solidFill>
                  <a:srgbClr val="C00000"/>
                </a:solidFill>
              </a:rPr>
              <a:t>voltages on some </a:t>
            </a:r>
            <a:r>
              <a:rPr lang="en-US" sz="2400" b="1" dirty="0" smtClean="0">
                <a:solidFill>
                  <a:srgbClr val="C00000"/>
                </a:solidFill>
              </a:rPr>
              <a:t>buses:</a:t>
            </a:r>
            <a:endParaRPr lang="ar-SA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14" y="1285859"/>
          <a:ext cx="6286544" cy="5488706"/>
        </p:xfrm>
        <a:graphic>
          <a:graphicData uri="http://schemas.openxmlformats.org/drawingml/2006/table">
            <a:tbl>
              <a:tblPr/>
              <a:tblGrid>
                <a:gridCol w="1892744"/>
                <a:gridCol w="1270608"/>
                <a:gridCol w="1580030"/>
                <a:gridCol w="1543162"/>
              </a:tblGrid>
              <a:tr h="84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 Voltage (KV)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Operating Voltage (KV)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V%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11.531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Bus102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11.505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104.6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11.508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104.6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11.478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11.480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Bus185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11.419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11.579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105.3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11.579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105.3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11.565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105.1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Bus230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11.613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105.6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0.421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105.1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Bus132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0.423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105.7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Bus148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103.7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Bus33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0.424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106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Bus79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103.5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6554867" cy="1524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Summary of Total Generation, Loading &amp; </a:t>
            </a:r>
            <a:r>
              <a:rPr lang="en-US" sz="2400" b="1" dirty="0" smtClean="0">
                <a:solidFill>
                  <a:srgbClr val="C00000"/>
                </a:solidFill>
              </a:rPr>
              <a:t>Demand :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Ahmad Odeh\Desktop\مشروع تخرج 2\Final Etap Analysis\summary\Max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71587"/>
            <a:ext cx="8286808" cy="5300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459762" cy="790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Minimum Case 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1000108"/>
            <a:ext cx="7498080" cy="4800600"/>
          </a:xfrm>
        </p:spPr>
        <p:txBody>
          <a:bodyPr>
            <a:normAutofit/>
          </a:bodyPr>
          <a:lstStyle/>
          <a:p>
            <a:pPr marL="82296" indent="0" algn="just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tap changer was increased by 5% </a:t>
            </a:r>
          </a:p>
          <a:p>
            <a:pPr marL="82296" indent="0" algn="just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loads were halved (decreased by 50%).</a:t>
            </a:r>
          </a:p>
          <a:p>
            <a:pPr marL="82296" indent="0" algn="just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then, 5 capacitors were added of (200, 800,</a:t>
            </a:r>
          </a:p>
          <a:p>
            <a:pPr marL="82296" indent="0" algn="just">
              <a:lnSpc>
                <a:spcPct val="20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2x400, 100 kVAr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just" rtl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2155574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hmad Odeh\Desktop\مشروع تخرج 2\capacitors\min\min cap . 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8143932" cy="5857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0"/>
            <a:ext cx="6929486" cy="15716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 following table shows the </a:t>
            </a:r>
            <a:r>
              <a:rPr lang="en-US" sz="2400" b="1" dirty="0" smtClean="0">
                <a:solidFill>
                  <a:srgbClr val="C00000"/>
                </a:solidFill>
              </a:rPr>
              <a:t>over </a:t>
            </a:r>
            <a:r>
              <a:rPr lang="en-US" sz="2400" b="1" dirty="0" smtClean="0">
                <a:solidFill>
                  <a:srgbClr val="C00000"/>
                </a:solidFill>
              </a:rPr>
              <a:t>voltages on some </a:t>
            </a:r>
            <a:r>
              <a:rPr lang="en-US" sz="2400" b="1" dirty="0" smtClean="0">
                <a:solidFill>
                  <a:srgbClr val="C00000"/>
                </a:solidFill>
              </a:rPr>
              <a:t>buses:</a:t>
            </a:r>
            <a:endParaRPr lang="ar-SA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14" y="1285859"/>
          <a:ext cx="6286544" cy="5508708"/>
        </p:xfrm>
        <a:graphic>
          <a:graphicData uri="http://schemas.openxmlformats.org/drawingml/2006/table">
            <a:tbl>
              <a:tblPr/>
              <a:tblGrid>
                <a:gridCol w="1892744"/>
                <a:gridCol w="1270608"/>
                <a:gridCol w="1580030"/>
                <a:gridCol w="1543162"/>
              </a:tblGrid>
              <a:tr h="84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 Voltage (KV)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Operating Voltage (KV)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V%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11.254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11.241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11.243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11.228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11.229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Bus185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101.8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11.299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11.292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Bus230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33350" algn="l"/>
                          <a:tab pos="245745" algn="ctr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11.322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102.9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Bus132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Bus148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101.7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Bus33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Bus79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101.8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6554867" cy="1524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Summary of Total Generation, Loading &amp; </a:t>
            </a:r>
            <a:r>
              <a:rPr lang="en-US" sz="2400" b="1" dirty="0" smtClean="0">
                <a:solidFill>
                  <a:srgbClr val="C00000"/>
                </a:solidFill>
              </a:rPr>
              <a:t>Demand :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5" name="Picture 4" descr="C:\Users\Ahmad Odeh\Desktop\مشروع تخرج 2\Final Etap Analysis\summary\M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14422"/>
            <a:ext cx="8286808" cy="539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2863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         Post-Fault </a:t>
            </a:r>
            <a:r>
              <a:rPr lang="en-US" b="1" dirty="0" smtClean="0">
                <a:solidFill>
                  <a:srgbClr val="C00000"/>
                </a:solidFill>
              </a:rPr>
              <a:t>Case: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71612"/>
            <a:ext cx="7755902" cy="4000528"/>
          </a:xfrm>
        </p:spPr>
        <p:txBody>
          <a:bodyPr>
            <a:normAutofit/>
          </a:bodyPr>
          <a:lstStyle/>
          <a:p>
            <a:pPr marL="658368" lvl="2" indent="0">
              <a:lnSpc>
                <a:spcPct val="22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case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maximum case was used and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branch with the highest</a:t>
            </a:r>
          </a:p>
          <a:p>
            <a:pPr marL="658368" lvl="2" indent="0">
              <a:lnSpc>
                <a:spcPct val="22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apparent power will have its impedance </a:t>
            </a:r>
          </a:p>
          <a:p>
            <a:pPr marL="658368" lvl="2" indent="0">
              <a:lnSpc>
                <a:spcPct val="220000"/>
              </a:lnSpc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 &amp; X) multiplied by 2.</a:t>
            </a:r>
          </a:p>
          <a:p>
            <a:pPr marL="658368" lvl="2" indent="0" algn="l" rtl="0">
              <a:buNone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algn="l" rtl="0">
              <a:buNone/>
            </a:pPr>
            <a:endParaRPr lang="ar-S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5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32656"/>
            <a:ext cx="7642096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ABSTRACT</a:t>
            </a:r>
          </a:p>
          <a:p>
            <a:pPr marL="82296" indent="0" algn="l" rtl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 smtClean="0"/>
              <a:t>    </a:t>
            </a:r>
            <a:r>
              <a:rPr lang="en-US" sz="2400" b="1" dirty="0" smtClean="0"/>
              <a:t>Project </a:t>
            </a:r>
            <a:r>
              <a:rPr lang="en-US" sz="2400" b="1" dirty="0" smtClean="0"/>
              <a:t>One </a:t>
            </a:r>
            <a:r>
              <a:rPr lang="en-US" sz="2400" b="1" dirty="0" smtClean="0"/>
              <a:t>was to gather initial data for </a:t>
            </a:r>
          </a:p>
          <a:p>
            <a:pPr>
              <a:buNone/>
            </a:pPr>
            <a:r>
              <a:rPr lang="en-US" sz="2400" b="1" dirty="0" smtClean="0"/>
              <a:t>"Mojair Addin" network and subject it to a</a:t>
            </a:r>
          </a:p>
          <a:p>
            <a:pPr>
              <a:buNone/>
            </a:pPr>
            <a:r>
              <a:rPr lang="en-US" sz="2400" b="1" dirty="0" smtClean="0"/>
              <a:t>load flow study under its normal condition</a:t>
            </a:r>
          </a:p>
          <a:p>
            <a:pPr>
              <a:buNone/>
            </a:pPr>
            <a:r>
              <a:rPr lang="en-US" sz="2400" b="1" dirty="0" smtClean="0"/>
              <a:t>(6.6 kV</a:t>
            </a:r>
            <a:r>
              <a:rPr lang="en-US" sz="2400" b="1" dirty="0" smtClean="0"/>
              <a:t>).</a:t>
            </a:r>
            <a:endParaRPr lang="en-US" sz="2400" b="1" dirty="0" smtClean="0"/>
          </a:p>
          <a:p>
            <a:pPr marL="82296" indent="0" algn="justLow" rtl="0">
              <a:buNone/>
            </a:pPr>
            <a:endParaRPr lang="en-US" dirty="0" smtClean="0"/>
          </a:p>
          <a:p>
            <a:pPr algn="l" rtl="0">
              <a:buNone/>
            </a:pPr>
            <a:endParaRPr lang="en-US" dirty="0"/>
          </a:p>
          <a:p>
            <a:pPr marL="82296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50300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hmad Odeh\Desktop\8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501090" cy="5786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0"/>
            <a:ext cx="6929486" cy="15716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 following table shows the </a:t>
            </a:r>
            <a:r>
              <a:rPr lang="en-US" sz="2400" b="1" dirty="0" smtClean="0">
                <a:solidFill>
                  <a:srgbClr val="C00000"/>
                </a:solidFill>
              </a:rPr>
              <a:t>over </a:t>
            </a:r>
            <a:r>
              <a:rPr lang="en-US" sz="2400" b="1" dirty="0" smtClean="0">
                <a:solidFill>
                  <a:srgbClr val="C00000"/>
                </a:solidFill>
              </a:rPr>
              <a:t>voltages on some </a:t>
            </a:r>
            <a:r>
              <a:rPr lang="en-US" sz="2400" b="1" dirty="0" smtClean="0">
                <a:solidFill>
                  <a:srgbClr val="C00000"/>
                </a:solidFill>
              </a:rPr>
              <a:t>buses:</a:t>
            </a:r>
            <a:endParaRPr lang="ar-SA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14" y="1285859"/>
          <a:ext cx="6286544" cy="5508708"/>
        </p:xfrm>
        <a:graphic>
          <a:graphicData uri="http://schemas.openxmlformats.org/drawingml/2006/table">
            <a:tbl>
              <a:tblPr/>
              <a:tblGrid>
                <a:gridCol w="1892744"/>
                <a:gridCol w="1270608"/>
                <a:gridCol w="1580030"/>
                <a:gridCol w="1543162"/>
              </a:tblGrid>
              <a:tr h="84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 Voltage (KV)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Operating Voltage (KV)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V%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104.8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11.504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11.507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11.477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11.479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104.4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Bus185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11.418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103.8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11.471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11.470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11.457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104.2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Bus230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11.612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105.6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0.417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104.1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Bus132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0.423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105.8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Bus148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0.415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103.7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Bus33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0.424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106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Bus79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0.414</a:t>
                      </a:r>
                      <a:endParaRPr lang="en-US" sz="1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103.5</a:t>
                      </a:r>
                      <a:endParaRPr lang="en-US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6554867" cy="1524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Summary of Total Generation, Loading &amp; </a:t>
            </a:r>
            <a:r>
              <a:rPr lang="en-US" sz="2400" b="1" dirty="0" smtClean="0">
                <a:solidFill>
                  <a:srgbClr val="C00000"/>
                </a:solidFill>
              </a:rPr>
              <a:t>Demand :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Ahmad Odeh\Desktop\مشروع تخرج 2\Final Etap Analysis\summary\Post 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501122" cy="531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-228600"/>
            <a:ext cx="8253443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      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Comparing between the cases:</a:t>
            </a:r>
            <a:endParaRPr lang="en-US" sz="28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7158" y="1000098"/>
          <a:ext cx="8501122" cy="5486867"/>
        </p:xfrm>
        <a:graphic>
          <a:graphicData uri="http://schemas.openxmlformats.org/drawingml/2006/table">
            <a:tbl>
              <a:tblPr/>
              <a:tblGrid>
                <a:gridCol w="797944"/>
                <a:gridCol w="683035"/>
                <a:gridCol w="796336"/>
                <a:gridCol w="569731"/>
                <a:gridCol w="597053"/>
                <a:gridCol w="682231"/>
                <a:gridCol w="744908"/>
                <a:gridCol w="148823"/>
                <a:gridCol w="458032"/>
                <a:gridCol w="654908"/>
                <a:gridCol w="910446"/>
                <a:gridCol w="823658"/>
                <a:gridCol w="634017"/>
              </a:tblGrid>
              <a:tr h="542763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Normal case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( 6.6 KV)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Changing swing bus 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  (6.6-11) KV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Maximum  Case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14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 Voltage (KV)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Operating Voltage (KV)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 Voltage (KV)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Operating Voltage (KV)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 Voltage (KV)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Operating Voltage (KV)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0748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Medium voltage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89.4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10.245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93.1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11.531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5.805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87.9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10.19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11.478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5.807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Bus179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10.191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11.480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Bus185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5.667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85.9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Bus185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10.116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Bus185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11.419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6.04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91.5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10.325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93.9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11.579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105.3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6.038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91.5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Bus224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10.325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93.9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11.579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105.3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300748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Low Voltage (0.4 KV)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0.352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0.371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Bus110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0.352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Bus110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0.371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Bus110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0.417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104.4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Bus154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0.340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85.1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Bus154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0.367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91.7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Bus154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Bus156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0.340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84.9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Bus156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0.367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97.6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Bus156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103.5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0.354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88.5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Bus27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0.371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92.8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Bus27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Bus60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0.355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88.8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Bus60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0.372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Bus60</a:t>
                      </a:r>
                      <a:endParaRPr lang="en-US" sz="1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0.419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104.7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6250" marR="362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71538" y="500045"/>
          <a:ext cx="7429553" cy="5560497"/>
        </p:xfrm>
        <a:graphic>
          <a:graphicData uri="http://schemas.openxmlformats.org/drawingml/2006/table">
            <a:tbl>
              <a:tblPr/>
              <a:tblGrid>
                <a:gridCol w="1370068"/>
                <a:gridCol w="862101"/>
                <a:gridCol w="1004581"/>
                <a:gridCol w="719622"/>
                <a:gridCol w="753690"/>
                <a:gridCol w="861070"/>
                <a:gridCol w="940567"/>
                <a:gridCol w="917854"/>
              </a:tblGrid>
              <a:tr h="33424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Minimum Case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Post- fault Case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851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</a:t>
                      </a:r>
                      <a:endParaRPr lang="en-US" sz="1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 Voltage (KV)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Operating Voltage (KV)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V%</a:t>
                      </a:r>
                      <a:endParaRPr lang="en-US" sz="1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</a:t>
                      </a:r>
                      <a:endParaRPr lang="en-US" sz="14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 Voltage (KV)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Operating Voltage (KV)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V%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37043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Medium voltage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11.254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102.3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11.53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104.8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Bus178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11.228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102.1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Bus178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11.477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Bus179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11.229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102.1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Bus179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11.479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Bus185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101.8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Bus185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11.418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103.8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Bus223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11.3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Bus223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11.471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Bus224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11.299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Bus224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11.470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370432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Low Voltage (0.4 KV)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Bus108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0.408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102.1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Bus108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Bus110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0.408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102.1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Bus110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104.3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Bus154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101.6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Bus154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9075" algn="l"/>
                        </a:tabLs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0.414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Bus156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101.7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Bus156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0.414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103.5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0.409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102.2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Bus27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0.413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103.4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  <a:tr h="29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Bus60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102.4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Bus60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0.419</a:t>
                      </a:r>
                      <a:endParaRPr lang="en-US" sz="1600" b="1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104.7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37767" marR="377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C9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357158" y="285728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following table shows the apparent</a:t>
            </a:r>
          </a:p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losses for these five cases::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31" y="1571612"/>
          <a:ext cx="8143934" cy="3500463"/>
        </p:xfrm>
        <a:graphic>
          <a:graphicData uri="http://schemas.openxmlformats.org/drawingml/2006/table">
            <a:tbl>
              <a:tblPr rtl="1"/>
              <a:tblGrid>
                <a:gridCol w="1357004"/>
                <a:gridCol w="1357004"/>
                <a:gridCol w="1357004"/>
                <a:gridCol w="1357004"/>
                <a:gridCol w="1121916"/>
                <a:gridCol w="1594002"/>
              </a:tblGrid>
              <a:tr h="129914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Post –fault case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Minimum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Case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Maximum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Case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Changing swing bus (6.6-11)kV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Normal  Case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(6.6)kV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---------------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90218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0.362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0.085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0.334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0.417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1.020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Real Losses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 MW)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1299141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2.116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0.494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2.081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2.355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3.196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Reactive Losses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 </a:t>
                      </a: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MAvr)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285728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Comparison between the cases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considering </a:t>
            </a:r>
          </a:p>
          <a:p>
            <a:pPr algn="l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power factor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ar-SA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595" y="2428868"/>
          <a:ext cx="8429684" cy="2540948"/>
        </p:xfrm>
        <a:graphic>
          <a:graphicData uri="http://schemas.openxmlformats.org/drawingml/2006/table">
            <a:tbl>
              <a:tblPr rtl="1"/>
              <a:tblGrid>
                <a:gridCol w="1404618"/>
                <a:gridCol w="1404618"/>
                <a:gridCol w="1404618"/>
                <a:gridCol w="1404618"/>
                <a:gridCol w="1161282"/>
                <a:gridCol w="1649930"/>
              </a:tblGrid>
              <a:tr h="135967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Post –fault case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Minimum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Case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Maximum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Case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Changing swing bus (6.6-11)kV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Normal  Case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(6.6)kV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---------------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1181270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90.70  Lag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90.84  Lag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90.75  Lag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80.76 Lag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79.97 Lag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Power Factor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  <a:cs typeface="Arial"/>
                        </a:rPr>
                        <a:t>Swing Bus</a:t>
                      </a:r>
                      <a:endParaRPr lang="en-US" sz="20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3174" y="357166"/>
            <a:ext cx="3406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Economical Study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785926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3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*Saving </a:t>
            </a:r>
            <a:r>
              <a:rPr lang="en-US" sz="2000" b="1" dirty="0" smtClean="0">
                <a:solidFill>
                  <a:schemeClr val="bg1"/>
                </a:solidFill>
              </a:rPr>
              <a:t>in penalties of PF= 79023.69 </a:t>
            </a:r>
            <a:r>
              <a:rPr lang="en-US" sz="2000" b="1" dirty="0" smtClean="0">
                <a:solidFill>
                  <a:schemeClr val="bg1"/>
                </a:solidFill>
              </a:rPr>
              <a:t>NIS/year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l">
              <a:lnSpc>
                <a:spcPct val="3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*</a:t>
            </a:r>
            <a:r>
              <a:rPr lang="en-US" sz="2000" b="1" dirty="0" smtClean="0">
                <a:solidFill>
                  <a:schemeClr val="bg1"/>
                </a:solidFill>
              </a:rPr>
              <a:t>Saving in losses= 305373.6 </a:t>
            </a:r>
            <a:r>
              <a:rPr lang="en-US" sz="2000" b="1" dirty="0" smtClean="0">
                <a:solidFill>
                  <a:schemeClr val="bg1"/>
                </a:solidFill>
              </a:rPr>
              <a:t>NIS/year</a:t>
            </a:r>
          </a:p>
          <a:p>
            <a:pPr algn="l">
              <a:lnSpc>
                <a:spcPct val="3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*Total </a:t>
            </a:r>
            <a:r>
              <a:rPr lang="en-US" sz="2000" b="1" dirty="0" smtClean="0">
                <a:solidFill>
                  <a:schemeClr val="bg1"/>
                </a:solidFill>
              </a:rPr>
              <a:t>cost of capacitor banks =  (4200 * 15 ) = 63000 </a:t>
            </a:r>
            <a:r>
              <a:rPr lang="en-US" sz="2000" b="1" dirty="0" smtClean="0">
                <a:solidFill>
                  <a:schemeClr val="bg1"/>
                </a:solidFill>
              </a:rPr>
              <a:t>NIS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l">
              <a:lnSpc>
                <a:spcPct val="3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*Simple Payback Period= 0.18 year= 2.16 month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0100" y="285728"/>
            <a:ext cx="656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Industrial Region of </a:t>
            </a:r>
            <a:r>
              <a:rPr lang="en-US" sz="2800" b="1" dirty="0" smtClean="0">
                <a:solidFill>
                  <a:srgbClr val="C00000"/>
                </a:solidFill>
              </a:rPr>
              <a:t>Bait- Foureek:</a:t>
            </a:r>
            <a:endParaRPr lang="ar-SA" sz="2800" b="1" dirty="0">
              <a:solidFill>
                <a:srgbClr val="C00000"/>
              </a:solidFill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1285860"/>
            <a:ext cx="91440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industrial region suggested in bait- Foureek which will be connected to the connection point of Howara at a high voltage of 33 kV, which has an estimated load of 10 MW depending on the information given by Northern Electricity Distribution Company (NEDCO), where a transformer will be used of 33/0.4 kV. No transformer will be used to convert from 33/11 kV and that's due to economical reasons.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357298"/>
            <a:ext cx="8182004" cy="4090998"/>
          </a:xfrm>
        </p:spPr>
        <p:txBody>
          <a:bodyPr>
            <a:normAutofit fontScale="90000"/>
          </a:bodyPr>
          <a:lstStyle/>
          <a:p>
            <a:pPr lvl="0">
              <a:lnSpc>
                <a:spcPct val="200000"/>
              </a:lnSpc>
            </a:pP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Since </a:t>
            </a:r>
            <a:r>
              <a:rPr lang="en-US" sz="27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industrial region is directly connected to the connection point of Howara, there's no need for a load flow study for the whole network which is connected to it.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688" y="0"/>
            <a:ext cx="8858312" cy="1500174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One Line Diagram of   Nablus   Network</a:t>
            </a:r>
            <a:endParaRPr lang="ar-SA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hmad Ibrahim\Desktop\575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851535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571472" y="285728"/>
            <a:ext cx="66437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Calculation: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1214422"/>
            <a:ext cx="9144000" cy="534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Real Power = 10 MW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Power Factor = 0.85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Using Transformer of (33-0.4) KV 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Apparent Power S = ( Real Power / Power Factor)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S = ( 10 / 0.85 ) = 11.76 MVA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Rated Transformer =  ( S Load / Load Factor)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S = (  11.76 / 0.7 ) = 16.8 MVA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54867" cy="1524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                   Conclusion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582341"/>
            <a:ext cx="8143932" cy="4302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After subjecting "Mojair Addin" network to a</a:t>
            </a:r>
          </a:p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load flow study and improving it, drop</a:t>
            </a:r>
          </a:p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voltage was clearly decreased, apparent</a:t>
            </a:r>
          </a:p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losses was reduced, and the power factor was</a:t>
            </a:r>
          </a:p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improved which will lead to a more efficient </a:t>
            </a:r>
          </a:p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and stable system and to economical benefits </a:t>
            </a:r>
          </a:p>
          <a:p>
            <a:pPr algn="l">
              <a:lnSpc>
                <a:spcPct val="20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on both NEDCO company and consumers as well.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32" y="3714752"/>
            <a:ext cx="6554867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       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896252" cy="37676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THANK YOU FOR YOUR ATTENTION </a:t>
            </a:r>
            <a:endParaRPr lang="ar-SA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428652"/>
            <a:ext cx="8929718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400" b="1" dirty="0" smtClean="0">
                <a:solidFill>
                  <a:srgbClr val="FF0000"/>
                </a:solidFill>
              </a:rPr>
              <a:t>The following results were obtained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normal condition ( 6.6 kv) :</a:t>
            </a:r>
            <a:endParaRPr lang="ar-SA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14" y="1569720"/>
          <a:ext cx="6286544" cy="5085619"/>
        </p:xfrm>
        <a:graphic>
          <a:graphicData uri="http://schemas.openxmlformats.org/drawingml/2006/table">
            <a:tbl>
              <a:tblPr/>
              <a:tblGrid>
                <a:gridCol w="1892744"/>
                <a:gridCol w="1270608"/>
                <a:gridCol w="1580030"/>
                <a:gridCol w="1543162"/>
              </a:tblGrid>
              <a:tr h="8118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 Voltage (KV)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Operating Voltage (KV)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V%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7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5.9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89.4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Bus102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5.853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88.7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Bus104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5.859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88.8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Bus178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5.805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87.9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Bus179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5.807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88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Bus185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5.667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85.9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Bus223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6.04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91.5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Bus225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6.009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91.1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7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Bus230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6.600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6.08</a:t>
                      </a:r>
                      <a:endParaRPr lang="en-US" sz="16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92.1</a:t>
                      </a:r>
                      <a:endParaRPr lang="en-US" sz="16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Bus55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0.361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90.3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0.364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Bus132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0.371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92.7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Bus148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0.343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85.7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Bus33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0.377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94.2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Bus79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0.339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84.7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85786" y="1142984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</a:t>
            </a:r>
            <a:r>
              <a:rPr lang="en-US" sz="1600" b="1" dirty="0" smtClean="0">
                <a:solidFill>
                  <a:schemeClr val="bg1"/>
                </a:solidFill>
              </a:rPr>
              <a:t>he following table shows the under voltages on some buses</a:t>
            </a:r>
            <a:endParaRPr lang="ar-SA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6554867" cy="121442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Some Of Under Voltage </a:t>
            </a:r>
            <a:r>
              <a:rPr lang="en-US" sz="2400" b="1" dirty="0" smtClean="0">
                <a:solidFill>
                  <a:srgbClr val="C00000"/>
                </a:solidFill>
              </a:rPr>
              <a:t>Buses :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Ahmad Odeh\Desktop\Untitled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43998" cy="5429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6554867" cy="1524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Summary of Total Generation, Loading &amp; </a:t>
            </a:r>
            <a:r>
              <a:rPr lang="en-US" sz="2400" b="1" dirty="0" smtClean="0">
                <a:solidFill>
                  <a:srgbClr val="C00000"/>
                </a:solidFill>
              </a:rPr>
              <a:t>Demand :</a:t>
            </a:r>
            <a:endParaRPr lang="ar-SA" sz="2400" b="1" dirty="0">
              <a:solidFill>
                <a:srgbClr val="C00000"/>
              </a:solidFill>
            </a:endParaRPr>
          </a:p>
        </p:txBody>
      </p:sp>
      <p:pic>
        <p:nvPicPr>
          <p:cNvPr id="4" name="Picture 3" descr="C:\Users\Ahmad Odeh\Desktop\مشروع تخرج 2\Final Etap Analysis\summary\Normal case  6.6 K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74"/>
            <a:ext cx="8286808" cy="457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57158" y="6000768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 * Under voltage buses and low power factor are  </a:t>
            </a:r>
          </a:p>
          <a:p>
            <a:pPr algn="l" rtl="0"/>
            <a:r>
              <a:rPr lang="en-US" b="1" dirty="0" smtClean="0">
                <a:solidFill>
                  <a:schemeClr val="bg1"/>
                </a:solidFill>
              </a:rPr>
              <a:t> observed</a:t>
            </a:r>
            <a:endParaRPr 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76672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                     </a:t>
            </a:r>
            <a:r>
              <a:rPr lang="en-US" sz="2800" b="1" dirty="0" smtClean="0">
                <a:solidFill>
                  <a:srgbClr val="C00000"/>
                </a:solidFill>
              </a:rPr>
              <a:t> PROJECT GOAL</a:t>
            </a:r>
          </a:p>
          <a:p>
            <a:pPr marL="82296" indent="0" algn="justLow" rtl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b="1" dirty="0" smtClean="0"/>
              <a:t>   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For project II, the voltage level is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increased from 6.6kV to 11kV and is analyzed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under 3 conditions: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1. Max. case.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2. Min. case.</a:t>
            </a:r>
          </a:p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3. Post-fault case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0"/>
            <a:ext cx="7824814" cy="1524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Changing  the </a:t>
            </a:r>
            <a:r>
              <a:rPr lang="en-US" sz="2400" b="1" dirty="0" smtClean="0">
                <a:solidFill>
                  <a:srgbClr val="C00000"/>
                </a:solidFill>
              </a:rPr>
              <a:t>voltage </a:t>
            </a:r>
            <a:r>
              <a:rPr lang="en-US" sz="2400" b="1" dirty="0" smtClean="0">
                <a:solidFill>
                  <a:srgbClr val="C00000"/>
                </a:solidFill>
              </a:rPr>
              <a:t>level ( 6.6 -11) kv</a:t>
            </a:r>
            <a:r>
              <a:rPr lang="en-US" sz="2200" b="1" dirty="0" smtClean="0">
                <a:solidFill>
                  <a:srgbClr val="C00000"/>
                </a:solidFill>
              </a:rPr>
              <a:t>:</a:t>
            </a:r>
            <a:endParaRPr lang="ar-SA" sz="2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571612"/>
            <a:ext cx="7215238" cy="2929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after raising the voltage to 11kV, the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voltage drop was notably decreased and a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slight improvement to the power factor was</a:t>
            </a:r>
          </a:p>
          <a:p>
            <a:pPr algn="l"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</a:rPr>
              <a:t>observed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0"/>
            <a:ext cx="6929486" cy="157161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The following table shows the under voltages on some </a:t>
            </a:r>
            <a:r>
              <a:rPr lang="en-US" sz="2400" b="1" dirty="0" smtClean="0">
                <a:solidFill>
                  <a:srgbClr val="C00000"/>
                </a:solidFill>
              </a:rPr>
              <a:t>buses:</a:t>
            </a:r>
            <a:endParaRPr lang="ar-SA" sz="24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4414" y="1285859"/>
          <a:ext cx="6286544" cy="5408129"/>
        </p:xfrm>
        <a:graphic>
          <a:graphicData uri="http://schemas.openxmlformats.org/drawingml/2006/table">
            <a:tbl>
              <a:tblPr/>
              <a:tblGrid>
                <a:gridCol w="1892744"/>
                <a:gridCol w="1270608"/>
                <a:gridCol w="1580030"/>
                <a:gridCol w="1543162"/>
              </a:tblGrid>
              <a:tr h="845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Initial Voltage (KV)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Operating Voltage (KV)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V%</a:t>
                      </a:r>
                      <a:endParaRPr lang="en-US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10.245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93.1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Bus102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10.217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Bus104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10.221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10.19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92.6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Bus179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10.191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92.6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Bus185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10.116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10.325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93.9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10.325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93.9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1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Bus225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10.308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93.7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Bus230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11.00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90500" algn="l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10.35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94.1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4800" algn="l"/>
                        </a:tabLs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0.375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93.7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Bus132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0.377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94.3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Bus148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0.368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91.9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Bus33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0.379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94.8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171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Bus79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0.400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0.366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91.5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2418</TotalTime>
  <Words>1461</Words>
  <Application>Microsoft Office PowerPoint</Application>
  <PresentationFormat>On-screen Show (4:3)</PresentationFormat>
  <Paragraphs>735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Slice</vt:lpstr>
      <vt:lpstr>An- Najah National University          Optimum design and Performance for Nablus Network</vt:lpstr>
      <vt:lpstr>Slide 2</vt:lpstr>
      <vt:lpstr>One Line Diagram of   Nablus   Network</vt:lpstr>
      <vt:lpstr> The following results were obtained: normal condition ( 6.6 kv) :</vt:lpstr>
      <vt:lpstr>Some Of Under Voltage Buses :</vt:lpstr>
      <vt:lpstr>Summary of Total Generation, Loading &amp; Demand :</vt:lpstr>
      <vt:lpstr>Slide 7</vt:lpstr>
      <vt:lpstr>Changing  the voltage level ( 6.6 -11) kv:</vt:lpstr>
      <vt:lpstr>The following table shows the under voltages on some buses:</vt:lpstr>
      <vt:lpstr>Summary of Total Generation, Loading &amp; Demand :</vt:lpstr>
      <vt:lpstr>Maximum Case :</vt:lpstr>
      <vt:lpstr>Slide 12</vt:lpstr>
      <vt:lpstr>The following table shows the over voltages on some buses:</vt:lpstr>
      <vt:lpstr>Summary of Total Generation, Loading &amp; Demand :</vt:lpstr>
      <vt:lpstr>Minimum Case :</vt:lpstr>
      <vt:lpstr>Slide 16</vt:lpstr>
      <vt:lpstr>The following table shows the over voltages on some buses:</vt:lpstr>
      <vt:lpstr>Summary of Total Generation, Loading &amp; Demand :</vt:lpstr>
      <vt:lpstr>          Post-Fault Case: </vt:lpstr>
      <vt:lpstr>Slide 20</vt:lpstr>
      <vt:lpstr>The following table shows the over voltages on some buses:</vt:lpstr>
      <vt:lpstr>Summary of Total Generation, Loading &amp; Demand :</vt:lpstr>
      <vt:lpstr>       Comparing between the cases:</vt:lpstr>
      <vt:lpstr>Slide 24</vt:lpstr>
      <vt:lpstr>Slide 25</vt:lpstr>
      <vt:lpstr>Slide 26</vt:lpstr>
      <vt:lpstr>Slide 27</vt:lpstr>
      <vt:lpstr>Slide 28</vt:lpstr>
      <vt:lpstr>* Since the industrial region is directly connected to the connection point of Howara, there's no need for a load flow study for the whole network which is connected to it. </vt:lpstr>
      <vt:lpstr>Slide 30</vt:lpstr>
      <vt:lpstr>                   Conclusion:</vt:lpstr>
      <vt:lpstr>       </vt:lpstr>
    </vt:vector>
  </TitlesOfParts>
  <Company>n0ak95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n0ak95</dc:creator>
  <cp:lastModifiedBy>Ahmad Odeh</cp:lastModifiedBy>
  <cp:revision>229</cp:revision>
  <dcterms:created xsi:type="dcterms:W3CDTF">2014-05-07T04:18:15Z</dcterms:created>
  <dcterms:modified xsi:type="dcterms:W3CDTF">2015-05-13T17:44:44Z</dcterms:modified>
</cp:coreProperties>
</file>