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80" r:id="rId4"/>
    <p:sldId id="258" r:id="rId5"/>
    <p:sldId id="281" r:id="rId6"/>
    <p:sldId id="286" r:id="rId7"/>
    <p:sldId id="260" r:id="rId8"/>
    <p:sldId id="264" r:id="rId9"/>
    <p:sldId id="265" r:id="rId10"/>
    <p:sldId id="274" r:id="rId11"/>
    <p:sldId id="273" r:id="rId12"/>
    <p:sldId id="266" r:id="rId13"/>
    <p:sldId id="268" r:id="rId14"/>
    <p:sldId id="272" r:id="rId15"/>
    <p:sldId id="275" r:id="rId16"/>
    <p:sldId id="284" r:id="rId17"/>
    <p:sldId id="285" r:id="rId18"/>
    <p:sldId id="276" r:id="rId19"/>
    <p:sldId id="277" r:id="rId20"/>
    <p:sldId id="282" r:id="rId21"/>
    <p:sldId id="283" r:id="rId22"/>
    <p:sldId id="288" r:id="rId23"/>
    <p:sldId id="289" r:id="rId24"/>
    <p:sldId id="290" r:id="rId25"/>
    <p:sldId id="287" r:id="rId26"/>
    <p:sldId id="270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385" autoAdjust="0"/>
    <p:restoredTop sz="86344" autoAdjust="0"/>
  </p:normalViewPr>
  <p:slideViewPr>
    <p:cSldViewPr>
      <p:cViewPr varScale="1">
        <p:scale>
          <a:sx n="77" d="100"/>
          <a:sy n="77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575;&#1604;&#1605;&#1589;&#1606;&#1601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ورقة1!$I$4:$J$4</c:f>
              <c:numCache>
                <c:formatCode>General</c:formatCode>
                <c:ptCount val="2"/>
                <c:pt idx="0">
                  <c:v>45</c:v>
                </c:pt>
                <c:pt idx="1">
                  <c:v>77</c:v>
                </c:pt>
              </c:numCache>
            </c:numRef>
          </c:xVal>
          <c:yVal>
            <c:numRef>
              <c:f>ورقة1!$I$5:$J$5</c:f>
              <c:numCache>
                <c:formatCode>General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yVal>
          <c:smooth val="1"/>
        </c:ser>
        <c:axId val="65435136"/>
        <c:axId val="65436672"/>
      </c:scatterChart>
      <c:valAx>
        <c:axId val="65435136"/>
        <c:scaling>
          <c:orientation val="maxMin"/>
        </c:scaling>
        <c:axPos val="b"/>
        <c:numFmt formatCode="General" sourceLinked="1"/>
        <c:tickLblPos val="nextTo"/>
        <c:crossAx val="65436672"/>
        <c:crosses val="autoZero"/>
        <c:crossBetween val="midCat"/>
      </c:valAx>
      <c:valAx>
        <c:axId val="65436672"/>
        <c:scaling>
          <c:orientation val="minMax"/>
        </c:scaling>
        <c:axPos val="r"/>
        <c:majorGridlines/>
        <c:numFmt formatCode="General" sourceLinked="1"/>
        <c:tickLblPos val="nextTo"/>
        <c:crossAx val="65435136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plotArea>
      <c:layout>
        <c:manualLayout>
          <c:layoutTarget val="inner"/>
          <c:xMode val="edge"/>
          <c:yMode val="edge"/>
          <c:x val="5.1680446194225724E-2"/>
          <c:y val="2.8252405949256341E-2"/>
          <c:w val="0.8606644794400703"/>
          <c:h val="0.83588363954505684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ورقة1!$I$4:$J$4</c:f>
              <c:numCache>
                <c:formatCode>General</c:formatCode>
                <c:ptCount val="2"/>
                <c:pt idx="0">
                  <c:v>34</c:v>
                </c:pt>
                <c:pt idx="1">
                  <c:v>84</c:v>
                </c:pt>
              </c:numCache>
            </c:numRef>
          </c:xVal>
          <c:yVal>
            <c:numRef>
              <c:f>ورقة1!$I$5:$J$5</c:f>
              <c:numCache>
                <c:formatCode>General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yVal>
          <c:smooth val="1"/>
        </c:ser>
        <c:axId val="51633536"/>
        <c:axId val="52442240"/>
      </c:scatterChart>
      <c:valAx>
        <c:axId val="51633536"/>
        <c:scaling>
          <c:orientation val="maxMin"/>
        </c:scaling>
        <c:axPos val="b"/>
        <c:numFmt formatCode="General" sourceLinked="1"/>
        <c:tickLblPos val="nextTo"/>
        <c:crossAx val="52442240"/>
        <c:crosses val="autoZero"/>
        <c:crossBetween val="midCat"/>
      </c:valAx>
      <c:valAx>
        <c:axId val="52442240"/>
        <c:scaling>
          <c:orientation val="minMax"/>
        </c:scaling>
        <c:axPos val="r"/>
        <c:majorGridlines/>
        <c:numFmt formatCode="General" sourceLinked="1"/>
        <c:tickLblPos val="nextTo"/>
        <c:crossAx val="51633536"/>
        <c:crosses val="autoZero"/>
        <c:crossBetween val="midCat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640630-B37A-4932-9790-428DDE9D13B9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52C94A-C1E5-4B46-8BFD-D9B7E5EA2508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07704" y="1412776"/>
            <a:ext cx="5472608" cy="1368152"/>
          </a:xfrm>
        </p:spPr>
        <p:txBody>
          <a:bodyPr>
            <a:norm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</a:rPr>
              <a:t>An Najah N. University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Faculty </a:t>
            </a:r>
            <a:r>
              <a:rPr lang="en-US" sz="2000" dirty="0" smtClean="0">
                <a:solidFill>
                  <a:schemeClr val="bg1"/>
                </a:solidFill>
              </a:rPr>
              <a:t> of Engineering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Building </a:t>
            </a:r>
            <a:r>
              <a:rPr lang="en-US" sz="2000" dirty="0" smtClean="0">
                <a:solidFill>
                  <a:schemeClr val="bg1"/>
                </a:solidFill>
              </a:rPr>
              <a:t> Engineering Department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3672408"/>
          </a:xfrm>
        </p:spPr>
        <p:txBody>
          <a:bodyPr>
            <a:normAutofit lnSpcReduction="10000"/>
          </a:bodyPr>
          <a:lstStyle/>
          <a:p>
            <a:pPr algn="ctr" rtl="0"/>
            <a:r>
              <a:rPr lang="en-US" sz="2200" b="1" dirty="0" smtClean="0">
                <a:solidFill>
                  <a:schemeClr val="tx1"/>
                </a:solidFill>
              </a:rPr>
              <a:t>Graduation project 2</a:t>
            </a:r>
          </a:p>
          <a:p>
            <a:pPr rtl="0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"The </a:t>
            </a:r>
            <a:r>
              <a:rPr lang="en-US" sz="2400" b="1" dirty="0" smtClean="0">
                <a:solidFill>
                  <a:schemeClr val="tx1"/>
                </a:solidFill>
              </a:rPr>
              <a:t>effect </a:t>
            </a:r>
            <a:r>
              <a:rPr lang="en-US" sz="2400" b="1" dirty="0">
                <a:solidFill>
                  <a:schemeClr val="tx1"/>
                </a:solidFill>
              </a:rPr>
              <a:t>of adding waste </a:t>
            </a:r>
            <a:r>
              <a:rPr lang="en-US" sz="2400" b="1" dirty="0" smtClean="0">
                <a:solidFill>
                  <a:schemeClr val="tx1"/>
                </a:solidFill>
              </a:rPr>
              <a:t>materials </a:t>
            </a:r>
            <a:r>
              <a:rPr lang="en-US" sz="2400" b="1" dirty="0">
                <a:solidFill>
                  <a:schemeClr val="tx1"/>
                </a:solidFill>
              </a:rPr>
              <a:t>to the concrete </a:t>
            </a:r>
            <a:r>
              <a:rPr lang="en-US" sz="2400" b="1" dirty="0" smtClean="0">
                <a:solidFill>
                  <a:schemeClr val="tx1"/>
                </a:solidFill>
              </a:rPr>
              <a:t>mixture"</a:t>
            </a:r>
            <a:endParaRPr lang="en-US" sz="2400" dirty="0">
              <a:solidFill>
                <a:schemeClr val="tx1"/>
              </a:solidFill>
            </a:endParaRPr>
          </a:p>
          <a:p>
            <a:pPr algn="l" rtl="0"/>
            <a:r>
              <a:rPr lang="en-US" sz="2400" dirty="0" smtClean="0"/>
              <a:t>Prepared by: </a:t>
            </a:r>
          </a:p>
          <a:p>
            <a:pPr algn="ctr" rtl="0"/>
            <a:r>
              <a:rPr lang="en-US" sz="2400" dirty="0" err="1"/>
              <a:t>Sadeq</a:t>
            </a:r>
            <a:r>
              <a:rPr lang="en-US" sz="2400" dirty="0"/>
              <a:t> Abu </a:t>
            </a:r>
            <a:r>
              <a:rPr lang="en-US" sz="2400" dirty="0" smtClean="0"/>
              <a:t>Al </a:t>
            </a:r>
            <a:r>
              <a:rPr lang="en-US" sz="2400" dirty="0" err="1" smtClean="0"/>
              <a:t>Haraden</a:t>
            </a:r>
            <a:endParaRPr lang="en-US" sz="2400" dirty="0"/>
          </a:p>
          <a:p>
            <a:pPr algn="ctr" rtl="0"/>
            <a:r>
              <a:rPr lang="en-US" sz="2400" dirty="0" err="1"/>
              <a:t>Momen</a:t>
            </a:r>
            <a:r>
              <a:rPr lang="en-US" sz="2400" dirty="0"/>
              <a:t> </a:t>
            </a:r>
            <a:r>
              <a:rPr lang="en-US" sz="2400" dirty="0" err="1" smtClean="0"/>
              <a:t>Khdeash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 rtl="0"/>
            <a:endParaRPr lang="en-US" sz="24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Supervisor : Dr. Mohammad </a:t>
            </a:r>
            <a:r>
              <a:rPr lang="en-US" sz="2400" dirty="0" err="1" smtClean="0">
                <a:solidFill>
                  <a:schemeClr val="tx1"/>
                </a:solidFill>
              </a:rPr>
              <a:t>Dwaikat</a:t>
            </a:r>
            <a:endParaRPr lang="en-US" sz="2400" dirty="0" smtClean="0">
              <a:solidFill>
                <a:schemeClr val="tx1"/>
              </a:solidFill>
            </a:endParaRPr>
          </a:p>
          <a:p>
            <a:pPr rtl="0"/>
            <a:endParaRPr lang="en-US" sz="2400" dirty="0" smtClean="0">
              <a:solidFill>
                <a:schemeClr val="tx1"/>
              </a:solidFill>
            </a:endParaRPr>
          </a:p>
          <a:p>
            <a:pPr rtl="0"/>
            <a:endParaRPr lang="en-US" sz="2400" dirty="0" smtClean="0"/>
          </a:p>
          <a:p>
            <a:pPr rtl="0"/>
            <a:endParaRPr lang="en-US" sz="1800" dirty="0" smtClean="0"/>
          </a:p>
          <a:p>
            <a:pPr rtl="0"/>
            <a:endParaRPr lang="en-US" sz="1800" dirty="0" smtClean="0"/>
          </a:p>
          <a:p>
            <a:pPr rtl="0"/>
            <a:endParaRPr lang="en-US" sz="1800" dirty="0" smtClean="0"/>
          </a:p>
          <a:p>
            <a:pPr rtl="0"/>
            <a:endParaRPr lang="ar-SA" sz="1800" dirty="0"/>
          </a:p>
        </p:txBody>
      </p:sp>
      <p:pic>
        <p:nvPicPr>
          <p:cNvPr id="4" name="Picture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1656184" cy="11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-468560" y="6282155"/>
            <a:ext cx="36029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2011 / 2012</a:t>
            </a:r>
            <a:endParaRPr lang="ar-SA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Results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H</a:t>
            </a:r>
            <a:r>
              <a:rPr lang="en-US" b="1" dirty="0" smtClean="0"/>
              <a:t>uman hair is used:</a:t>
            </a:r>
            <a:endParaRPr lang="en-US" dirty="0"/>
          </a:p>
          <a:p>
            <a:pPr lvl="0" algn="l" rtl="0"/>
            <a:r>
              <a:rPr lang="en-US" dirty="0"/>
              <a:t>20 grams </a:t>
            </a:r>
            <a:r>
              <a:rPr lang="en-US" dirty="0" smtClean="0"/>
              <a:t>gave concrete </a:t>
            </a:r>
            <a:r>
              <a:rPr lang="en-US" dirty="0"/>
              <a:t>strength 263 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lvl="0" algn="l" rtl="0"/>
            <a:r>
              <a:rPr lang="en-US" dirty="0"/>
              <a:t>15 grams gave</a:t>
            </a:r>
            <a:r>
              <a:rPr lang="en-US" dirty="0" smtClean="0"/>
              <a:t> </a:t>
            </a:r>
            <a:r>
              <a:rPr lang="en-US" dirty="0"/>
              <a:t>concrete strength 257 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lvl="0" algn="l" rtl="0"/>
            <a:r>
              <a:rPr lang="en-US" dirty="0"/>
              <a:t>10 grams </a:t>
            </a:r>
            <a:r>
              <a:rPr lang="en-US" dirty="0" smtClean="0"/>
              <a:t>gave </a:t>
            </a:r>
            <a:r>
              <a:rPr lang="en-US" dirty="0"/>
              <a:t>concrete strength 251 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CD's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CD's is used</a:t>
            </a:r>
            <a:r>
              <a:rPr lang="en-US" sz="2400" dirty="0" smtClean="0"/>
              <a:t>:</a:t>
            </a:r>
            <a:endParaRPr lang="en-US" sz="2400" dirty="0"/>
          </a:p>
          <a:p>
            <a:pPr lvl="0" algn="l" rtl="0"/>
            <a:r>
              <a:rPr lang="en-US" sz="2400" dirty="0"/>
              <a:t>4 CD’s </a:t>
            </a:r>
            <a:r>
              <a:rPr lang="en-US" sz="2400" dirty="0" smtClean="0"/>
              <a:t>are broken gave </a:t>
            </a:r>
            <a:r>
              <a:rPr lang="en-US" sz="2400" dirty="0"/>
              <a:t>concrete strength 285 kg/cm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 lvl="0" algn="l" rtl="0"/>
            <a:r>
              <a:rPr lang="en-US" sz="2400" dirty="0"/>
              <a:t>5 </a:t>
            </a:r>
            <a:r>
              <a:rPr lang="en-US" sz="2400" dirty="0" smtClean="0"/>
              <a:t>CD’s gave </a:t>
            </a:r>
            <a:r>
              <a:rPr lang="en-US" sz="2400" dirty="0"/>
              <a:t>concrete</a:t>
            </a:r>
            <a:r>
              <a:rPr lang="en-US" sz="2400" dirty="0" smtClean="0"/>
              <a:t> strength 290 </a:t>
            </a:r>
            <a:r>
              <a:rPr lang="en-US" sz="2400" dirty="0"/>
              <a:t>kg/cm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 algn="l" rtl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/>
              <a:t>Glass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2897163"/>
          </a:xfrm>
        </p:spPr>
        <p:txBody>
          <a:bodyPr/>
          <a:lstStyle/>
          <a:p>
            <a:pPr lvl="0" algn="l" rtl="0"/>
            <a:r>
              <a:rPr lang="en-US" sz="2400" dirty="0"/>
              <a:t>150 g </a:t>
            </a:r>
            <a:r>
              <a:rPr lang="en-US" sz="2400" dirty="0" smtClean="0"/>
              <a:t>gave </a:t>
            </a:r>
            <a:r>
              <a:rPr lang="en-US" sz="2400" dirty="0"/>
              <a:t>concrete strength 280 kg/cm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 lvl="0" algn="l" rtl="0"/>
            <a:r>
              <a:rPr lang="en-US" sz="2400" dirty="0"/>
              <a:t>300 g </a:t>
            </a:r>
            <a:r>
              <a:rPr lang="en-US" sz="2400" dirty="0" smtClean="0"/>
              <a:t>gave </a:t>
            </a:r>
            <a:r>
              <a:rPr lang="en-US" sz="2400" dirty="0"/>
              <a:t>concrete strength 310 kg/cm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 algn="l" rtl="0">
              <a:buNone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Coal Ash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188840"/>
          </a:xfrm>
        </p:spPr>
        <p:txBody>
          <a:bodyPr/>
          <a:lstStyle/>
          <a:p>
            <a:pPr lvl="0" algn="l" rtl="0"/>
            <a:r>
              <a:rPr lang="en-US" dirty="0"/>
              <a:t>100 g given concrete strength 264 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lvl="0" algn="l" rtl="0"/>
            <a:r>
              <a:rPr lang="en-US" dirty="0"/>
              <a:t>150 g given concrete strength 270 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928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peat (olive extract):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2692896"/>
          </a:xfrm>
        </p:spPr>
        <p:txBody>
          <a:bodyPr/>
          <a:lstStyle/>
          <a:p>
            <a:pPr lvl="0" algn="l" rtl="0"/>
            <a:r>
              <a:rPr lang="en-US" dirty="0"/>
              <a:t>100 g </a:t>
            </a:r>
            <a:r>
              <a:rPr lang="en-US" dirty="0" smtClean="0"/>
              <a:t>gave </a:t>
            </a:r>
            <a:r>
              <a:rPr lang="en-US" dirty="0"/>
              <a:t>concrete strength 120 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lvl="0" algn="l" rtl="0"/>
            <a:r>
              <a:rPr lang="en-US" dirty="0"/>
              <a:t>150 g </a:t>
            </a:r>
            <a:r>
              <a:rPr lang="en-US" dirty="0" smtClean="0"/>
              <a:t>gave </a:t>
            </a:r>
            <a:r>
              <a:rPr lang="en-US" dirty="0"/>
              <a:t>concrete strength 100 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lvl="0" algn="l" rtl="0"/>
            <a:r>
              <a:rPr lang="en-US" dirty="0"/>
              <a:t>200 g </a:t>
            </a:r>
            <a:r>
              <a:rPr lang="en-US" dirty="0" smtClean="0"/>
              <a:t>gave </a:t>
            </a:r>
            <a:r>
              <a:rPr lang="en-US" dirty="0"/>
              <a:t>concrete strength 94 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5477593" y="3171479"/>
            <a:ext cx="2536802" cy="233176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292080" y="5661248"/>
            <a:ext cx="30963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Concrete </a:t>
            </a:r>
            <a:r>
              <a:rPr lang="en-US" dirty="0" smtClean="0"/>
              <a:t>sample </a:t>
            </a:r>
            <a:r>
              <a:rPr lang="en-US" dirty="0" smtClean="0"/>
              <a:t>containing 100 g of peat (olive extract)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7445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8229600" cy="1066800"/>
          </a:xfrm>
        </p:spPr>
        <p:txBody>
          <a:bodyPr/>
          <a:lstStyle/>
          <a:p>
            <a:pPr rtl="0"/>
            <a:r>
              <a:rPr lang="en-US" dirty="0" smtClean="0"/>
              <a:t>Presentation Outlines  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914400" y="220486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Introduction.</a:t>
            </a:r>
            <a:endParaRPr lang="en-US" dirty="0"/>
          </a:p>
          <a:p>
            <a:pPr algn="l" rtl="0"/>
            <a:r>
              <a:rPr lang="en-US" dirty="0" smtClean="0"/>
              <a:t>Objective.</a:t>
            </a:r>
          </a:p>
          <a:p>
            <a:pPr algn="l" rtl="0"/>
            <a:r>
              <a:rPr lang="en-US" dirty="0" smtClean="0"/>
              <a:t>Process.</a:t>
            </a:r>
          </a:p>
          <a:p>
            <a:pPr algn="l" rtl="0"/>
            <a:r>
              <a:rPr lang="en-US" dirty="0" smtClean="0"/>
              <a:t>Materials added.</a:t>
            </a:r>
          </a:p>
          <a:p>
            <a:pPr algn="l" rtl="0"/>
            <a:r>
              <a:rPr lang="en-US" dirty="0" smtClean="0"/>
              <a:t>Results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Recommendations</a:t>
            </a:r>
            <a:br>
              <a:rPr lang="en-US" dirty="0" smtClean="0"/>
            </a:b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Paneling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Smooth :</a:t>
            </a:r>
          </a:p>
          <a:p>
            <a:pPr lvl="0" algn="l" rtl="0"/>
            <a:r>
              <a:rPr lang="en-US" dirty="0" smtClean="0"/>
              <a:t>50g gave </a:t>
            </a:r>
            <a:r>
              <a:rPr lang="en-US" dirty="0"/>
              <a:t>concrete strength </a:t>
            </a:r>
            <a:r>
              <a:rPr lang="en-US" dirty="0" smtClean="0"/>
              <a:t>77 </a:t>
            </a:r>
            <a:r>
              <a:rPr lang="en-US" dirty="0"/>
              <a:t>kg/cm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lvl="0" algn="l" rtl="0"/>
            <a:r>
              <a:rPr lang="en-US" dirty="0" smtClean="0"/>
              <a:t>100g gave </a:t>
            </a:r>
            <a:r>
              <a:rPr lang="en-US" dirty="0"/>
              <a:t>concrete strength </a:t>
            </a:r>
            <a:r>
              <a:rPr lang="en-US" dirty="0" smtClean="0"/>
              <a:t>45kg/cm</a:t>
            </a:r>
            <a:r>
              <a:rPr lang="en-US" baseline="30000" dirty="0" smtClean="0"/>
              <a:t>2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759258" y="6303279"/>
            <a:ext cx="3828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Strength of concrete Kg/cm2</a:t>
            </a:r>
            <a:endParaRPr lang="ar-SA" sz="2000" b="1" dirty="0"/>
          </a:p>
        </p:txBody>
      </p:sp>
      <p:sp>
        <p:nvSpPr>
          <p:cNvPr id="6" name="مربع نص 5"/>
          <p:cNvSpPr txBox="1"/>
          <p:nvPr/>
        </p:nvSpPr>
        <p:spPr>
          <a:xfrm rot="5400000">
            <a:off x="6566462" y="4541302"/>
            <a:ext cx="21926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Material added   g</a:t>
            </a:r>
            <a:endParaRPr lang="ar-SA" sz="2000" b="1" dirty="0"/>
          </a:p>
        </p:txBody>
      </p:sp>
      <p:graphicFrame>
        <p:nvGraphicFramePr>
          <p:cNvPr id="7" name="مخطط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50791764"/>
              </p:ext>
            </p:extLst>
          </p:nvPr>
        </p:nvGraphicFramePr>
        <p:xfrm>
          <a:off x="2339751" y="3369756"/>
          <a:ext cx="5122987" cy="293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37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Paneling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Rough  </a:t>
            </a:r>
            <a:r>
              <a:rPr lang="en-US" dirty="0"/>
              <a:t>:</a:t>
            </a:r>
          </a:p>
          <a:p>
            <a:pPr lvl="0" algn="l" rtl="0"/>
            <a:r>
              <a:rPr lang="en-US" dirty="0"/>
              <a:t>50g gave concrete strength </a:t>
            </a:r>
            <a:r>
              <a:rPr lang="en-US" dirty="0" smtClean="0"/>
              <a:t>84kg/cm</a:t>
            </a:r>
            <a:r>
              <a:rPr lang="en-US" baseline="30000" dirty="0" smtClean="0"/>
              <a:t>2</a:t>
            </a:r>
            <a:r>
              <a:rPr lang="en-US" dirty="0"/>
              <a:t>.</a:t>
            </a:r>
          </a:p>
          <a:p>
            <a:pPr lvl="0" algn="l" rtl="0"/>
            <a:r>
              <a:rPr lang="en-US" dirty="0"/>
              <a:t>100g gave concrete strength </a:t>
            </a:r>
            <a:r>
              <a:rPr lang="en-US" dirty="0" smtClean="0"/>
              <a:t>34kg/cm</a:t>
            </a:r>
            <a:r>
              <a:rPr lang="en-US" baseline="30000" dirty="0" smtClean="0"/>
              <a:t>2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  <p:graphicFrame>
        <p:nvGraphicFramePr>
          <p:cNvPr id="4" name="مخطط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1947733"/>
              </p:ext>
            </p:extLst>
          </p:nvPr>
        </p:nvGraphicFramePr>
        <p:xfrm>
          <a:off x="1835696" y="3573016"/>
          <a:ext cx="51845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979712" y="6303279"/>
            <a:ext cx="39604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Strength of concrete Kg/cm2</a:t>
            </a:r>
            <a:endParaRPr lang="ar-SA" sz="2000" b="1" dirty="0"/>
          </a:p>
        </p:txBody>
      </p:sp>
      <p:sp>
        <p:nvSpPr>
          <p:cNvPr id="6" name="مربع نص 5"/>
          <p:cNvSpPr txBox="1"/>
          <p:nvPr/>
        </p:nvSpPr>
        <p:spPr>
          <a:xfrm rot="5400000">
            <a:off x="5895989" y="4461309"/>
            <a:ext cx="26087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Material added   g</a:t>
            </a: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17243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5192874" y="935917"/>
            <a:ext cx="3528393" cy="318596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292080" y="4365104"/>
            <a:ext cx="34563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Concrete sample with added straw (hay ground) 15 grams per </a:t>
            </a:r>
            <a:r>
              <a:rPr lang="en-US" dirty="0" smtClean="0"/>
              <a:t>cubic. </a:t>
            </a:r>
            <a:endParaRPr lang="en-US" dirty="0"/>
          </a:p>
        </p:txBody>
      </p:sp>
      <p:pic>
        <p:nvPicPr>
          <p:cNvPr id="6" name="صورة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827584" y="980728"/>
            <a:ext cx="3456384" cy="302433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971600" y="4437112"/>
            <a:ext cx="34563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Concrete </a:t>
            </a:r>
            <a:r>
              <a:rPr lang="en-US" dirty="0" smtClean="0"/>
              <a:t>sample </a:t>
            </a:r>
            <a:r>
              <a:rPr lang="en-US" dirty="0" smtClean="0"/>
              <a:t>containing 150 grams of </a:t>
            </a:r>
            <a:r>
              <a:rPr lang="en-US" dirty="0" smtClean="0"/>
              <a:t>rough </a:t>
            </a:r>
            <a:r>
              <a:rPr lang="en-US" dirty="0" smtClean="0"/>
              <a:t>wood shavings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6046899" y="1378037"/>
            <a:ext cx="2774022" cy="2555468"/>
          </a:xfrm>
          <a:prstGeom prst="rect">
            <a:avLst/>
          </a:prstGeom>
        </p:spPr>
      </p:pic>
      <p:pic>
        <p:nvPicPr>
          <p:cNvPr id="5" name="صورة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3064338" y="1624294"/>
            <a:ext cx="2808312" cy="2241260"/>
          </a:xfrm>
          <a:prstGeom prst="rect">
            <a:avLst/>
          </a:prstGeom>
        </p:spPr>
      </p:pic>
      <p:pic>
        <p:nvPicPr>
          <p:cNvPr id="6" name="صورة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227613" y="1580699"/>
            <a:ext cx="2928135" cy="244827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67544" y="4365104"/>
            <a:ext cx="25922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Concrete </a:t>
            </a:r>
            <a:r>
              <a:rPr lang="en-US" dirty="0" smtClean="0"/>
              <a:t>samples containing 4 CD’s broken.</a:t>
            </a:r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347864" y="4221088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Concrete samples containing 75 g of glass and 150 g ash</a:t>
            </a:r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228184" y="4293096"/>
            <a:ext cx="24482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Concrete samples containing 150 grams of powdered </a:t>
            </a:r>
            <a:r>
              <a:rPr lang="en-US" dirty="0" smtClean="0"/>
              <a:t>glass</a:t>
            </a: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3059831" y="1196755"/>
            <a:ext cx="3168353" cy="331236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915816" y="4725144"/>
            <a:ext cx="3600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Concrete </a:t>
            </a:r>
            <a:r>
              <a:rPr lang="en-US" dirty="0" smtClean="0"/>
              <a:t>sample </a:t>
            </a:r>
            <a:r>
              <a:rPr lang="en-US" dirty="0" smtClean="0"/>
              <a:t>containing 2.6 kg cement and 6.5 kg of sand and 12.5 kg </a:t>
            </a:r>
            <a:r>
              <a:rPr lang="en-US" dirty="0" smtClean="0"/>
              <a:t>aggregate and the strength of concrete is 248kg/cm2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35676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Recommendations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There are a lot of human waste which is a barrier in the natural </a:t>
            </a:r>
            <a:r>
              <a:rPr lang="en-US" dirty="0" smtClean="0"/>
              <a:t>life, for example </a:t>
            </a:r>
            <a:r>
              <a:rPr lang="en-US" dirty="0" smtClean="0"/>
              <a:t>if we look at the size of the CD's damaged, we have exploited in the </a:t>
            </a:r>
            <a:r>
              <a:rPr lang="en-US" dirty="0" smtClean="0"/>
              <a:t>production</a:t>
            </a:r>
            <a:r>
              <a:rPr lang="en-US" dirty="0" smtClean="0"/>
              <a:t> concrete</a:t>
            </a:r>
            <a:r>
              <a:rPr lang="en-US" dirty="0" smtClean="0"/>
              <a:t> mixture, </a:t>
            </a:r>
            <a:r>
              <a:rPr lang="en-US" dirty="0" smtClean="0"/>
              <a:t>concrete will give us strength and </a:t>
            </a:r>
            <a:r>
              <a:rPr lang="en-US" dirty="0" smtClean="0"/>
              <a:t>a </a:t>
            </a:r>
            <a:r>
              <a:rPr lang="en-US" dirty="0" smtClean="0"/>
              <a:t>lower cost of concrete available in the </a:t>
            </a:r>
            <a:r>
              <a:rPr lang="en-US" dirty="0" smtClean="0"/>
              <a:t>market at </a:t>
            </a:r>
            <a:r>
              <a:rPr lang="en-US" dirty="0" smtClean="0"/>
              <a:t>the same quality. These materials are used in the experiments gave strength concrete terms will reduce the cost of </a:t>
            </a:r>
            <a:r>
              <a:rPr lang="en-US" dirty="0" smtClean="0"/>
              <a:t>concrete.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rot="982251">
            <a:off x="1403216" y="1170753"/>
            <a:ext cx="5601816" cy="1152128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en-US" sz="6000" dirty="0" smtClean="0"/>
              <a:t>Thank You</a:t>
            </a:r>
            <a:endParaRPr lang="ar-SA" sz="6000" dirty="0"/>
          </a:p>
        </p:txBody>
      </p:sp>
      <p:sp>
        <p:nvSpPr>
          <p:cNvPr id="2" name="مستطيل 1"/>
          <p:cNvSpPr/>
          <p:nvPr/>
        </p:nvSpPr>
        <p:spPr>
          <a:xfrm rot="20835858">
            <a:off x="1475656" y="2967335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15616" y="5298201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SADEQ &amp;  MOEMEN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2200" dirty="0" smtClean="0"/>
              <a:t>In </a:t>
            </a:r>
            <a:r>
              <a:rPr lang="en-US" sz="2200" dirty="0" smtClean="0"/>
              <a:t>our life </a:t>
            </a:r>
            <a:r>
              <a:rPr lang="en-US" sz="2200" dirty="0" smtClean="0"/>
              <a:t>much of the material</a:t>
            </a:r>
            <a:r>
              <a:rPr lang="en-US" sz="2200" dirty="0" smtClean="0"/>
              <a:t> </a:t>
            </a:r>
            <a:r>
              <a:rPr lang="en-US" sz="2200" dirty="0" smtClean="0"/>
              <a:t>is destroyed </a:t>
            </a:r>
            <a:r>
              <a:rPr lang="en-US" sz="2200" dirty="0" smtClean="0"/>
              <a:t>and </a:t>
            </a:r>
            <a:r>
              <a:rPr lang="en-US" sz="2200" dirty="0" smtClean="0"/>
              <a:t>throw it in nature, if we took advantage of </a:t>
            </a:r>
            <a:r>
              <a:rPr lang="en-US" sz="2200" dirty="0" smtClean="0"/>
              <a:t>materials </a:t>
            </a:r>
            <a:r>
              <a:rPr lang="en-US" sz="2200" dirty="0" smtClean="0"/>
              <a:t>with the mixture of concrete and we saw the results that can happen there is a difference in the concrete, where we will see in this project the effect of some material on the concrete mix</a:t>
            </a:r>
          </a:p>
          <a:p>
            <a:pPr algn="l" rtl="0">
              <a:buNone/>
            </a:pPr>
            <a:endParaRPr lang="en-US" sz="2200" dirty="0" smtClean="0"/>
          </a:p>
          <a:p>
            <a:pPr algn="l" rtl="0">
              <a:buNone/>
            </a:pPr>
            <a:r>
              <a:rPr lang="en-US" sz="2200" dirty="0" smtClean="0"/>
              <a:t>The </a:t>
            </a:r>
            <a:r>
              <a:rPr lang="en-US" sz="2200" dirty="0"/>
              <a:t>components of concrete </a:t>
            </a:r>
            <a:r>
              <a:rPr lang="en-US" sz="2200" dirty="0" smtClean="0"/>
              <a:t>are:</a:t>
            </a:r>
          </a:p>
          <a:p>
            <a:pPr algn="l" rtl="0"/>
            <a:r>
              <a:rPr lang="en-US" sz="2200" b="1" dirty="0" smtClean="0"/>
              <a:t>Cement.</a:t>
            </a:r>
            <a:endParaRPr lang="en-US" sz="2200" dirty="0"/>
          </a:p>
          <a:p>
            <a:pPr algn="l" rtl="0"/>
            <a:r>
              <a:rPr lang="en-US" sz="2200" b="1" dirty="0" smtClean="0"/>
              <a:t>Aggregate.</a:t>
            </a:r>
            <a:endParaRPr lang="en-US" sz="2200" dirty="0"/>
          </a:p>
          <a:p>
            <a:pPr algn="l" rtl="0"/>
            <a:r>
              <a:rPr lang="en-US" sz="2200" b="1" dirty="0" smtClean="0"/>
              <a:t>Sand.</a:t>
            </a:r>
            <a:endParaRPr lang="en-US" sz="2200" dirty="0"/>
          </a:p>
          <a:p>
            <a:pPr algn="l" rtl="0"/>
            <a:r>
              <a:rPr lang="en-US" sz="2200" b="1" dirty="0" smtClean="0"/>
              <a:t>Water.</a:t>
            </a:r>
            <a:endParaRPr lang="ar-SA" sz="2200" b="1" dirty="0" smtClean="0"/>
          </a:p>
          <a:p>
            <a:pPr algn="l" rtl="0"/>
            <a:r>
              <a:rPr lang="en-US" sz="2200" b="1" dirty="0" smtClean="0"/>
              <a:t>Admixture.</a:t>
            </a:r>
          </a:p>
          <a:p>
            <a:pPr algn="l" rtl="0"/>
            <a:endParaRPr lang="en-US" sz="2200" b="1" dirty="0" smtClean="0"/>
          </a:p>
          <a:p>
            <a:pPr algn="l" rtl="0"/>
            <a:endParaRPr lang="en-US" sz="2200" b="1" dirty="0"/>
          </a:p>
          <a:p>
            <a:pPr algn="l" rtl="0"/>
            <a:endParaRPr lang="en-US" sz="2200" b="1" dirty="0" smtClean="0"/>
          </a:p>
          <a:p>
            <a:pPr algn="l" rtl="0"/>
            <a:endParaRPr lang="en-US" dirty="0"/>
          </a:p>
          <a:p>
            <a:pPr algn="l" rtl="0">
              <a:buNone/>
            </a:pPr>
            <a:endParaRPr lang="ar-SA" dirty="0"/>
          </a:p>
        </p:txBody>
      </p:sp>
      <p:pic>
        <p:nvPicPr>
          <p:cNvPr id="6" name="Picture 2" descr="H:\PROJECT\مكونات الباطو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18974"/>
            <a:ext cx="3520332" cy="2612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6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 smtClean="0"/>
              <a:t>    The main objective is: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/>
              <a:t>• </a:t>
            </a:r>
            <a:r>
              <a:rPr lang="en-US" sz="2400" dirty="0" smtClean="0"/>
              <a:t>Developing </a:t>
            </a:r>
            <a:r>
              <a:rPr lang="en-US" sz="2400" dirty="0"/>
              <a:t>a new unit construction </a:t>
            </a:r>
            <a:r>
              <a:rPr lang="en-US" sz="2400" dirty="0" smtClean="0"/>
              <a:t>material of high  strength and  </a:t>
            </a:r>
            <a:r>
              <a:rPr lang="en-US" sz="2400" dirty="0"/>
              <a:t>a good </a:t>
            </a:r>
            <a:r>
              <a:rPr lang="en-US" sz="2400" dirty="0" smtClean="0"/>
              <a:t>quality.  </a:t>
            </a:r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r>
              <a:rPr lang="en-US" sz="2400" dirty="0" smtClean="0"/>
              <a:t>       By  adding waste materials to concrete mixture.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4330824" cy="1143000"/>
          </a:xfrm>
        </p:spPr>
        <p:txBody>
          <a:bodyPr/>
          <a:lstStyle/>
          <a:p>
            <a:r>
              <a:rPr lang="en-US" dirty="0" smtClean="0"/>
              <a:t>Materials added</a:t>
            </a:r>
            <a:endParaRPr lang="ar-SA" dirty="0"/>
          </a:p>
        </p:txBody>
      </p:sp>
      <p:pic>
        <p:nvPicPr>
          <p:cNvPr id="8" name="صورة 7" descr="13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700808"/>
            <a:ext cx="2139990" cy="1528564"/>
          </a:xfrm>
          <a:prstGeom prst="rect">
            <a:avLst/>
          </a:prstGeom>
        </p:spPr>
      </p:pic>
      <p:pic>
        <p:nvPicPr>
          <p:cNvPr id="9" name="صورة 8" descr="imagesCA1CS8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0808"/>
            <a:ext cx="2097583" cy="1571163"/>
          </a:xfrm>
          <a:prstGeom prst="rect">
            <a:avLst/>
          </a:prstGeom>
        </p:spPr>
      </p:pic>
      <p:pic>
        <p:nvPicPr>
          <p:cNvPr id="10" name="صورة 9" descr="imagesCACCBN9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221088"/>
            <a:ext cx="2250951" cy="1512168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6372200" y="3284984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1- Human Hair.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139952" y="3356992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2- Glass.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547664" y="3356992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3-  CD’s.                                                                                       </a:t>
            </a:r>
          </a:p>
        </p:txBody>
      </p:sp>
      <p:pic>
        <p:nvPicPr>
          <p:cNvPr id="15" name="صورة 14" descr="mix_c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772816"/>
            <a:ext cx="1956792" cy="1584176"/>
          </a:xfrm>
          <a:prstGeom prst="rect">
            <a:avLst/>
          </a:prstGeom>
        </p:spPr>
      </p:pic>
      <p:pic>
        <p:nvPicPr>
          <p:cNvPr id="16" name="صورة 15" descr="imagesCADUAB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293096"/>
            <a:ext cx="2448272" cy="1512168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6372200" y="5805264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4- Wood paneling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3851920" y="5877272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5- Hay.</a:t>
            </a:r>
          </a:p>
        </p:txBody>
      </p:sp>
      <p:pic>
        <p:nvPicPr>
          <p:cNvPr id="19" name="صورة 18" descr="imagesCAEYOQG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293096"/>
            <a:ext cx="2040632" cy="1559049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539552" y="5877272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6- Peat(olive extract).</a:t>
            </a:r>
          </a:p>
        </p:txBody>
      </p:sp>
    </p:spTree>
    <p:extLst>
      <p:ext uri="{BB962C8B-B14F-4D97-AF65-F5344CB8AC3E}">
        <p14:creationId xmlns="" xmlns:p14="http://schemas.microsoft.com/office/powerpoint/2010/main" val="32458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WCHG8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2143125" cy="223224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652120" y="3284984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7-Coal ash.</a:t>
            </a:r>
          </a:p>
        </p:txBody>
      </p:sp>
      <p:pic>
        <p:nvPicPr>
          <p:cNvPr id="6" name="صورة 5" descr="imagesCAIMLQ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2143125" cy="187220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691680" y="3645024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8- Plastic.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Process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To achieve strength of concrete equal 250 kg/cm</a:t>
            </a:r>
            <a:r>
              <a:rPr lang="en-US" sz="2000" dirty="0" smtClean="0"/>
              <a:t>2, we used a mixture of concrete contains of :</a:t>
            </a:r>
          </a:p>
          <a:p>
            <a:pPr algn="l" rtl="0"/>
            <a:r>
              <a:rPr lang="en-US" sz="2000" dirty="0" smtClean="0"/>
              <a:t>12% cement (2.6 kg).</a:t>
            </a:r>
          </a:p>
          <a:p>
            <a:pPr algn="l" rtl="0"/>
            <a:r>
              <a:rPr lang="en-US" sz="2000" dirty="0"/>
              <a:t>30% sand(6.5 </a:t>
            </a:r>
            <a:r>
              <a:rPr lang="en-US" sz="2000" dirty="0" smtClean="0"/>
              <a:t>kg).</a:t>
            </a:r>
          </a:p>
          <a:p>
            <a:pPr algn="l" rtl="0"/>
            <a:r>
              <a:rPr lang="en-US" sz="2000" dirty="0"/>
              <a:t>58% aggregate (</a:t>
            </a:r>
            <a:r>
              <a:rPr lang="en-US" sz="2000" dirty="0" smtClean="0"/>
              <a:t>12.5kg).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And  the W/C is (0.5-0.7) and in this project used W/C = 0.65.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Bu using this components we got  strength of concrete equal 242- 248 kg/cm2 after testing. 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cubic (10x10x10)cm is used.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Primary  Results 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000" dirty="0" smtClean="0"/>
              <a:t>Three </a:t>
            </a:r>
            <a:r>
              <a:rPr lang="en-US" sz="3000" dirty="0"/>
              <a:t>problems in the preparation of concrete </a:t>
            </a:r>
            <a:r>
              <a:rPr lang="en-US" sz="3000" dirty="0" smtClean="0"/>
              <a:t>mixture,</a:t>
            </a:r>
          </a:p>
          <a:p>
            <a:pPr algn="l" rtl="0"/>
            <a:r>
              <a:rPr lang="en-US" sz="3000" dirty="0" smtClean="0"/>
              <a:t> the </a:t>
            </a:r>
            <a:r>
              <a:rPr lang="en-US" sz="3000" dirty="0"/>
              <a:t>first </a:t>
            </a:r>
            <a:r>
              <a:rPr lang="en-US" sz="3000" dirty="0" smtClean="0"/>
              <a:t>problem mixture </a:t>
            </a:r>
            <a:r>
              <a:rPr lang="en-US" sz="3000" dirty="0"/>
              <a:t>ratio of 1: 2: 3 (Cement, aggregate, sand</a:t>
            </a:r>
            <a:r>
              <a:rPr lang="en-US" sz="3000" dirty="0" smtClean="0"/>
              <a:t>),</a:t>
            </a:r>
          </a:p>
          <a:p>
            <a:pPr algn="l" rtl="0"/>
            <a:r>
              <a:rPr lang="en-US" sz="3000" dirty="0" smtClean="0"/>
              <a:t>The </a:t>
            </a:r>
            <a:r>
              <a:rPr lang="en-US" sz="3000" dirty="0"/>
              <a:t>type of sand in the laboratory was not an </a:t>
            </a:r>
            <a:r>
              <a:rPr lang="en-US" sz="3000" dirty="0" smtClean="0"/>
              <a:t>appropriate, </a:t>
            </a:r>
          </a:p>
          <a:p>
            <a:pPr algn="l" rtl="0"/>
            <a:r>
              <a:rPr lang="en-US" sz="3000" dirty="0" smtClean="0"/>
              <a:t> The </a:t>
            </a:r>
            <a:r>
              <a:rPr lang="en-US" sz="3000" dirty="0"/>
              <a:t>type of aggregate used in the first small batch </a:t>
            </a:r>
            <a:r>
              <a:rPr lang="en-US" sz="3000" dirty="0" smtClean="0"/>
              <a:t>size.</a:t>
            </a:r>
            <a:endParaRPr lang="ar-S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8698906"/>
              </p:ext>
            </p:extLst>
          </p:nvPr>
        </p:nvGraphicFramePr>
        <p:xfrm>
          <a:off x="899592" y="1772816"/>
          <a:ext cx="6981075" cy="36004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490203"/>
                <a:gridCol w="3490872"/>
              </a:tblGrid>
              <a:tr h="47443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strength concrete (</a:t>
                      </a:r>
                      <a:r>
                        <a:rPr lang="en-US" sz="2000" dirty="0" err="1">
                          <a:effectLst/>
                        </a:rPr>
                        <a:t>kN</a:t>
                      </a:r>
                      <a:r>
                        <a:rPr lang="en-US" sz="2000" dirty="0">
                          <a:effectLst/>
                        </a:rPr>
                        <a:t>/cm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65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Concrete Standard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65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did not give strength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Hay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65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peat (olive extract)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65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65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Glass + ash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65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104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hair</a:t>
                      </a:r>
                    </a:p>
                  </a:txBody>
                  <a:tcPr marL="68580" marR="68580" marT="0" marB="0"/>
                </a:tc>
              </a:tr>
              <a:tr h="4465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Glass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shown the primary results</a:t>
            </a:r>
            <a:endParaRPr lang="ar-SA" dirty="0"/>
          </a:p>
        </p:txBody>
      </p:sp>
      <p:sp>
        <p:nvSpPr>
          <p:cNvPr id="6" name="سهم للأسفل 5"/>
          <p:cNvSpPr/>
          <p:nvPr/>
        </p:nvSpPr>
        <p:spPr>
          <a:xfrm>
            <a:off x="8205416" y="1916832"/>
            <a:ext cx="399031" cy="338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1571</TotalTime>
  <Words>660</Words>
  <Application>Microsoft Office PowerPoint</Application>
  <PresentationFormat>عرض على الشاشة (3:4)‏</PresentationFormat>
  <Paragraphs>124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تدفق</vt:lpstr>
      <vt:lpstr>An Najah N. University Faculty  of Engineering  Building  Engineering Department</vt:lpstr>
      <vt:lpstr>Presentation Outlines  </vt:lpstr>
      <vt:lpstr>Introduction </vt:lpstr>
      <vt:lpstr>Objective</vt:lpstr>
      <vt:lpstr>Materials added</vt:lpstr>
      <vt:lpstr>الشريحة 6</vt:lpstr>
      <vt:lpstr>Process </vt:lpstr>
      <vt:lpstr>Primary  Results </vt:lpstr>
      <vt:lpstr>Table shown the primary results</vt:lpstr>
      <vt:lpstr>The Results</vt:lpstr>
      <vt:lpstr>الشريحة 11</vt:lpstr>
      <vt:lpstr>CD's</vt:lpstr>
      <vt:lpstr>الشريحة 13</vt:lpstr>
      <vt:lpstr>Glass</vt:lpstr>
      <vt:lpstr>الشريحة 15</vt:lpstr>
      <vt:lpstr>Coal Ash</vt:lpstr>
      <vt:lpstr>الشريحة 17</vt:lpstr>
      <vt:lpstr>peat (olive extract): </vt:lpstr>
      <vt:lpstr>الشريحة 19</vt:lpstr>
      <vt:lpstr>Wood Paneling</vt:lpstr>
      <vt:lpstr>Wood Paneling</vt:lpstr>
      <vt:lpstr>الشريحة 22</vt:lpstr>
      <vt:lpstr>الشريحة 23</vt:lpstr>
      <vt:lpstr>الشريحة 24</vt:lpstr>
      <vt:lpstr>Recommendations 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Najah N. University Engineering  Faculty Building department</dc:title>
  <dc:creator>2020</dc:creator>
  <cp:lastModifiedBy>2020</cp:lastModifiedBy>
  <cp:revision>159</cp:revision>
  <dcterms:created xsi:type="dcterms:W3CDTF">2012-01-06T11:08:31Z</dcterms:created>
  <dcterms:modified xsi:type="dcterms:W3CDTF">2012-05-22T21:38:33Z</dcterms:modified>
</cp:coreProperties>
</file>