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66" r:id="rId8"/>
    <p:sldId id="261" r:id="rId9"/>
    <p:sldId id="265" r:id="rId10"/>
    <p:sldId id="262" r:id="rId11"/>
    <p:sldId id="264" r:id="rId12"/>
    <p:sldId id="263" r:id="rId13"/>
    <p:sldId id="268" r:id="rId14"/>
    <p:sldId id="270" r:id="rId15"/>
    <p:sldId id="267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60067-178C-41D2-B054-117F4EC54D0E}" type="datetimeFigureOut">
              <a:rPr lang="en-US" smtClean="0"/>
              <a:pPr/>
              <a:t>12/27/2010</a:t>
            </a:fld>
            <a:endParaRPr lang="en-US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A4247-BFA0-438A-9A63-B04F018175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4247-BFA0-438A-9A63-B04F018175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1A4247-BFA0-438A-9A63-B04F018175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مستطيل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مستطيل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رابط مستقيم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رابط مستقيم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مستطيل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شكل بيضاوي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شكل بيضاوي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شكل بيضاوي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9" name="مستطيل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رابط مستقيم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رابط مستقيم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رابط مستقيم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مستطيل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شكل بيضاوي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شكل بيضاوي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شكل بيضاوي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شكل بيضاوي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شكل بيضاوي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رابط مستقيم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2" name="عنصر نائب للنص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نص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6" name="عنصر نائب للتاريخ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مستطيل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رابط مستقيم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شكل بيضاوي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عنصر نائب للمحتوى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3" name="عنصر نائب للتذييل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ar-S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شكل بيضاوي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مستطيل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رابط مستقيم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رابط مستقيم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عنصر نائب للتاريخ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رابط مستقيم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1/21/1432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مستطيل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شكل بيضاوي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1498178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Construction project management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403648" y="2348880"/>
            <a:ext cx="6120680" cy="147117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800" dirty="0" smtClean="0">
                <a:latin typeface="Georgia" pitchFamily="18" charset="0"/>
              </a:rPr>
              <a:t>Submitted in partial fulfillment of construction project management for the bachelor degree in civil engineering</a:t>
            </a:r>
            <a:endParaRPr lang="en-US" sz="2800" dirty="0">
              <a:latin typeface="Georgia" pitchFamily="18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2627784" y="4365104"/>
            <a:ext cx="4032448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Fuad Qararyieh </a:t>
            </a:r>
          </a:p>
          <a:p>
            <a:pPr algn="ctr"/>
            <a:r>
              <a:rPr lang="en-US" dirty="0" smtClean="0"/>
              <a:t>Miqdad  Nawahda</a:t>
            </a:r>
          </a:p>
          <a:p>
            <a:pPr algn="ctr"/>
            <a:r>
              <a:rPr lang="en-US" dirty="0" smtClean="0"/>
              <a:t>Sari Obaid </a:t>
            </a:r>
            <a:endParaRPr lang="ar-SA" dirty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0" y="2708920"/>
          <a:ext cx="2643187" cy="3857625"/>
        </p:xfrm>
        <a:graphic>
          <a:graphicData uri="http://schemas.openxmlformats.org/presentationml/2006/ole">
            <p:oleObj spid="_x0000_s1026" name="Clip" r:id="rId3" imgW="3848040" imgH="5478120" progId="">
              <p:embed/>
            </p:oleObj>
          </a:graphicData>
        </a:graphic>
      </p:graphicFrame>
      <p:pic>
        <p:nvPicPr>
          <p:cNvPr id="6" name="صورة 5" descr="Project%20Manager%20carto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16" y="3000372"/>
            <a:ext cx="2285984" cy="3467109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57158" y="214290"/>
            <a:ext cx="7829576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Brief Description Part</a:t>
            </a:r>
            <a:endParaRPr lang="en-US" dirty="0"/>
          </a:p>
        </p:txBody>
      </p:sp>
      <p:pic>
        <p:nvPicPr>
          <p:cNvPr id="22530" name="صورة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571612"/>
            <a:ext cx="6686550" cy="464344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of the project 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85860"/>
            <a:ext cx="71438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467600" cy="79690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information of the project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1" name="مجموعة 70"/>
          <p:cNvGrpSpPr/>
          <p:nvPr/>
        </p:nvGrpSpPr>
        <p:grpSpPr>
          <a:xfrm>
            <a:off x="-64" y="928670"/>
            <a:ext cx="9144064" cy="5449337"/>
            <a:chOff x="-32" y="928670"/>
            <a:chExt cx="9144064" cy="5449337"/>
          </a:xfrm>
        </p:grpSpPr>
        <p:grpSp>
          <p:nvGrpSpPr>
            <p:cNvPr id="19" name="Group 18"/>
            <p:cNvGrpSpPr>
              <a:grpSpLocks/>
            </p:cNvGrpSpPr>
            <p:nvPr/>
          </p:nvGrpSpPr>
          <p:grpSpPr bwMode="auto">
            <a:xfrm>
              <a:off x="2071671" y="1357298"/>
              <a:ext cx="2353237" cy="4929222"/>
              <a:chOff x="2208" y="1296"/>
              <a:chExt cx="1505" cy="1996"/>
            </a:xfrm>
          </p:grpSpPr>
          <p:sp>
            <p:nvSpPr>
              <p:cNvPr id="20" name="AutoShape 19"/>
              <p:cNvSpPr>
                <a:spLocks noChangeArrowheads="1"/>
              </p:cNvSpPr>
              <p:nvPr/>
            </p:nvSpPr>
            <p:spPr bwMode="gray">
              <a:xfrm>
                <a:off x="2208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34B034"/>
                  </a:gs>
                  <a:gs pos="100000">
                    <a:srgbClr val="3F8B4A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1" name="AutoShape 20"/>
              <p:cNvSpPr>
                <a:spLocks noChangeArrowheads="1"/>
              </p:cNvSpPr>
              <p:nvPr/>
            </p:nvSpPr>
            <p:spPr bwMode="gray">
              <a:xfrm>
                <a:off x="2229" y="1495"/>
                <a:ext cx="1322" cy="1797"/>
              </a:xfrm>
              <a:prstGeom prst="roundRect">
                <a:avLst>
                  <a:gd name="adj" fmla="val 16667"/>
                </a:avLst>
              </a:prstGeom>
              <a:solidFill>
                <a:srgbClr val="73E77E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2" name="AutoShape 21"/>
              <p:cNvSpPr>
                <a:spLocks noChangeArrowheads="1"/>
              </p:cNvSpPr>
              <p:nvPr/>
            </p:nvSpPr>
            <p:spPr bwMode="gray">
              <a:xfrm>
                <a:off x="2240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E77E"/>
                  </a:gs>
                  <a:gs pos="100000">
                    <a:srgbClr val="B3F2B9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3" name="AutoShape 22"/>
              <p:cNvSpPr>
                <a:spLocks noChangeArrowheads="1"/>
              </p:cNvSpPr>
              <p:nvPr/>
            </p:nvSpPr>
            <p:spPr bwMode="gray">
              <a:xfrm>
                <a:off x="2240" y="1509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0F7D4"/>
                  </a:gs>
                  <a:gs pos="100000">
                    <a:srgbClr val="73E77E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4" name="Oval 23"/>
              <p:cNvSpPr>
                <a:spLocks noChangeArrowheads="1"/>
              </p:cNvSpPr>
              <p:nvPr/>
            </p:nvSpPr>
            <p:spPr bwMode="gray">
              <a:xfrm>
                <a:off x="2677" y="1296"/>
                <a:ext cx="405" cy="405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pPr algn="r"/>
                <a:endParaRPr lang="en-US" dirty="0"/>
              </a:p>
            </p:txBody>
          </p:sp>
          <p:sp>
            <p:nvSpPr>
              <p:cNvPr id="25" name="Oval 24"/>
              <p:cNvSpPr>
                <a:spLocks noChangeArrowheads="1"/>
              </p:cNvSpPr>
              <p:nvPr/>
            </p:nvSpPr>
            <p:spPr bwMode="gray">
              <a:xfrm>
                <a:off x="2681" y="1299"/>
                <a:ext cx="392" cy="39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6" name="Oval 25"/>
              <p:cNvSpPr>
                <a:spLocks noChangeArrowheads="1"/>
              </p:cNvSpPr>
              <p:nvPr/>
            </p:nvSpPr>
            <p:spPr bwMode="gray">
              <a:xfrm>
                <a:off x="2686" y="1301"/>
                <a:ext cx="383" cy="38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7" name="Oval 26"/>
              <p:cNvSpPr>
                <a:spLocks noChangeArrowheads="1"/>
              </p:cNvSpPr>
              <p:nvPr/>
            </p:nvSpPr>
            <p:spPr bwMode="gray">
              <a:xfrm>
                <a:off x="2690" y="1305"/>
                <a:ext cx="364" cy="35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gray">
              <a:xfrm>
                <a:off x="2712" y="1315"/>
                <a:ext cx="323" cy="2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29" name="Text Box 28"/>
              <p:cNvSpPr txBox="1">
                <a:spLocks noChangeArrowheads="1"/>
              </p:cNvSpPr>
              <p:nvPr/>
            </p:nvSpPr>
            <p:spPr bwMode="gray">
              <a:xfrm>
                <a:off x="2764" y="1354"/>
                <a:ext cx="223" cy="29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2</a:t>
                </a:r>
                <a:endParaRPr lang="en-US" dirty="0"/>
              </a:p>
            </p:txBody>
          </p:sp>
          <p:sp>
            <p:nvSpPr>
              <p:cNvPr id="30" name="Text Box 29"/>
              <p:cNvSpPr txBox="1">
                <a:spLocks noChangeArrowheads="1"/>
              </p:cNvSpPr>
              <p:nvPr/>
            </p:nvSpPr>
            <p:spPr bwMode="gray">
              <a:xfrm>
                <a:off x="2299" y="1730"/>
                <a:ext cx="1414" cy="115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b="1" dirty="0"/>
                  <a:t>The project </a:t>
                </a:r>
                <a:r>
                  <a:rPr lang="en-US" b="1" dirty="0" smtClean="0"/>
                  <a:t> Consists of</a:t>
                </a:r>
              </a:p>
              <a:p>
                <a:pPr algn="l"/>
                <a:r>
                  <a:rPr lang="en-US" b="1" dirty="0" smtClean="0"/>
                  <a:t>1-Ground Floor 655.28 m2.</a:t>
                </a:r>
              </a:p>
              <a:p>
                <a:pPr algn="l"/>
                <a:r>
                  <a:rPr lang="en-US" b="1" dirty="0" smtClean="0"/>
                  <a:t>2-First floor</a:t>
                </a:r>
              </a:p>
              <a:p>
                <a:pPr algn="l"/>
                <a:r>
                  <a:rPr lang="en-US" b="1" dirty="0" smtClean="0"/>
                  <a:t>655.28 m2.</a:t>
                </a:r>
              </a:p>
              <a:p>
                <a:pPr algn="l"/>
                <a:r>
                  <a:rPr lang="en-US" b="1" dirty="0" smtClean="0"/>
                  <a:t>3- Staircase</a:t>
                </a:r>
              </a:p>
              <a:p>
                <a:pPr algn="l"/>
                <a:r>
                  <a:rPr lang="en-US" b="1" dirty="0" smtClean="0"/>
                  <a:t>26.16m2.</a:t>
                </a:r>
              </a:p>
              <a:p>
                <a:pPr algn="l"/>
                <a:r>
                  <a:rPr lang="en-US" b="1" dirty="0" smtClean="0"/>
                  <a:t>4-canteen</a:t>
                </a:r>
              </a:p>
              <a:p>
                <a:pPr algn="l"/>
                <a:r>
                  <a:rPr lang="en-US" b="1" dirty="0" smtClean="0"/>
                  <a:t>40.18m2</a:t>
                </a:r>
                <a:endParaRPr lang="en-US" b="1" dirty="0"/>
              </a:p>
            </p:txBody>
          </p:sp>
        </p:grpSp>
        <p:grpSp>
          <p:nvGrpSpPr>
            <p:cNvPr id="62" name="Group 32"/>
            <p:cNvGrpSpPr>
              <a:grpSpLocks/>
            </p:cNvGrpSpPr>
            <p:nvPr/>
          </p:nvGrpSpPr>
          <p:grpSpPr bwMode="auto">
            <a:xfrm>
              <a:off x="7000892" y="1000108"/>
              <a:ext cx="2143140" cy="5286412"/>
              <a:chOff x="3696" y="1296"/>
              <a:chExt cx="1363" cy="1994"/>
            </a:xfrm>
          </p:grpSpPr>
          <p:sp>
            <p:nvSpPr>
              <p:cNvPr id="63" name="AutoShape 33"/>
              <p:cNvSpPr>
                <a:spLocks noChangeArrowheads="1"/>
              </p:cNvSpPr>
              <p:nvPr/>
            </p:nvSpPr>
            <p:spPr bwMode="gray">
              <a:xfrm>
                <a:off x="3696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B59F43"/>
                  </a:gs>
                  <a:gs pos="100000">
                    <a:srgbClr val="8F8849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64" name="AutoShape 34"/>
              <p:cNvSpPr>
                <a:spLocks noChangeArrowheads="1"/>
              </p:cNvSpPr>
              <p:nvPr/>
            </p:nvSpPr>
            <p:spPr bwMode="gray">
              <a:xfrm>
                <a:off x="3717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5" name="AutoShape 35"/>
              <p:cNvSpPr>
                <a:spLocks noChangeArrowheads="1"/>
              </p:cNvSpPr>
              <p:nvPr/>
            </p:nvSpPr>
            <p:spPr bwMode="gray">
              <a:xfrm>
                <a:off x="3728" y="2795"/>
                <a:ext cx="1304" cy="447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6" name="AutoShape 36"/>
              <p:cNvSpPr>
                <a:spLocks noChangeArrowheads="1"/>
              </p:cNvSpPr>
              <p:nvPr/>
            </p:nvSpPr>
            <p:spPr bwMode="gray">
              <a:xfrm>
                <a:off x="3728" y="1509"/>
                <a:ext cx="1304" cy="446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67" name="Group 37"/>
              <p:cNvGrpSpPr>
                <a:grpSpLocks/>
              </p:cNvGrpSpPr>
              <p:nvPr/>
            </p:nvGrpSpPr>
            <p:grpSpPr bwMode="auto">
              <a:xfrm>
                <a:off x="4165" y="1296"/>
                <a:ext cx="405" cy="405"/>
                <a:chOff x="1289" y="582"/>
                <a:chExt cx="668" cy="668"/>
              </a:xfrm>
            </p:grpSpPr>
            <p:sp>
              <p:nvSpPr>
                <p:cNvPr id="72" name="Oval 3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 w="38100" algn="ctr">
                  <a:noFill/>
                  <a:round/>
                  <a:headEnd/>
                  <a:tailEnd/>
                </a:ln>
              </p:spPr>
              <p:txBody>
                <a:bodyPr anchor="ctr">
                  <a:spAutoFit/>
                </a:bodyPr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3" name="Oval 3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4" name="Oval 4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5" name="Oval 4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6" name="Oval 4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r"/>
                  <a:endParaRPr lang="en-US" dirty="0"/>
                </a:p>
              </p:txBody>
            </p:sp>
          </p:grpSp>
          <p:sp>
            <p:nvSpPr>
              <p:cNvPr id="68" name="Text Box 43"/>
              <p:cNvSpPr txBox="1">
                <a:spLocks noChangeArrowheads="1"/>
              </p:cNvSpPr>
              <p:nvPr/>
            </p:nvSpPr>
            <p:spPr bwMode="gray">
              <a:xfrm>
                <a:off x="4252" y="1354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000000"/>
                    </a:solidFill>
                  </a:rPr>
                  <a:t>4</a:t>
                </a:r>
                <a:endParaRPr lang="en-US" dirty="0"/>
              </a:p>
            </p:txBody>
          </p:sp>
          <p:sp>
            <p:nvSpPr>
              <p:cNvPr id="69" name="Text Box 44"/>
              <p:cNvSpPr txBox="1">
                <a:spLocks noChangeArrowheads="1"/>
              </p:cNvSpPr>
              <p:nvPr/>
            </p:nvSpPr>
            <p:spPr bwMode="gray">
              <a:xfrm>
                <a:off x="3744" y="1776"/>
                <a:ext cx="1296" cy="406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/>
                <a:r>
                  <a:rPr lang="en-US" sz="1600" b="1" dirty="0"/>
                  <a:t>According to </a:t>
                </a:r>
                <a:r>
                  <a:rPr lang="en-US" sz="1600" b="1" dirty="0" smtClean="0"/>
                  <a:t>the contractor every </a:t>
                </a:r>
                <a:r>
                  <a:rPr lang="en-US" sz="1600" b="1" dirty="0"/>
                  <a:t>day of delay </a:t>
                </a:r>
                <a:r>
                  <a:rPr lang="en-US" sz="1600" b="1" dirty="0" smtClean="0"/>
                  <a:t>will be paid 200$.</a:t>
                </a:r>
                <a:endParaRPr lang="en-US" sz="1600" b="1" dirty="0"/>
              </a:p>
            </p:txBody>
          </p:sp>
        </p:grpSp>
        <p:grpSp>
          <p:nvGrpSpPr>
            <p:cNvPr id="56" name="مجموعة 55"/>
            <p:cNvGrpSpPr/>
            <p:nvPr/>
          </p:nvGrpSpPr>
          <p:grpSpPr>
            <a:xfrm>
              <a:off x="-32" y="928670"/>
              <a:ext cx="2065626" cy="5286412"/>
              <a:chOff x="-32" y="928670"/>
              <a:chExt cx="2065626" cy="5286412"/>
            </a:xfrm>
          </p:grpSpPr>
          <p:grpSp>
            <p:nvGrpSpPr>
              <p:cNvPr id="3" name="Group 3"/>
              <p:cNvGrpSpPr>
                <a:grpSpLocks/>
              </p:cNvGrpSpPr>
              <p:nvPr/>
            </p:nvGrpSpPr>
            <p:grpSpPr bwMode="auto">
              <a:xfrm>
                <a:off x="-32" y="928670"/>
                <a:ext cx="2065626" cy="5286412"/>
                <a:chOff x="720" y="1296"/>
                <a:chExt cx="1363" cy="1994"/>
              </a:xfrm>
            </p:grpSpPr>
            <p:sp>
              <p:nvSpPr>
                <p:cNvPr id="4" name="AutoShape 4"/>
                <p:cNvSpPr>
                  <a:spLocks noChangeArrowheads="1"/>
                </p:cNvSpPr>
                <p:nvPr/>
              </p:nvSpPr>
              <p:spPr bwMode="gray">
                <a:xfrm>
                  <a:off x="720" y="1490"/>
                  <a:ext cx="1363" cy="180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4E91D4"/>
                    </a:gs>
                    <a:gs pos="100000">
                      <a:srgbClr val="3477A4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" name="AutoShape 5"/>
                <p:cNvSpPr>
                  <a:spLocks noChangeArrowheads="1"/>
                </p:cNvSpPr>
                <p:nvPr/>
              </p:nvSpPr>
              <p:spPr bwMode="gray">
                <a:xfrm>
                  <a:off x="741" y="1495"/>
                  <a:ext cx="132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3CA1E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6" name="AutoShape 6"/>
                <p:cNvSpPr>
                  <a:spLocks noChangeArrowheads="1"/>
                </p:cNvSpPr>
                <p:nvPr/>
              </p:nvSpPr>
              <p:spPr bwMode="gray">
                <a:xfrm>
                  <a:off x="752" y="2795"/>
                  <a:ext cx="1304" cy="44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3CA1E6">
                        <a:alpha val="0"/>
                      </a:srgbClr>
                    </a:gs>
                    <a:gs pos="100000">
                      <a:srgbClr val="9BCFF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7" name="AutoShape 7"/>
                <p:cNvSpPr>
                  <a:spLocks noChangeArrowheads="1"/>
                </p:cNvSpPr>
                <p:nvPr/>
              </p:nvSpPr>
              <p:spPr bwMode="gray">
                <a:xfrm>
                  <a:off x="752" y="1509"/>
                  <a:ext cx="1304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BEE0F7"/>
                    </a:gs>
                    <a:gs pos="100000">
                      <a:srgbClr val="3CA1E6">
                        <a:alpha val="0"/>
                      </a:srgb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grpSp>
              <p:nvGrpSpPr>
                <p:cNvPr id="10" name="Group 10"/>
                <p:cNvGrpSpPr>
                  <a:grpSpLocks/>
                </p:cNvGrpSpPr>
                <p:nvPr/>
              </p:nvGrpSpPr>
              <p:grpSpPr bwMode="auto">
                <a:xfrm>
                  <a:off x="1189" y="1296"/>
                  <a:ext cx="405" cy="405"/>
                  <a:chOff x="1289" y="582"/>
                  <a:chExt cx="668" cy="668"/>
                </a:xfrm>
              </p:grpSpPr>
              <p:sp>
                <p:nvSpPr>
                  <p:cNvPr id="13" name="Oval 11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14" name="Oval 12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15" name="Oval 13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16" name="Oval 14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17" name="Oval 15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</p:grpSp>
            <p:sp>
              <p:nvSpPr>
                <p:cNvPr id="11" name="Text Box 16"/>
                <p:cNvSpPr txBox="1">
                  <a:spLocks noChangeArrowheads="1"/>
                </p:cNvSpPr>
                <p:nvPr/>
              </p:nvSpPr>
              <p:spPr bwMode="gray">
                <a:xfrm>
                  <a:off x="1276" y="1354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0000"/>
                      </a:solidFill>
                    </a:rPr>
                    <a:t>1</a:t>
                  </a:r>
                  <a:endParaRPr lang="en-US" dirty="0"/>
                </a:p>
              </p:txBody>
            </p:sp>
            <p:sp>
              <p:nvSpPr>
                <p:cNvPr id="12" name="Text Box 17"/>
                <p:cNvSpPr txBox="1">
                  <a:spLocks noChangeArrowheads="1"/>
                </p:cNvSpPr>
                <p:nvPr/>
              </p:nvSpPr>
              <p:spPr bwMode="gray">
                <a:xfrm>
                  <a:off x="720" y="2535"/>
                  <a:ext cx="1296" cy="411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/>
                    <a:t>The project area </a:t>
                  </a:r>
                  <a:r>
                    <a:rPr lang="en-US" b="1" dirty="0" smtClean="0"/>
                    <a:t>1377.34 </a:t>
                  </a:r>
                  <a:r>
                    <a:rPr lang="en-US" b="1" dirty="0"/>
                    <a:t>m2</a:t>
                  </a:r>
                  <a:r>
                    <a:rPr lang="en-US" sz="1400" b="1" dirty="0"/>
                    <a:t>.</a:t>
                  </a:r>
                  <a:endParaRPr lang="en-US" b="1" dirty="0"/>
                </a:p>
              </p:txBody>
            </p:sp>
          </p:grpSp>
          <p:sp>
            <p:nvSpPr>
              <p:cNvPr id="77" name="مربع نص 76"/>
              <p:cNvSpPr txBox="1"/>
              <p:nvPr/>
            </p:nvSpPr>
            <p:spPr>
              <a:xfrm>
                <a:off x="214282" y="2357430"/>
                <a:ext cx="1643074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Mohammed Bin rashed Al maktoum Elementary School – tell</a:t>
                </a:r>
                <a:endParaRPr lang="en-US" b="1" dirty="0"/>
              </a:p>
            </p:txBody>
          </p:sp>
        </p:grpSp>
        <p:grpSp>
          <p:nvGrpSpPr>
            <p:cNvPr id="70" name="مجموعة 69"/>
            <p:cNvGrpSpPr/>
            <p:nvPr/>
          </p:nvGrpSpPr>
          <p:grpSpPr>
            <a:xfrm>
              <a:off x="4935266" y="1357298"/>
              <a:ext cx="2065626" cy="5020709"/>
              <a:chOff x="4935266" y="1357298"/>
              <a:chExt cx="2065626" cy="5020709"/>
            </a:xfrm>
          </p:grpSpPr>
          <p:grpSp>
            <p:nvGrpSpPr>
              <p:cNvPr id="47" name="Group 32"/>
              <p:cNvGrpSpPr>
                <a:grpSpLocks/>
              </p:cNvGrpSpPr>
              <p:nvPr/>
            </p:nvGrpSpPr>
            <p:grpSpPr bwMode="auto">
              <a:xfrm>
                <a:off x="4935266" y="1357298"/>
                <a:ext cx="2065626" cy="4929222"/>
                <a:chOff x="3696" y="1296"/>
                <a:chExt cx="1363" cy="1994"/>
              </a:xfrm>
            </p:grpSpPr>
            <p:sp>
              <p:nvSpPr>
                <p:cNvPr id="48" name="AutoShape 33"/>
                <p:cNvSpPr>
                  <a:spLocks noChangeArrowheads="1"/>
                </p:cNvSpPr>
                <p:nvPr/>
              </p:nvSpPr>
              <p:spPr bwMode="gray">
                <a:xfrm>
                  <a:off x="3696" y="1490"/>
                  <a:ext cx="1363" cy="1800"/>
                </a:xfrm>
                <a:prstGeom prst="roundRect">
                  <a:avLst>
                    <a:gd name="adj" fmla="val 17509"/>
                  </a:avLst>
                </a:prstGeom>
                <a:gradFill rotWithShape="1">
                  <a:gsLst>
                    <a:gs pos="0">
                      <a:srgbClr val="B59F43"/>
                    </a:gs>
                    <a:gs pos="100000">
                      <a:srgbClr val="8F8849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49" name="AutoShape 34"/>
                <p:cNvSpPr>
                  <a:spLocks noChangeArrowheads="1"/>
                </p:cNvSpPr>
                <p:nvPr/>
              </p:nvSpPr>
              <p:spPr bwMode="gray">
                <a:xfrm>
                  <a:off x="3717" y="1495"/>
                  <a:ext cx="1322" cy="1766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9E065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sp>
              <p:nvSpPr>
                <p:cNvPr id="50" name="AutoShape 35"/>
                <p:cNvSpPr>
                  <a:spLocks noChangeArrowheads="1"/>
                </p:cNvSpPr>
                <p:nvPr/>
              </p:nvSpPr>
              <p:spPr bwMode="gray">
                <a:xfrm>
                  <a:off x="3728" y="2216"/>
                  <a:ext cx="1304" cy="102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E9E065"/>
                    </a:gs>
                    <a:gs pos="100000">
                      <a:srgbClr val="F2EDA6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l"/>
                  <a:r>
                    <a:rPr lang="en-US" dirty="0" smtClean="0"/>
                    <a:t>.</a:t>
                  </a:r>
                </a:p>
                <a:p>
                  <a:pPr algn="r"/>
                  <a:endParaRPr lang="en-US" dirty="0"/>
                </a:p>
              </p:txBody>
            </p:sp>
            <p:sp>
              <p:nvSpPr>
                <p:cNvPr id="51" name="AutoShape 36"/>
                <p:cNvSpPr>
                  <a:spLocks noChangeArrowheads="1"/>
                </p:cNvSpPr>
                <p:nvPr/>
              </p:nvSpPr>
              <p:spPr bwMode="gray">
                <a:xfrm>
                  <a:off x="3728" y="1509"/>
                  <a:ext cx="1304" cy="44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F8F5CC"/>
                    </a:gs>
                    <a:gs pos="100000">
                      <a:srgbClr val="E9E065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/>
                  <a:endParaRPr lang="en-US" dirty="0"/>
                </a:p>
              </p:txBody>
            </p:sp>
            <p:grpSp>
              <p:nvGrpSpPr>
                <p:cNvPr id="52" name="Group 37"/>
                <p:cNvGrpSpPr>
                  <a:grpSpLocks/>
                </p:cNvGrpSpPr>
                <p:nvPr/>
              </p:nvGrpSpPr>
              <p:grpSpPr bwMode="auto">
                <a:xfrm>
                  <a:off x="4165" y="1296"/>
                  <a:ext cx="405" cy="405"/>
                  <a:chOff x="1289" y="582"/>
                  <a:chExt cx="668" cy="668"/>
                </a:xfrm>
              </p:grpSpPr>
              <p:sp>
                <p:nvSpPr>
                  <p:cNvPr id="57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 w="38100" algn="ctr">
                    <a:noFill/>
                    <a:round/>
                    <a:headEnd/>
                    <a:tailEnd/>
                  </a:ln>
                </p:spPr>
                <p:txBody>
                  <a:bodyPr anchor="ctr">
                    <a:spAutoFit/>
                  </a:bodyPr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58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59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60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  <p:sp>
                <p:nvSpPr>
                  <p:cNvPr id="61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999"/>
                        </a:srgbClr>
                      </a:gs>
                    </a:gsLst>
                    <a:lin ang="5400000" scaled="1"/>
                  </a:gradFill>
                  <a:ln w="9525" algn="ctr">
                    <a:noFill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algn="r"/>
                    <a:endParaRPr lang="en-US" dirty="0"/>
                  </a:p>
                </p:txBody>
              </p:sp>
            </p:grpSp>
            <p:sp>
              <p:nvSpPr>
                <p:cNvPr id="53" name="Text Box 43"/>
                <p:cNvSpPr txBox="1">
                  <a:spLocks noChangeArrowheads="1"/>
                </p:cNvSpPr>
                <p:nvPr/>
              </p:nvSpPr>
              <p:spPr bwMode="gray">
                <a:xfrm>
                  <a:off x="4252" y="1354"/>
                  <a:ext cx="223" cy="288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2400" dirty="0">
                      <a:solidFill>
                        <a:srgbClr val="000000"/>
                      </a:solidFill>
                    </a:rPr>
                    <a:t>3</a:t>
                  </a:r>
                  <a:endParaRPr lang="en-US" dirty="0"/>
                </a:p>
              </p:txBody>
            </p:sp>
            <p:sp>
              <p:nvSpPr>
                <p:cNvPr id="54" name="Text Box 44"/>
                <p:cNvSpPr txBox="1">
                  <a:spLocks noChangeArrowheads="1"/>
                </p:cNvSpPr>
                <p:nvPr/>
              </p:nvSpPr>
              <p:spPr bwMode="gray">
                <a:xfrm>
                  <a:off x="3739" y="1664"/>
                  <a:ext cx="1296" cy="934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 smtClean="0"/>
                    <a:t>Owner:</a:t>
                  </a:r>
                </a:p>
                <a:p>
                  <a:pPr algn="ctr"/>
                  <a:r>
                    <a:rPr lang="en-US" b="1" dirty="0" smtClean="0"/>
                    <a:t>Palestinian National Authority . Ministry of Local Government  (Till Village </a:t>
                  </a:r>
                  <a:r>
                    <a:rPr lang="en-US" sz="1600" b="1" dirty="0" smtClean="0"/>
                    <a:t>)</a:t>
                  </a:r>
                  <a:endParaRPr lang="en-US" sz="1600" b="1" dirty="0"/>
                </a:p>
              </p:txBody>
            </p:sp>
          </p:grpSp>
          <p:sp>
            <p:nvSpPr>
              <p:cNvPr id="78" name="مستطيل 77"/>
              <p:cNvSpPr/>
              <p:nvPr/>
            </p:nvSpPr>
            <p:spPr>
              <a:xfrm>
                <a:off x="5214942" y="4500570"/>
                <a:ext cx="1428760" cy="187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 smtClean="0"/>
                  <a:t>Funded by : </a:t>
                </a:r>
                <a:r>
                  <a:rPr lang="en-US" sz="1600" b="1" dirty="0" smtClean="0"/>
                  <a:t>Mohammed Bin Rashed-Al Maktoum – UAE</a:t>
                </a:r>
                <a:endParaRPr lang="en-US" sz="1600" b="1" dirty="0"/>
              </a:p>
            </p:txBody>
          </p:sp>
        </p:grp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rtl="0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CHECK DESIGN</a:t>
            </a:r>
          </a:p>
        </p:txBody>
      </p:sp>
      <p:pic>
        <p:nvPicPr>
          <p:cNvPr id="3" name="صورة 2" descr="compatibilit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9981940">
            <a:off x="773660" y="1457259"/>
            <a:ext cx="3675759" cy="4293425"/>
          </a:xfrm>
          <a:prstGeom prst="rect">
            <a:avLst/>
          </a:prstGeom>
        </p:spPr>
      </p:pic>
      <p:pic>
        <p:nvPicPr>
          <p:cNvPr id="4" name="صورة 3" descr="comp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85459">
            <a:off x="4259237" y="1606836"/>
            <a:ext cx="4211312" cy="4120577"/>
          </a:xfrm>
          <a:prstGeom prst="rect">
            <a:avLst/>
          </a:prstGeom>
        </p:spPr>
      </p:pic>
      <p:pic>
        <p:nvPicPr>
          <p:cNvPr id="5" name="صورة 4" descr="panne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57736"/>
            <a:ext cx="9144000" cy="2000264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3286116" y="571501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Thickness of slabs</a:t>
            </a:r>
            <a:endParaRPr lang="en-US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357554" y="928670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compatibility</a:t>
            </a:r>
            <a:endParaRPr lang="en-US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Cont….CHECK DESIGN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4000528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مجموعة 6"/>
          <p:cNvGrpSpPr/>
          <p:nvPr/>
        </p:nvGrpSpPr>
        <p:grpSpPr>
          <a:xfrm>
            <a:off x="5143504" y="2000240"/>
            <a:ext cx="4000496" cy="4643470"/>
            <a:chOff x="5143504" y="2000240"/>
            <a:chExt cx="3214678" cy="4400638"/>
          </a:xfrm>
        </p:grpSpPr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3504" y="2000240"/>
              <a:ext cx="3214678" cy="419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مربع نص 5"/>
            <p:cNvSpPr txBox="1"/>
            <p:nvPr/>
          </p:nvSpPr>
          <p:spPr>
            <a:xfrm>
              <a:off x="5500694" y="6000768"/>
              <a:ext cx="1500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footings</a:t>
              </a:r>
              <a:endParaRPr lang="en-US" sz="2000" b="1" dirty="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rtl="0"/>
            <a:r>
              <a:rPr lang="en-US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Results.</a:t>
            </a:r>
            <a:r>
              <a:rPr lang="en-US" b="1" dirty="0" smtClean="0"/>
              <a:t>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71472" y="1489123"/>
          <a:ext cx="8286808" cy="5311209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4136314"/>
                <a:gridCol w="415049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Description.  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(2.6%)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Excavations 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(39%)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Reinforcement.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(13%)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Blocks &amp; Stones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(5.8%)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Plaster.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(5.5%)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Tiles.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(2.9%)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Painting.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(4.2%)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Electrical.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(3.6%)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Mechanical.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(1.3%)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Doors And windows.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(3.18%)</a:t>
                      </a:r>
                      <a:endParaRPr lang="en-U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Roof Isolations.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15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(6.48%)</a:t>
                      </a:r>
                      <a:endParaRPr lang="en-US" sz="1600" b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Steel work.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8577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(12.30%)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(100%)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External works.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b="1" u="sng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TOTAL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ndara"/>
                        <a:ea typeface="Candara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مربع نص 6"/>
          <p:cNvSpPr txBox="1"/>
          <p:nvPr/>
        </p:nvSpPr>
        <p:spPr>
          <a:xfrm>
            <a:off x="428596" y="1071546"/>
            <a:ext cx="8715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cost of project calculated using Primavera project is (618,500 $)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582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3571868" y="642918"/>
            <a:ext cx="5572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S-CURVE FOR CASE 2 Which</a:t>
            </a:r>
          </a:p>
          <a:p>
            <a:pPr algn="ctr"/>
            <a:r>
              <a:rPr lang="en-US" sz="2400" b="1" dirty="0" smtClean="0"/>
              <a:t>	WE CHOOSE </a:t>
            </a:r>
            <a:endParaRPr lang="en-US" sz="24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71810"/>
            <a:ext cx="9144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899592" y="1052736"/>
            <a:ext cx="6768752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b="1" u="sng" dirty="0" smtClean="0"/>
              <a:t>Graduating project consist two parts</a:t>
            </a:r>
            <a:r>
              <a:rPr lang="en-US" sz="2400" b="1" dirty="0" smtClean="0"/>
              <a:t> :</a:t>
            </a:r>
          </a:p>
          <a:p>
            <a:pPr algn="ctr" rtl="0"/>
            <a:endParaRPr lang="en-US" sz="2400" b="1" dirty="0" smtClean="0"/>
          </a:p>
          <a:p>
            <a:pPr algn="ctr" rtl="0"/>
            <a:endParaRPr lang="en-US" sz="2400" b="1" dirty="0" smtClean="0"/>
          </a:p>
          <a:p>
            <a:pPr algn="ctr" rtl="0"/>
            <a:r>
              <a:rPr lang="en-US" sz="2400" b="1" dirty="0" smtClean="0"/>
              <a:t>  The first part include preparing a theoretical research.</a:t>
            </a:r>
          </a:p>
          <a:p>
            <a:pPr algn="ctr" rtl="0"/>
            <a:endParaRPr lang="en-US" sz="2400" b="1" dirty="0" smtClean="0"/>
          </a:p>
          <a:p>
            <a:pPr algn="ctr" rtl="0">
              <a:lnSpc>
                <a:spcPct val="150000"/>
              </a:lnSpc>
            </a:pPr>
            <a:r>
              <a:rPr lang="en-US" sz="2400" b="1" dirty="0" smtClean="0"/>
              <a:t> The second part includes the application of the  principle in construction project management.</a:t>
            </a:r>
          </a:p>
          <a:p>
            <a:pPr algn="ctr" rtl="0"/>
            <a:endParaRPr lang="ar-SA" sz="24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4348" y="2714620"/>
            <a:ext cx="7358114" cy="135732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rtl="0"/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Project Management Body of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rPr>
              <a:t>Knowledge (P</a:t>
            </a:r>
            <a:r>
              <a:rPr lang="en-US" sz="3600" b="1" dirty="0" smtClean="0"/>
              <a:t>MBOK)</a:t>
            </a:r>
            <a:endParaRPr lang="en-US" sz="3600" b="1" dirty="0"/>
          </a:p>
        </p:txBody>
      </p:sp>
      <p:sp>
        <p:nvSpPr>
          <p:cNvPr id="3" name="مخطط انسيابي: شريط مثقب 2"/>
          <p:cNvSpPr/>
          <p:nvPr/>
        </p:nvSpPr>
        <p:spPr>
          <a:xfrm>
            <a:off x="1714480" y="285728"/>
            <a:ext cx="5643602" cy="164307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مربع نص 3"/>
          <p:cNvSpPr txBox="1"/>
          <p:nvPr/>
        </p:nvSpPr>
        <p:spPr>
          <a:xfrm>
            <a:off x="2114536" y="80484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Introduction</a:t>
            </a:r>
            <a:endParaRPr lang="en-US" sz="4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214414" y="1142984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Clr>
                <a:srgbClr val="0B5395"/>
              </a:buClr>
            </a:pPr>
            <a:r>
              <a:rPr lang="en-US" sz="32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What is a Project?</a:t>
            </a:r>
          </a:p>
          <a:p>
            <a:pPr algn="l" rtl="0">
              <a:buClr>
                <a:srgbClr val="0B5395"/>
              </a:buClr>
            </a:pPr>
            <a:endParaRPr lang="en-US" sz="2400" b="1" dirty="0" smtClean="0">
              <a:solidFill>
                <a:srgbClr val="083763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/>
              <a:t>A project is a </a:t>
            </a:r>
            <a:r>
              <a:rPr lang="en-US" sz="2800" b="1" i="1" dirty="0" smtClean="0"/>
              <a:t>temporary</a:t>
            </a:r>
            <a:r>
              <a:rPr lang="en-US" sz="2800" i="1" dirty="0" smtClean="0"/>
              <a:t> endeavor undertaken to accomplish a </a:t>
            </a:r>
            <a:r>
              <a:rPr lang="en-US" sz="2800" b="1" i="1" dirty="0" smtClean="0"/>
              <a:t>unique</a:t>
            </a:r>
            <a:r>
              <a:rPr lang="en-US" sz="2800" i="1" dirty="0" smtClean="0"/>
              <a:t> product or service with a defined start and </a:t>
            </a:r>
            <a:r>
              <a:rPr lang="en-US" sz="2800" b="1" i="1" dirty="0" smtClean="0"/>
              <a:t>end point</a:t>
            </a:r>
            <a:r>
              <a:rPr lang="en-US" sz="2800" i="1" dirty="0" smtClean="0"/>
              <a:t> and </a:t>
            </a:r>
            <a:r>
              <a:rPr lang="en-US" sz="2800" b="1" i="1" dirty="0" smtClean="0"/>
              <a:t>specific objectives</a:t>
            </a:r>
            <a:r>
              <a:rPr lang="en-US" sz="2800" i="1" dirty="0" smtClean="0"/>
              <a:t> .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251520" y="5949281"/>
            <a:ext cx="288032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kumimoji="1" lang="en-US" sz="2000" b="1" i="1" dirty="0" smtClean="0"/>
              <a:t>PMBOK definition</a:t>
            </a:r>
            <a:endParaRPr kumimoji="1" lang="en-US" sz="2000" b="1" i="1" dirty="0" smtClean="0">
              <a:latin typeface="Times New Roman" pitchFamily="18" charset="0"/>
            </a:endParaRPr>
          </a:p>
          <a:p>
            <a:endParaRPr lang="ar-SA" sz="2000" b="1" i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74676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What is Project </a:t>
            </a:r>
            <a:r>
              <a:rPr lang="en-US" sz="3200" b="1" dirty="0" smtClean="0">
                <a:solidFill>
                  <a:srgbClr val="083763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Management</a:t>
            </a:r>
            <a:r>
              <a:rPr lang="en-US" sz="3200" b="1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200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rgbClr val="083763"/>
                </a:solidFill>
                <a:latin typeface="Times New Roman" pitchFamily="18" charset="0"/>
                <a:cs typeface="Times New Roman" pitchFamily="18" charset="0"/>
              </a:rPr>
            </a:br>
            <a:endParaRPr lang="ar-SA" dirty="0"/>
          </a:p>
        </p:txBody>
      </p:sp>
      <p:sp>
        <p:nvSpPr>
          <p:cNvPr id="3" name="مستطيل 2"/>
          <p:cNvSpPr/>
          <p:nvPr/>
        </p:nvSpPr>
        <p:spPr>
          <a:xfrm>
            <a:off x="1187624" y="1628800"/>
            <a:ext cx="67687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l" rtl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i="1" dirty="0" smtClean="0"/>
              <a:t>Project management is the application of </a:t>
            </a:r>
            <a:r>
              <a:rPr lang="en-US" sz="2400" b="1" i="1" dirty="0" smtClean="0"/>
              <a:t>knowledge, skills, tools, and techniques</a:t>
            </a:r>
            <a:r>
              <a:rPr lang="en-US" sz="2400" i="1" dirty="0" smtClean="0"/>
              <a:t> applied to project activities in order to meet or exceed stakeholder needs and expectations from a project.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sz="2400" dirty="0" smtClean="0"/>
              <a:t>	</a:t>
            </a:r>
            <a:endParaRPr lang="ar-SA" sz="2400" dirty="0"/>
          </a:p>
        </p:txBody>
      </p:sp>
      <p:sp>
        <p:nvSpPr>
          <p:cNvPr id="5" name="مستطيل 4"/>
          <p:cNvSpPr/>
          <p:nvPr/>
        </p:nvSpPr>
        <p:spPr>
          <a:xfrm>
            <a:off x="539552" y="6021288"/>
            <a:ext cx="2398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kumimoji="1" lang="en-US" b="1" i="1" dirty="0" smtClean="0"/>
              <a:t>PMBOK definition</a:t>
            </a:r>
            <a:endParaRPr kumimoji="1" lang="en-US" sz="2800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كائن 1"/>
          <p:cNvPicPr>
            <a:picLocks noChangeArrowheads="1"/>
          </p:cNvPicPr>
          <p:nvPr/>
        </p:nvPicPr>
        <p:blipFill>
          <a:blip r:embed="rId2" cstate="print"/>
          <a:srcRect l="-1364" t="-2580" r="-1138" b="-3908"/>
          <a:stretch>
            <a:fillRect/>
          </a:stretch>
        </p:blipFill>
        <p:spPr bwMode="auto">
          <a:xfrm>
            <a:off x="467544" y="1484784"/>
            <a:ext cx="756084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مستطيل 37"/>
          <p:cNvSpPr/>
          <p:nvPr/>
        </p:nvSpPr>
        <p:spPr>
          <a:xfrm>
            <a:off x="843358" y="620688"/>
            <a:ext cx="6326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3200" b="1" cap="small" dirty="0" smtClean="0">
                <a:solidFill>
                  <a:srgbClr val="083763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Project Phases and Life Cycle:</a:t>
            </a:r>
            <a:endParaRPr lang="ar-SA" sz="3200" b="1" cap="small" dirty="0" smtClean="0">
              <a:solidFill>
                <a:srgbClr val="083763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1928802"/>
            <a:ext cx="7467600" cy="1785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Knowledge area </a:t>
            </a:r>
            <a:endParaRPr lang="en-US" sz="6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714744" y="4714884"/>
            <a:ext cx="1428760" cy="1214446"/>
            <a:chOff x="3714744" y="4572008"/>
            <a:chExt cx="1428760" cy="1214446"/>
          </a:xfrm>
        </p:grpSpPr>
        <p:sp>
          <p:nvSpPr>
            <p:cNvPr id="6" name="شريط منحني إلى الأعلى 5"/>
            <p:cNvSpPr/>
            <p:nvPr/>
          </p:nvSpPr>
          <p:spPr>
            <a:xfrm>
              <a:off x="3714744" y="4572008"/>
              <a:ext cx="1428760" cy="1214446"/>
            </a:xfrm>
            <a:prstGeom prst="ellipseRibbon2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مربع نص 4"/>
            <p:cNvSpPr txBox="1"/>
            <p:nvPr/>
          </p:nvSpPr>
          <p:spPr>
            <a:xfrm>
              <a:off x="4000496" y="4643446"/>
              <a:ext cx="642942" cy="830997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4800" dirty="0" smtClean="0"/>
                <a:t>9</a:t>
              </a:r>
              <a:endParaRPr lang="en-US" sz="4800" dirty="0"/>
            </a:p>
          </p:txBody>
        </p:sp>
      </p:grp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chemeClr val="tx1"/>
                </a:solidFill>
              </a:rPr>
              <a:t>Earned Value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28625" y="1752600"/>
            <a:ext cx="8143875" cy="4117975"/>
            <a:chOff x="33" y="967"/>
            <a:chExt cx="5553" cy="2731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2304" y="2496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2304" y="2160"/>
              <a:ext cx="1056" cy="384"/>
            </a:xfrm>
            <a:prstGeom prst="can">
              <a:avLst>
                <a:gd name="adj" fmla="val 25000"/>
              </a:avLst>
            </a:pr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gray">
            <a:xfrm>
              <a:off x="2304" y="1824"/>
              <a:ext cx="1056" cy="384"/>
            </a:xfrm>
            <a:prstGeom prst="can">
              <a:avLst>
                <a:gd name="adj" fmla="val 25000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gray">
            <a:xfrm>
              <a:off x="2619" y="1969"/>
              <a:ext cx="38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CPI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gray">
            <a:xfrm>
              <a:off x="2566" y="2305"/>
              <a:ext cx="43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EVA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gray">
            <a:xfrm>
              <a:off x="2619" y="2641"/>
              <a:ext cx="37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SPI</a:t>
              </a: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gray">
            <a:xfrm>
              <a:off x="1872" y="1680"/>
              <a:ext cx="336" cy="1296"/>
            </a:xfrm>
            <a:prstGeom prst="leftArrow">
              <a:avLst>
                <a:gd name="adj1" fmla="val 65583"/>
                <a:gd name="adj2" fmla="val 65181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  <a:alpha val="12000"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3" y="1084"/>
              <a:ext cx="1743" cy="24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30" y="1170"/>
              <a:ext cx="151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Earned value Reporting-Costs:</a:t>
              </a:r>
            </a:p>
          </p:txBody>
        </p:sp>
        <p:sp>
          <p:nvSpPr>
            <p:cNvPr id="13" name="AutoShape 13"/>
            <p:cNvSpPr>
              <a:spLocks noChangeArrowheads="1"/>
            </p:cNvSpPr>
            <p:nvPr/>
          </p:nvSpPr>
          <p:spPr bwMode="auto">
            <a:xfrm>
              <a:off x="3888" y="1036"/>
              <a:ext cx="1698" cy="2511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dirty="0">
                <a:latin typeface="Verdana" pitchFamily="34" charset="0"/>
              </a:endParaRPr>
            </a:p>
          </p:txBody>
        </p: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930" y="1101"/>
              <a:ext cx="1607" cy="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0000"/>
                  </a:solidFill>
                </a:rPr>
                <a:t>Earned value Reporting-Schedule:</a:t>
              </a:r>
            </a:p>
            <a:p>
              <a:pPr algn="ctr"/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5" name="AutoShape 15"/>
            <p:cNvSpPr>
              <a:spLocks noChangeArrowheads="1"/>
            </p:cNvSpPr>
            <p:nvPr/>
          </p:nvSpPr>
          <p:spPr bwMode="gray">
            <a:xfrm>
              <a:off x="3458" y="1680"/>
              <a:ext cx="334" cy="1296"/>
            </a:xfrm>
            <a:prstGeom prst="rightArrow">
              <a:avLst>
                <a:gd name="adj1" fmla="val 67750"/>
                <a:gd name="adj2" fmla="val 66167"/>
              </a:avLst>
            </a:prstGeom>
            <a:gradFill rotWithShape="1">
              <a:gsLst>
                <a:gs pos="0">
                  <a:schemeClr val="bg2">
                    <a:gamma/>
                    <a:shade val="46275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6" name="AutoShape 16"/>
            <p:cNvSpPr>
              <a:spLocks noChangeArrowheads="1"/>
            </p:cNvSpPr>
            <p:nvPr/>
          </p:nvSpPr>
          <p:spPr bwMode="gray">
            <a:xfrm>
              <a:off x="1824" y="967"/>
              <a:ext cx="1919" cy="384"/>
            </a:xfrm>
            <a:prstGeom prst="can">
              <a:avLst>
                <a:gd name="adj" fmla="val 27866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gray">
            <a:xfrm>
              <a:off x="2283" y="1440"/>
              <a:ext cx="1104" cy="336"/>
            </a:xfrm>
            <a:prstGeom prst="upArrow">
              <a:avLst>
                <a:gd name="adj1" fmla="val 68380"/>
                <a:gd name="adj2" fmla="val 70833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bg2">
                    <a:gamma/>
                    <a:tint val="63529"/>
                    <a:invGamma/>
                    <a:alpha val="12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gray">
            <a:xfrm>
              <a:off x="2274" y="1084"/>
              <a:ext cx="1149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b="1" dirty="0">
                  <a:solidFill>
                    <a:schemeClr val="bg1"/>
                  </a:solidFill>
                </a:rPr>
                <a:t>Earned value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1872" y="3312"/>
              <a:ext cx="1920" cy="384"/>
            </a:xfrm>
            <a:prstGeom prst="can">
              <a:avLst>
                <a:gd name="adj" fmla="val 32032"/>
              </a:avLst>
            </a:pr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gray">
            <a:xfrm>
              <a:off x="2274" y="3453"/>
              <a:ext cx="122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b="1" dirty="0">
                  <a:solidFill>
                    <a:schemeClr val="bg1"/>
                  </a:solidFill>
                </a:rPr>
                <a:t>Update project</a:t>
              </a:r>
            </a:p>
          </p:txBody>
        </p:sp>
        <p:sp>
          <p:nvSpPr>
            <p:cNvPr id="21" name="AutoShape 21"/>
            <p:cNvSpPr>
              <a:spLocks noChangeArrowheads="1"/>
            </p:cNvSpPr>
            <p:nvPr/>
          </p:nvSpPr>
          <p:spPr bwMode="gray">
            <a:xfrm>
              <a:off x="2269" y="2928"/>
              <a:ext cx="1105" cy="331"/>
            </a:xfrm>
            <a:prstGeom prst="downArrow">
              <a:avLst>
                <a:gd name="adj1" fmla="val 67093"/>
                <a:gd name="adj2" fmla="val 64051"/>
              </a:avLst>
            </a:prstGeom>
            <a:gradFill rotWithShape="1">
              <a:gsLst>
                <a:gs pos="0">
                  <a:schemeClr val="bg2">
                    <a:gamma/>
                    <a:tint val="63529"/>
                    <a:invGamma/>
                    <a:alpha val="12000"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defRPr/>
              </a:pPr>
              <a:endParaRPr lang="en-US" dirty="0">
                <a:cs typeface="+mn-cs"/>
              </a:endParaRPr>
            </a:p>
          </p:txBody>
        </p:sp>
      </p:grp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215063" y="2643188"/>
          <a:ext cx="2214562" cy="1000125"/>
        </p:xfrm>
        <a:graphic>
          <a:graphicData uri="http://schemas.openxmlformats.org/presentationml/2006/ole">
            <p:oleObj spid="_x0000_s15362" name="Equation" r:id="rId3" imgW="1371600" imgH="609480" progId="Equation.3">
              <p:embed/>
            </p:oleObj>
          </a:graphicData>
        </a:graphic>
      </p:graphicFrame>
      <p:pic>
        <p:nvPicPr>
          <p:cNvPr id="23" name="Object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4000500"/>
            <a:ext cx="2038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642938" y="2643188"/>
          <a:ext cx="2214562" cy="285750"/>
        </p:xfrm>
        <a:graphic>
          <a:graphicData uri="http://schemas.openxmlformats.org/presentationml/2006/ole">
            <p:oleObj spid="_x0000_s15363" name="Equation" r:id="rId5" imgW="1396800" imgH="177480" progId="Equation.3">
              <p:embed/>
            </p:oleObj>
          </a:graphicData>
        </a:graphic>
      </p:graphicFrame>
      <p:pic>
        <p:nvPicPr>
          <p:cNvPr id="25" name="Object 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143375"/>
            <a:ext cx="20367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8"/>
          <p:cNvGraphicFramePr>
            <a:graphicFrameLocks noChangeAspect="1"/>
          </p:cNvGraphicFramePr>
          <p:nvPr/>
        </p:nvGraphicFramePr>
        <p:xfrm>
          <a:off x="760413" y="3071813"/>
          <a:ext cx="1811337" cy="714375"/>
        </p:xfrm>
        <a:graphic>
          <a:graphicData uri="http://schemas.openxmlformats.org/presentationml/2006/ole">
            <p:oleObj spid="_x0000_s15364" name="Equation" r:id="rId7" imgW="914400" imgH="393480" progId="Equation.3">
              <p:embed/>
            </p:oleObj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شربية">
  <a:themeElements>
    <a:clrScheme name="مشربية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مشربية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شربية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420</TotalTime>
  <Words>288</Words>
  <Application>Microsoft Office PowerPoint</Application>
  <PresentationFormat>عرض على الشاشة (3:4)‏</PresentationFormat>
  <Paragraphs>94</Paragraphs>
  <Slides>18</Slides>
  <Notes>2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18</vt:i4>
      </vt:variant>
    </vt:vector>
  </HeadingPairs>
  <TitlesOfParts>
    <vt:vector size="21" baseType="lpstr">
      <vt:lpstr>مشربية</vt:lpstr>
      <vt:lpstr>Clip</vt:lpstr>
      <vt:lpstr>Equation</vt:lpstr>
      <vt:lpstr>Construction project management</vt:lpstr>
      <vt:lpstr>الشريحة 2</vt:lpstr>
      <vt:lpstr>  Project Management Body of Knowledge (PMBOK)</vt:lpstr>
      <vt:lpstr>الشريحة 4</vt:lpstr>
      <vt:lpstr>What is Project Management? </vt:lpstr>
      <vt:lpstr>الشريحة 6</vt:lpstr>
      <vt:lpstr>Knowledge area </vt:lpstr>
      <vt:lpstr>الشريحة 8</vt:lpstr>
      <vt:lpstr>Earned Value</vt:lpstr>
      <vt:lpstr>Brief Description Part</vt:lpstr>
      <vt:lpstr>Drawing of the project </vt:lpstr>
      <vt:lpstr>information of the project</vt:lpstr>
      <vt:lpstr>CHECK DESIGN</vt:lpstr>
      <vt:lpstr>Cont….CHECK DESIGN</vt:lpstr>
      <vt:lpstr>Results. </vt:lpstr>
      <vt:lpstr>الشريحة 16</vt:lpstr>
      <vt:lpstr>الشريحة 17</vt:lpstr>
      <vt:lpstr>الشريحة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management</dc:title>
  <dc:creator>HiTech</dc:creator>
  <cp:lastModifiedBy>Fuad</cp:lastModifiedBy>
  <cp:revision>60</cp:revision>
  <dcterms:created xsi:type="dcterms:W3CDTF">2010-12-01T23:48:08Z</dcterms:created>
  <dcterms:modified xsi:type="dcterms:W3CDTF">2010-12-26T22:51:26Z</dcterms:modified>
</cp:coreProperties>
</file>