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58" r:id="rId4"/>
    <p:sldId id="259" r:id="rId5"/>
    <p:sldId id="260" r:id="rId6"/>
    <p:sldId id="261" r:id="rId7"/>
    <p:sldId id="262" r:id="rId8"/>
    <p:sldId id="281" r:id="rId9"/>
    <p:sldId id="278" r:id="rId10"/>
    <p:sldId id="279" r:id="rId11"/>
    <p:sldId id="289" r:id="rId12"/>
    <p:sldId id="280" r:id="rId13"/>
    <p:sldId id="266" r:id="rId14"/>
    <p:sldId id="264" r:id="rId15"/>
    <p:sldId id="282" r:id="rId16"/>
    <p:sldId id="283" r:id="rId17"/>
    <p:sldId id="284" r:id="rId18"/>
    <p:sldId id="285" r:id="rId19"/>
    <p:sldId id="286" r:id="rId20"/>
    <p:sldId id="290" r:id="rId21"/>
    <p:sldId id="291" r:id="rId22"/>
    <p:sldId id="288"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AA225B-FF1C-4C4A-90EE-22C96B54AD7E}" type="datetimeFigureOut">
              <a:rPr lang="en-US" smtClean="0"/>
              <a:pPr/>
              <a:t>12/18/2015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07400339-530D-4E34-9BD9-8632490161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A225B-FF1C-4C4A-90EE-22C96B54AD7E}" type="datetimeFigureOut">
              <a:rPr lang="en-US" smtClean="0"/>
              <a:pPr/>
              <a:t>12/18/2015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00339-530D-4E34-9BD9-8632490161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1219200" y="2590800"/>
            <a:ext cx="6934200" cy="954107"/>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Automated </a:t>
            </a:r>
            <a:r>
              <a:rPr lang="en-US" sz="2800" b="1" dirty="0" smtClean="0">
                <a:latin typeface="Times New Roman" pitchFamily="18" charset="0"/>
                <a:cs typeface="Times New Roman" pitchFamily="18" charset="0"/>
              </a:rPr>
              <a:t>Capping </a:t>
            </a:r>
            <a:r>
              <a:rPr lang="en-US" sz="2800" b="1" dirty="0" smtClean="0">
                <a:latin typeface="Times New Roman" pitchFamily="18" charset="0"/>
                <a:cs typeface="Times New Roman" pitchFamily="18" charset="0"/>
              </a:rPr>
              <a:t>System</a:t>
            </a:r>
          </a:p>
          <a:p>
            <a:pPr algn="ctr"/>
            <a:r>
              <a:rPr lang="en-US" sz="2800" b="1" dirty="0" smtClean="0">
                <a:latin typeface="Times New Roman" pitchFamily="18" charset="0"/>
                <a:cs typeface="Times New Roman" pitchFamily="18" charset="0"/>
              </a:rPr>
              <a:t>( ACS )</a:t>
            </a:r>
            <a:endParaRPr lang="en-US" sz="2800" b="1" dirty="0" smtClean="0">
              <a:latin typeface="Times New Roman" pitchFamily="18" charset="0"/>
              <a:cs typeface="Times New Roman" pitchFamily="18" charset="0"/>
            </a:endParaRPr>
          </a:p>
        </p:txBody>
      </p:sp>
      <p:sp>
        <p:nvSpPr>
          <p:cNvPr id="5" name="مربع نص 4"/>
          <p:cNvSpPr txBox="1"/>
          <p:nvPr/>
        </p:nvSpPr>
        <p:spPr>
          <a:xfrm>
            <a:off x="1295400" y="685800"/>
            <a:ext cx="6553200" cy="1569660"/>
          </a:xfrm>
          <a:prstGeom prst="rect">
            <a:avLst/>
          </a:prstGeom>
          <a:noFill/>
        </p:spPr>
        <p:txBody>
          <a:bodyPr wrap="square" rtlCol="0">
            <a:spAutoFit/>
          </a:bodyPr>
          <a:lstStyle/>
          <a:p>
            <a:pPr algn="ctr">
              <a:spcBef>
                <a:spcPct val="50000"/>
              </a:spcBef>
            </a:pPr>
            <a:r>
              <a:rPr lang="en-US" altLang="en-US" sz="2400" dirty="0" smtClean="0">
                <a:latin typeface="Times New Roman" panose="02020603050405020304" pitchFamily="18" charset="0"/>
                <a:cs typeface="Times New Roman" panose="02020603050405020304" pitchFamily="18" charset="0"/>
              </a:rPr>
              <a:t>An-</a:t>
            </a:r>
            <a:r>
              <a:rPr lang="en-US" altLang="en-US" sz="2400" dirty="0" err="1" smtClean="0">
                <a:latin typeface="Times New Roman" panose="02020603050405020304" pitchFamily="18" charset="0"/>
                <a:cs typeface="Times New Roman" panose="02020603050405020304" pitchFamily="18" charset="0"/>
              </a:rPr>
              <a:t>Najah</a:t>
            </a:r>
            <a:r>
              <a:rPr lang="en-US" altLang="en-US" sz="2400" dirty="0" smtClean="0">
                <a:latin typeface="Times New Roman" panose="02020603050405020304" pitchFamily="18" charset="0"/>
                <a:cs typeface="Times New Roman" panose="02020603050405020304" pitchFamily="18" charset="0"/>
              </a:rPr>
              <a:t> National University</a:t>
            </a:r>
          </a:p>
          <a:p>
            <a:pPr algn="ctr">
              <a:spcBef>
                <a:spcPct val="50000"/>
              </a:spcBef>
            </a:pPr>
            <a:r>
              <a:rPr lang="en-US" altLang="en-US" sz="2400" dirty="0" smtClean="0">
                <a:latin typeface="Times New Roman" panose="02020603050405020304" pitchFamily="18" charset="0"/>
                <a:cs typeface="Times New Roman" panose="02020603050405020304" pitchFamily="18" charset="0"/>
              </a:rPr>
              <a:t>Faculty of Engineering</a:t>
            </a:r>
          </a:p>
          <a:p>
            <a:pPr algn="ctr">
              <a:spcBef>
                <a:spcPct val="50000"/>
              </a:spcBef>
            </a:pPr>
            <a:r>
              <a:rPr lang="en-US" altLang="en-US" sz="2400" dirty="0" smtClean="0">
                <a:latin typeface="Times New Roman" panose="02020603050405020304" pitchFamily="18" charset="0"/>
                <a:cs typeface="Times New Roman" panose="02020603050405020304" pitchFamily="18" charset="0"/>
              </a:rPr>
              <a:t>Mechanical Engineering Department</a:t>
            </a:r>
            <a:endParaRPr lang="en-US" sz="2400" dirty="0"/>
          </a:p>
        </p:txBody>
      </p:sp>
      <p:sp>
        <p:nvSpPr>
          <p:cNvPr id="6" name="مربع نص 5"/>
          <p:cNvSpPr txBox="1"/>
          <p:nvPr/>
        </p:nvSpPr>
        <p:spPr>
          <a:xfrm>
            <a:off x="228600" y="4267200"/>
            <a:ext cx="5029200" cy="1754326"/>
          </a:xfrm>
          <a:prstGeom prst="rect">
            <a:avLst/>
          </a:prstGeom>
          <a:noFill/>
        </p:spPr>
        <p:txBody>
          <a:bodyPr wrap="square" rtlCol="0">
            <a:spAutoFit/>
          </a:bodyPr>
          <a:lstStyle/>
          <a:p>
            <a:pPr>
              <a:lnSpc>
                <a:spcPct val="90000"/>
              </a:lnSpc>
            </a:pPr>
            <a:r>
              <a:rPr lang="en-US" altLang="en-US" sz="2000" b="1" dirty="0" smtClean="0">
                <a:latin typeface="Times New Roman" panose="02020603050405020304" pitchFamily="18" charset="0"/>
                <a:cs typeface="Times New Roman" panose="02020603050405020304" pitchFamily="18" charset="0"/>
              </a:rPr>
              <a:t>Prepared by:</a:t>
            </a:r>
          </a:p>
          <a:p>
            <a:pPr>
              <a:lnSpc>
                <a:spcPct val="90000"/>
              </a:lnSpc>
            </a:pPr>
            <a:endParaRPr lang="en-US" altLang="en-US" sz="2000" b="1" dirty="0" smtClean="0">
              <a:latin typeface="Times New Roman" panose="02020603050405020304" pitchFamily="18" charset="0"/>
              <a:cs typeface="Times New Roman" panose="02020603050405020304" pitchFamily="18" charset="0"/>
            </a:endParaRPr>
          </a:p>
          <a:p>
            <a:pPr>
              <a:lnSpc>
                <a:spcPct val="90000"/>
              </a:lnSpc>
            </a:pPr>
            <a:r>
              <a:rPr lang="en-US" altLang="en-US" sz="2000" b="1" dirty="0">
                <a:latin typeface="Times New Roman" panose="02020603050405020304" pitchFamily="18" charset="0"/>
                <a:cs typeface="Times New Roman" panose="02020603050405020304" pitchFamily="18" charset="0"/>
              </a:rPr>
              <a:t> 	</a:t>
            </a:r>
            <a:r>
              <a:rPr lang="en-US" altLang="en-US" sz="2000" b="1" dirty="0" smtClean="0">
                <a:latin typeface="Times New Roman" panose="02020603050405020304" pitchFamily="18" charset="0"/>
                <a:cs typeface="Times New Roman" panose="02020603050405020304" pitchFamily="18" charset="0"/>
              </a:rPr>
              <a:t>Rajab </a:t>
            </a:r>
            <a:r>
              <a:rPr lang="en-US" altLang="en-US" sz="2000" b="1" dirty="0" err="1" smtClean="0">
                <a:latin typeface="Times New Roman" panose="02020603050405020304" pitchFamily="18" charset="0"/>
                <a:cs typeface="Times New Roman" panose="02020603050405020304" pitchFamily="18" charset="0"/>
              </a:rPr>
              <a:t>Sbaihat</a:t>
            </a:r>
            <a:endParaRPr lang="en-US" altLang="en-US" sz="2000" b="1" dirty="0" smtClean="0">
              <a:latin typeface="Times New Roman" panose="02020603050405020304" pitchFamily="18" charset="0"/>
              <a:cs typeface="Times New Roman" panose="02020603050405020304" pitchFamily="18" charset="0"/>
            </a:endParaRPr>
          </a:p>
          <a:p>
            <a:pPr>
              <a:lnSpc>
                <a:spcPct val="90000"/>
              </a:lnSpc>
            </a:pPr>
            <a:r>
              <a:rPr lang="en-US" altLang="en-US" sz="2000" b="1" dirty="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Mhamad</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Hamza</a:t>
            </a:r>
            <a:endParaRPr lang="en-US" altLang="en-US" sz="2000" b="1" dirty="0" smtClean="0">
              <a:latin typeface="Times New Roman" panose="02020603050405020304" pitchFamily="18" charset="0"/>
              <a:cs typeface="Times New Roman" panose="02020603050405020304" pitchFamily="18" charset="0"/>
            </a:endParaRPr>
          </a:p>
          <a:p>
            <a:pPr>
              <a:lnSpc>
                <a:spcPct val="90000"/>
              </a:lnSpc>
            </a:pPr>
            <a:r>
              <a:rPr lang="en-US" altLang="en-US" sz="2000" b="1" dirty="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Salah</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Babaa</a:t>
            </a:r>
            <a:endParaRPr lang="en-US" altLang="en-US" sz="2000" b="1" dirty="0" smtClean="0">
              <a:latin typeface="Times New Roman" panose="02020603050405020304" pitchFamily="18" charset="0"/>
              <a:cs typeface="Times New Roman" panose="02020603050405020304" pitchFamily="18" charset="0"/>
            </a:endParaRPr>
          </a:p>
          <a:p>
            <a:pPr>
              <a:lnSpc>
                <a:spcPct val="90000"/>
              </a:lnSpc>
            </a:pPr>
            <a:r>
              <a:rPr lang="en-US" altLang="en-US" sz="2000" b="1" dirty="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Mhamad</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Zubdeh</a:t>
            </a:r>
            <a:endParaRPr lang="en-US" altLang="en-US" sz="2000" b="1" dirty="0" smtClean="0">
              <a:latin typeface="Times New Roman" panose="02020603050405020304" pitchFamily="18" charset="0"/>
              <a:cs typeface="Times New Roman" panose="02020603050405020304" pitchFamily="18" charset="0"/>
            </a:endParaRPr>
          </a:p>
        </p:txBody>
      </p:sp>
      <p:sp>
        <p:nvSpPr>
          <p:cNvPr id="7" name="مربع نص 6"/>
          <p:cNvSpPr txBox="1"/>
          <p:nvPr/>
        </p:nvSpPr>
        <p:spPr>
          <a:xfrm>
            <a:off x="5562600" y="4267200"/>
            <a:ext cx="3276600" cy="1015663"/>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Supervisor:</a:t>
            </a:r>
          </a:p>
          <a:p>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Dr. Ahmad </a:t>
            </a:r>
            <a:r>
              <a:rPr lang="en-US" sz="2000" b="1" dirty="0" err="1" smtClean="0">
                <a:latin typeface="Times New Roman" pitchFamily="18" charset="0"/>
                <a:cs typeface="Times New Roman" pitchFamily="18" charset="0"/>
              </a:rPr>
              <a:t>Ramahi</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33400" y="1143000"/>
            <a:ext cx="3429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Main Conveyer :</a:t>
            </a:r>
            <a:endParaRPr lang="en-US" altLang="en-US" sz="2800" b="1" dirty="0">
              <a:latin typeface="Times New Roman" panose="02020603050405020304" pitchFamily="18" charset="0"/>
              <a:cs typeface="Times New Roman" panose="02020603050405020304" pitchFamily="18" charset="0"/>
            </a:endParaRPr>
          </a:p>
        </p:txBody>
      </p:sp>
      <p:pic>
        <p:nvPicPr>
          <p:cNvPr id="5" name="صورة 4" descr="IMG-20150726-WA0004.jpg"/>
          <p:cNvPicPr>
            <a:picLocks noChangeAspect="1"/>
          </p:cNvPicPr>
          <p:nvPr/>
        </p:nvPicPr>
        <p:blipFill>
          <a:blip r:embed="rId2"/>
          <a:stretch>
            <a:fillRect/>
          </a:stretch>
        </p:blipFill>
        <p:spPr>
          <a:xfrm>
            <a:off x="4953000" y="457200"/>
            <a:ext cx="3983831" cy="6019800"/>
          </a:xfrm>
          <a:prstGeom prst="rect">
            <a:avLst/>
          </a:prstGeom>
        </p:spPr>
      </p:pic>
      <p:sp>
        <p:nvSpPr>
          <p:cNvPr id="6" name="مربع نص 5"/>
          <p:cNvSpPr txBox="1"/>
          <p:nvPr/>
        </p:nvSpPr>
        <p:spPr>
          <a:xfrm>
            <a:off x="381000" y="1905000"/>
            <a:ext cx="5486400" cy="1631216"/>
          </a:xfrm>
          <a:prstGeom prst="rect">
            <a:avLst/>
          </a:prstGeom>
          <a:noFill/>
        </p:spPr>
        <p:txBody>
          <a:bodyPr wrap="square" rtlCol="0">
            <a:spAutoFit/>
          </a:bodyPr>
          <a:lstStyle/>
          <a:p>
            <a:pPr>
              <a:buSzPct val="150000"/>
            </a:pPr>
            <a:r>
              <a:rPr lang="en-US" sz="2000" dirty="0" smtClean="0">
                <a:latin typeface="Times New Roman" pitchFamily="18" charset="0"/>
                <a:cs typeface="Times New Roman" pitchFamily="18" charset="0"/>
              </a:rPr>
              <a:t> </a:t>
            </a:r>
            <a:r>
              <a:rPr lang="en-US" altLang="en-US" sz="2000" dirty="0" smtClean="0">
                <a:latin typeface="Times New Roman" pitchFamily="18" charset="0"/>
                <a:cs typeface="Times New Roman" pitchFamily="18" charset="0"/>
              </a:rPr>
              <a:t>Main conveyer </a:t>
            </a:r>
            <a:r>
              <a:rPr lang="en-US" sz="2000" dirty="0" smtClean="0">
                <a:latin typeface="Times New Roman" pitchFamily="18" charset="0"/>
                <a:cs typeface="Times New Roman" pitchFamily="18" charset="0"/>
              </a:rPr>
              <a:t>selected </a:t>
            </a:r>
            <a:r>
              <a:rPr lang="en-US" sz="2000" dirty="0" smtClean="0">
                <a:latin typeface="Times New Roman" pitchFamily="18" charset="0"/>
                <a:cs typeface="Times New Roman" pitchFamily="18" charset="0"/>
              </a:rPr>
              <a:t>with: </a:t>
            </a: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Motor power of  1/2  Hp </a:t>
            </a:r>
          </a:p>
          <a:p>
            <a:pPr>
              <a:buSzPct val="150000"/>
              <a:buFont typeface="Arial" pitchFamily="34" charset="0"/>
              <a:buChar char="•"/>
            </a:pPr>
            <a:r>
              <a:rPr lang="en-US" sz="2000" dirty="0" smtClean="0">
                <a:latin typeface="Times New Roman" pitchFamily="18" charset="0"/>
                <a:cs typeface="Times New Roman" pitchFamily="18" charset="0"/>
              </a:rPr>
              <a:t> Conveyer </a:t>
            </a:r>
            <a:r>
              <a:rPr lang="en-US" sz="2000" dirty="0" smtClean="0">
                <a:latin typeface="Times New Roman" pitchFamily="18" charset="0"/>
                <a:cs typeface="Times New Roman" pitchFamily="18" charset="0"/>
              </a:rPr>
              <a:t>Frame length 4 m.</a:t>
            </a: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Pair of stainless steel sides.</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09600" y="990600"/>
            <a:ext cx="5486400" cy="1938992"/>
          </a:xfrm>
          <a:prstGeom prst="rect">
            <a:avLst/>
          </a:prstGeom>
          <a:noFill/>
        </p:spPr>
        <p:txBody>
          <a:bodyPr wrap="square" rtlCol="0">
            <a:spAutoFit/>
          </a:bodyPr>
          <a:lstStyle/>
          <a:p>
            <a:pPr>
              <a:buSzPct val="150000"/>
            </a:pPr>
            <a:r>
              <a:rPr lang="en-US" sz="2000" b="1" dirty="0" smtClean="0">
                <a:latin typeface="Times New Roman" pitchFamily="18" charset="0"/>
                <a:cs typeface="Times New Roman" pitchFamily="18" charset="0"/>
              </a:rPr>
              <a:t>Main </a:t>
            </a:r>
            <a:r>
              <a:rPr lang="en-US" sz="2000" b="1" dirty="0" smtClean="0">
                <a:latin typeface="Times New Roman" pitchFamily="18" charset="0"/>
                <a:cs typeface="Times New Roman" pitchFamily="18" charset="0"/>
              </a:rPr>
              <a:t>Conveyer chain</a:t>
            </a:r>
            <a:endParaRPr lang="en-US" sz="2000" b="1" dirty="0" smtClean="0">
              <a:latin typeface="Times New Roman" pitchFamily="18" charset="0"/>
              <a:cs typeface="Times New Roman" pitchFamily="18" charset="0"/>
            </a:endParaRPr>
          </a:p>
          <a:p>
            <a:pPr>
              <a:buSzPct val="150000"/>
            </a:pPr>
            <a:r>
              <a:rPr lang="en-US" sz="2000" dirty="0" smtClean="0">
                <a:latin typeface="Times New Roman" pitchFamily="18" charset="0"/>
                <a:cs typeface="Times New Roman" pitchFamily="18" charset="0"/>
              </a:rPr>
              <a:t>Plastic chain conveyer selected with: </a:t>
            </a:r>
            <a:endParaRPr lang="en-US" sz="2000" dirty="0" smtClean="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Conveyer length 8m and 114.3 mm width </a:t>
            </a:r>
          </a:p>
          <a:p>
            <a:pPr>
              <a:buSzPct val="150000"/>
              <a:buFont typeface="Arial" pitchFamily="34" charset="0"/>
              <a:buChar char="•"/>
            </a:pPr>
            <a:r>
              <a:rPr lang="en-US" sz="2000" dirty="0" smtClean="0">
                <a:latin typeface="Times New Roman" pitchFamily="18" charset="0"/>
                <a:cs typeface="Times New Roman" pitchFamily="18" charset="0"/>
              </a:rPr>
              <a:t> Conveyer  weight 1.21 kg/m</a:t>
            </a:r>
          </a:p>
        </p:txBody>
      </p:sp>
      <p:pic>
        <p:nvPicPr>
          <p:cNvPr id="4" name="صورة 3" descr="بلاستك.png"/>
          <p:cNvPicPr>
            <a:picLocks noChangeAspect="1"/>
          </p:cNvPicPr>
          <p:nvPr/>
        </p:nvPicPr>
        <p:blipFill>
          <a:blip r:embed="rId2"/>
          <a:stretch>
            <a:fillRect/>
          </a:stretch>
        </p:blipFill>
        <p:spPr>
          <a:xfrm>
            <a:off x="685800" y="3276600"/>
            <a:ext cx="7784791" cy="246757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3429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Capping Head :</a:t>
            </a:r>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381000" y="1828800"/>
            <a:ext cx="5486400" cy="1631216"/>
          </a:xfrm>
          <a:prstGeom prst="rect">
            <a:avLst/>
          </a:prstGeom>
          <a:noFill/>
        </p:spPr>
        <p:txBody>
          <a:bodyPr wrap="square" rtlCol="0">
            <a:spAutoFit/>
          </a:bodyPr>
          <a:lstStyle/>
          <a:p>
            <a:pPr>
              <a:buSzPct val="150000"/>
            </a:pPr>
            <a:r>
              <a:rPr lang="en-US" sz="2000" dirty="0" smtClean="0">
                <a:latin typeface="Times New Roman" pitchFamily="18" charset="0"/>
                <a:cs typeface="Times New Roman" pitchFamily="18" charset="0"/>
              </a:rPr>
              <a:t> Machine chuck capping head selected with: </a:t>
            </a: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Standard size for ½ kg tahina jar </a:t>
            </a:r>
          </a:p>
          <a:p>
            <a:pPr>
              <a:buSzPct val="150000"/>
              <a:buFont typeface="Arial" pitchFamily="34" charset="0"/>
              <a:buChar char="•"/>
            </a:pPr>
            <a:r>
              <a:rPr lang="en-US" sz="2000" dirty="0" smtClean="0">
                <a:latin typeface="Times New Roman" pitchFamily="18" charset="0"/>
                <a:cs typeface="Times New Roman" pitchFamily="18" charset="0"/>
              </a:rPr>
              <a:t> Motor power of  1/3 Hp </a:t>
            </a:r>
            <a:r>
              <a:rPr lang="en-US" sz="2000" dirty="0" smtClean="0">
                <a:latin typeface="Times New Roman" pitchFamily="18" charset="0"/>
                <a:cs typeface="Times New Roman" pitchFamily="18" charset="0"/>
              </a:rPr>
              <a:t>.</a:t>
            </a:r>
            <a:endParaRPr lang="ar-SA" sz="2000" dirty="0" smtClean="0">
              <a:latin typeface="Times New Roman" pitchFamily="18" charset="0"/>
              <a:cs typeface="Times New Roman" pitchFamily="18" charset="0"/>
            </a:endParaRPr>
          </a:p>
          <a:p>
            <a:pPr>
              <a:buSzPct val="150000"/>
              <a:buFont typeface="Arial" pitchFamily="34" charset="0"/>
              <a:buChar char="•"/>
            </a:pPr>
            <a:endParaRPr lang="en-US" sz="2000" dirty="0" smtClean="0">
              <a:latin typeface="Times New Roman" pitchFamily="18" charset="0"/>
              <a:cs typeface="Times New Roman" pitchFamily="18" charset="0"/>
            </a:endParaRPr>
          </a:p>
        </p:txBody>
      </p:sp>
      <p:sp>
        <p:nvSpPr>
          <p:cNvPr id="471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152400" cy="180975"/>
          </a:xfrm>
          <a:prstGeom prst="rect">
            <a:avLst/>
          </a:prstGeom>
          <a:noFill/>
        </p:spPr>
      </p:pic>
      <p:sp>
        <p:nvSpPr>
          <p:cNvPr id="47107" name="Rectangle 3"/>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0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152400" cy="180975"/>
          </a:xfrm>
          <a:prstGeom prst="rect">
            <a:avLst/>
          </a:prstGeom>
          <a:noFill/>
        </p:spPr>
      </p:pic>
      <p:sp>
        <p:nvSpPr>
          <p:cNvPr id="47110" name="Rectangle 6"/>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1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152400" cy="180975"/>
          </a:xfrm>
          <a:prstGeom prst="rect">
            <a:avLst/>
          </a:prstGeom>
          <a:noFill/>
        </p:spPr>
      </p:pic>
      <p:sp>
        <p:nvSpPr>
          <p:cNvPr id="47113" name="Rectangle 9"/>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1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7114"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457200"/>
            <a:ext cx="152400" cy="180975"/>
          </a:xfrm>
          <a:prstGeom prst="rect">
            <a:avLst/>
          </a:prstGeom>
          <a:noFill/>
        </p:spPr>
      </p:pic>
      <p:sp>
        <p:nvSpPr>
          <p:cNvPr id="47116" name="Rectangle 12"/>
          <p:cNvSpPr>
            <a:spLocks noChangeArrowheads="1"/>
          </p:cNvSpPr>
          <p:nvPr/>
        </p:nvSpPr>
        <p:spPr bwMode="auto">
          <a:xfrm>
            <a:off x="0" y="6381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 name="صورة 18" descr="8.JPG"/>
          <p:cNvPicPr>
            <a:picLocks noChangeAspect="1"/>
          </p:cNvPicPr>
          <p:nvPr/>
        </p:nvPicPr>
        <p:blipFill>
          <a:blip r:embed="rId3" cstate="print"/>
          <a:stretch>
            <a:fillRect/>
          </a:stretch>
        </p:blipFill>
        <p:spPr>
          <a:xfrm>
            <a:off x="5105400" y="1066800"/>
            <a:ext cx="3821573" cy="508695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990600"/>
            <a:ext cx="3429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Control System :</a:t>
            </a:r>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914400" y="1524000"/>
            <a:ext cx="7924800" cy="1631216"/>
          </a:xfrm>
          <a:prstGeom prst="rect">
            <a:avLst/>
          </a:prstGeom>
          <a:noFill/>
        </p:spPr>
        <p:txBody>
          <a:bodyPr wrap="square" rtlCol="0">
            <a:spAutoFit/>
          </a:bodyPr>
          <a:lstStyle/>
          <a:p>
            <a:r>
              <a:rPr lang="en-US" sz="2000" dirty="0">
                <a:latin typeface="Times New Roman" pitchFamily="18" charset="0"/>
                <a:cs typeface="Times New Roman" pitchFamily="18" charset="0"/>
              </a:rPr>
              <a:t>PLC </a:t>
            </a:r>
            <a:r>
              <a:rPr lang="en-US" sz="2000" dirty="0" smtClean="0">
                <a:latin typeface="Times New Roman" pitchFamily="18" charset="0"/>
                <a:cs typeface="Times New Roman" pitchFamily="18" charset="0"/>
              </a:rPr>
              <a:t>selected </a:t>
            </a:r>
            <a:r>
              <a:rPr lang="en-US" sz="2000" dirty="0">
                <a:latin typeface="Times New Roman" pitchFamily="18" charset="0"/>
                <a:cs typeface="Times New Roman" pitchFamily="18" charset="0"/>
              </a:rPr>
              <a:t>because it allows to insert and add commands and connect many devices together, so that filling line can be join with capping machine, to make the control of them easier by join them at the same PLC which have control program, therefore no need for timers and other </a:t>
            </a:r>
            <a:r>
              <a:rPr lang="en-US" sz="2000" dirty="0" smtClean="0">
                <a:latin typeface="Times New Roman" pitchFamily="18" charset="0"/>
                <a:cs typeface="Times New Roman" pitchFamily="18" charset="0"/>
              </a:rPr>
              <a:t>independent control </a:t>
            </a:r>
            <a:r>
              <a:rPr lang="en-US" sz="2000" dirty="0">
                <a:latin typeface="Times New Roman" pitchFamily="18" charset="0"/>
                <a:cs typeface="Times New Roman" pitchFamily="18" charset="0"/>
              </a:rPr>
              <a:t>elements.</a:t>
            </a:r>
          </a:p>
        </p:txBody>
      </p:sp>
      <p:pic>
        <p:nvPicPr>
          <p:cNvPr id="4" name="صورة 3" descr="plc_algorithms.jpg"/>
          <p:cNvPicPr>
            <a:picLocks noChangeAspect="1"/>
          </p:cNvPicPr>
          <p:nvPr/>
        </p:nvPicPr>
        <p:blipFill>
          <a:blip r:embed="rId2"/>
          <a:stretch>
            <a:fillRect/>
          </a:stretch>
        </p:blipFill>
        <p:spPr>
          <a:xfrm>
            <a:off x="1219200" y="3124200"/>
            <a:ext cx="6705600" cy="335584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85800" y="762000"/>
            <a:ext cx="3429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Calculations :</a:t>
            </a:r>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838200" y="1219200"/>
            <a:ext cx="7924800" cy="5816977"/>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Motors Selection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 Main conveyer motor</a:t>
            </a:r>
          </a:p>
          <a:p>
            <a:r>
              <a:rPr lang="en-US" sz="1600" dirty="0">
                <a:latin typeface="Times New Roman" pitchFamily="18" charset="0"/>
                <a:cs typeface="Times New Roman" pitchFamily="18" charset="0"/>
              </a:rPr>
              <a:t>( 30 jars  with 0.5 kg </a:t>
            </a:r>
            <a:r>
              <a:rPr lang="en-US" sz="1600" dirty="0" smtClean="0">
                <a:latin typeface="Times New Roman" pitchFamily="18" charset="0"/>
                <a:cs typeface="Times New Roman" pitchFamily="18" charset="0"/>
              </a:rPr>
              <a:t>,conveyer length = 8 m , plate </a:t>
            </a:r>
            <a:r>
              <a:rPr lang="en-US" sz="1600" dirty="0">
                <a:latin typeface="Times New Roman" pitchFamily="18" charset="0"/>
                <a:cs typeface="Times New Roman" pitchFamily="18" charset="0"/>
              </a:rPr>
              <a:t>weight = 1.21 kg/m , Friction </a:t>
            </a:r>
            <a:r>
              <a:rPr lang="en-US" sz="1600" dirty="0" smtClean="0">
                <a:latin typeface="Times New Roman" pitchFamily="18" charset="0"/>
                <a:cs typeface="Times New Roman" pitchFamily="18" charset="0"/>
              </a:rPr>
              <a:t>coefficient   ( </a:t>
            </a:r>
            <a:r>
              <a:rPr lang="en-US" sz="1600" dirty="0">
                <a:latin typeface="Times New Roman" pitchFamily="18" charset="0"/>
                <a:cs typeface="Times New Roman" pitchFamily="18" charset="0"/>
              </a:rPr>
              <a:t>f )= 0.3 and increases to 0.7 due to dirt and tahina , max </a:t>
            </a:r>
            <a:r>
              <a:rPr lang="en-US" sz="1600" dirty="0" smtClean="0">
                <a:latin typeface="Times New Roman" pitchFamily="18" charset="0"/>
                <a:cs typeface="Times New Roman" pitchFamily="18" charset="0"/>
              </a:rPr>
              <a:t>conveyer </a:t>
            </a:r>
            <a:r>
              <a:rPr lang="en-US" sz="1600" dirty="0">
                <a:latin typeface="Times New Roman" pitchFamily="18" charset="0"/>
                <a:cs typeface="Times New Roman" pitchFamily="18" charset="0"/>
              </a:rPr>
              <a:t>speed  = 0.5 m/s )</a:t>
            </a:r>
          </a:p>
          <a:p>
            <a:r>
              <a:rPr lang="en-US" sz="1600" dirty="0" smtClean="0">
                <a:latin typeface="Times New Roman" pitchFamily="18" charset="0"/>
                <a:cs typeface="Times New Roman" pitchFamily="18" charset="0"/>
              </a:rPr>
              <a:t>Jars mass = 30 * 0.5 = 15 kg.</a:t>
            </a:r>
          </a:p>
          <a:p>
            <a:r>
              <a:rPr lang="en-US" sz="1600" dirty="0" smtClean="0">
                <a:latin typeface="Times New Roman" pitchFamily="18" charset="0"/>
                <a:cs typeface="Times New Roman" pitchFamily="18" charset="0"/>
              </a:rPr>
              <a:t>Conveyer mass = 8 * 1.21 = 9.68 ≈ 10 kg</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Force = Normal Force (Tot. weight) * f = ((10+15)*9.8 ) *0.7 = 171.67 ≈ 172 N</a:t>
            </a:r>
          </a:p>
          <a:p>
            <a:r>
              <a:rPr lang="en-US" sz="1600" dirty="0">
                <a:latin typeface="Times New Roman" pitchFamily="18" charset="0"/>
                <a:cs typeface="Times New Roman" pitchFamily="18" charset="0"/>
              </a:rPr>
              <a:t>Friction force from other elements = 20 N </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Total force = 172+20 = </a:t>
            </a:r>
            <a:r>
              <a:rPr lang="en-US" sz="1600" dirty="0">
                <a:solidFill>
                  <a:srgbClr val="FF0000"/>
                </a:solidFill>
                <a:latin typeface="Times New Roman" pitchFamily="18" charset="0"/>
                <a:cs typeface="Times New Roman" pitchFamily="18" charset="0"/>
              </a:rPr>
              <a:t>192</a:t>
            </a:r>
            <a:r>
              <a:rPr lang="en-US" sz="1600" dirty="0">
                <a:latin typeface="Times New Roman" pitchFamily="18" charset="0"/>
                <a:cs typeface="Times New Roman" pitchFamily="18" charset="0"/>
              </a:rPr>
              <a:t> N .</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Power = Force * Velocity = 192 * 0.5 = 96 </a:t>
            </a:r>
            <a:r>
              <a:rPr lang="en-US" sz="1600" dirty="0" err="1">
                <a:latin typeface="Times New Roman" pitchFamily="18" charset="0"/>
                <a:cs typeface="Times New Roman" pitchFamily="18" charset="0"/>
              </a:rPr>
              <a:t>N.m</a:t>
            </a:r>
            <a:r>
              <a:rPr lang="en-US" sz="1600" dirty="0">
                <a:latin typeface="Times New Roman" pitchFamily="18" charset="0"/>
                <a:cs typeface="Times New Roman" pitchFamily="18" charset="0"/>
              </a:rPr>
              <a:t>/s = 96 W ≈ 100 W.</a:t>
            </a:r>
          </a:p>
          <a:p>
            <a:r>
              <a:rPr lang="en-US" sz="1600" dirty="0">
                <a:latin typeface="Times New Roman" pitchFamily="18" charset="0"/>
                <a:cs typeface="Times New Roman" pitchFamily="18" charset="0"/>
              </a:rPr>
              <a:t>1 Hp = .745 </a:t>
            </a:r>
            <a:r>
              <a:rPr lang="en-US" sz="1600" dirty="0" err="1">
                <a:latin typeface="Times New Roman" pitchFamily="18" charset="0"/>
                <a:cs typeface="Times New Roman" pitchFamily="18" charset="0"/>
              </a:rPr>
              <a:t>kw</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a:t>
            </a:r>
            <a:r>
              <a:rPr lang="en-US" sz="1600" dirty="0" smtClean="0"/>
              <a:t>0.1 </a:t>
            </a:r>
            <a:r>
              <a:rPr lang="en-US" sz="1600" dirty="0" err="1" smtClean="0"/>
              <a:t>kw</a:t>
            </a:r>
            <a:r>
              <a:rPr lang="en-US" sz="1600" dirty="0" smtClean="0"/>
              <a:t> = 0.134 Hp , Noting that 1 Hp = 0.745 </a:t>
            </a:r>
            <a:r>
              <a:rPr lang="en-US" sz="1600" dirty="0" err="1" smtClean="0"/>
              <a:t>kw</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If we select 0.5 Hp motor with η = 75 %  , losses from motor and gear = 30%</a:t>
            </a:r>
          </a:p>
          <a:p>
            <a:r>
              <a:rPr lang="en-US" sz="1600" dirty="0">
                <a:latin typeface="Times New Roman" pitchFamily="18" charset="0"/>
                <a:cs typeface="Times New Roman" pitchFamily="18" charset="0"/>
              </a:rPr>
              <a:t>Actual power = 0.5 * 0.75 * 0.7 = 0.2625 Hp</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So </a:t>
            </a:r>
            <a:r>
              <a:rPr lang="en-US" sz="1600" b="1" dirty="0">
                <a:solidFill>
                  <a:srgbClr val="FF0000"/>
                </a:solidFill>
                <a:latin typeface="Times New Roman" pitchFamily="18" charset="0"/>
                <a:cs typeface="Times New Roman" pitchFamily="18" charset="0"/>
              </a:rPr>
              <a:t>0.5 Hp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motor is suitable to be used.</a:t>
            </a:r>
          </a:p>
          <a:p>
            <a:endParaRPr lang="en-US" sz="14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85800" y="990600"/>
            <a:ext cx="7924800" cy="5232202"/>
          </a:xfrm>
          <a:prstGeom prst="rect">
            <a:avLst/>
          </a:prstGeom>
          <a:noFill/>
        </p:spPr>
        <p:txBody>
          <a:bodyPr wrap="square" rtlCol="0">
            <a:spAutoFit/>
          </a:bodyPr>
          <a:lstStyle/>
          <a:p>
            <a:r>
              <a:rPr lang="en-US" b="1" dirty="0" smtClean="0">
                <a:latin typeface="Times New Roman" pitchFamily="18" charset="0"/>
                <a:cs typeface="Times New Roman" pitchFamily="18" charset="0"/>
              </a:rPr>
              <a:t>B) Cap selector motor</a:t>
            </a:r>
          </a:p>
          <a:p>
            <a:endParaRPr lang="en-US" b="1"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a:t>
            </a:r>
            <a:r>
              <a:rPr lang="en-US" sz="1600" dirty="0">
                <a:latin typeface="Times New Roman" pitchFamily="18" charset="0"/>
                <a:cs typeface="Times New Roman" pitchFamily="18" charset="0"/>
              </a:rPr>
              <a:t>Conveyer </a:t>
            </a:r>
            <a:r>
              <a:rPr lang="en-US" sz="1600" dirty="0" smtClean="0">
                <a:latin typeface="Times New Roman" pitchFamily="18" charset="0"/>
                <a:cs typeface="Times New Roman" pitchFamily="18" charset="0"/>
              </a:rPr>
              <a:t>length 8 </a:t>
            </a:r>
            <a:r>
              <a:rPr lang="en-US" sz="1600" dirty="0">
                <a:latin typeface="Times New Roman" pitchFamily="18" charset="0"/>
                <a:cs typeface="Times New Roman" pitchFamily="18" charset="0"/>
              </a:rPr>
              <a:t>m and 0.4 m </a:t>
            </a:r>
            <a:r>
              <a:rPr lang="en-US" sz="1600" dirty="0" smtClean="0">
                <a:latin typeface="Times New Roman" pitchFamily="18" charset="0"/>
                <a:cs typeface="Times New Roman" pitchFamily="18" charset="0"/>
              </a:rPr>
              <a:t>width, conveyer weight </a:t>
            </a:r>
            <a:r>
              <a:rPr lang="en-US" sz="1600" dirty="0">
                <a:latin typeface="Times New Roman" pitchFamily="18" charset="0"/>
                <a:cs typeface="Times New Roman" pitchFamily="18" charset="0"/>
              </a:rPr>
              <a:t>9.1 </a:t>
            </a:r>
            <a:r>
              <a:rPr lang="en-US" sz="1600" dirty="0" smtClean="0">
                <a:latin typeface="Times New Roman" pitchFamily="18" charset="0"/>
                <a:cs typeface="Times New Roman" pitchFamily="18" charset="0"/>
              </a:rPr>
              <a:t>kg/m</a:t>
            </a:r>
            <a:r>
              <a:rPr lang="en-US" sz="1600" baseline="30000" dirty="0" smtClean="0">
                <a:latin typeface="Times New Roman" pitchFamily="18" charset="0"/>
                <a:cs typeface="Times New Roman" pitchFamily="18" charset="0"/>
              </a:rPr>
              <a:t>2 </a:t>
            </a:r>
            <a:r>
              <a:rPr lang="en-US" sz="1600" dirty="0" smtClean="0">
                <a:latin typeface="Times New Roman" pitchFamily="18" charset="0"/>
                <a:cs typeface="Times New Roman" pitchFamily="18" charset="0"/>
              </a:rPr>
              <a:t> ,about 60 Edges each one weight = 0.175 Kg , friction </a:t>
            </a:r>
            <a:r>
              <a:rPr lang="en-US" sz="1600" dirty="0">
                <a:latin typeface="Times New Roman" pitchFamily="18" charset="0"/>
                <a:cs typeface="Times New Roman" pitchFamily="18" charset="0"/>
              </a:rPr>
              <a:t>coefficient ( f )= </a:t>
            </a:r>
            <a:r>
              <a:rPr lang="en-US" sz="1600" dirty="0" smtClean="0">
                <a:latin typeface="Times New Roman" pitchFamily="18" charset="0"/>
                <a:cs typeface="Times New Roman" pitchFamily="18" charset="0"/>
              </a:rPr>
              <a:t>0.6 </a:t>
            </a:r>
            <a:r>
              <a:rPr lang="en-US" sz="1600" dirty="0">
                <a:latin typeface="Times New Roman" pitchFamily="18" charset="0"/>
                <a:cs typeface="Times New Roman" pitchFamily="18" charset="0"/>
              </a:rPr>
              <a:t>, max </a:t>
            </a:r>
            <a:r>
              <a:rPr lang="en-US" sz="1600" dirty="0" smtClean="0">
                <a:latin typeface="Times New Roman" pitchFamily="18" charset="0"/>
                <a:cs typeface="Times New Roman" pitchFamily="18" charset="0"/>
              </a:rPr>
              <a:t>speed  </a:t>
            </a:r>
            <a:r>
              <a:rPr lang="en-US" sz="1600" dirty="0">
                <a:latin typeface="Times New Roman" pitchFamily="18" charset="0"/>
                <a:cs typeface="Times New Roman" pitchFamily="18" charset="0"/>
              </a:rPr>
              <a:t>= 0.5 m/s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sym typeface="Wingdings 3"/>
              </a:rPr>
              <a:t></a:t>
            </a:r>
            <a:r>
              <a:rPr lang="en-US" sz="1600" dirty="0" smtClean="0">
                <a:latin typeface="Times New Roman" pitchFamily="18" charset="0"/>
                <a:cs typeface="Times New Roman" pitchFamily="18" charset="0"/>
              </a:rPr>
              <a:t> </a:t>
            </a:r>
            <a:r>
              <a:rPr lang="en-US" sz="1600" dirty="0" smtClean="0"/>
              <a:t>Assume </a:t>
            </a:r>
            <a:r>
              <a:rPr lang="en-US" sz="1600" dirty="0" smtClean="0"/>
              <a:t>the case is vertical conveyer</a:t>
            </a:r>
            <a:endParaRPr lang="en-US" sz="1600"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Total mass = conveyer mass + edges mass = (</a:t>
            </a:r>
            <a:r>
              <a:rPr lang="en-US" sz="1600" dirty="0" smtClean="0">
                <a:latin typeface="Times New Roman" pitchFamily="18" charset="0"/>
                <a:cs typeface="Times New Roman" pitchFamily="18" charset="0"/>
              </a:rPr>
              <a:t>8/2*0.4*9.1</a:t>
            </a:r>
            <a:r>
              <a:rPr lang="en-US" sz="1600" dirty="0">
                <a:latin typeface="Times New Roman" pitchFamily="18" charset="0"/>
                <a:cs typeface="Times New Roman" pitchFamily="18" charset="0"/>
              </a:rPr>
              <a:t>) + (60*0.175)= </a:t>
            </a:r>
            <a:r>
              <a:rPr lang="en-US" sz="1600" dirty="0" smtClean="0">
                <a:latin typeface="Times New Roman" pitchFamily="18" charset="0"/>
                <a:cs typeface="Times New Roman" pitchFamily="18" charset="0"/>
              </a:rPr>
              <a:t>25 </a:t>
            </a:r>
            <a:r>
              <a:rPr lang="en-US" sz="1600" dirty="0">
                <a:latin typeface="Times New Roman" pitchFamily="18" charset="0"/>
                <a:cs typeface="Times New Roman" pitchFamily="18" charset="0"/>
              </a:rPr>
              <a:t>Kg</a:t>
            </a:r>
          </a:p>
          <a:p>
            <a:r>
              <a:rPr lang="en-US" sz="1600" dirty="0">
                <a:latin typeface="Times New Roman" pitchFamily="18" charset="0"/>
                <a:cs typeface="Times New Roman" pitchFamily="18" charset="0"/>
              </a:rPr>
              <a:t>Force = Tot. weight * f = </a:t>
            </a:r>
            <a:r>
              <a:rPr lang="en-US" sz="1600" dirty="0" smtClean="0">
                <a:latin typeface="Times New Roman" pitchFamily="18" charset="0"/>
                <a:cs typeface="Times New Roman" pitchFamily="18" charset="0"/>
              </a:rPr>
              <a:t>(25 </a:t>
            </a:r>
            <a:r>
              <a:rPr lang="en-US" sz="1600" dirty="0">
                <a:latin typeface="Times New Roman" pitchFamily="18" charset="0"/>
                <a:cs typeface="Times New Roman" pitchFamily="18" charset="0"/>
              </a:rPr>
              <a:t>* 9.8 )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245.588 </a:t>
            </a:r>
            <a:r>
              <a:rPr lang="en-US" sz="1600" dirty="0">
                <a:latin typeface="Times New Roman" pitchFamily="18" charset="0"/>
                <a:cs typeface="Times New Roman" pitchFamily="18" charset="0"/>
              </a:rPr>
              <a:t>N. ≈ </a:t>
            </a:r>
            <a:r>
              <a:rPr lang="en-US" sz="1600" dirty="0" smtClean="0">
                <a:solidFill>
                  <a:srgbClr val="FF0000"/>
                </a:solidFill>
                <a:latin typeface="Times New Roman" pitchFamily="18" charset="0"/>
                <a:cs typeface="Times New Roman" pitchFamily="18" charset="0"/>
              </a:rPr>
              <a:t>246</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t>
            </a:r>
          </a:p>
          <a:p>
            <a:r>
              <a:rPr lang="en-US" sz="1600" dirty="0">
                <a:latin typeface="Times New Roman" pitchFamily="18" charset="0"/>
                <a:cs typeface="Times New Roman" pitchFamily="18" charset="0"/>
              </a:rPr>
              <a:t>Power = Force * Velocity = </a:t>
            </a:r>
            <a:r>
              <a:rPr lang="en-US" sz="1600" dirty="0" smtClean="0">
                <a:latin typeface="Times New Roman" pitchFamily="18" charset="0"/>
                <a:cs typeface="Times New Roman" pitchFamily="18" charset="0"/>
              </a:rPr>
              <a:t>246 </a:t>
            </a:r>
            <a:r>
              <a:rPr lang="en-US" sz="1600" dirty="0">
                <a:latin typeface="Times New Roman" pitchFamily="18" charset="0"/>
                <a:cs typeface="Times New Roman" pitchFamily="18" charset="0"/>
              </a:rPr>
              <a:t>* 0.5 = </a:t>
            </a:r>
            <a:r>
              <a:rPr lang="en-US" sz="1600" dirty="0" smtClean="0">
                <a:latin typeface="Times New Roman" pitchFamily="18" charset="0"/>
                <a:cs typeface="Times New Roman" pitchFamily="18" charset="0"/>
              </a:rPr>
              <a:t>123 </a:t>
            </a:r>
            <a:r>
              <a:rPr lang="en-US" sz="1600" dirty="0" err="1">
                <a:latin typeface="Times New Roman" pitchFamily="18" charset="0"/>
                <a:cs typeface="Times New Roman" pitchFamily="18" charset="0"/>
              </a:rPr>
              <a:t>N.m</a:t>
            </a:r>
            <a:r>
              <a:rPr lang="en-US" sz="1600" dirty="0">
                <a:latin typeface="Times New Roman" pitchFamily="18" charset="0"/>
                <a:cs typeface="Times New Roman" pitchFamily="18" charset="0"/>
              </a:rPr>
              <a:t>/s = </a:t>
            </a:r>
            <a:r>
              <a:rPr lang="en-US" sz="1600" dirty="0" smtClean="0">
                <a:latin typeface="Times New Roman" pitchFamily="18" charset="0"/>
                <a:cs typeface="Times New Roman" pitchFamily="18" charset="0"/>
              </a:rPr>
              <a:t>123 W </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1 Hp = 0.745 </a:t>
            </a:r>
            <a:r>
              <a:rPr lang="en-US" sz="1600" dirty="0" err="1">
                <a:latin typeface="Times New Roman" pitchFamily="18" charset="0"/>
                <a:cs typeface="Times New Roman" pitchFamily="18" charset="0"/>
              </a:rPr>
              <a:t>kw</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a:t>
            </a:r>
            <a:r>
              <a:rPr lang="en-US" sz="1600" dirty="0" smtClean="0"/>
              <a:t>0.123 </a:t>
            </a:r>
            <a:r>
              <a:rPr lang="en-US" sz="1600" dirty="0" err="1" smtClean="0"/>
              <a:t>kw</a:t>
            </a:r>
            <a:r>
              <a:rPr lang="en-US" sz="1600" dirty="0" smtClean="0"/>
              <a:t> = 0.165 Hp , Noting that 1 Hp = 0.745 </a:t>
            </a:r>
            <a:r>
              <a:rPr lang="en-US" sz="1600" dirty="0" err="1" smtClean="0"/>
              <a:t>kw</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rPr>
              <a:t>If we select 0.5 Hp motor with η = 75 %  , losses from motor and gear = 30%</a:t>
            </a:r>
          </a:p>
          <a:p>
            <a:r>
              <a:rPr lang="en-US" sz="1600" dirty="0">
                <a:latin typeface="Times New Roman" pitchFamily="18" charset="0"/>
                <a:cs typeface="Times New Roman" pitchFamily="18" charset="0"/>
              </a:rPr>
              <a:t>Actual power = 0.5 * 0.75 * 0.7 = 0.2625 Hp</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So </a:t>
            </a:r>
            <a:r>
              <a:rPr lang="en-US" sz="1600" b="1" dirty="0">
                <a:solidFill>
                  <a:srgbClr val="FF0000"/>
                </a:solidFill>
                <a:latin typeface="Times New Roman" pitchFamily="18" charset="0"/>
                <a:cs typeface="Times New Roman" pitchFamily="18" charset="0"/>
              </a:rPr>
              <a:t>0.5 Hp</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motor is suitable to be used.</a:t>
            </a:r>
          </a:p>
          <a:p>
            <a:r>
              <a:rPr lang="en-US" sz="1400" dirty="0">
                <a:latin typeface="Times New Roman" pitchFamily="18" charset="0"/>
                <a:cs typeface="Times New Roman" pitchFamily="18" charset="0"/>
              </a:rPr>
              <a:t> </a:t>
            </a:r>
          </a:p>
          <a:p>
            <a:r>
              <a:rPr lang="en-US" sz="1400" b="1"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85800" y="990600"/>
            <a:ext cx="7924800" cy="4031873"/>
          </a:xfrm>
          <a:prstGeom prst="rect">
            <a:avLst/>
          </a:prstGeom>
          <a:noFill/>
        </p:spPr>
        <p:txBody>
          <a:bodyPr wrap="square" rtlCol="0">
            <a:spAutoFit/>
          </a:bodyPr>
          <a:lstStyle/>
          <a:p>
            <a:r>
              <a:rPr lang="en-US" b="1" dirty="0" smtClean="0">
                <a:latin typeface="Times New Roman" pitchFamily="18" charset="0"/>
                <a:cs typeface="Times New Roman" pitchFamily="18" charset="0"/>
              </a:rPr>
              <a:t>C) Capping motor</a:t>
            </a:r>
          </a:p>
          <a:p>
            <a:endParaRPr lang="en-US" b="1"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n</a:t>
            </a:r>
            <a:r>
              <a:rPr lang="en-US" sz="1600" dirty="0">
                <a:latin typeface="Times New Roman" pitchFamily="18" charset="0"/>
                <a:cs typeface="Times New Roman" pitchFamily="18" charset="0"/>
              </a:rPr>
              <a:t>= 210 rpm (22 </a:t>
            </a:r>
            <a:r>
              <a:rPr lang="en-US" sz="1600" dirty="0" err="1">
                <a:latin typeface="Times New Roman" pitchFamily="18" charset="0"/>
                <a:cs typeface="Times New Roman" pitchFamily="18" charset="0"/>
              </a:rPr>
              <a:t>rad</a:t>
            </a:r>
            <a:r>
              <a:rPr lang="en-US" sz="1600" dirty="0">
                <a:latin typeface="Times New Roman" pitchFamily="18" charset="0"/>
                <a:cs typeface="Times New Roman" pitchFamily="18" charset="0"/>
              </a:rPr>
              <a:t>/s) , Torque = 8 </a:t>
            </a:r>
            <a:r>
              <a:rPr lang="en-US" sz="1600" dirty="0" err="1" smtClean="0">
                <a:latin typeface="Times New Roman" pitchFamily="18" charset="0"/>
                <a:cs typeface="Times New Roman" pitchFamily="18" charset="0"/>
              </a:rPr>
              <a:t>N.m</a:t>
            </a:r>
            <a:r>
              <a:rPr lang="en-US" sz="1600" dirty="0" smtClean="0">
                <a:latin typeface="Times New Roman" pitchFamily="18" charset="0"/>
                <a:cs typeface="Times New Roman" pitchFamily="18" charset="0"/>
              </a:rPr>
              <a:t>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power = T * w = 8 * 22 = 176 W = 0.176 kW = </a:t>
            </a:r>
            <a:r>
              <a:rPr lang="en-US" sz="1600" dirty="0">
                <a:solidFill>
                  <a:srgbClr val="FF0000"/>
                </a:solidFill>
                <a:latin typeface="Times New Roman" pitchFamily="18" charset="0"/>
                <a:cs typeface="Times New Roman" pitchFamily="18" charset="0"/>
              </a:rPr>
              <a:t>0.236</a:t>
            </a:r>
            <a:r>
              <a:rPr lang="en-US" sz="1600" dirty="0">
                <a:latin typeface="Times New Roman" pitchFamily="18" charset="0"/>
                <a:cs typeface="Times New Roman" pitchFamily="18" charset="0"/>
              </a:rPr>
              <a:t> Hp.</a:t>
            </a:r>
          </a:p>
          <a:p>
            <a:r>
              <a:rPr lang="en-US" sz="1600" dirty="0">
                <a:latin typeface="Times New Roman" pitchFamily="18" charset="0"/>
                <a:cs typeface="Times New Roman" pitchFamily="18" charset="0"/>
              </a:rPr>
              <a:t>If we select 1/3 Hp :</a:t>
            </a:r>
          </a:p>
          <a:p>
            <a:r>
              <a:rPr lang="en-US" sz="1600" dirty="0">
                <a:latin typeface="Times New Roman" pitchFamily="18" charset="0"/>
                <a:cs typeface="Times New Roman" pitchFamily="18" charset="0"/>
              </a:rPr>
              <a:t>Actual power = 0.75 * 1/3 = 0.25 Hp</a:t>
            </a: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So </a:t>
            </a:r>
            <a:r>
              <a:rPr lang="en-US" sz="1600" b="1" dirty="0">
                <a:solidFill>
                  <a:srgbClr val="FF0000"/>
                </a:solidFill>
                <a:latin typeface="Times New Roman" pitchFamily="18" charset="0"/>
                <a:cs typeface="Times New Roman" pitchFamily="18" charset="0"/>
              </a:rPr>
              <a:t>1/3 Hp </a:t>
            </a:r>
            <a:r>
              <a:rPr lang="en-US" sz="1600" dirty="0">
                <a:latin typeface="Times New Roman" pitchFamily="18" charset="0"/>
                <a:cs typeface="Times New Roman" pitchFamily="18" charset="0"/>
              </a:rPr>
              <a:t>motor is suitable to be used.</a:t>
            </a:r>
          </a:p>
          <a:p>
            <a:r>
              <a:rPr lang="en-US" sz="1600" dirty="0">
                <a:latin typeface="Times New Roman" pitchFamily="18" charset="0"/>
                <a:cs typeface="Times New Roman" pitchFamily="18" charset="0"/>
              </a:rPr>
              <a:t> </a:t>
            </a: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400" b="1"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85800" y="762000"/>
            <a:ext cx="7924800" cy="5170646"/>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Pistons Selection :</a:t>
            </a:r>
          </a:p>
          <a:p>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A) Capping piston</a:t>
            </a:r>
          </a:p>
          <a:p>
            <a:endParaRPr lang="en-US" b="1"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From experience we need 10 kg press to cap the jar </a:t>
            </a:r>
          </a:p>
          <a:p>
            <a:r>
              <a:rPr lang="en-US" sz="1600" dirty="0">
                <a:latin typeface="Times New Roman" pitchFamily="18" charset="0"/>
                <a:cs typeface="Times New Roman" pitchFamily="18" charset="0"/>
              </a:rPr>
              <a:t>From catalog </a:t>
            </a:r>
            <a:r>
              <a:rPr lang="en-US" sz="1600" dirty="0" smtClean="0">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Motor mass = 5 kg .</a:t>
            </a:r>
          </a:p>
          <a:p>
            <a:pPr lvl="0"/>
            <a:r>
              <a:rPr lang="en-US" sz="1600" dirty="0">
                <a:latin typeface="Times New Roman" pitchFamily="18" charset="0"/>
                <a:cs typeface="Times New Roman" pitchFamily="18" charset="0"/>
              </a:rPr>
              <a:t>Machine pressure = 5 Bar = 5 Kg/cm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a:t>
            </a:r>
          </a:p>
          <a:p>
            <a:pPr lvl="0"/>
            <a:r>
              <a:rPr lang="en-US" sz="1600" dirty="0">
                <a:latin typeface="Times New Roman" pitchFamily="18" charset="0"/>
                <a:cs typeface="Times New Roman" pitchFamily="18" charset="0"/>
              </a:rPr>
              <a:t>D </a:t>
            </a:r>
            <a:r>
              <a:rPr lang="en-US" sz="1600" baseline="-25000" dirty="0">
                <a:latin typeface="Times New Roman" pitchFamily="18" charset="0"/>
                <a:cs typeface="Times New Roman" pitchFamily="18" charset="0"/>
              </a:rPr>
              <a:t>piston</a:t>
            </a:r>
            <a:r>
              <a:rPr lang="en-US" sz="1600" dirty="0">
                <a:latin typeface="Times New Roman" pitchFamily="18" charset="0"/>
                <a:cs typeface="Times New Roman" pitchFamily="18" charset="0"/>
              </a:rPr>
              <a:t> = 3.2 cm , A </a:t>
            </a:r>
            <a:r>
              <a:rPr lang="en-US" sz="1600" baseline="-25000" dirty="0">
                <a:latin typeface="Times New Roman" pitchFamily="18" charset="0"/>
                <a:cs typeface="Times New Roman" pitchFamily="18" charset="0"/>
              </a:rPr>
              <a:t>piston </a:t>
            </a:r>
            <a:r>
              <a:rPr lang="en-US" sz="1600" dirty="0">
                <a:latin typeface="Times New Roman" pitchFamily="18" charset="0"/>
                <a:cs typeface="Times New Roman" pitchFamily="18" charset="0"/>
              </a:rPr>
              <a:t>= (3.2)</a:t>
            </a:r>
            <a:r>
              <a:rPr lang="en-US" sz="1600" baseline="30000" dirty="0">
                <a:latin typeface="Times New Roman" pitchFamily="18" charset="0"/>
                <a:cs typeface="Times New Roman" pitchFamily="18" charset="0"/>
              </a:rPr>
              <a:t>2 </a:t>
            </a:r>
            <a:r>
              <a:rPr lang="en-US" sz="1600" dirty="0">
                <a:latin typeface="Times New Roman" pitchFamily="18" charset="0"/>
                <a:cs typeface="Times New Roman" pitchFamily="18" charset="0"/>
              </a:rPr>
              <a:t>*π/4 = 8.04 cm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 ,</a:t>
            </a:r>
          </a:p>
          <a:p>
            <a:pPr lvl="0"/>
            <a:r>
              <a:rPr lang="en-US" sz="1600" dirty="0">
                <a:latin typeface="Times New Roman" pitchFamily="18" charset="0"/>
                <a:cs typeface="Times New Roman" pitchFamily="18" charset="0"/>
              </a:rPr>
              <a:t>D </a:t>
            </a:r>
            <a:r>
              <a:rPr lang="en-US" sz="1600" baseline="-25000" dirty="0">
                <a:latin typeface="Times New Roman" pitchFamily="18" charset="0"/>
                <a:cs typeface="Times New Roman" pitchFamily="18" charset="0"/>
              </a:rPr>
              <a:t>rod</a:t>
            </a:r>
            <a:r>
              <a:rPr lang="en-US" sz="1600" dirty="0">
                <a:latin typeface="Times New Roman" pitchFamily="18" charset="0"/>
                <a:cs typeface="Times New Roman" pitchFamily="18" charset="0"/>
              </a:rPr>
              <a:t> = 1 cm , A </a:t>
            </a:r>
            <a:r>
              <a:rPr lang="en-US" sz="1600" baseline="-25000" dirty="0">
                <a:latin typeface="Times New Roman" pitchFamily="18" charset="0"/>
                <a:cs typeface="Times New Roman" pitchFamily="18" charset="0"/>
              </a:rPr>
              <a:t>rod </a:t>
            </a:r>
            <a:r>
              <a:rPr lang="en-US" sz="1600" dirty="0">
                <a:latin typeface="Times New Roman" pitchFamily="18" charset="0"/>
                <a:cs typeface="Times New Roman" pitchFamily="18" charset="0"/>
              </a:rPr>
              <a:t> = (1)</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 * π/4 = 0.785 cm</a:t>
            </a:r>
            <a:r>
              <a:rPr lang="en-US" sz="1600" baseline="30000" dirty="0">
                <a:latin typeface="Times New Roman" pitchFamily="18" charset="0"/>
                <a:cs typeface="Times New Roman" pitchFamily="18" charset="0"/>
              </a:rPr>
              <a:t>2</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Net Area = 8.04 – 0.785 = 7.255 cm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The maximum load on piston from 10 kg = </a:t>
            </a:r>
            <a:r>
              <a:rPr lang="en-US" sz="1600" dirty="0">
                <a:solidFill>
                  <a:srgbClr val="FF0000"/>
                </a:solidFill>
                <a:latin typeface="Times New Roman" pitchFamily="18" charset="0"/>
                <a:cs typeface="Times New Roman" pitchFamily="18" charset="0"/>
              </a:rPr>
              <a:t>98</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a:t>
            </a:r>
          </a:p>
          <a:p>
            <a:endParaRPr lang="en-US" sz="1600" dirty="0">
              <a:latin typeface="Times New Roman" pitchFamily="18" charset="0"/>
              <a:cs typeface="Times New Roman" pitchFamily="18" charset="0"/>
            </a:endParaRPr>
          </a:p>
          <a:p>
            <a:r>
              <a:rPr lang="en-US" sz="1600" dirty="0" smtClean="0"/>
              <a:t>From catalog </a:t>
            </a:r>
            <a:r>
              <a:rPr lang="en-US" sz="1600" dirty="0" smtClean="0"/>
              <a:t>Square </a:t>
            </a:r>
            <a:r>
              <a:rPr lang="en-US" sz="1600" dirty="0" smtClean="0"/>
              <a:t>section piston the smallest </a:t>
            </a:r>
            <a:r>
              <a:rPr lang="en-US" sz="1600" dirty="0" smtClean="0">
                <a:solidFill>
                  <a:srgbClr val="FF0000"/>
                </a:solidFill>
              </a:rPr>
              <a:t>square piston </a:t>
            </a:r>
            <a:r>
              <a:rPr lang="en-US" sz="1600" dirty="0" smtClean="0"/>
              <a:t>is </a:t>
            </a:r>
            <a:r>
              <a:rPr lang="en-US" b="1" dirty="0" smtClean="0">
                <a:solidFill>
                  <a:srgbClr val="FF0000"/>
                </a:solidFill>
              </a:rPr>
              <a:t>32</a:t>
            </a:r>
            <a:r>
              <a:rPr lang="en-US" sz="1600" dirty="0" smtClean="0">
                <a:solidFill>
                  <a:srgbClr val="FF0000"/>
                </a:solidFill>
              </a:rPr>
              <a:t> </a:t>
            </a:r>
            <a:r>
              <a:rPr lang="en-US" sz="1600" dirty="0" smtClean="0"/>
              <a:t>mm</a:t>
            </a:r>
            <a:endParaRPr lang="en-US" sz="1600" dirty="0" smtClean="0"/>
          </a:p>
          <a:p>
            <a:r>
              <a:rPr lang="en-US" sz="1600" dirty="0" smtClean="0"/>
              <a:t>Diameter which can press a maximum load of</a:t>
            </a:r>
            <a:r>
              <a:rPr lang="en-US" sz="1600" dirty="0" smtClean="0"/>
              <a:t>:</a:t>
            </a:r>
          </a:p>
          <a:p>
            <a:endParaRPr lang="en-US" sz="1600" dirty="0" smtClean="0"/>
          </a:p>
          <a:p>
            <a:r>
              <a:rPr lang="en-US" sz="1600" dirty="0" smtClean="0"/>
              <a:t>( 5 bar * (8.04-0.785) ) = 36.25 kg. = 355 N</a:t>
            </a:r>
            <a:r>
              <a:rPr lang="en-US" sz="1600" dirty="0" smtClean="0"/>
              <a:t>.</a:t>
            </a:r>
          </a:p>
          <a:p>
            <a:endParaRPr lang="en-US" sz="1600" dirty="0" smtClean="0"/>
          </a:p>
          <a:p>
            <a:r>
              <a:rPr lang="en-US" sz="1600" dirty="0" smtClean="0">
                <a:solidFill>
                  <a:srgbClr val="FF0000"/>
                </a:solidFill>
              </a:rPr>
              <a:t>Note</a:t>
            </a:r>
            <a:r>
              <a:rPr lang="en-US" sz="1600" dirty="0" smtClean="0"/>
              <a:t> that piston load can be controlled by modifying machine pressure.</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85800" y="1066800"/>
            <a:ext cx="7924800" cy="4585871"/>
          </a:xfrm>
          <a:prstGeom prst="rect">
            <a:avLst/>
          </a:prstGeom>
          <a:noFill/>
        </p:spPr>
        <p:txBody>
          <a:bodyPr wrap="square" rtlCol="0">
            <a:spAutoFit/>
          </a:bodyPr>
          <a:lstStyle/>
          <a:p>
            <a:r>
              <a:rPr lang="en-US" b="1" dirty="0" smtClean="0">
                <a:latin typeface="Times New Roman" pitchFamily="18" charset="0"/>
                <a:cs typeface="Times New Roman" pitchFamily="18" charset="0"/>
              </a:rPr>
              <a:t>        B) Jars handle piston</a:t>
            </a:r>
          </a:p>
          <a:p>
            <a:endParaRPr lang="en-US" b="1" dirty="0" smtClean="0">
              <a:latin typeface="Times New Roman" pitchFamily="18" charset="0"/>
              <a:cs typeface="Times New Roman" pitchFamily="18" charset="0"/>
            </a:endParaRPr>
          </a:p>
          <a:p>
            <a:r>
              <a:rPr lang="en-US" sz="1600" dirty="0">
                <a:latin typeface="Times New Roman" pitchFamily="18" charset="0"/>
                <a:cs typeface="Times New Roman" pitchFamily="18" charset="0"/>
              </a:rPr>
              <a:t>We need two pistons to catch the jar during capping each of them press approximately 5 </a:t>
            </a:r>
            <a:r>
              <a:rPr lang="en-US" sz="1600" dirty="0" smtClean="0">
                <a:latin typeface="Times New Roman" pitchFamily="18" charset="0"/>
                <a:cs typeface="Times New Roman" pitchFamily="18" charset="0"/>
              </a:rPr>
              <a:t>kg</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From catalog </a:t>
            </a:r>
            <a:r>
              <a:rPr lang="en-US" sz="1600" dirty="0" smtClean="0">
                <a:latin typeface="Times New Roman" pitchFamily="18" charset="0"/>
                <a:cs typeface="Times New Roman" pitchFamily="18" charset="0"/>
              </a:rPr>
              <a:t>:</a:t>
            </a:r>
          </a:p>
          <a:p>
            <a:endParaRPr lang="en-US" sz="1600" dirty="0">
              <a:latin typeface="Times New Roman" pitchFamily="18" charset="0"/>
              <a:cs typeface="Times New Roman" pitchFamily="18" charset="0"/>
            </a:endParaRPr>
          </a:p>
          <a:p>
            <a:pPr lvl="0"/>
            <a:r>
              <a:rPr lang="en-US" sz="1600" dirty="0">
                <a:latin typeface="Times New Roman" pitchFamily="18" charset="0"/>
                <a:cs typeface="Times New Roman" pitchFamily="18" charset="0"/>
              </a:rPr>
              <a:t>Machine pressure = 5 Bar = 5 Kg/cm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a:t>
            </a:r>
          </a:p>
          <a:p>
            <a:pPr lvl="0"/>
            <a:r>
              <a:rPr lang="en-US" sz="1600" dirty="0">
                <a:latin typeface="Times New Roman" pitchFamily="18" charset="0"/>
                <a:cs typeface="Times New Roman" pitchFamily="18" charset="0"/>
              </a:rPr>
              <a:t>D </a:t>
            </a:r>
            <a:r>
              <a:rPr lang="en-US" sz="1600" baseline="-25000" dirty="0">
                <a:latin typeface="Times New Roman" pitchFamily="18" charset="0"/>
                <a:cs typeface="Times New Roman" pitchFamily="18" charset="0"/>
              </a:rPr>
              <a:t>piston</a:t>
            </a:r>
            <a:r>
              <a:rPr lang="en-US" sz="1600" dirty="0">
                <a:latin typeface="Times New Roman" pitchFamily="18" charset="0"/>
                <a:cs typeface="Times New Roman" pitchFamily="18" charset="0"/>
              </a:rPr>
              <a:t> = 2 cm , A </a:t>
            </a:r>
            <a:r>
              <a:rPr lang="en-US" sz="1600" baseline="-25000" dirty="0">
                <a:latin typeface="Times New Roman" pitchFamily="18" charset="0"/>
                <a:cs typeface="Times New Roman" pitchFamily="18" charset="0"/>
              </a:rPr>
              <a:t>piston </a:t>
            </a:r>
            <a:r>
              <a:rPr lang="en-US" sz="1600" dirty="0">
                <a:latin typeface="Times New Roman" pitchFamily="18" charset="0"/>
                <a:cs typeface="Times New Roman" pitchFamily="18" charset="0"/>
              </a:rPr>
              <a:t>= (2)</a:t>
            </a:r>
            <a:r>
              <a:rPr lang="en-US" sz="1600" baseline="30000" dirty="0">
                <a:latin typeface="Times New Roman" pitchFamily="18" charset="0"/>
                <a:cs typeface="Times New Roman" pitchFamily="18" charset="0"/>
              </a:rPr>
              <a:t>2 </a:t>
            </a:r>
            <a:r>
              <a:rPr lang="en-US" sz="1600" dirty="0">
                <a:latin typeface="Times New Roman" pitchFamily="18" charset="0"/>
                <a:cs typeface="Times New Roman" pitchFamily="18" charset="0"/>
              </a:rPr>
              <a:t>*π/4 = 3.14 cm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 ,</a:t>
            </a:r>
          </a:p>
          <a:p>
            <a:pPr lvl="0"/>
            <a:r>
              <a:rPr lang="en-US" sz="1600" dirty="0">
                <a:latin typeface="Times New Roman" pitchFamily="18" charset="0"/>
                <a:cs typeface="Times New Roman" pitchFamily="18" charset="0"/>
              </a:rPr>
              <a:t>D </a:t>
            </a:r>
            <a:r>
              <a:rPr lang="en-US" sz="1600" baseline="-25000" dirty="0">
                <a:latin typeface="Times New Roman" pitchFamily="18" charset="0"/>
                <a:cs typeface="Times New Roman" pitchFamily="18" charset="0"/>
              </a:rPr>
              <a:t>rod</a:t>
            </a:r>
            <a:r>
              <a:rPr lang="en-US" sz="1600" dirty="0">
                <a:latin typeface="Times New Roman" pitchFamily="18" charset="0"/>
                <a:cs typeface="Times New Roman" pitchFamily="18" charset="0"/>
              </a:rPr>
              <a:t> = 0.8 cm , A </a:t>
            </a:r>
            <a:r>
              <a:rPr lang="en-US" sz="1600" baseline="-25000" dirty="0">
                <a:latin typeface="Times New Roman" pitchFamily="18" charset="0"/>
                <a:cs typeface="Times New Roman" pitchFamily="18" charset="0"/>
              </a:rPr>
              <a:t>rod </a:t>
            </a:r>
            <a:r>
              <a:rPr lang="en-US" sz="1600" dirty="0">
                <a:latin typeface="Times New Roman" pitchFamily="18" charset="0"/>
                <a:cs typeface="Times New Roman" pitchFamily="18" charset="0"/>
              </a:rPr>
              <a:t> = (0.8)</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 * π/4 = 0.5 cm</a:t>
            </a:r>
            <a:r>
              <a:rPr lang="en-US" sz="1600" baseline="30000" dirty="0">
                <a:latin typeface="Times New Roman" pitchFamily="18" charset="0"/>
                <a:cs typeface="Times New Roman" pitchFamily="18" charset="0"/>
              </a:rPr>
              <a:t>2</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p>
          <a:p>
            <a:r>
              <a:rPr lang="en-US" sz="1600" dirty="0">
                <a:latin typeface="Times New Roman" pitchFamily="18" charset="0"/>
                <a:cs typeface="Times New Roman" pitchFamily="18" charset="0"/>
                <a:sym typeface="Wingdings 3"/>
              </a:rPr>
              <a:t></a:t>
            </a:r>
            <a:r>
              <a:rPr lang="en-US" sz="1600" dirty="0">
                <a:latin typeface="Times New Roman" pitchFamily="18" charset="0"/>
                <a:cs typeface="Times New Roman" pitchFamily="18" charset="0"/>
              </a:rPr>
              <a:t> Net Area = 3.14 – 0.5 = 2.64 cm</a:t>
            </a:r>
            <a:r>
              <a:rPr lang="en-US" sz="1600" baseline="30000" dirty="0">
                <a:latin typeface="Times New Roman" pitchFamily="18" charset="0"/>
                <a:cs typeface="Times New Roman" pitchFamily="18" charset="0"/>
              </a:rPr>
              <a:t>2</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The maximum load on piston from 5 kg = </a:t>
            </a:r>
            <a:r>
              <a:rPr lang="en-US" sz="1600" dirty="0">
                <a:solidFill>
                  <a:srgbClr val="FF0000"/>
                </a:solidFill>
                <a:latin typeface="Times New Roman" pitchFamily="18" charset="0"/>
                <a:cs typeface="Times New Roman" pitchFamily="18" charset="0"/>
              </a:rPr>
              <a:t>49</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a:t>
            </a:r>
          </a:p>
          <a:p>
            <a:endParaRPr lang="en-US" sz="1600" dirty="0">
              <a:latin typeface="Times New Roman" pitchFamily="18" charset="0"/>
              <a:cs typeface="Times New Roman" pitchFamily="18" charset="0"/>
            </a:endParaRPr>
          </a:p>
          <a:p>
            <a:r>
              <a:rPr lang="en-US" sz="1600" dirty="0" smtClean="0"/>
              <a:t>From </a:t>
            </a:r>
            <a:r>
              <a:rPr lang="en-US" sz="1600" dirty="0" smtClean="0"/>
              <a:t>catalog </a:t>
            </a:r>
            <a:r>
              <a:rPr lang="en-US" sz="1600" dirty="0" smtClean="0"/>
              <a:t>pen piston the smallest </a:t>
            </a:r>
            <a:r>
              <a:rPr lang="en-US" sz="1600" dirty="0" smtClean="0">
                <a:solidFill>
                  <a:srgbClr val="FF0000"/>
                </a:solidFill>
              </a:rPr>
              <a:t>pen piston </a:t>
            </a:r>
            <a:r>
              <a:rPr lang="en-US" sz="1600" dirty="0" smtClean="0"/>
              <a:t>is </a:t>
            </a:r>
            <a:r>
              <a:rPr lang="en-US" b="1" dirty="0" smtClean="0">
                <a:solidFill>
                  <a:srgbClr val="FF0000"/>
                </a:solidFill>
              </a:rPr>
              <a:t>20</a:t>
            </a:r>
            <a:r>
              <a:rPr lang="en-US" sz="1600" dirty="0" smtClean="0"/>
              <a:t> mm </a:t>
            </a:r>
            <a:r>
              <a:rPr lang="en-US" sz="1600" dirty="0" smtClean="0"/>
              <a:t>Diameter</a:t>
            </a:r>
          </a:p>
          <a:p>
            <a:r>
              <a:rPr lang="en-US" sz="1600" dirty="0" smtClean="0"/>
              <a:t>which can press a maximum load of</a:t>
            </a:r>
            <a:r>
              <a:rPr lang="en-US" sz="1600" dirty="0" smtClean="0"/>
              <a:t>:</a:t>
            </a:r>
          </a:p>
          <a:p>
            <a:endParaRPr lang="en-US" sz="1600" dirty="0" smtClean="0"/>
          </a:p>
          <a:p>
            <a:r>
              <a:rPr lang="en-US" sz="1600" dirty="0" smtClean="0"/>
              <a:t>( 5 bar * (3.14 – 0.5) ) = 13.2 kg. = 129.3 N</a:t>
            </a:r>
            <a:r>
              <a:rPr lang="en-US" sz="1600" dirty="0" smtClean="0"/>
              <a:t>.</a:t>
            </a:r>
          </a:p>
          <a:p>
            <a:endParaRPr lang="en-US" sz="1600" dirty="0" smtClean="0"/>
          </a:p>
          <a:p>
            <a:r>
              <a:rPr lang="en-US" sz="1600" dirty="0" smtClean="0">
                <a:solidFill>
                  <a:srgbClr val="FF0000"/>
                </a:solidFill>
              </a:rPr>
              <a:t>Note</a:t>
            </a:r>
            <a:r>
              <a:rPr lang="en-US" sz="1600" dirty="0" smtClean="0"/>
              <a:t> that piston load can be controlled by modifying machine pressure.</a:t>
            </a: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85800" y="762000"/>
            <a:ext cx="6172200" cy="954107"/>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ACS </a:t>
            </a:r>
            <a:r>
              <a:rPr lang="en-US" altLang="en-US" sz="2800" b="1" dirty="0" smtClean="0">
                <a:latin typeface="Times New Roman" panose="02020603050405020304" pitchFamily="18" charset="0"/>
                <a:cs typeface="Times New Roman" panose="02020603050405020304" pitchFamily="18" charset="0"/>
              </a:rPr>
              <a:t>( assembly )  :</a:t>
            </a:r>
          </a:p>
          <a:p>
            <a:endParaRPr lang="en-US" altLang="en-US" sz="2800" b="1"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990600" y="2057400"/>
            <a:ext cx="7086600" cy="923330"/>
          </a:xfrm>
          <a:prstGeom prst="rect">
            <a:avLst/>
          </a:prstGeom>
          <a:noFill/>
        </p:spPr>
        <p:txBody>
          <a:bodyPr wrap="square" rtlCol="0">
            <a:spAutoFit/>
          </a:bodyPr>
          <a:lstStyle/>
          <a:p>
            <a:r>
              <a:rPr lang="en-US" dirty="0" smtClean="0"/>
              <a:t> </a:t>
            </a:r>
          </a:p>
          <a:p>
            <a:endParaRPr lang="en-US" dirty="0"/>
          </a:p>
          <a:p>
            <a:r>
              <a:rPr lang="en-US" dirty="0" smtClean="0"/>
              <a:t> </a:t>
            </a:r>
            <a:endParaRPr lang="en-US" dirty="0"/>
          </a:p>
        </p:txBody>
      </p:sp>
      <p:pic>
        <p:nvPicPr>
          <p:cNvPr id="6" name="صورة 5" descr="1.JPG"/>
          <p:cNvPicPr>
            <a:picLocks noChangeAspect="1"/>
          </p:cNvPicPr>
          <p:nvPr/>
        </p:nvPicPr>
        <p:blipFill>
          <a:blip r:embed="rId2"/>
          <a:stretch>
            <a:fillRect/>
          </a:stretch>
        </p:blipFill>
        <p:spPr>
          <a:xfrm>
            <a:off x="762000" y="1295400"/>
            <a:ext cx="7696200" cy="5176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2286000" cy="954107"/>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Contents :</a:t>
            </a:r>
          </a:p>
          <a:p>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838200" y="2057400"/>
            <a:ext cx="7924800" cy="4093428"/>
          </a:xfrm>
          <a:prstGeom prst="rect">
            <a:avLst/>
          </a:prstGeom>
          <a:noFill/>
        </p:spPr>
        <p:txBody>
          <a:bodyPr wrap="square" rtlCol="0">
            <a:spAutoFit/>
          </a:bodyPr>
          <a:lstStyle/>
          <a:p>
            <a:pPr>
              <a:buSzPct val="150000"/>
              <a:buFont typeface="Arial" pitchFamily="34" charset="0"/>
              <a:buChar char="•"/>
            </a:pPr>
            <a:r>
              <a:rPr lang="en-US" sz="2000" dirty="0">
                <a:latin typeface="Times New Roman" pitchFamily="18" charset="0"/>
                <a:cs typeface="Times New Roman" pitchFamily="18" charset="0"/>
                <a:sym typeface="Wingdings 3"/>
              </a:rPr>
              <a:t> </a:t>
            </a:r>
            <a:r>
              <a:rPr lang="en-US" sz="2400" dirty="0" smtClean="0">
                <a:latin typeface="Times New Roman" pitchFamily="18" charset="0"/>
                <a:cs typeface="Times New Roman" pitchFamily="18" charset="0"/>
                <a:sym typeface="Wingdings 3"/>
              </a:rPr>
              <a:t>Abstract </a:t>
            </a:r>
          </a:p>
          <a:p>
            <a:pPr>
              <a:buSzPct val="150000"/>
              <a:buFont typeface="Arial" pitchFamily="34" charset="0"/>
              <a:buChar char="•"/>
            </a:pPr>
            <a:r>
              <a:rPr lang="en-US" sz="2400" dirty="0" smtClean="0">
                <a:latin typeface="Times New Roman" pitchFamily="18" charset="0"/>
                <a:cs typeface="Times New Roman" pitchFamily="18" charset="0"/>
                <a:sym typeface="Wingdings 3"/>
              </a:rPr>
              <a:t> Objectives</a:t>
            </a:r>
          </a:p>
          <a:p>
            <a:pPr>
              <a:buSzPct val="150000"/>
              <a:buFont typeface="Arial" pitchFamily="34" charset="0"/>
              <a:buChar char="•"/>
            </a:pPr>
            <a:r>
              <a:rPr lang="en-US" sz="2400" dirty="0" smtClean="0">
                <a:latin typeface="Times New Roman" pitchFamily="18" charset="0"/>
                <a:cs typeface="Times New Roman" pitchFamily="18" charset="0"/>
                <a:sym typeface="Wingdings 3"/>
              </a:rPr>
              <a:t> Manual Capping problems</a:t>
            </a:r>
          </a:p>
          <a:p>
            <a:pPr>
              <a:buSzPct val="150000"/>
              <a:buFont typeface="Arial" pitchFamily="34" charset="0"/>
              <a:buChar char="•"/>
            </a:pPr>
            <a:r>
              <a:rPr lang="en-US" sz="2400" dirty="0" smtClean="0">
                <a:latin typeface="Times New Roman" pitchFamily="18" charset="0"/>
                <a:cs typeface="Times New Roman" pitchFamily="18" charset="0"/>
                <a:sym typeface="Wingdings 3"/>
              </a:rPr>
              <a:t> Machine structure </a:t>
            </a:r>
          </a:p>
          <a:p>
            <a:pPr>
              <a:buSzPct val="150000"/>
              <a:buFont typeface="Arial" pitchFamily="34" charset="0"/>
              <a:buChar char="•"/>
            </a:pPr>
            <a:r>
              <a:rPr lang="en-US" sz="2400" dirty="0" smtClean="0">
                <a:latin typeface="Times New Roman" pitchFamily="18" charset="0"/>
                <a:cs typeface="Times New Roman" pitchFamily="18" charset="0"/>
                <a:sym typeface="Wingdings 3"/>
              </a:rPr>
              <a:t> Control system</a:t>
            </a:r>
          </a:p>
          <a:p>
            <a:pPr>
              <a:buSzPct val="150000"/>
              <a:buFont typeface="Arial" pitchFamily="34" charset="0"/>
              <a:buChar char="•"/>
            </a:pPr>
            <a:r>
              <a:rPr lang="en-US" sz="2400" dirty="0" smtClean="0">
                <a:latin typeface="Times New Roman" pitchFamily="18" charset="0"/>
                <a:cs typeface="Times New Roman" pitchFamily="18" charset="0"/>
                <a:sym typeface="Wingdings 3"/>
              </a:rPr>
              <a:t> Calculations</a:t>
            </a:r>
          </a:p>
          <a:p>
            <a:pPr>
              <a:buSzPct val="150000"/>
              <a:buFont typeface="Arial" pitchFamily="34" charset="0"/>
              <a:buChar char="•"/>
            </a:pPr>
            <a:r>
              <a:rPr lang="en-US" sz="2400" dirty="0" smtClean="0">
                <a:latin typeface="Times New Roman" pitchFamily="18" charset="0"/>
                <a:cs typeface="Times New Roman" pitchFamily="18" charset="0"/>
                <a:sym typeface="Wingdings 3"/>
              </a:rPr>
              <a:t> </a:t>
            </a:r>
            <a:r>
              <a:rPr lang="en-US" sz="2400" dirty="0" smtClean="0">
                <a:latin typeface="Times New Roman" pitchFamily="18" charset="0"/>
                <a:cs typeface="Times New Roman" pitchFamily="18" charset="0"/>
                <a:sym typeface="Wingdings 3"/>
              </a:rPr>
              <a:t>Main machine </a:t>
            </a:r>
            <a:r>
              <a:rPr lang="en-US" sz="2400" dirty="0" smtClean="0">
                <a:latin typeface="Times New Roman" pitchFamily="18" charset="0"/>
                <a:cs typeface="Times New Roman" pitchFamily="18" charset="0"/>
                <a:sym typeface="Wingdings 3"/>
              </a:rPr>
              <a:t>assembly</a:t>
            </a:r>
          </a:p>
          <a:p>
            <a:pPr>
              <a:buSzPct val="150000"/>
              <a:buFont typeface="Arial" pitchFamily="34" charset="0"/>
              <a:buChar char="•"/>
            </a:pPr>
            <a:r>
              <a:rPr lang="en-US" sz="2400" dirty="0" smtClean="0">
                <a:latin typeface="Times New Roman" pitchFamily="18" charset="0"/>
                <a:cs typeface="Times New Roman" pitchFamily="18" charset="0"/>
                <a:sym typeface="Wingdings 3"/>
              </a:rPr>
              <a:t> Economical </a:t>
            </a:r>
            <a:r>
              <a:rPr lang="en-US" sz="2400" dirty="0" smtClean="0">
                <a:latin typeface="Times New Roman" pitchFamily="18" charset="0"/>
                <a:cs typeface="Times New Roman" pitchFamily="18" charset="0"/>
                <a:sym typeface="Wingdings 3"/>
              </a:rPr>
              <a:t>Feasibility</a:t>
            </a:r>
          </a:p>
          <a:p>
            <a:pPr>
              <a:buSzPct val="150000"/>
              <a:buFont typeface="Arial" pitchFamily="34" charset="0"/>
              <a:buChar char="•"/>
            </a:pPr>
            <a:r>
              <a:rPr lang="en-US" sz="2400" dirty="0" smtClean="0">
                <a:latin typeface="Times New Roman" pitchFamily="18" charset="0"/>
                <a:cs typeface="Times New Roman" pitchFamily="18" charset="0"/>
                <a:sym typeface="Wingdings 3"/>
              </a:rPr>
              <a:t> </a:t>
            </a:r>
            <a:r>
              <a:rPr lang="en-US" sz="2400" dirty="0" smtClean="0">
                <a:latin typeface="Times New Roman" pitchFamily="18" charset="0"/>
                <a:cs typeface="Times New Roman" pitchFamily="18" charset="0"/>
                <a:sym typeface="Wingdings 3"/>
              </a:rPr>
              <a:t>Recommendations</a:t>
            </a:r>
          </a:p>
          <a:p>
            <a:pPr>
              <a:buSzPct val="150000"/>
            </a:pPr>
            <a:endParaRPr lang="en-US" sz="2000" dirty="0">
              <a:latin typeface="Times New Roman" pitchFamily="18" charset="0"/>
              <a:cs typeface="Times New Roman" pitchFamily="18" charset="0"/>
              <a:sym typeface="Wingdings 3"/>
            </a:endParaRPr>
          </a:p>
          <a:p>
            <a:pPr>
              <a:buFont typeface="Arial" pitchFamily="34" charset="0"/>
              <a:buChar char="•"/>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066800"/>
            <a:ext cx="6172200" cy="523220"/>
          </a:xfrm>
          <a:prstGeom prst="rect">
            <a:avLst/>
          </a:prstGeom>
          <a:noFill/>
        </p:spPr>
        <p:txBody>
          <a:bodyPr wrap="square" rtlCol="0">
            <a:spAutoFit/>
          </a:bodyPr>
          <a:lstStyle/>
          <a:p>
            <a:r>
              <a:rPr lang="en-US" sz="2800" b="1" dirty="0" smtClean="0"/>
              <a:t>Economical Feasibility :</a:t>
            </a:r>
            <a:endParaRPr lang="en-US" altLang="en-US" sz="2800" b="1"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990600" y="2057400"/>
            <a:ext cx="7086600" cy="923330"/>
          </a:xfrm>
          <a:prstGeom prst="rect">
            <a:avLst/>
          </a:prstGeom>
          <a:noFill/>
        </p:spPr>
        <p:txBody>
          <a:bodyPr wrap="square" rtlCol="0">
            <a:spAutoFit/>
          </a:bodyPr>
          <a:lstStyle/>
          <a:p>
            <a:r>
              <a:rPr lang="en-US" dirty="0" smtClean="0"/>
              <a:t> </a:t>
            </a:r>
          </a:p>
          <a:p>
            <a:endParaRPr lang="en-US" dirty="0"/>
          </a:p>
          <a:p>
            <a:r>
              <a:rPr lang="en-US" dirty="0" smtClean="0"/>
              <a:t> </a:t>
            </a:r>
            <a:endParaRPr lang="en-US" dirty="0"/>
          </a:p>
        </p:txBody>
      </p:sp>
      <p:sp>
        <p:nvSpPr>
          <p:cNvPr id="5" name="مربع نص 4"/>
          <p:cNvSpPr txBox="1"/>
          <p:nvPr/>
        </p:nvSpPr>
        <p:spPr>
          <a:xfrm>
            <a:off x="457200" y="1981200"/>
            <a:ext cx="822960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We have two workers Tot. salary = 4000 NIS per month</a:t>
            </a:r>
          </a:p>
          <a:p>
            <a:r>
              <a:rPr lang="en-US" sz="2000" dirty="0" smtClean="0">
                <a:latin typeface="Times New Roman" pitchFamily="18" charset="0"/>
                <a:cs typeface="Times New Roman" pitchFamily="18" charset="0"/>
              </a:rPr>
              <a:t>Now we need just one worker (salary = 2000 NIS/month)</a:t>
            </a:r>
          </a:p>
          <a:p>
            <a:r>
              <a:rPr lang="en-US" sz="2000" dirty="0" smtClean="0">
                <a:latin typeface="Times New Roman" pitchFamily="18" charset="0"/>
                <a:cs typeface="Times New Roman" pitchFamily="18" charset="0"/>
              </a:rPr>
              <a:t>ACS Tot. electrical power</a:t>
            </a:r>
            <a:r>
              <a:rPr lang="en-US"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 1.5 Hp = 1.12 Kw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Operation cost = 1.12 Kw * 8 hr * 30 day * 0.7 NIS/Kw </a:t>
            </a:r>
            <a:r>
              <a:rPr lang="en-US"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200 NIS/month</a:t>
            </a:r>
          </a:p>
          <a:p>
            <a:r>
              <a:rPr lang="en-US" sz="2000" dirty="0" smtClean="0">
                <a:latin typeface="Times New Roman" pitchFamily="18" charset="0"/>
                <a:cs typeface="Times New Roman" pitchFamily="18" charset="0"/>
              </a:rPr>
              <a:t>Fixed cost = 25000 NIS  ( cost of ACS )</a:t>
            </a:r>
          </a:p>
          <a:p>
            <a:r>
              <a:rPr lang="en-US" sz="2000" dirty="0" smtClean="0">
                <a:latin typeface="Times New Roman" pitchFamily="18" charset="0"/>
                <a:cs typeface="Times New Roman" pitchFamily="18" charset="0"/>
              </a:rPr>
              <a:t>Save money = 2000-200 = 1800 NIS/month</a:t>
            </a:r>
          </a:p>
          <a:p>
            <a:r>
              <a:rPr lang="en-US" sz="2000" dirty="0" smtClean="0">
                <a:latin typeface="Times New Roman" pitchFamily="18" charset="0"/>
                <a:cs typeface="Times New Roman" pitchFamily="18" charset="0"/>
              </a:rPr>
              <a:t>Recovery </a:t>
            </a:r>
            <a:r>
              <a:rPr lang="en-US" sz="2000" dirty="0" smtClean="0">
                <a:latin typeface="Times New Roman" pitchFamily="18" charset="0"/>
                <a:cs typeface="Times New Roman" pitchFamily="18" charset="0"/>
              </a:rPr>
              <a:t>period = 25000/1800 = 13.8 months = </a:t>
            </a:r>
            <a:r>
              <a:rPr lang="en-US" sz="2000" dirty="0" smtClean="0">
                <a:solidFill>
                  <a:srgbClr val="FF0000"/>
                </a:solidFill>
                <a:latin typeface="Times New Roman" pitchFamily="18" charset="0"/>
                <a:cs typeface="Times New Roman" pitchFamily="18" charset="0"/>
              </a:rPr>
              <a:t>One year and two months</a:t>
            </a:r>
          </a:p>
          <a:p>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Note </a:t>
            </a:r>
            <a:r>
              <a:rPr lang="en-US" sz="2000" dirty="0" smtClean="0">
                <a:latin typeface="Times New Roman" pitchFamily="18" charset="0"/>
                <a:cs typeface="Times New Roman" pitchFamily="18" charset="0"/>
              </a:rPr>
              <a:t>Production rate depend on the rate of the filling station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066800"/>
            <a:ext cx="6172200" cy="523220"/>
          </a:xfrm>
          <a:prstGeom prst="rect">
            <a:avLst/>
          </a:prstGeom>
          <a:noFill/>
        </p:spPr>
        <p:txBody>
          <a:bodyPr wrap="square" rtlCol="0">
            <a:spAutoFit/>
          </a:bodyPr>
          <a:lstStyle/>
          <a:p>
            <a:r>
              <a:rPr lang="en-US" sz="2800" b="1" dirty="0" smtClean="0"/>
              <a:t>Recommendations :</a:t>
            </a:r>
            <a:endParaRPr lang="en-US" altLang="en-US" sz="2800" b="1"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990600" y="2057400"/>
            <a:ext cx="7086600" cy="923330"/>
          </a:xfrm>
          <a:prstGeom prst="rect">
            <a:avLst/>
          </a:prstGeom>
          <a:noFill/>
        </p:spPr>
        <p:txBody>
          <a:bodyPr wrap="square" rtlCol="0">
            <a:spAutoFit/>
          </a:bodyPr>
          <a:lstStyle/>
          <a:p>
            <a:r>
              <a:rPr lang="en-US" dirty="0" smtClean="0"/>
              <a:t> </a:t>
            </a:r>
          </a:p>
          <a:p>
            <a:endParaRPr lang="en-US" dirty="0"/>
          </a:p>
          <a:p>
            <a:r>
              <a:rPr lang="en-US" dirty="0" smtClean="0"/>
              <a:t> </a:t>
            </a:r>
            <a:endParaRPr lang="en-US" dirty="0"/>
          </a:p>
        </p:txBody>
      </p:sp>
      <p:sp>
        <p:nvSpPr>
          <p:cNvPr id="5" name="مربع نص 4"/>
          <p:cNvSpPr txBox="1"/>
          <p:nvPr/>
        </p:nvSpPr>
        <p:spPr>
          <a:xfrm>
            <a:off x="609600" y="2057400"/>
            <a:ext cx="7620000" cy="2862322"/>
          </a:xfrm>
          <a:prstGeom prst="rect">
            <a:avLst/>
          </a:prstGeom>
          <a:noFill/>
        </p:spPr>
        <p:txBody>
          <a:bodyPr wrap="square" rtlCol="0">
            <a:spAutoFit/>
          </a:bodyPr>
          <a:lstStyle/>
          <a:p>
            <a:r>
              <a:rPr lang="en-US" sz="2000" dirty="0" smtClean="0">
                <a:latin typeface="Times New Roman" pitchFamily="18" charset="0"/>
                <a:cs typeface="Times New Roman" pitchFamily="18" charset="0"/>
              </a:rPr>
              <a:t>To increase the accuracy of installing the caps on the jars , a new station can be add , Such that, it has a piston that press on the top of the caps to place the cap in a more efficient position on the jar.</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ACS can be integrated with packaging machines such as cardboard package machine and nylon shrinking machine.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labeling station can be added to the ACS as independent station after capping station and before packaging.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1000" y="2819400"/>
            <a:ext cx="8382000" cy="1077218"/>
          </a:xfrm>
          <a:prstGeom prst="rect">
            <a:avLst/>
          </a:prstGeom>
          <a:noFill/>
        </p:spPr>
        <p:txBody>
          <a:bodyPr wrap="square" rtlCol="0">
            <a:spAutoFit/>
          </a:bodyPr>
          <a:lstStyle/>
          <a:p>
            <a:pPr algn="ctr"/>
            <a:r>
              <a:rPr lang="en-US" altLang="en-US" sz="3200" b="1" dirty="0" smtClean="0">
                <a:latin typeface="Times New Roman" panose="02020603050405020304" pitchFamily="18" charset="0"/>
                <a:cs typeface="Times New Roman" panose="02020603050405020304" pitchFamily="18" charset="0"/>
              </a:rPr>
              <a:t>Before the end we have small videos </a:t>
            </a:r>
            <a:r>
              <a:rPr lang="en-US" altLang="en-US" sz="3200" b="1" dirty="0" smtClean="0">
                <a:latin typeface="Times New Roman" panose="02020603050405020304" pitchFamily="18" charset="0"/>
                <a:cs typeface="Times New Roman" panose="02020603050405020304" pitchFamily="18" charset="0"/>
              </a:rPr>
              <a:t>of ACS design and manufacturing</a:t>
            </a:r>
            <a:endParaRPr lang="en-US" altLang="en-US" sz="3200" b="1" dirty="0">
              <a:latin typeface="Times New Roman" panose="02020603050405020304" pitchFamily="18" charset="0"/>
              <a:cs typeface="Times New Roman" panose="02020603050405020304" pitchFamily="18" charset="0"/>
            </a:endParaRPr>
          </a:p>
        </p:txBody>
      </p:sp>
      <p:sp>
        <p:nvSpPr>
          <p:cNvPr id="4" name="مربع نص 3"/>
          <p:cNvSpPr txBox="1"/>
          <p:nvPr/>
        </p:nvSpPr>
        <p:spPr>
          <a:xfrm>
            <a:off x="990600" y="2057400"/>
            <a:ext cx="7086600" cy="923330"/>
          </a:xfrm>
          <a:prstGeom prst="rect">
            <a:avLst/>
          </a:prstGeom>
          <a:noFill/>
        </p:spPr>
        <p:txBody>
          <a:bodyPr wrap="square" rtlCol="0">
            <a:spAutoFit/>
          </a:bodyPr>
          <a:lstStyle/>
          <a:p>
            <a:r>
              <a:rPr lang="en-US" dirty="0" smtClean="0"/>
              <a:t> </a:t>
            </a:r>
          </a:p>
          <a:p>
            <a:endParaRPr lang="en-US" dirty="0"/>
          </a:p>
          <a:p>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24000" y="1371600"/>
            <a:ext cx="6248400" cy="4708981"/>
          </a:xfrm>
          <a:prstGeom prst="rect">
            <a:avLst/>
          </a:prstGeom>
          <a:noFill/>
        </p:spPr>
        <p:txBody>
          <a:bodyPr wrap="square" rtlCol="0">
            <a:spAutoFit/>
          </a:bodyPr>
          <a:lstStyle/>
          <a:p>
            <a:pPr algn="ctr"/>
            <a:r>
              <a:rPr lang="en-US" sz="6000" dirty="0" smtClean="0">
                <a:latin typeface="Times New Roman" pitchFamily="18" charset="0"/>
                <a:cs typeface="Times New Roman" pitchFamily="18" charset="0"/>
              </a:rPr>
              <a:t>Thank you </a:t>
            </a:r>
            <a:r>
              <a:rPr lang="en-US" sz="6000" dirty="0" smtClean="0">
                <a:latin typeface="Times New Roman" pitchFamily="18" charset="0"/>
                <a:cs typeface="Times New Roman" pitchFamily="18" charset="0"/>
              </a:rPr>
              <a:t>for </a:t>
            </a:r>
            <a:r>
              <a:rPr lang="en-US" sz="6000" dirty="0" smtClean="0">
                <a:latin typeface="Times New Roman" pitchFamily="18" charset="0"/>
                <a:cs typeface="Times New Roman" pitchFamily="18" charset="0"/>
              </a:rPr>
              <a:t>listening</a:t>
            </a:r>
            <a:endParaRPr lang="en-US" sz="6000" dirty="0" smtClean="0">
              <a:latin typeface="Times New Roman" pitchFamily="18" charset="0"/>
              <a:cs typeface="Times New Roman" pitchFamily="18" charset="0"/>
            </a:endParaRPr>
          </a:p>
          <a:p>
            <a:pPr algn="ctr"/>
            <a:endParaRPr lang="en-US" sz="6000" dirty="0">
              <a:latin typeface="Times New Roman" pitchFamily="18" charset="0"/>
              <a:cs typeface="Times New Roman" pitchFamily="18" charset="0"/>
            </a:endParaRPr>
          </a:p>
          <a:p>
            <a:pPr algn="ctr"/>
            <a:r>
              <a:rPr lang="en-US" sz="6000" dirty="0" smtClean="0">
                <a:latin typeface="Times New Roman" pitchFamily="18" charset="0"/>
                <a:cs typeface="Times New Roman" pitchFamily="18" charset="0"/>
              </a:rPr>
              <a:t>Questions ?</a:t>
            </a:r>
            <a:endParaRPr lang="en-GB" sz="6000" dirty="0" smtClean="0">
              <a:latin typeface="Times New Roman" pitchFamily="18" charset="0"/>
              <a:cs typeface="Times New Roman" pitchFamily="18" charset="0"/>
            </a:endParaRPr>
          </a:p>
          <a:p>
            <a:endParaRPr lang="en-US" altLang="en-US" sz="60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838200" y="2057400"/>
            <a:ext cx="7924800" cy="400110"/>
          </a:xfrm>
          <a:prstGeom prst="rect">
            <a:avLst/>
          </a:prstGeom>
          <a:noFill/>
        </p:spPr>
        <p:txBody>
          <a:bodyPr wrap="square" rtlCol="0">
            <a:spAutoFit/>
          </a:bodyPr>
          <a:lstStyle/>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ربع نص 1"/>
          <p:cNvSpPr txBox="1"/>
          <p:nvPr/>
        </p:nvSpPr>
        <p:spPr>
          <a:xfrm>
            <a:off x="609600" y="1143000"/>
            <a:ext cx="2286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Abstract :</a:t>
            </a:r>
            <a:endParaRPr lang="en-US" sz="2400" b="1" dirty="0"/>
          </a:p>
        </p:txBody>
      </p:sp>
      <p:sp>
        <p:nvSpPr>
          <p:cNvPr id="7" name="مربع نص 6"/>
          <p:cNvSpPr txBox="1"/>
          <p:nvPr/>
        </p:nvSpPr>
        <p:spPr>
          <a:xfrm>
            <a:off x="304800" y="1752600"/>
            <a:ext cx="8458200" cy="3477875"/>
          </a:xfrm>
          <a:prstGeom prst="rect">
            <a:avLst/>
          </a:prstGeom>
          <a:noFill/>
        </p:spPr>
        <p:txBody>
          <a:bodyPr wrap="square" rtlCol="0">
            <a:spAutoFit/>
          </a:bodyPr>
          <a:lstStyle/>
          <a:p>
            <a:r>
              <a:rPr lang="en-US" sz="2000" dirty="0" smtClean="0">
                <a:latin typeface="Times New Roman" pitchFamily="18" charset="0"/>
                <a:cs typeface="Times New Roman" pitchFamily="18" charset="0"/>
                <a:sym typeface="Wingdings 3"/>
              </a:rPr>
              <a:t> </a:t>
            </a:r>
            <a:r>
              <a:rPr lang="en-US" sz="2000" dirty="0" smtClean="0">
                <a:latin typeface="Times New Roman" pitchFamily="18" charset="0"/>
                <a:cs typeface="Times New Roman" pitchFamily="18" charset="0"/>
              </a:rPr>
              <a:t>Food industry is the second largest industry in Palestine with a 24% of the size market </a:t>
            </a:r>
            <a:r>
              <a:rPr lang="en-US" sz="2000" dirty="0" smtClean="0">
                <a:latin typeface="Times New Roman" pitchFamily="18" charset="0"/>
                <a:cs typeface="Times New Roman" pitchFamily="18" charset="0"/>
              </a:rPr>
              <a:t>after clothing </a:t>
            </a:r>
            <a:r>
              <a:rPr lang="en-US" sz="2000" dirty="0" smtClean="0">
                <a:latin typeface="Times New Roman" pitchFamily="18" charset="0"/>
                <a:cs typeface="Times New Roman" pitchFamily="18" charset="0"/>
              </a:rPr>
              <a:t>industry , vegetable oil and fats industry like Tahina have 20% of the size of the </a:t>
            </a:r>
            <a:r>
              <a:rPr lang="en-US" sz="2000" dirty="0" smtClean="0">
                <a:latin typeface="Times New Roman" pitchFamily="18" charset="0"/>
                <a:cs typeface="Times New Roman" pitchFamily="18" charset="0"/>
              </a:rPr>
              <a:t>market, </a:t>
            </a:r>
            <a:r>
              <a:rPr lang="en-US" sz="2000" dirty="0" smtClean="0">
                <a:latin typeface="Times New Roman" pitchFamily="18" charset="0"/>
                <a:cs typeface="Times New Roman" pitchFamily="18" charset="0"/>
              </a:rPr>
              <a:t>which has 16.8% of the rate of the participation in employment and 24 % of production </a:t>
            </a:r>
            <a:r>
              <a:rPr lang="en-US" sz="2000" dirty="0" smtClean="0">
                <a:latin typeface="Times New Roman" pitchFamily="18" charset="0"/>
                <a:cs typeface="Times New Roman" pitchFamily="18" charset="0"/>
              </a:rPr>
              <a:t>rate.</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Tahina companies in Palestine specially in Nablus, like Al-</a:t>
            </a:r>
            <a:r>
              <a:rPr lang="en-US" sz="2000" dirty="0" err="1" smtClean="0">
                <a:latin typeface="Times New Roman" pitchFamily="18" charset="0"/>
                <a:cs typeface="Times New Roman" pitchFamily="18" charset="0"/>
              </a:rPr>
              <a:t>Molok</a:t>
            </a:r>
            <a:r>
              <a:rPr lang="en-US" sz="2000" dirty="0" smtClean="0">
                <a:latin typeface="Times New Roman" pitchFamily="18" charset="0"/>
                <a:cs typeface="Times New Roman" pitchFamily="18" charset="0"/>
              </a:rPr>
              <a:t> Co. still using manual </a:t>
            </a:r>
            <a:r>
              <a:rPr lang="en-US" sz="2000" dirty="0" smtClean="0">
                <a:latin typeface="Times New Roman" pitchFamily="18" charset="0"/>
                <a:cs typeface="Times New Roman" pitchFamily="18" charset="0"/>
              </a:rPr>
              <a:t>capping process </a:t>
            </a:r>
            <a:r>
              <a:rPr lang="en-US" sz="2000" dirty="0" smtClean="0">
                <a:latin typeface="Times New Roman" pitchFamily="18" charset="0"/>
                <a:cs typeface="Times New Roman" pitchFamily="18" charset="0"/>
              </a:rPr>
              <a:t>which wastes time, reduces production rate and has human errors </a:t>
            </a:r>
            <a:r>
              <a:rPr lang="en-US" sz="2000" dirty="0" smtClean="0">
                <a:latin typeface="Times New Roman" pitchFamily="18" charset="0"/>
                <a:cs typeface="Times New Roman" pitchFamily="18" charset="0"/>
              </a:rPr>
              <a: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project is to introduce a solution to </a:t>
            </a:r>
            <a:r>
              <a:rPr lang="en-US" sz="2000" dirty="0" smtClean="0">
                <a:latin typeface="Times New Roman" pitchFamily="18" charset="0"/>
                <a:cs typeface="Times New Roman" pitchFamily="18" charset="0"/>
              </a:rPr>
              <a:t>the manual </a:t>
            </a:r>
            <a:r>
              <a:rPr lang="en-US" sz="2000" dirty="0" smtClean="0">
                <a:latin typeface="Times New Roman" pitchFamily="18" charset="0"/>
                <a:cs typeface="Times New Roman" pitchFamily="18" charset="0"/>
              </a:rPr>
              <a:t>capping at Al-</a:t>
            </a:r>
            <a:r>
              <a:rPr lang="en-US" sz="2000" dirty="0" err="1" smtClean="0">
                <a:latin typeface="Times New Roman" pitchFamily="18" charset="0"/>
                <a:cs typeface="Times New Roman" pitchFamily="18" charset="0"/>
              </a:rPr>
              <a:t>Molok</a:t>
            </a:r>
            <a:r>
              <a:rPr lang="en-US" sz="2000" dirty="0" smtClean="0">
                <a:latin typeface="Times New Roman" pitchFamily="18" charset="0"/>
                <a:cs typeface="Times New Roman" pitchFamily="18" charset="0"/>
              </a:rPr>
              <a:t> Co. by </a:t>
            </a:r>
            <a:r>
              <a:rPr lang="en-US" sz="2000" dirty="0" smtClean="0">
                <a:latin typeface="Times New Roman" pitchFamily="18" charset="0"/>
                <a:cs typeface="Times New Roman" pitchFamily="18" charset="0"/>
              </a:rPr>
              <a:t>designing, fabricating </a:t>
            </a:r>
            <a:r>
              <a:rPr lang="en-US" sz="2000" dirty="0" smtClean="0">
                <a:latin typeface="Times New Roman" pitchFamily="18" charset="0"/>
                <a:cs typeface="Times New Roman" pitchFamily="18" charset="0"/>
              </a:rPr>
              <a:t>and operating an automated jar capping single </a:t>
            </a:r>
            <a:r>
              <a:rPr lang="en-US" sz="2000" dirty="0" smtClean="0">
                <a:latin typeface="Times New Roman" pitchFamily="18" charset="0"/>
                <a:cs typeface="Times New Roman" pitchFamily="18" charset="0"/>
              </a:rPr>
              <a:t>station.</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2286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Objectives :</a:t>
            </a:r>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838200" y="2057400"/>
            <a:ext cx="7924800" cy="2862322"/>
          </a:xfrm>
          <a:prstGeom prst="rect">
            <a:avLst/>
          </a:prstGeom>
          <a:noFill/>
        </p:spPr>
        <p:txBody>
          <a:bodyPr wrap="square" rtlCol="0">
            <a:spAutoFit/>
          </a:bodyPr>
          <a:lstStyle/>
          <a:p>
            <a:pPr>
              <a:buSzPct val="150000"/>
              <a:buFont typeface="Arial" pitchFamily="34" charset="0"/>
              <a:buChar char="•"/>
            </a:pPr>
            <a:r>
              <a:rPr lang="en-US" sz="2000" dirty="0">
                <a:latin typeface="Times New Roman" pitchFamily="18" charset="0"/>
                <a:cs typeface="Times New Roman" pitchFamily="18" charset="0"/>
                <a:sym typeface="Wingdings 3"/>
              </a:rPr>
              <a:t> Increase production </a:t>
            </a:r>
            <a:r>
              <a:rPr lang="en-US" sz="2000" dirty="0" smtClean="0">
                <a:latin typeface="Times New Roman" pitchFamily="18" charset="0"/>
                <a:cs typeface="Times New Roman" pitchFamily="18" charset="0"/>
                <a:sym typeface="Wingdings 3"/>
              </a:rPr>
              <a:t>rate</a:t>
            </a:r>
          </a:p>
          <a:p>
            <a:pPr>
              <a:buSzPct val="150000"/>
              <a:buFont typeface="Arial" pitchFamily="34" charset="0"/>
              <a:buChar char="•"/>
            </a:pPr>
            <a:endParaRPr lang="en-US" sz="2000" dirty="0">
              <a:latin typeface="Times New Roman" pitchFamily="18" charset="0"/>
              <a:cs typeface="Times New Roman" pitchFamily="18" charset="0"/>
              <a:sym typeface="Wingdings 3"/>
            </a:endParaRPr>
          </a:p>
          <a:p>
            <a:pPr>
              <a:buSzPct val="150000"/>
              <a:buFont typeface="Arial" pitchFamily="34" charset="0"/>
              <a:buChar char="•"/>
            </a:pPr>
            <a:r>
              <a:rPr lang="en-US" sz="2000" dirty="0" smtClean="0">
                <a:latin typeface="Times New Roman" pitchFamily="18" charset="0"/>
                <a:cs typeface="Times New Roman" pitchFamily="18" charset="0"/>
                <a:sym typeface="Wingdings 3"/>
              </a:rPr>
              <a:t> Increase </a:t>
            </a:r>
            <a:r>
              <a:rPr lang="en-US" sz="2000" dirty="0">
                <a:latin typeface="Times New Roman" pitchFamily="18" charset="0"/>
                <a:cs typeface="Times New Roman" pitchFamily="18" charset="0"/>
                <a:sym typeface="Wingdings 3"/>
              </a:rPr>
              <a:t>products </a:t>
            </a:r>
            <a:r>
              <a:rPr lang="en-US" sz="2000" dirty="0" smtClean="0">
                <a:latin typeface="Times New Roman" pitchFamily="18" charset="0"/>
                <a:cs typeface="Times New Roman" pitchFamily="18" charset="0"/>
                <a:sym typeface="Wingdings 3"/>
              </a:rPr>
              <a:t>quality</a:t>
            </a:r>
          </a:p>
          <a:p>
            <a:pPr>
              <a:buSzPct val="150000"/>
              <a:buFont typeface="Arial" pitchFamily="34" charset="0"/>
              <a:buChar char="•"/>
            </a:pPr>
            <a:endParaRPr lang="en-US" sz="2000" dirty="0">
              <a:latin typeface="Times New Roman" pitchFamily="18" charset="0"/>
              <a:cs typeface="Times New Roman" pitchFamily="18" charset="0"/>
              <a:sym typeface="Wingdings 3"/>
            </a:endParaRPr>
          </a:p>
          <a:p>
            <a:pPr>
              <a:buSzPct val="150000"/>
              <a:buFont typeface="Arial" pitchFamily="34" charset="0"/>
              <a:buChar char="•"/>
            </a:pPr>
            <a:r>
              <a:rPr lang="en-US" sz="2000" dirty="0" smtClean="0">
                <a:latin typeface="Times New Roman" pitchFamily="18" charset="0"/>
                <a:cs typeface="Times New Roman" pitchFamily="18" charset="0"/>
                <a:sym typeface="Wingdings 3"/>
              </a:rPr>
              <a:t> Decrease </a:t>
            </a:r>
            <a:r>
              <a:rPr lang="en-US" sz="2000" dirty="0">
                <a:latin typeface="Times New Roman" pitchFamily="18" charset="0"/>
                <a:cs typeface="Times New Roman" pitchFamily="18" charset="0"/>
                <a:sym typeface="Wingdings 3"/>
              </a:rPr>
              <a:t>the number of </a:t>
            </a:r>
            <a:r>
              <a:rPr lang="en-US" sz="2000" dirty="0" smtClean="0">
                <a:latin typeface="Times New Roman" pitchFamily="18" charset="0"/>
                <a:cs typeface="Times New Roman" pitchFamily="18" charset="0"/>
                <a:sym typeface="Wingdings 3"/>
              </a:rPr>
              <a:t>workers</a:t>
            </a:r>
          </a:p>
          <a:p>
            <a:pPr>
              <a:buSzPct val="150000"/>
              <a:buFont typeface="Arial" pitchFamily="34" charset="0"/>
              <a:buChar char="•"/>
            </a:pPr>
            <a:endParaRPr lang="en-US" sz="2000" dirty="0">
              <a:latin typeface="Times New Roman" pitchFamily="18" charset="0"/>
              <a:cs typeface="Times New Roman" pitchFamily="18" charset="0"/>
              <a:sym typeface="Wingdings 3"/>
            </a:endParaRPr>
          </a:p>
          <a:p>
            <a:pPr>
              <a:buSzPct val="150000"/>
              <a:buFont typeface="Arial" pitchFamily="34" charset="0"/>
              <a:buChar char="•"/>
            </a:pPr>
            <a:r>
              <a:rPr lang="en-US" sz="2000" dirty="0" smtClean="0">
                <a:latin typeface="Times New Roman" pitchFamily="18" charset="0"/>
                <a:cs typeface="Times New Roman" pitchFamily="18" charset="0"/>
                <a:sym typeface="Wingdings 3"/>
              </a:rPr>
              <a:t> Reduce </a:t>
            </a:r>
            <a:r>
              <a:rPr lang="en-US" sz="2000" dirty="0">
                <a:latin typeface="Times New Roman" pitchFamily="18" charset="0"/>
                <a:cs typeface="Times New Roman" pitchFamily="18" charset="0"/>
                <a:sym typeface="Wingdings 3"/>
              </a:rPr>
              <a:t>operation costs </a:t>
            </a:r>
            <a:endParaRPr lang="en-US" sz="2000" dirty="0" smtClean="0">
              <a:latin typeface="Times New Roman" pitchFamily="18" charset="0"/>
              <a:cs typeface="Times New Roman" pitchFamily="18" charset="0"/>
              <a:sym typeface="Wingdings 3"/>
            </a:endParaRPr>
          </a:p>
          <a:p>
            <a:pPr>
              <a:buSzPct val="150000"/>
            </a:pPr>
            <a:endParaRPr lang="en-US" sz="2000" dirty="0">
              <a:latin typeface="Times New Roman" pitchFamily="18" charset="0"/>
              <a:cs typeface="Times New Roman" pitchFamily="18" charset="0"/>
              <a:sym typeface="Wingdings 3"/>
            </a:endParaRPr>
          </a:p>
          <a:p>
            <a:pPr>
              <a:buFont typeface="Arial" pitchFamily="34" charset="0"/>
              <a:buChar char="•"/>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80772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Manual Capping Problems :</a:t>
            </a:r>
            <a:endParaRPr lang="en-US" sz="2400" b="1" dirty="0"/>
          </a:p>
        </p:txBody>
      </p:sp>
      <p:pic>
        <p:nvPicPr>
          <p:cNvPr id="4" name="صورة 3" descr="20150506_142059.jpg"/>
          <p:cNvPicPr>
            <a:picLocks noChangeAspect="1"/>
          </p:cNvPicPr>
          <p:nvPr/>
        </p:nvPicPr>
        <p:blipFill>
          <a:blip r:embed="rId2" cstate="print"/>
          <a:stretch>
            <a:fillRect/>
          </a:stretch>
        </p:blipFill>
        <p:spPr>
          <a:xfrm>
            <a:off x="914400" y="1676400"/>
            <a:ext cx="3333750" cy="4445000"/>
          </a:xfrm>
          <a:prstGeom prst="rect">
            <a:avLst/>
          </a:prstGeom>
        </p:spPr>
      </p:pic>
      <p:pic>
        <p:nvPicPr>
          <p:cNvPr id="5" name="صورة 4" descr="20150506_142108.jpg"/>
          <p:cNvPicPr>
            <a:picLocks noChangeAspect="1"/>
          </p:cNvPicPr>
          <p:nvPr/>
        </p:nvPicPr>
        <p:blipFill>
          <a:blip r:embed="rId3" cstate="print"/>
          <a:stretch>
            <a:fillRect/>
          </a:stretch>
        </p:blipFill>
        <p:spPr>
          <a:xfrm>
            <a:off x="5120463" y="1676400"/>
            <a:ext cx="2865474" cy="4470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3429000" cy="523220"/>
          </a:xfrm>
          <a:prstGeom prst="rect">
            <a:avLst/>
          </a:prstGeom>
          <a:noFill/>
        </p:spPr>
        <p:txBody>
          <a:bodyPr wrap="square" rtlCol="0">
            <a:spAutoFit/>
          </a:bodyPr>
          <a:lstStyle/>
          <a:p>
            <a:r>
              <a:rPr lang="en-US" altLang="en-US" sz="2800" b="1" dirty="0">
                <a:latin typeface="Times New Roman" panose="02020603050405020304" pitchFamily="18" charset="0"/>
                <a:cs typeface="Times New Roman" panose="02020603050405020304" pitchFamily="18" charset="0"/>
              </a:rPr>
              <a:t>Machine </a:t>
            </a:r>
            <a:r>
              <a:rPr lang="en-US" altLang="en-US" sz="2800" b="1" dirty="0" smtClean="0">
                <a:latin typeface="Times New Roman" panose="02020603050405020304" pitchFamily="18" charset="0"/>
                <a:cs typeface="Times New Roman" panose="02020603050405020304" pitchFamily="18" charset="0"/>
              </a:rPr>
              <a:t>Structure </a:t>
            </a:r>
            <a:r>
              <a:rPr lang="en-US" altLang="en-US" sz="2800" b="1" dirty="0">
                <a:latin typeface="Times New Roman" panose="02020603050405020304" pitchFamily="18" charset="0"/>
                <a:cs typeface="Times New Roman" panose="02020603050405020304" pitchFamily="18" charset="0"/>
              </a:rPr>
              <a:t>:</a:t>
            </a:r>
          </a:p>
        </p:txBody>
      </p:sp>
      <p:sp>
        <p:nvSpPr>
          <p:cNvPr id="7" name="مربع نص 6"/>
          <p:cNvSpPr txBox="1"/>
          <p:nvPr/>
        </p:nvSpPr>
        <p:spPr>
          <a:xfrm>
            <a:off x="838200" y="2057400"/>
            <a:ext cx="7924800" cy="3785652"/>
          </a:xfrm>
          <a:prstGeom prst="rect">
            <a:avLst/>
          </a:prstGeom>
          <a:noFill/>
        </p:spPr>
        <p:txBody>
          <a:bodyPr wrap="square" rtlCol="0">
            <a:spAutoFit/>
          </a:bodyPr>
          <a:lstStyle/>
          <a:p>
            <a:pPr>
              <a:buSzPct val="150000"/>
              <a:buFont typeface="Arial" pitchFamily="34" charset="0"/>
              <a:buChar char="•"/>
            </a:pPr>
            <a:r>
              <a:rPr lang="en-US" sz="2000" dirty="0" smtClean="0">
                <a:latin typeface="Times New Roman" pitchFamily="18" charset="0"/>
                <a:cs typeface="Times New Roman" pitchFamily="18" charset="0"/>
              </a:rPr>
              <a:t> Cap </a:t>
            </a:r>
            <a:r>
              <a:rPr lang="en-US" sz="2000" dirty="0" smtClean="0">
                <a:latin typeface="Times New Roman" pitchFamily="18" charset="0"/>
                <a:cs typeface="Times New Roman" pitchFamily="18" charset="0"/>
              </a:rPr>
              <a:t>Selector </a:t>
            </a:r>
            <a:endParaRPr lang="en-US" sz="2000" dirty="0" smtClean="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Cap </a:t>
            </a:r>
            <a:r>
              <a:rPr lang="en-US" sz="2000" dirty="0" smtClean="0">
                <a:latin typeface="Times New Roman" pitchFamily="18" charset="0"/>
                <a:cs typeface="Times New Roman" pitchFamily="18" charset="0"/>
              </a:rPr>
              <a:t>Feeder</a:t>
            </a:r>
            <a:endParaRPr lang="en-US" sz="2000" dirty="0" smtClean="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Conveyer </a:t>
            </a:r>
            <a:r>
              <a:rPr lang="en-US" sz="2000" dirty="0" smtClean="0">
                <a:latin typeface="Times New Roman" pitchFamily="18" charset="0"/>
                <a:cs typeface="Times New Roman" pitchFamily="18" charset="0"/>
              </a:rPr>
              <a:t>Systems</a:t>
            </a:r>
            <a:endParaRPr lang="en-US" sz="2000" dirty="0" smtClean="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Capping </a:t>
            </a:r>
            <a:r>
              <a:rPr lang="en-US" sz="2000" dirty="0" smtClean="0">
                <a:latin typeface="Times New Roman" pitchFamily="18" charset="0"/>
                <a:cs typeface="Times New Roman" pitchFamily="18" charset="0"/>
              </a:rPr>
              <a:t>Head</a:t>
            </a:r>
          </a:p>
          <a:p>
            <a:pPr>
              <a:buSzPct val="150000"/>
              <a:buFont typeface="Arial" pitchFamily="34" charset="0"/>
              <a:buChar char="•"/>
            </a:pPr>
            <a:endParaRPr lang="en-US" sz="2000" dirty="0" smtClean="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endParaRPr lang="en-US" sz="2000" dirty="0">
              <a:latin typeface="Times New Roman" pitchFamily="18" charset="0"/>
              <a:cs typeface="Times New Roman" pitchFamily="18" charset="0"/>
            </a:endParaRPr>
          </a:p>
          <a:p>
            <a:pPr>
              <a:buSzPct val="150000"/>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3429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Cap </a:t>
            </a:r>
            <a:r>
              <a:rPr lang="en-US" altLang="en-US" sz="2800" b="1" dirty="0" smtClean="0">
                <a:latin typeface="Times New Roman" panose="02020603050405020304" pitchFamily="18" charset="0"/>
                <a:cs typeface="Times New Roman" panose="02020603050405020304" pitchFamily="18" charset="0"/>
              </a:rPr>
              <a:t>Selector :</a:t>
            </a:r>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609600" y="1828800"/>
            <a:ext cx="5486400" cy="2246769"/>
          </a:xfrm>
          <a:prstGeom prst="rect">
            <a:avLst/>
          </a:prstGeom>
          <a:noFill/>
        </p:spPr>
        <p:txBody>
          <a:bodyPr wrap="square" rtlCol="0">
            <a:spAutoFit/>
          </a:bodyPr>
          <a:lstStyle/>
          <a:p>
            <a:pPr>
              <a:buSzPct val="150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Cap </a:t>
            </a:r>
            <a:r>
              <a:rPr lang="en-US" sz="2000" dirty="0" smtClean="0">
                <a:latin typeface="Times New Roman" pitchFamily="18" charset="0"/>
                <a:cs typeface="Times New Roman" pitchFamily="18" charset="0"/>
              </a:rPr>
              <a:t>elevator </a:t>
            </a:r>
            <a:r>
              <a:rPr lang="en-US" sz="2000" dirty="0" smtClean="0">
                <a:latin typeface="Times New Roman" pitchFamily="18" charset="0"/>
                <a:cs typeface="Times New Roman" pitchFamily="18" charset="0"/>
              </a:rPr>
              <a:t>sorter </a:t>
            </a:r>
            <a:r>
              <a:rPr lang="en-US" sz="2000" dirty="0" smtClean="0">
                <a:latin typeface="Times New Roman" pitchFamily="18" charset="0"/>
                <a:cs typeface="Times New Roman" pitchFamily="18" charset="0"/>
              </a:rPr>
              <a:t>selected with: </a:t>
            </a: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Motor power of  1/2  Hp </a:t>
            </a:r>
          </a:p>
          <a:p>
            <a:pPr>
              <a:buSzPct val="150000"/>
              <a:buFont typeface="Arial" pitchFamily="34" charset="0"/>
              <a:buChar char="•"/>
            </a:pPr>
            <a:r>
              <a:rPr lang="en-US" sz="2000" dirty="0" smtClean="0">
                <a:latin typeface="Times New Roman" pitchFamily="18" charset="0"/>
                <a:cs typeface="Times New Roman" pitchFamily="18" charset="0"/>
              </a:rPr>
              <a:t> Conveyer length 8 m and 0.4 m width </a:t>
            </a:r>
          </a:p>
          <a:p>
            <a:pPr>
              <a:buSzPct val="150000"/>
              <a:buFont typeface="Arial" pitchFamily="34" charset="0"/>
              <a:buChar char="•"/>
            </a:pPr>
            <a:r>
              <a:rPr lang="en-US" sz="2000" dirty="0" smtClean="0">
                <a:latin typeface="Times New Roman" pitchFamily="18" charset="0"/>
                <a:cs typeface="Times New Roman" pitchFamily="18" charset="0"/>
              </a:rPr>
              <a:t> Conveyer edges distributed each 10 </a:t>
            </a:r>
            <a:r>
              <a:rPr lang="en-US" sz="2000" dirty="0" smtClean="0">
                <a:latin typeface="Times New Roman" pitchFamily="18" charset="0"/>
                <a:cs typeface="Times New Roman" pitchFamily="18" charset="0"/>
              </a:rPr>
              <a:t>cm</a:t>
            </a:r>
          </a:p>
          <a:p>
            <a:pPr>
              <a:buSzPct val="150000"/>
              <a:buFont typeface="Arial" pitchFamily="34" charset="0"/>
              <a:buChar char="•"/>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Conveyer inclination angle </a:t>
            </a:r>
            <a:r>
              <a:rPr lang="en-US" sz="2000" dirty="0" smtClean="0">
                <a:latin typeface="Times New Roman" pitchFamily="18" charset="0"/>
                <a:cs typeface="Times New Roman" pitchFamily="18" charset="0"/>
              </a:rPr>
              <a:t> 15 degree </a:t>
            </a:r>
          </a:p>
          <a:p>
            <a:pPr>
              <a:buSzPct val="150000"/>
            </a:pPr>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from vertical.</a:t>
            </a:r>
            <a:endParaRPr lang="en-US" sz="2000" dirty="0">
              <a:latin typeface="Times New Roman" pitchFamily="18" charset="0"/>
              <a:cs typeface="Times New Roman" pitchFamily="18" charset="0"/>
            </a:endParaRPr>
          </a:p>
        </p:txBody>
      </p:sp>
      <p:pic>
        <p:nvPicPr>
          <p:cNvPr id="5" name="صورة 4" descr="conv.JPG"/>
          <p:cNvPicPr>
            <a:picLocks noChangeAspect="1"/>
          </p:cNvPicPr>
          <p:nvPr/>
        </p:nvPicPr>
        <p:blipFill>
          <a:blip r:embed="rId2" cstate="print">
            <a:lum bright="10000" contrast="14000"/>
          </a:blip>
          <a:stretch>
            <a:fillRect/>
          </a:stretch>
        </p:blipFill>
        <p:spPr>
          <a:xfrm>
            <a:off x="5410200" y="457200"/>
            <a:ext cx="3581400" cy="60960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p:cNvSpPr txBox="1"/>
          <p:nvPr/>
        </p:nvSpPr>
        <p:spPr>
          <a:xfrm>
            <a:off x="609600" y="914400"/>
            <a:ext cx="7772400" cy="1631216"/>
          </a:xfrm>
          <a:prstGeom prst="rect">
            <a:avLst/>
          </a:prstGeom>
          <a:noFill/>
        </p:spPr>
        <p:txBody>
          <a:bodyPr wrap="square" rtlCol="0">
            <a:spAutoFit/>
          </a:bodyPr>
          <a:lstStyle/>
          <a:p>
            <a:pPr>
              <a:buSzPct val="150000"/>
            </a:pPr>
            <a:r>
              <a:rPr lang="en-US" sz="2000" b="1" dirty="0" smtClean="0">
                <a:latin typeface="Times New Roman" pitchFamily="18" charset="0"/>
                <a:cs typeface="Times New Roman" pitchFamily="18" charset="0"/>
              </a:rPr>
              <a:t>Cap Selector Conveyer</a:t>
            </a:r>
          </a:p>
          <a:p>
            <a:pPr>
              <a:buSzPct val="150000"/>
            </a:pPr>
            <a:r>
              <a:rPr lang="en-US" sz="2000" dirty="0" smtClean="0">
                <a:latin typeface="Times New Roman" pitchFamily="18" charset="0"/>
                <a:cs typeface="Times New Roman" pitchFamily="18" charset="0"/>
              </a:rPr>
              <a:t>Plastic chain conveyer with fixed edges selected :</a:t>
            </a:r>
          </a:p>
          <a:p>
            <a:pPr>
              <a:buSzPct val="150000"/>
            </a:pPr>
            <a:endParaRPr lang="en-US" sz="2000" dirty="0" smtClean="0">
              <a:latin typeface="Times New Roman" pitchFamily="18" charset="0"/>
              <a:cs typeface="Times New Roman" pitchFamily="18" charset="0"/>
            </a:endParaRPr>
          </a:p>
          <a:p>
            <a:pPr>
              <a:buSzPct val="150000"/>
              <a:buFont typeface="Arial" pitchFamily="34" charset="0"/>
              <a:buChar char="•"/>
            </a:pPr>
            <a:r>
              <a:rPr lang="en-US" sz="2000" dirty="0" smtClean="0">
                <a:latin typeface="Times New Roman" pitchFamily="18" charset="0"/>
                <a:cs typeface="Times New Roman" pitchFamily="18" charset="0"/>
              </a:rPr>
              <a:t> Standard plate width 254.2 mm can add length by </a:t>
            </a:r>
            <a:r>
              <a:rPr lang="en-US" sz="2000" smtClean="0">
                <a:latin typeface="Times New Roman" pitchFamily="18" charset="0"/>
                <a:cs typeface="Times New Roman" pitchFamily="18" charset="0"/>
              </a:rPr>
              <a:t>5 cm </a:t>
            </a:r>
            <a:r>
              <a:rPr lang="en-US" sz="2000" dirty="0" smtClean="0">
                <a:latin typeface="Times New Roman" pitchFamily="18" charset="0"/>
                <a:cs typeface="Times New Roman" pitchFamily="18" charset="0"/>
              </a:rPr>
              <a:t>small parts </a:t>
            </a:r>
          </a:p>
          <a:p>
            <a:pPr>
              <a:buSzPct val="150000"/>
              <a:buFont typeface="Arial" pitchFamily="34" charset="0"/>
              <a:buChar char="•"/>
            </a:pPr>
            <a:r>
              <a:rPr lang="en-US" sz="2000" dirty="0" smtClean="0">
                <a:latin typeface="Times New Roman" pitchFamily="18" charset="0"/>
                <a:cs typeface="Times New Roman" pitchFamily="18" charset="0"/>
              </a:rPr>
              <a:t> Plate weight 9.1 kg/</a:t>
            </a:r>
            <a:r>
              <a:rPr lang="en-US" sz="2000" dirty="0"/>
              <a:t> </a:t>
            </a:r>
            <a:r>
              <a:rPr lang="en-US" sz="2000" dirty="0" smtClean="0"/>
              <a:t>m</a:t>
            </a:r>
            <a:r>
              <a:rPr lang="en-US" sz="2000" baseline="30000" dirty="0" smtClean="0"/>
              <a:t>2</a:t>
            </a:r>
            <a:endParaRPr lang="en-US" sz="2000" dirty="0"/>
          </a:p>
        </p:txBody>
      </p:sp>
      <p:pic>
        <p:nvPicPr>
          <p:cNvPr id="6" name="صورة 5" descr="20150411_152808-1.jpg"/>
          <p:cNvPicPr>
            <a:picLocks noChangeAspect="1"/>
          </p:cNvPicPr>
          <p:nvPr/>
        </p:nvPicPr>
        <p:blipFill>
          <a:blip r:embed="rId2" cstate="print"/>
          <a:stretch>
            <a:fillRect/>
          </a:stretch>
        </p:blipFill>
        <p:spPr>
          <a:xfrm>
            <a:off x="609600" y="2514600"/>
            <a:ext cx="7848600" cy="39490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09600" y="1143000"/>
            <a:ext cx="3429000" cy="523220"/>
          </a:xfrm>
          <a:prstGeom prst="rect">
            <a:avLst/>
          </a:prstGeom>
          <a:noFill/>
        </p:spPr>
        <p:txBody>
          <a:bodyPr wrap="square" rtlCol="0">
            <a:spAutoFit/>
          </a:bodyPr>
          <a:lstStyle/>
          <a:p>
            <a:r>
              <a:rPr lang="en-US" altLang="en-US" sz="2800" b="1" dirty="0" smtClean="0">
                <a:latin typeface="Times New Roman" panose="02020603050405020304" pitchFamily="18" charset="0"/>
                <a:cs typeface="Times New Roman" panose="02020603050405020304" pitchFamily="18" charset="0"/>
              </a:rPr>
              <a:t>Cap Feeder :</a:t>
            </a:r>
            <a:endParaRPr lang="en-US" altLang="en-US" sz="2800" b="1" dirty="0">
              <a:latin typeface="Times New Roman" panose="02020603050405020304" pitchFamily="18" charset="0"/>
              <a:cs typeface="Times New Roman" panose="02020603050405020304" pitchFamily="18" charset="0"/>
            </a:endParaRPr>
          </a:p>
        </p:txBody>
      </p:sp>
      <p:sp>
        <p:nvSpPr>
          <p:cNvPr id="7" name="مربع نص 6"/>
          <p:cNvSpPr txBox="1"/>
          <p:nvPr/>
        </p:nvSpPr>
        <p:spPr>
          <a:xfrm>
            <a:off x="609600" y="1828800"/>
            <a:ext cx="5486400" cy="707886"/>
          </a:xfrm>
          <a:prstGeom prst="rect">
            <a:avLst/>
          </a:prstGeom>
          <a:noFill/>
        </p:spPr>
        <p:txBody>
          <a:bodyPr wrap="square" rtlCol="0">
            <a:spAutoFit/>
          </a:bodyPr>
          <a:lstStyle/>
          <a:p>
            <a:pPr>
              <a:buSzPct val="150000"/>
            </a:pPr>
            <a:r>
              <a:rPr lang="en-US" sz="2000" dirty="0" smtClean="0">
                <a:latin typeface="Times New Roman" pitchFamily="18" charset="0"/>
                <a:cs typeface="Times New Roman" pitchFamily="18" charset="0"/>
              </a:rPr>
              <a:t> Waterfall cap feeder selected  </a:t>
            </a:r>
          </a:p>
          <a:p>
            <a:pPr>
              <a:buSzPct val="150000"/>
            </a:pPr>
            <a:endParaRPr lang="en-US" sz="2000" dirty="0" smtClean="0">
              <a:latin typeface="Times New Roman" pitchFamily="18" charset="0"/>
              <a:cs typeface="Times New Roman" pitchFamily="18" charset="0"/>
            </a:endParaRPr>
          </a:p>
        </p:txBody>
      </p:sp>
      <p:pic>
        <p:nvPicPr>
          <p:cNvPr id="8" name="صورة 7" descr="6.JPG"/>
          <p:cNvPicPr>
            <a:picLocks noChangeAspect="1"/>
          </p:cNvPicPr>
          <p:nvPr/>
        </p:nvPicPr>
        <p:blipFill>
          <a:blip r:embed="rId2" cstate="print"/>
          <a:stretch>
            <a:fillRect/>
          </a:stretch>
        </p:blipFill>
        <p:spPr>
          <a:xfrm>
            <a:off x="533400" y="2362200"/>
            <a:ext cx="8153399" cy="373900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1011</Words>
  <Application>Microsoft Office PowerPoint</Application>
  <PresentationFormat>عرض على الشاشة (3:4)‏</PresentationFormat>
  <Paragraphs>211</Paragraphs>
  <Slides>23</Slides>
  <Notes>0</Notes>
  <HiddenSlides>0</HiddenSlides>
  <MMClips>0</MMClips>
  <ScaleCrop>false</ScaleCrop>
  <HeadingPairs>
    <vt:vector size="4" baseType="variant">
      <vt:variant>
        <vt:lpstr>سمة</vt:lpstr>
      </vt:variant>
      <vt:variant>
        <vt:i4>1</vt:i4>
      </vt:variant>
      <vt:variant>
        <vt:lpstr>عناوين الشرائح</vt:lpstr>
      </vt:variant>
      <vt:variant>
        <vt:i4>23</vt:i4>
      </vt:variant>
    </vt:vector>
  </HeadingPairs>
  <TitlesOfParts>
    <vt:vector size="24"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sbaihat</dc:creator>
  <cp:lastModifiedBy>sbaihat</cp:lastModifiedBy>
  <cp:revision>44</cp:revision>
  <dcterms:created xsi:type="dcterms:W3CDTF">2015-05-12T14:44:12Z</dcterms:created>
  <dcterms:modified xsi:type="dcterms:W3CDTF">2015-12-18T12:23:24Z</dcterms:modified>
</cp:coreProperties>
</file>