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1"/>
  </p:notesMasterIdLst>
  <p:sldIdLst>
    <p:sldId id="292" r:id="rId2"/>
    <p:sldId id="297" r:id="rId3"/>
    <p:sldId id="351" r:id="rId4"/>
    <p:sldId id="337" r:id="rId5"/>
    <p:sldId id="322" r:id="rId6"/>
    <p:sldId id="333" r:id="rId7"/>
    <p:sldId id="329" r:id="rId8"/>
    <p:sldId id="346" r:id="rId9"/>
    <p:sldId id="308" r:id="rId10"/>
    <p:sldId id="350" r:id="rId11"/>
    <p:sldId id="349" r:id="rId12"/>
    <p:sldId id="348" r:id="rId13"/>
    <p:sldId id="328" r:id="rId14"/>
    <p:sldId id="313" r:id="rId15"/>
    <p:sldId id="314" r:id="rId16"/>
    <p:sldId id="317" r:id="rId17"/>
    <p:sldId id="318" r:id="rId18"/>
    <p:sldId id="311" r:id="rId19"/>
    <p:sldId id="332" r:id="rId20"/>
    <p:sldId id="340" r:id="rId21"/>
    <p:sldId id="352" r:id="rId22"/>
    <p:sldId id="353" r:id="rId23"/>
    <p:sldId id="331" r:id="rId24"/>
    <p:sldId id="338" r:id="rId25"/>
    <p:sldId id="339" r:id="rId26"/>
    <p:sldId id="343" r:id="rId27"/>
    <p:sldId id="344" r:id="rId28"/>
    <p:sldId id="345" r:id="rId29"/>
    <p:sldId id="35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E27"/>
    <a:srgbClr val="EEB000"/>
    <a:srgbClr val="FF99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نمط ذو نسُق 2 - تميي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نمط ذو نسُق 2 - تميي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55" autoAdjust="0"/>
  </p:normalViewPr>
  <p:slideViewPr>
    <p:cSldViewPr>
      <p:cViewPr>
        <p:scale>
          <a:sx n="62" d="100"/>
          <a:sy n="62" d="100"/>
        </p:scale>
        <p:origin x="732" y="1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3-10 tons</c:v>
                </c:pt>
                <c:pt idx="1">
                  <c:v>11-20 tons</c:v>
                </c:pt>
                <c:pt idx="2">
                  <c:v>21-40 tons </c:v>
                </c:pt>
                <c:pt idx="3">
                  <c:v>more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0.35000000000000003</c:v>
                </c:pt>
                <c:pt idx="2">
                  <c:v>0.1</c:v>
                </c:pt>
                <c:pt idx="3">
                  <c:v>0.15000000000000002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1049134866060724"/>
          <c:w val="0.94061788582615236"/>
          <c:h val="0.18950865133939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4FC6D-3B41-4189-8339-7F23CD13FE34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832E-9ED6-4EEB-A9A9-492E4D8B8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832E-9ED6-4EEB-A9A9-492E4D8B8F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832E-9ED6-4EEB-A9A9-492E4D8B8F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9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832E-9ED6-4EEB-A9A9-492E4D8B8F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0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832E-9ED6-4EEB-A9A9-492E4D8B8F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832E-9ED6-4EEB-A9A9-492E4D8B8F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7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8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4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10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4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1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1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3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6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7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AB1A-958B-4E23-9B6C-9B4B33B6D4C1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87196-E2E8-406C-A95B-9173A1EED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0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59960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5029200"/>
            <a:ext cx="73152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Recycling eggshells in the west Bank of Palestine </a:t>
            </a:r>
            <a:br>
              <a:rPr lang="en-US" sz="3000" dirty="0" smtClean="0"/>
            </a:br>
            <a:r>
              <a:rPr lang="en-US" sz="3000" dirty="0" smtClean="0"/>
              <a:t>Supervisor: Dr. </a:t>
            </a:r>
            <a:r>
              <a:rPr lang="en-US" sz="3000" dirty="0" err="1" smtClean="0"/>
              <a:t>Yahya</a:t>
            </a:r>
            <a:r>
              <a:rPr lang="en-US" sz="3000" dirty="0" smtClean="0"/>
              <a:t> Saleh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 rot="5400000">
            <a:off x="3771900" y="-3771900"/>
            <a:ext cx="1600200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228600"/>
            <a:ext cx="9144000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500" dirty="0" smtClean="0">
              <a:solidFill>
                <a:schemeClr val="bg1"/>
              </a:solidFill>
            </a:endParaRPr>
          </a:p>
          <a:p>
            <a:pPr algn="ctr"/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</a:rPr>
              <a:t>An-</a:t>
            </a:r>
            <a:r>
              <a:rPr lang="en-US" sz="2500" b="1" dirty="0" err="1" smtClean="0">
                <a:solidFill>
                  <a:schemeClr val="accent1">
                    <a:lumMod val="75000"/>
                  </a:schemeClr>
                </a:solidFill>
              </a:rPr>
              <a:t>Najah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</a:rPr>
              <a:t> National University</a:t>
            </a:r>
          </a:p>
          <a:p>
            <a:pPr algn="ctr"/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</a:rPr>
              <a:t>      Faculty of Engineering &amp; Information Technology</a:t>
            </a:r>
          </a:p>
          <a:p>
            <a:pPr algn="ctr"/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</a:rPr>
              <a:t>       Industrial Engineering Department</a:t>
            </a:r>
            <a:endParaRPr lang="en-US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7"/>
          <p:cNvSpPr/>
          <p:nvPr/>
        </p:nvSpPr>
        <p:spPr>
          <a:xfrm>
            <a:off x="3173702" y="2319851"/>
            <a:ext cx="2412000" cy="24120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Collagen and other proteins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hape 188"/>
          <p:cNvSpPr/>
          <p:nvPr/>
        </p:nvSpPr>
        <p:spPr>
          <a:xfrm>
            <a:off x="6193483" y="2139917"/>
            <a:ext cx="2412000" cy="2412000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2439625" y="3200400"/>
            <a:ext cx="914400" cy="847340"/>
            <a:chOff x="693464" y="1602556"/>
            <a:chExt cx="858887" cy="85888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زائد 6"/>
            <p:cNvSpPr/>
            <p:nvPr/>
          </p:nvSpPr>
          <p:spPr>
            <a:xfrm>
              <a:off x="693464" y="1602556"/>
              <a:ext cx="858887" cy="858887"/>
            </a:xfrm>
            <a:prstGeom prst="mathPlus">
              <a:avLst/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زائد 4"/>
            <p:cNvSpPr/>
            <p:nvPr/>
          </p:nvSpPr>
          <p:spPr>
            <a:xfrm>
              <a:off x="807309" y="1930994"/>
              <a:ext cx="631197" cy="202011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5585702" y="3259636"/>
            <a:ext cx="788104" cy="788104"/>
            <a:chOff x="3837735" y="1637947"/>
            <a:chExt cx="788104" cy="788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يساوي 9"/>
            <p:cNvSpPr/>
            <p:nvPr/>
          </p:nvSpPr>
          <p:spPr>
            <a:xfrm>
              <a:off x="3837735" y="1637947"/>
              <a:ext cx="788104" cy="788104"/>
            </a:xfrm>
            <a:prstGeom prst="mathEqual">
              <a:avLst/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يساوي 4"/>
            <p:cNvSpPr/>
            <p:nvPr/>
          </p:nvSpPr>
          <p:spPr>
            <a:xfrm>
              <a:off x="3942198" y="1800296"/>
              <a:ext cx="579178" cy="463406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sp>
        <p:nvSpPr>
          <p:cNvPr id="12" name="Shape 187"/>
          <p:cNvSpPr/>
          <p:nvPr/>
        </p:nvSpPr>
        <p:spPr>
          <a:xfrm>
            <a:off x="148059" y="2349838"/>
            <a:ext cx="2412000" cy="24120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 Calcium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form of powder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hape 185"/>
          <p:cNvSpPr/>
          <p:nvPr/>
        </p:nvSpPr>
        <p:spPr>
          <a:xfrm>
            <a:off x="6269343" y="2139917"/>
            <a:ext cx="2265057" cy="2412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7462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Eggshells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 Same Side Corner Rectangle 13"/>
          <p:cNvSpPr/>
          <p:nvPr/>
        </p:nvSpPr>
        <p:spPr bwMode="auto">
          <a:xfrm flipV="1">
            <a:off x="2079907" y="-11516"/>
            <a:ext cx="704657" cy="143465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Technical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ound Same Side Corner Rectangle 13"/>
          <p:cNvSpPr/>
          <p:nvPr/>
        </p:nvSpPr>
        <p:spPr bwMode="auto">
          <a:xfrm flipV="1">
            <a:off x="706332" y="7333"/>
            <a:ext cx="680662" cy="141580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17375E"/>
                </a:solidFill>
              </a:rPr>
              <a:t>Environmental</a:t>
            </a:r>
            <a:r>
              <a:rPr lang="en-US" sz="1600" dirty="0" smtClean="0">
                <a:solidFill>
                  <a:srgbClr val="17375E"/>
                </a:solidFill>
              </a:rPr>
              <a:t>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Round Same Side Corner Rectangle 13"/>
          <p:cNvSpPr/>
          <p:nvPr/>
        </p:nvSpPr>
        <p:spPr bwMode="auto">
          <a:xfrm flipV="1">
            <a:off x="0" y="7334"/>
            <a:ext cx="680662" cy="141580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objectives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Round Same Side Corner Rectangle 13"/>
          <p:cNvSpPr/>
          <p:nvPr/>
        </p:nvSpPr>
        <p:spPr bwMode="auto">
          <a:xfrm flipV="1">
            <a:off x="2810234" y="16655"/>
            <a:ext cx="687784" cy="1412833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Financial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Round Same Side Corner Rectangle 13"/>
          <p:cNvSpPr/>
          <p:nvPr/>
        </p:nvSpPr>
        <p:spPr bwMode="auto">
          <a:xfrm flipV="1">
            <a:off x="1382722" y="32600"/>
            <a:ext cx="715892" cy="1872042"/>
          </a:xfrm>
          <a:prstGeom prst="round2SameRect">
            <a:avLst>
              <a:gd name="adj1" fmla="val 31818"/>
              <a:gd name="adj2" fmla="val 0"/>
            </a:avLst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17375E"/>
                </a:solidFill>
              </a:rPr>
              <a:t>Marketing </a:t>
            </a:r>
            <a:r>
              <a:rPr lang="en-US" sz="2400" b="1" dirty="0" smtClean="0">
                <a:solidFill>
                  <a:srgbClr val="17375E"/>
                </a:solidFill>
              </a:rPr>
              <a:t>F.S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9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4"/>
          <p:cNvSpPr/>
          <p:nvPr/>
        </p:nvSpPr>
        <p:spPr>
          <a:xfrm>
            <a:off x="436427" y="2360089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677E1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195"/>
          <p:cNvSpPr/>
          <p:nvPr/>
        </p:nvSpPr>
        <p:spPr>
          <a:xfrm rot="14976978">
            <a:off x="99371" y="618650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AACF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" name="Shape 196"/>
          <p:cNvSpPr/>
          <p:nvPr/>
        </p:nvSpPr>
        <p:spPr>
          <a:xfrm>
            <a:off x="812277" y="2735088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7F9B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97"/>
          <p:cNvSpPr/>
          <p:nvPr/>
        </p:nvSpPr>
        <p:spPr>
          <a:xfrm>
            <a:off x="997461" y="2735088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BEE82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98"/>
          <p:cNvSpPr/>
          <p:nvPr/>
        </p:nvSpPr>
        <p:spPr>
          <a:xfrm>
            <a:off x="3386324" y="3195571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005F7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99"/>
          <p:cNvSpPr/>
          <p:nvPr/>
        </p:nvSpPr>
        <p:spPr>
          <a:xfrm rot="15220279">
            <a:off x="3204634" y="1491640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01ABC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200"/>
          <p:cNvSpPr/>
          <p:nvPr/>
        </p:nvSpPr>
        <p:spPr>
          <a:xfrm>
            <a:off x="3718257" y="3570599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00839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201"/>
          <p:cNvSpPr/>
          <p:nvPr/>
        </p:nvSpPr>
        <p:spPr>
          <a:xfrm>
            <a:off x="3903441" y="3570599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01CCF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202"/>
          <p:cNvSpPr/>
          <p:nvPr/>
        </p:nvSpPr>
        <p:spPr>
          <a:xfrm>
            <a:off x="6513340" y="4362401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203"/>
          <p:cNvSpPr/>
          <p:nvPr/>
        </p:nvSpPr>
        <p:spPr>
          <a:xfrm rot="15347242">
            <a:off x="6331649" y="2658470"/>
            <a:ext cx="1770299" cy="22454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204"/>
          <p:cNvSpPr/>
          <p:nvPr/>
        </p:nvSpPr>
        <p:spPr>
          <a:xfrm>
            <a:off x="6845273" y="4737429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205"/>
          <p:cNvSpPr/>
          <p:nvPr/>
        </p:nvSpPr>
        <p:spPr>
          <a:xfrm>
            <a:off x="7030458" y="4737429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206"/>
          <p:cNvSpPr txBox="1"/>
          <p:nvPr/>
        </p:nvSpPr>
        <p:spPr>
          <a:xfrm>
            <a:off x="55867" y="1906908"/>
            <a:ext cx="1657500" cy="2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</a:rPr>
              <a:t>Hatcheries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Shape 207"/>
          <p:cNvSpPr txBox="1"/>
          <p:nvPr/>
        </p:nvSpPr>
        <p:spPr>
          <a:xfrm>
            <a:off x="3261064" y="2646302"/>
            <a:ext cx="1657500" cy="2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</a:rPr>
              <a:t>Cake shops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Shape 208"/>
          <p:cNvSpPr txBox="1"/>
          <p:nvPr/>
        </p:nvSpPr>
        <p:spPr>
          <a:xfrm>
            <a:off x="6505157" y="3940236"/>
            <a:ext cx="1657500" cy="2930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Feedstuff    factories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Shape 215"/>
          <p:cNvSpPr/>
          <p:nvPr/>
        </p:nvSpPr>
        <p:spPr>
          <a:xfrm>
            <a:off x="6883689" y="3047770"/>
            <a:ext cx="666288" cy="671319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" name="Picture 2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1903" y="2919666"/>
            <a:ext cx="1167119" cy="1167119"/>
          </a:xfrm>
          <a:prstGeom prst="rect">
            <a:avLst/>
          </a:prstGeom>
        </p:spPr>
      </p:pic>
      <p:pic>
        <p:nvPicPr>
          <p:cNvPr id="26" name="Picture 28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6223" y="1642451"/>
            <a:ext cx="1167119" cy="116711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-86101" y="3535859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amount of </a:t>
            </a:r>
            <a:r>
              <a:rPr lang="en-US" dirty="0" smtClean="0"/>
              <a:t>eggshell </a:t>
            </a:r>
            <a:r>
              <a:rPr lang="en-US" dirty="0"/>
              <a:t>waste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extent of acceptance </a:t>
            </a:r>
            <a:r>
              <a:rPr lang="en-US" dirty="0" smtClean="0"/>
              <a:t>and</a:t>
            </a:r>
          </a:p>
          <a:p>
            <a:pPr lvl="0"/>
            <a:r>
              <a:rPr lang="en-US" dirty="0" smtClean="0"/>
              <a:t>      willingness </a:t>
            </a:r>
            <a:r>
              <a:rPr lang="en-US" dirty="0"/>
              <a:t>to cooperate </a:t>
            </a:r>
            <a:endParaRPr lang="en-US" dirty="0" smtClean="0"/>
          </a:p>
          <a:p>
            <a:pPr lvl="0"/>
            <a:r>
              <a:rPr lang="en-US" dirty="0" smtClean="0"/>
              <a:t>      with </a:t>
            </a:r>
            <a:r>
              <a:rPr lang="en-US" dirty="0"/>
              <a:t>us in the </a:t>
            </a:r>
            <a:r>
              <a:rPr lang="en-US" dirty="0" smtClean="0"/>
              <a:t>compilation</a:t>
            </a:r>
          </a:p>
          <a:p>
            <a:pPr lvl="0"/>
            <a:r>
              <a:rPr lang="en-US" dirty="0" smtClean="0"/>
              <a:t>      of </a:t>
            </a:r>
            <a:r>
              <a:rPr lang="en-US" dirty="0"/>
              <a:t>eggshells </a:t>
            </a:r>
            <a:endParaRPr lang="en-US" dirty="0"/>
          </a:p>
        </p:txBody>
      </p:sp>
      <p:sp>
        <p:nvSpPr>
          <p:cNvPr id="28" name="مستطيل 27"/>
          <p:cNvSpPr/>
          <p:nvPr/>
        </p:nvSpPr>
        <p:spPr>
          <a:xfrm>
            <a:off x="3003351" y="42577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acceptance to </a:t>
            </a:r>
            <a:r>
              <a:rPr lang="en-US" dirty="0" smtClean="0"/>
              <a:t>separate</a:t>
            </a:r>
          </a:p>
          <a:p>
            <a:pPr lvl="0"/>
            <a:r>
              <a:rPr lang="en-US" dirty="0" smtClean="0"/>
              <a:t>      eggshells </a:t>
            </a:r>
            <a:r>
              <a:rPr lang="en-US" dirty="0"/>
              <a:t>from other waste </a:t>
            </a:r>
            <a:endParaRPr lang="en-US" dirty="0" smtClean="0"/>
          </a:p>
          <a:p>
            <a:pPr lvl="0"/>
            <a:r>
              <a:rPr lang="en-US" dirty="0" smtClean="0"/>
              <a:t>      and </a:t>
            </a:r>
            <a:r>
              <a:rPr lang="en-US" dirty="0"/>
              <a:t>put it in separate bags </a:t>
            </a:r>
          </a:p>
          <a:p>
            <a:pPr lvl="0"/>
            <a:r>
              <a:rPr lang="en-US" dirty="0" smtClean="0"/>
              <a:t>      so </a:t>
            </a:r>
            <a:r>
              <a:rPr lang="en-US" dirty="0"/>
              <a:t>easily collect them. </a:t>
            </a:r>
            <a:endParaRPr lang="en-US" dirty="0"/>
          </a:p>
        </p:txBody>
      </p:sp>
      <p:sp>
        <p:nvSpPr>
          <p:cNvPr id="29" name="مستطيل 28"/>
          <p:cNvSpPr/>
          <p:nvPr/>
        </p:nvSpPr>
        <p:spPr>
          <a:xfrm>
            <a:off x="6096000" y="55910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acceptance </a:t>
            </a:r>
            <a:r>
              <a:rPr lang="en-US" dirty="0"/>
              <a:t>to buy </a:t>
            </a:r>
            <a:endParaRPr lang="en-US" dirty="0" smtClean="0"/>
          </a:p>
          <a:p>
            <a:pPr lvl="0"/>
            <a:r>
              <a:rPr lang="en-US" dirty="0" smtClean="0"/>
              <a:t>      the </a:t>
            </a:r>
            <a:r>
              <a:rPr lang="en-US" dirty="0"/>
              <a:t>new product resulting </a:t>
            </a:r>
            <a:endParaRPr lang="en-US" dirty="0" smtClean="0"/>
          </a:p>
          <a:p>
            <a:pPr lvl="0"/>
            <a:r>
              <a:rPr lang="en-US" dirty="0" smtClean="0"/>
              <a:t>      from </a:t>
            </a:r>
            <a:r>
              <a:rPr lang="en-US" dirty="0"/>
              <a:t>the recycling of eggshells</a:t>
            </a:r>
            <a:endParaRPr lang="en-US" dirty="0"/>
          </a:p>
        </p:txBody>
      </p:sp>
      <p:sp>
        <p:nvSpPr>
          <p:cNvPr id="30" name="Rectangle 5"/>
          <p:cNvSpPr/>
          <p:nvPr/>
        </p:nvSpPr>
        <p:spPr>
          <a:xfrm>
            <a:off x="-17720" y="-5082"/>
            <a:ext cx="9129932" cy="857188"/>
          </a:xfrm>
          <a:prstGeom prst="rect">
            <a:avLst/>
          </a:prstGeom>
          <a:solidFill>
            <a:schemeClr val="tx2">
              <a:lumMod val="25000"/>
              <a:lumOff val="75000"/>
              <a:alpha val="33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0000" dist="23000" dir="5400000" rotWithShape="0">
              <a:srgbClr val="EEB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Questionnaires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Picture 2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717" y="839270"/>
            <a:ext cx="1167119" cy="11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2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6" y="1905000"/>
            <a:ext cx="465992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20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4" y="1905000"/>
            <a:ext cx="47244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26963"/>
            <a:ext cx="9138139" cy="858129"/>
          </a:xfrm>
          <a:prstGeom prst="rect">
            <a:avLst/>
          </a:prstGeom>
          <a:solidFill>
            <a:schemeClr val="tx2">
              <a:lumMod val="25000"/>
              <a:lumOff val="75000"/>
              <a:alpha val="33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0000" dist="23000" dir="5400000" rotWithShape="0">
              <a:srgbClr val="EEB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results from the questionnaires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54" y="7334"/>
            <a:ext cx="9175854" cy="46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644033" y="4054573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9"/>
          <p:cNvSpPr/>
          <p:nvPr/>
        </p:nvSpPr>
        <p:spPr>
          <a:xfrm>
            <a:off x="1523315" y="4054573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10"/>
          <p:cNvSpPr/>
          <p:nvPr/>
        </p:nvSpPr>
        <p:spPr>
          <a:xfrm>
            <a:off x="4083674" y="4054573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4448" y="4171113"/>
            <a:ext cx="1015170" cy="1015170"/>
          </a:xfrm>
          <a:prstGeom prst="rect">
            <a:avLst/>
          </a:prstGeom>
        </p:spPr>
      </p:pic>
      <p:sp>
        <p:nvSpPr>
          <p:cNvPr id="14" name="TextBox 17"/>
          <p:cNvSpPr txBox="1"/>
          <p:nvPr/>
        </p:nvSpPr>
        <p:spPr>
          <a:xfrm>
            <a:off x="3725449" y="549967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413"/>
          <p:cNvSpPr/>
          <p:nvPr/>
        </p:nvSpPr>
        <p:spPr bwMode="gray">
          <a:xfrm>
            <a:off x="1431552" y="5186283"/>
            <a:ext cx="1450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  <a:endParaRPr lang="en-US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413"/>
          <p:cNvSpPr/>
          <p:nvPr/>
        </p:nvSpPr>
        <p:spPr bwMode="gray">
          <a:xfrm>
            <a:off x="3962052" y="5166358"/>
            <a:ext cx="1184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</a:t>
            </a:r>
            <a:endParaRPr lang="en-US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413"/>
          <p:cNvSpPr/>
          <p:nvPr/>
        </p:nvSpPr>
        <p:spPr bwMode="gray">
          <a:xfrm>
            <a:off x="5731438" y="5166358"/>
            <a:ext cx="3408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Machines&amp; processes</a:t>
            </a:r>
            <a:endParaRPr lang="en-US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 Same Side Corner Rectangle 13"/>
          <p:cNvSpPr/>
          <p:nvPr/>
        </p:nvSpPr>
        <p:spPr bwMode="auto">
          <a:xfrm flipV="1">
            <a:off x="1409898" y="7334"/>
            <a:ext cx="680662" cy="141580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Marketing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Round Same Side Corner Rectangle 13"/>
          <p:cNvSpPr/>
          <p:nvPr/>
        </p:nvSpPr>
        <p:spPr bwMode="auto">
          <a:xfrm flipV="1">
            <a:off x="0" y="7334"/>
            <a:ext cx="680662" cy="141580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objectives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Round Same Side Corner Rectangle 13"/>
          <p:cNvSpPr/>
          <p:nvPr/>
        </p:nvSpPr>
        <p:spPr bwMode="auto">
          <a:xfrm flipV="1">
            <a:off x="2810234" y="16655"/>
            <a:ext cx="687784" cy="1412833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Financial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ound Same Side Corner Rectangle 13"/>
          <p:cNvSpPr/>
          <p:nvPr/>
        </p:nvSpPr>
        <p:spPr bwMode="auto">
          <a:xfrm flipV="1">
            <a:off x="715892" y="-3669"/>
            <a:ext cx="662718" cy="1437955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Environmental 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ound Same Side Corner Rectangle 13"/>
          <p:cNvSpPr/>
          <p:nvPr/>
        </p:nvSpPr>
        <p:spPr bwMode="auto">
          <a:xfrm flipV="1">
            <a:off x="2090560" y="16655"/>
            <a:ext cx="715892" cy="1872042"/>
          </a:xfrm>
          <a:prstGeom prst="round2SameRect">
            <a:avLst>
              <a:gd name="adj1" fmla="val 31818"/>
              <a:gd name="adj2" fmla="val 0"/>
            </a:avLst>
          </a:prstGeom>
          <a:solidFill>
            <a:srgbClr val="EEB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17375E"/>
                </a:solidFill>
              </a:rPr>
              <a:t> Technical F.S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3" name="Picture 9" descr="C:\Users\Anan\Desktop\presentation icons\Flow_Diagram-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231280" y="4222496"/>
            <a:ext cx="794191" cy="8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hape 395"/>
          <p:cNvSpPr/>
          <p:nvPr/>
        </p:nvSpPr>
        <p:spPr>
          <a:xfrm>
            <a:off x="6829790" y="4255118"/>
            <a:ext cx="725922" cy="699202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4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97" y="-211015"/>
            <a:ext cx="7035323" cy="714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hape 202"/>
          <p:cNvSpPr/>
          <p:nvPr/>
        </p:nvSpPr>
        <p:spPr>
          <a:xfrm>
            <a:off x="553362" y="4679141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03"/>
          <p:cNvSpPr/>
          <p:nvPr/>
        </p:nvSpPr>
        <p:spPr>
          <a:xfrm rot="21195294">
            <a:off x="153402" y="3341221"/>
            <a:ext cx="1954684" cy="18080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204"/>
          <p:cNvSpPr/>
          <p:nvPr/>
        </p:nvSpPr>
        <p:spPr>
          <a:xfrm>
            <a:off x="974168" y="5030890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205"/>
          <p:cNvSpPr/>
          <p:nvPr/>
        </p:nvSpPr>
        <p:spPr>
          <a:xfrm>
            <a:off x="1159353" y="5030890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412"/>
          <p:cNvSpPr/>
          <p:nvPr/>
        </p:nvSpPr>
        <p:spPr bwMode="gray">
          <a:xfrm>
            <a:off x="550572" y="3908848"/>
            <a:ext cx="1268424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</a:p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2"/>
          <p:cNvSpPr/>
          <p:nvPr/>
        </p:nvSpPr>
        <p:spPr>
          <a:xfrm>
            <a:off x="593072" y="4875453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203"/>
          <p:cNvSpPr/>
          <p:nvPr/>
        </p:nvSpPr>
        <p:spPr>
          <a:xfrm rot="21195294">
            <a:off x="193112" y="3537533"/>
            <a:ext cx="1954684" cy="18080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04"/>
          <p:cNvSpPr/>
          <p:nvPr/>
        </p:nvSpPr>
        <p:spPr>
          <a:xfrm>
            <a:off x="1013878" y="5227202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05"/>
          <p:cNvSpPr/>
          <p:nvPr/>
        </p:nvSpPr>
        <p:spPr>
          <a:xfrm>
            <a:off x="1118217" y="5207939"/>
            <a:ext cx="752832" cy="8691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1412"/>
          <p:cNvSpPr/>
          <p:nvPr/>
        </p:nvSpPr>
        <p:spPr bwMode="gray">
          <a:xfrm>
            <a:off x="626356" y="4129640"/>
            <a:ext cx="1303232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Layout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1" name="Picture 8" descr="15388656_10154853859096151_449382765_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96193" y="-152400"/>
            <a:ext cx="6900207" cy="723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56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2"/>
          <p:cNvSpPr/>
          <p:nvPr/>
        </p:nvSpPr>
        <p:spPr>
          <a:xfrm>
            <a:off x="499375" y="4875454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03"/>
          <p:cNvSpPr/>
          <p:nvPr/>
        </p:nvSpPr>
        <p:spPr>
          <a:xfrm rot="21195294">
            <a:off x="99415" y="3537534"/>
            <a:ext cx="1954684" cy="18080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204"/>
          <p:cNvSpPr/>
          <p:nvPr/>
        </p:nvSpPr>
        <p:spPr>
          <a:xfrm>
            <a:off x="920181" y="5227203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205"/>
          <p:cNvSpPr/>
          <p:nvPr/>
        </p:nvSpPr>
        <p:spPr>
          <a:xfrm>
            <a:off x="1105366" y="5227203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412"/>
          <p:cNvSpPr/>
          <p:nvPr/>
        </p:nvSpPr>
        <p:spPr bwMode="gray">
          <a:xfrm>
            <a:off x="400535" y="4097269"/>
            <a:ext cx="156748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7" name="صورة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66" y="3428999"/>
            <a:ext cx="7514589" cy="362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صورة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11" y="-152400"/>
            <a:ext cx="736218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8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02"/>
          <p:cNvSpPr/>
          <p:nvPr/>
        </p:nvSpPr>
        <p:spPr>
          <a:xfrm>
            <a:off x="590000" y="4525822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03"/>
          <p:cNvSpPr/>
          <p:nvPr/>
        </p:nvSpPr>
        <p:spPr>
          <a:xfrm rot="21195294">
            <a:off x="190040" y="3187902"/>
            <a:ext cx="1954684" cy="18080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204"/>
          <p:cNvSpPr/>
          <p:nvPr/>
        </p:nvSpPr>
        <p:spPr>
          <a:xfrm>
            <a:off x="1010806" y="4877571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205"/>
          <p:cNvSpPr/>
          <p:nvPr/>
        </p:nvSpPr>
        <p:spPr>
          <a:xfrm>
            <a:off x="1195991" y="4877571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C000">
              <a:alpha val="94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412"/>
          <p:cNvSpPr/>
          <p:nvPr/>
        </p:nvSpPr>
        <p:spPr bwMode="gray">
          <a:xfrm>
            <a:off x="468501" y="3714202"/>
            <a:ext cx="156748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صورة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11" y="-228600"/>
            <a:ext cx="9417888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0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التكاليف المالية لبناء مصن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5"/>
            <a:ext cx="9144000" cy="48046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Round Same Side Corner Rectangle 13"/>
          <p:cNvSpPr/>
          <p:nvPr/>
        </p:nvSpPr>
        <p:spPr bwMode="auto">
          <a:xfrm flipV="1">
            <a:off x="2079907" y="-11516"/>
            <a:ext cx="704657" cy="143465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Technical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Round Same Side Corner Rectangle 13"/>
          <p:cNvSpPr/>
          <p:nvPr/>
        </p:nvSpPr>
        <p:spPr bwMode="auto">
          <a:xfrm flipV="1">
            <a:off x="715892" y="-3669"/>
            <a:ext cx="662718" cy="1437955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Environmental 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ound Same Side Corner Rectangle 13"/>
          <p:cNvSpPr/>
          <p:nvPr/>
        </p:nvSpPr>
        <p:spPr bwMode="auto">
          <a:xfrm flipV="1">
            <a:off x="1409898" y="7334"/>
            <a:ext cx="680662" cy="141580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Marketing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ound Same Side Corner Rectangle 13"/>
          <p:cNvSpPr/>
          <p:nvPr/>
        </p:nvSpPr>
        <p:spPr bwMode="auto">
          <a:xfrm flipV="1">
            <a:off x="0" y="7334"/>
            <a:ext cx="680662" cy="141580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objectives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ound Same Side Corner Rectangle 13"/>
          <p:cNvSpPr/>
          <p:nvPr/>
        </p:nvSpPr>
        <p:spPr bwMode="auto">
          <a:xfrm flipV="1">
            <a:off x="2791857" y="7334"/>
            <a:ext cx="715892" cy="1872042"/>
          </a:xfrm>
          <a:prstGeom prst="round2SameRect">
            <a:avLst>
              <a:gd name="adj1" fmla="val 31818"/>
              <a:gd name="adj2" fmla="val 0"/>
            </a:avLst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17375E"/>
                </a:solidFill>
              </a:rPr>
              <a:t> </a:t>
            </a:r>
            <a:r>
              <a:rPr lang="en-US" sz="2400" b="1" dirty="0">
                <a:solidFill>
                  <a:srgbClr val="17375E"/>
                </a:solidFill>
              </a:rPr>
              <a:t>Financial</a:t>
            </a:r>
            <a:r>
              <a:rPr lang="en-US" sz="2400" b="1" dirty="0" smtClean="0">
                <a:solidFill>
                  <a:srgbClr val="17375E"/>
                </a:solidFill>
              </a:rPr>
              <a:t> F.S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Oval 7"/>
          <p:cNvSpPr/>
          <p:nvPr/>
        </p:nvSpPr>
        <p:spPr>
          <a:xfrm>
            <a:off x="6848470" y="4114051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9"/>
          <p:cNvSpPr/>
          <p:nvPr/>
        </p:nvSpPr>
        <p:spPr>
          <a:xfrm>
            <a:off x="1618348" y="4133370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615" y="4196318"/>
            <a:ext cx="1015170" cy="1015170"/>
          </a:xfrm>
          <a:prstGeom prst="rect">
            <a:avLst/>
          </a:prstGeom>
        </p:spPr>
      </p:pic>
      <p:pic>
        <p:nvPicPr>
          <p:cNvPr id="37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315" y="4118543"/>
            <a:ext cx="1127092" cy="1127092"/>
          </a:xfrm>
          <a:prstGeom prst="rect">
            <a:avLst/>
          </a:prstGeom>
        </p:spPr>
      </p:pic>
      <p:sp>
        <p:nvSpPr>
          <p:cNvPr id="38" name="TextBox 17"/>
          <p:cNvSpPr txBox="1"/>
          <p:nvPr/>
        </p:nvSpPr>
        <p:spPr>
          <a:xfrm>
            <a:off x="3725449" y="549967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Rectangle 1413"/>
          <p:cNvSpPr/>
          <p:nvPr/>
        </p:nvSpPr>
        <p:spPr bwMode="gray">
          <a:xfrm>
            <a:off x="678551" y="5304993"/>
            <a:ext cx="2977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investment</a:t>
            </a:r>
            <a:endParaRPr lang="en-US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1413"/>
          <p:cNvSpPr/>
          <p:nvPr/>
        </p:nvSpPr>
        <p:spPr bwMode="gray">
          <a:xfrm>
            <a:off x="6410484" y="5279781"/>
            <a:ext cx="2788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 costs</a:t>
            </a:r>
            <a:endParaRPr lang="en-US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0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386"/>
          <p:cNvGrpSpPr/>
          <p:nvPr/>
        </p:nvGrpSpPr>
        <p:grpSpPr bwMode="gray">
          <a:xfrm>
            <a:off x="2084634" y="2284934"/>
            <a:ext cx="2637067" cy="3055186"/>
            <a:chOff x="4419600" y="1143000"/>
            <a:chExt cx="2438400" cy="28956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34" name="AutoShape 13"/>
            <p:cNvSpPr>
              <a:spLocks noChangeArrowheads="1"/>
            </p:cNvSpPr>
            <p:nvPr/>
          </p:nvSpPr>
          <p:spPr bwMode="gray">
            <a:xfrm>
              <a:off x="4419600" y="1143000"/>
              <a:ext cx="2438400" cy="28956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21" lon="860923" rev="20791999"/>
              </a:camera>
              <a:lightRig rig="balanced" dir="t">
                <a:rot lat="0" lon="0" rev="17400000"/>
              </a:lightRig>
            </a:scene3d>
            <a:sp3d extrusionH="1270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gray">
            <a:xfrm>
              <a:off x="4724400" y="1371600"/>
              <a:ext cx="1720850" cy="1918458"/>
            </a:xfrm>
            <a:prstGeom prst="diamond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32" lon="860917" rev="20792002"/>
              </a:camera>
              <a:lightRig rig="balanced" dir="t">
                <a:rot lat="0" lon="0" rev="15000000"/>
              </a:lightRig>
            </a:scene3d>
            <a:sp3d extrusionH="2540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1386"/>
          <p:cNvGrpSpPr/>
          <p:nvPr/>
        </p:nvGrpSpPr>
        <p:grpSpPr bwMode="gray">
          <a:xfrm>
            <a:off x="3388316" y="327721"/>
            <a:ext cx="2438400" cy="2895600"/>
            <a:chOff x="4419600" y="1143000"/>
            <a:chExt cx="2438400" cy="28956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31" name="AutoShape 13"/>
            <p:cNvSpPr>
              <a:spLocks noChangeArrowheads="1"/>
            </p:cNvSpPr>
            <p:nvPr/>
          </p:nvSpPr>
          <p:spPr bwMode="gray">
            <a:xfrm>
              <a:off x="4419600" y="1143000"/>
              <a:ext cx="2438400" cy="28956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21" lon="860923" rev="20791999"/>
              </a:camera>
              <a:lightRig rig="balanced" dir="t">
                <a:rot lat="0" lon="0" rev="17400000"/>
              </a:lightRig>
            </a:scene3d>
            <a:sp3d extrusionH="1270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AutoShape 11"/>
            <p:cNvSpPr>
              <a:spLocks noChangeArrowheads="1"/>
            </p:cNvSpPr>
            <p:nvPr/>
          </p:nvSpPr>
          <p:spPr bwMode="gray">
            <a:xfrm>
              <a:off x="4724400" y="1371600"/>
              <a:ext cx="1720850" cy="1918458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32" lon="860917" rev="20792002"/>
              </a:camera>
              <a:lightRig rig="balanced" dir="t">
                <a:rot lat="0" lon="0" rev="15000000"/>
              </a:lightRig>
            </a:scene3d>
            <a:sp3d extrusionH="2540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AutoShape 7"/>
          <p:cNvSpPr>
            <a:spLocks noChangeArrowheads="1"/>
          </p:cNvSpPr>
          <p:nvPr/>
        </p:nvSpPr>
        <p:spPr bwMode="gray">
          <a:xfrm rot="2838943">
            <a:off x="4986772" y="2140083"/>
            <a:ext cx="697172" cy="441927"/>
          </a:xfrm>
          <a:prstGeom prst="rightArrow">
            <a:avLst>
              <a:gd name="adj1" fmla="val 50000"/>
              <a:gd name="adj2" fmla="val 67751"/>
            </a:avLst>
          </a:prstGeom>
          <a:gradFill flip="none" rotWithShape="1">
            <a:gsLst>
              <a:gs pos="42000">
                <a:srgbClr val="969696"/>
              </a:gs>
              <a:gs pos="100000">
                <a:srgbClr val="DDDDDD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Front">
              <a:rot lat="17699998" lon="21299999" rev="0"/>
            </a:camera>
            <a:lightRig rig="legacyFlat3" dir="l"/>
          </a:scene3d>
          <a:sp3d extrusionH="111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 rot="8175070">
            <a:off x="4171549" y="3104533"/>
            <a:ext cx="1362492" cy="471572"/>
          </a:xfrm>
          <a:prstGeom prst="rightArrow">
            <a:avLst>
              <a:gd name="adj1" fmla="val 50000"/>
              <a:gd name="adj2" fmla="val 132397"/>
            </a:avLst>
          </a:prstGeom>
          <a:gradFill flip="none" rotWithShape="1">
            <a:gsLst>
              <a:gs pos="42000">
                <a:srgbClr val="969696"/>
              </a:gs>
              <a:gs pos="100000">
                <a:srgbClr val="DDDDDD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Front">
              <a:rot lat="17699998" lon="21299999" rev="0"/>
            </a:camera>
            <a:lightRig rig="legacyFlat3" dir="l"/>
          </a:scene3d>
          <a:sp3d extrusionH="111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1386"/>
          <p:cNvGrpSpPr/>
          <p:nvPr/>
        </p:nvGrpSpPr>
        <p:grpSpPr bwMode="gray">
          <a:xfrm>
            <a:off x="5014333" y="1331778"/>
            <a:ext cx="2438400" cy="2895600"/>
            <a:chOff x="4419600" y="1143000"/>
            <a:chExt cx="2438400" cy="28956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7" name="AutoShape 13"/>
            <p:cNvSpPr>
              <a:spLocks noChangeArrowheads="1"/>
            </p:cNvSpPr>
            <p:nvPr/>
          </p:nvSpPr>
          <p:spPr bwMode="gray">
            <a:xfrm>
              <a:off x="4419600" y="1143000"/>
              <a:ext cx="2438400" cy="28956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21" lon="860923" rev="20791999"/>
              </a:camera>
              <a:lightRig rig="balanced" dir="t">
                <a:rot lat="0" lon="0" rev="17400000"/>
              </a:lightRig>
            </a:scene3d>
            <a:sp3d extrusionH="1270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gray">
            <a:xfrm>
              <a:off x="4724400" y="1371600"/>
              <a:ext cx="1720850" cy="1918458"/>
            </a:xfrm>
            <a:prstGeom prst="diamond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32" lon="860917" rev="20792002"/>
              </a:camera>
              <a:lightRig rig="balanced" dir="t">
                <a:rot lat="0" lon="0" rev="15000000"/>
              </a:lightRig>
            </a:scene3d>
            <a:sp3d extrusionH="2540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389"/>
          <p:cNvGrpSpPr/>
          <p:nvPr/>
        </p:nvGrpSpPr>
        <p:grpSpPr>
          <a:xfrm>
            <a:off x="5610112" y="4508671"/>
            <a:ext cx="2859741" cy="3209366"/>
            <a:chOff x="1407459" y="2057400"/>
            <a:chExt cx="2859741" cy="3209366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10" name="AutoShape 13"/>
            <p:cNvSpPr>
              <a:spLocks noChangeArrowheads="1"/>
            </p:cNvSpPr>
            <p:nvPr/>
          </p:nvSpPr>
          <p:spPr bwMode="ltGray">
            <a:xfrm>
              <a:off x="1407459" y="2057400"/>
              <a:ext cx="2859741" cy="3209366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808329" lon="1358834" rev="20374483"/>
              </a:camera>
              <a:lightRig rig="balanced" dir="t">
                <a:rot lat="0" lon="0" rev="17400000"/>
              </a:lightRig>
            </a:scene3d>
            <a:sp3d extrusionH="152400" prstMaterial="plastic">
              <a:bevelT w="31750"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ltGray">
            <a:xfrm>
              <a:off x="1752600" y="2286000"/>
              <a:ext cx="2057400" cy="2286000"/>
            </a:xfrm>
            <a:prstGeom prst="diamond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808333" lon="1358840" rev="20374478"/>
              </a:camera>
              <a:lightRig rig="balanced" dir="t">
                <a:rot lat="0" lon="0" rev="15000000"/>
              </a:lightRig>
            </a:scene3d>
            <a:sp3d extrusionH="2540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395"/>
          <p:cNvGrpSpPr/>
          <p:nvPr/>
        </p:nvGrpSpPr>
        <p:grpSpPr>
          <a:xfrm>
            <a:off x="2187164" y="-255311"/>
            <a:ext cx="1828800" cy="2286000"/>
            <a:chOff x="2209800" y="685800"/>
            <a:chExt cx="1828800" cy="22860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16" name="AutoShape 13"/>
            <p:cNvSpPr>
              <a:spLocks noChangeArrowheads="1"/>
            </p:cNvSpPr>
            <p:nvPr/>
          </p:nvSpPr>
          <p:spPr bwMode="ltGray">
            <a:xfrm>
              <a:off x="2209800" y="685800"/>
              <a:ext cx="1828800" cy="22860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969696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50789" lon="2776273" rev="19073541"/>
              </a:camera>
              <a:lightRig rig="balanced" dir="t">
                <a:rot lat="0" lon="0" rev="18000000"/>
              </a:lightRig>
            </a:scene3d>
            <a:sp3d extrusionH="1016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ltGray">
            <a:xfrm>
              <a:off x="2389096" y="838200"/>
              <a:ext cx="1295399" cy="1524000"/>
            </a:xfrm>
            <a:prstGeom prst="diamond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55693" lon="2772314" rev="19025230"/>
              </a:camera>
              <a:lightRig rig="balanced" dir="t">
                <a:rot lat="0" lon="0" rev="15000000"/>
              </a:lightRig>
            </a:scene3d>
            <a:sp3d extrusionH="1905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Box 74"/>
          <p:cNvSpPr txBox="1">
            <a:spLocks noChangeArrowheads="1"/>
          </p:cNvSpPr>
          <p:nvPr/>
        </p:nvSpPr>
        <p:spPr bwMode="gray">
          <a:xfrm>
            <a:off x="1152879" y="5325089"/>
            <a:ext cx="29627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Capital investment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gray">
          <a:xfrm>
            <a:off x="-34788" y="418229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60,000 JD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3" name="Elbow Connector 1407"/>
          <p:cNvCxnSpPr/>
          <p:nvPr/>
        </p:nvCxnSpPr>
        <p:spPr>
          <a:xfrm rot="10800000" flipV="1">
            <a:off x="6277785" y="1574277"/>
            <a:ext cx="2668620" cy="533401"/>
          </a:xfrm>
          <a:prstGeom prst="bentConnector3">
            <a:avLst>
              <a:gd name="adj1" fmla="val 99320"/>
            </a:avLst>
          </a:prstGeom>
          <a:ln w="12700"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1410"/>
          <p:cNvSpPr/>
          <p:nvPr/>
        </p:nvSpPr>
        <p:spPr bwMode="gray">
          <a:xfrm>
            <a:off x="5639203" y="2331586"/>
            <a:ext cx="152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Ventilation     &amp; vehicle</a:t>
            </a:r>
            <a:endParaRPr lang="en-US" sz="20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ectangle 1411"/>
          <p:cNvSpPr/>
          <p:nvPr/>
        </p:nvSpPr>
        <p:spPr bwMode="gray">
          <a:xfrm>
            <a:off x="2641698" y="3325195"/>
            <a:ext cx="1649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Machines</a:t>
            </a:r>
            <a:endParaRPr lang="en-US" sz="20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&amp; equipment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Rectangle 1412"/>
          <p:cNvSpPr/>
          <p:nvPr/>
        </p:nvSpPr>
        <p:spPr bwMode="gray">
          <a:xfrm>
            <a:off x="3980317" y="1299042"/>
            <a:ext cx="1406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Construction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works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Rectangle 1413"/>
          <p:cNvSpPr/>
          <p:nvPr/>
        </p:nvSpPr>
        <p:spPr bwMode="gray">
          <a:xfrm>
            <a:off x="2709361" y="517610"/>
            <a:ext cx="68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land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6" name="Group 1386"/>
          <p:cNvGrpSpPr/>
          <p:nvPr/>
        </p:nvGrpSpPr>
        <p:grpSpPr bwMode="gray">
          <a:xfrm>
            <a:off x="4079735" y="3630063"/>
            <a:ext cx="2438400" cy="2895600"/>
            <a:chOff x="4419600" y="1143000"/>
            <a:chExt cx="2438400" cy="28956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37" name="AutoShape 13"/>
            <p:cNvSpPr>
              <a:spLocks noChangeArrowheads="1"/>
            </p:cNvSpPr>
            <p:nvPr/>
          </p:nvSpPr>
          <p:spPr bwMode="gray">
            <a:xfrm>
              <a:off x="4419600" y="1143000"/>
              <a:ext cx="2438400" cy="28956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21" lon="860923" rev="20791999"/>
              </a:camera>
              <a:lightRig rig="balanced" dir="t">
                <a:rot lat="0" lon="0" rev="17400000"/>
              </a:lightRig>
            </a:scene3d>
            <a:sp3d extrusionH="1270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gray">
            <a:xfrm>
              <a:off x="4724400" y="1371600"/>
              <a:ext cx="1720850" cy="1918458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32" lon="860917" rev="20792002"/>
              </a:camera>
              <a:lightRig rig="balanced" dir="t">
                <a:rot lat="0" lon="0" rev="15000000"/>
              </a:lightRig>
            </a:scene3d>
            <a:sp3d extrusionH="2540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9" name="Elbow Connector 1409"/>
          <p:cNvCxnSpPr/>
          <p:nvPr/>
        </p:nvCxnSpPr>
        <p:spPr>
          <a:xfrm>
            <a:off x="515416" y="1156161"/>
            <a:ext cx="3798536" cy="524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 Box 76"/>
          <p:cNvSpPr txBox="1">
            <a:spLocks noChangeArrowheads="1"/>
          </p:cNvSpPr>
          <p:nvPr/>
        </p:nvSpPr>
        <p:spPr bwMode="gray">
          <a:xfrm>
            <a:off x="15074" y="1293060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96,000 JD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1" name="Elbow Connector 1409"/>
          <p:cNvCxnSpPr/>
          <p:nvPr/>
        </p:nvCxnSpPr>
        <p:spPr>
          <a:xfrm>
            <a:off x="494433" y="257622"/>
            <a:ext cx="2595282" cy="183776"/>
          </a:xfrm>
          <a:prstGeom prst="bentConnector3">
            <a:avLst>
              <a:gd name="adj1" fmla="val 100086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76"/>
          <p:cNvSpPr txBox="1">
            <a:spLocks noChangeArrowheads="1"/>
          </p:cNvSpPr>
          <p:nvPr/>
        </p:nvSpPr>
        <p:spPr bwMode="gray">
          <a:xfrm>
            <a:off x="7567843" y="1646376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62,265 JD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Text Box 76"/>
          <p:cNvSpPr txBox="1">
            <a:spLocks noChangeArrowheads="1"/>
          </p:cNvSpPr>
          <p:nvPr/>
        </p:nvSpPr>
        <p:spPr bwMode="gray">
          <a:xfrm>
            <a:off x="22182" y="2995678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140,810 JD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Text Box 76"/>
          <p:cNvSpPr txBox="1">
            <a:spLocks noChangeArrowheads="1"/>
          </p:cNvSpPr>
          <p:nvPr/>
        </p:nvSpPr>
        <p:spPr bwMode="gray">
          <a:xfrm>
            <a:off x="7612095" y="3924224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1,266 JD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Rectangle 1411"/>
          <p:cNvSpPr/>
          <p:nvPr/>
        </p:nvSpPr>
        <p:spPr bwMode="gray">
          <a:xfrm>
            <a:off x="4818436" y="4716639"/>
            <a:ext cx="122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Furniture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Rectangle 1411"/>
          <p:cNvSpPr/>
          <p:nvPr/>
        </p:nvSpPr>
        <p:spPr bwMode="gray">
          <a:xfrm>
            <a:off x="6307440" y="5627092"/>
            <a:ext cx="1671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ontingencies</a:t>
            </a:r>
            <a:endParaRPr lang="en-US" sz="20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7" name="Elbow Connector 1407"/>
          <p:cNvCxnSpPr/>
          <p:nvPr/>
        </p:nvCxnSpPr>
        <p:spPr>
          <a:xfrm rot="10800000" flipV="1">
            <a:off x="5362468" y="3935868"/>
            <a:ext cx="2668620" cy="533401"/>
          </a:xfrm>
          <a:prstGeom prst="bentConnector3">
            <a:avLst>
              <a:gd name="adj1" fmla="val 99320"/>
            </a:avLst>
          </a:prstGeom>
          <a:ln w="12700"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AutoShape 7"/>
          <p:cNvSpPr>
            <a:spLocks noChangeArrowheads="1"/>
          </p:cNvSpPr>
          <p:nvPr/>
        </p:nvSpPr>
        <p:spPr bwMode="gray">
          <a:xfrm rot="2838943">
            <a:off x="5715761" y="5397477"/>
            <a:ext cx="697172" cy="441927"/>
          </a:xfrm>
          <a:prstGeom prst="rightArrow">
            <a:avLst>
              <a:gd name="adj1" fmla="val 50000"/>
              <a:gd name="adj2" fmla="val 67751"/>
            </a:avLst>
          </a:prstGeom>
          <a:gradFill flip="none" rotWithShape="1">
            <a:gsLst>
              <a:gs pos="42000">
                <a:srgbClr val="969696"/>
              </a:gs>
              <a:gs pos="100000">
                <a:srgbClr val="DDDDDD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Front">
              <a:rot lat="17699998" lon="21299999" rev="0"/>
            </a:camera>
            <a:lightRig rig="legacyFlat3" dir="l"/>
          </a:scene3d>
          <a:sp3d extrusionH="111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gray">
          <a:xfrm rot="2838943">
            <a:off x="3354627" y="1051440"/>
            <a:ext cx="697172" cy="441927"/>
          </a:xfrm>
          <a:prstGeom prst="rightArrow">
            <a:avLst>
              <a:gd name="adj1" fmla="val 50000"/>
              <a:gd name="adj2" fmla="val 67751"/>
            </a:avLst>
          </a:prstGeom>
          <a:gradFill flip="none" rotWithShape="1">
            <a:gsLst>
              <a:gs pos="42000">
                <a:srgbClr val="969696"/>
              </a:gs>
              <a:gs pos="100000">
                <a:srgbClr val="DDDDDD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Front">
              <a:rot lat="17699998" lon="21299999" rev="0"/>
            </a:camera>
            <a:lightRig rig="legacyFlat3" dir="l"/>
          </a:scene3d>
          <a:sp3d extrusionH="111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0" name="Elbow Connector 1409"/>
          <p:cNvCxnSpPr/>
          <p:nvPr/>
        </p:nvCxnSpPr>
        <p:spPr>
          <a:xfrm>
            <a:off x="660613" y="2920760"/>
            <a:ext cx="2595282" cy="183776"/>
          </a:xfrm>
          <a:prstGeom prst="bentConnector3">
            <a:avLst>
              <a:gd name="adj1" fmla="val 100086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AutoShape 7"/>
          <p:cNvSpPr>
            <a:spLocks noChangeArrowheads="1"/>
          </p:cNvSpPr>
          <p:nvPr/>
        </p:nvSpPr>
        <p:spPr bwMode="gray">
          <a:xfrm rot="2838943">
            <a:off x="3724659" y="4254790"/>
            <a:ext cx="860177" cy="462658"/>
          </a:xfrm>
          <a:prstGeom prst="rightArrow">
            <a:avLst>
              <a:gd name="adj1" fmla="val 50000"/>
              <a:gd name="adj2" fmla="val 67751"/>
            </a:avLst>
          </a:prstGeom>
          <a:gradFill flip="none" rotWithShape="1">
            <a:gsLst>
              <a:gs pos="42000">
                <a:srgbClr val="969696"/>
              </a:gs>
              <a:gs pos="100000">
                <a:srgbClr val="DDDDDD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Front">
              <a:rot lat="17699998" lon="21299999" rev="0"/>
            </a:camera>
            <a:lightRig rig="legacyFlat3" dir="l"/>
          </a:scene3d>
          <a:sp3d extrusionH="111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3" name="Elbow Connector 1407"/>
          <p:cNvCxnSpPr/>
          <p:nvPr/>
        </p:nvCxnSpPr>
        <p:spPr>
          <a:xfrm rot="10800000" flipV="1">
            <a:off x="6444428" y="4928430"/>
            <a:ext cx="2668620" cy="533401"/>
          </a:xfrm>
          <a:prstGeom prst="bentConnector3">
            <a:avLst>
              <a:gd name="adj1" fmla="val 99320"/>
            </a:avLst>
          </a:prstGeom>
          <a:ln w="12700"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Text Box 76"/>
          <p:cNvSpPr txBox="1">
            <a:spLocks noChangeArrowheads="1"/>
          </p:cNvSpPr>
          <p:nvPr/>
        </p:nvSpPr>
        <p:spPr bwMode="gray">
          <a:xfrm>
            <a:off x="7633830" y="5047329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10,000 JD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5" name="Elbow Connector 1409"/>
          <p:cNvCxnSpPr/>
          <p:nvPr/>
        </p:nvCxnSpPr>
        <p:spPr>
          <a:xfrm>
            <a:off x="640633" y="4902195"/>
            <a:ext cx="2595282" cy="183776"/>
          </a:xfrm>
          <a:prstGeom prst="bentConnector3">
            <a:avLst>
              <a:gd name="adj1" fmla="val 100086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 Box 76"/>
          <p:cNvSpPr txBox="1">
            <a:spLocks noChangeArrowheads="1"/>
          </p:cNvSpPr>
          <p:nvPr/>
        </p:nvSpPr>
        <p:spPr bwMode="gray">
          <a:xfrm>
            <a:off x="1710096" y="5745113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370,341 JD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035263" y="197343"/>
            <a:ext cx="802746" cy="6203457"/>
          </a:xfrm>
          <a:custGeom>
            <a:avLst/>
            <a:gdLst>
              <a:gd name="connsiteX0" fmla="*/ 88902 w 533400"/>
              <a:gd name="connsiteY0" fmla="*/ 0 h 5791200"/>
              <a:gd name="connsiteX1" fmla="*/ 533400 w 533400"/>
              <a:gd name="connsiteY1" fmla="*/ 0 h 5791200"/>
              <a:gd name="connsiteX2" fmla="*/ 533400 w 533400"/>
              <a:gd name="connsiteY2" fmla="*/ 0 h 5791200"/>
              <a:gd name="connsiteX3" fmla="*/ 533400 w 533400"/>
              <a:gd name="connsiteY3" fmla="*/ 5702298 h 5791200"/>
              <a:gd name="connsiteX4" fmla="*/ 444498 w 533400"/>
              <a:gd name="connsiteY4" fmla="*/ 5791200 h 5791200"/>
              <a:gd name="connsiteX5" fmla="*/ 0 w 533400"/>
              <a:gd name="connsiteY5" fmla="*/ 5791200 h 5791200"/>
              <a:gd name="connsiteX6" fmla="*/ 0 w 533400"/>
              <a:gd name="connsiteY6" fmla="*/ 5791200 h 5791200"/>
              <a:gd name="connsiteX7" fmla="*/ 0 w 533400"/>
              <a:gd name="connsiteY7" fmla="*/ 88902 h 5791200"/>
              <a:gd name="connsiteX8" fmla="*/ 88902 w 533400"/>
              <a:gd name="connsiteY8" fmla="*/ 0 h 5791200"/>
              <a:gd name="connsiteX0" fmla="*/ 88902 w 533400"/>
              <a:gd name="connsiteY0" fmla="*/ 0 h 5791200"/>
              <a:gd name="connsiteX1" fmla="*/ 533400 w 533400"/>
              <a:gd name="connsiteY1" fmla="*/ 0 h 5791200"/>
              <a:gd name="connsiteX2" fmla="*/ 533400 w 533400"/>
              <a:gd name="connsiteY2" fmla="*/ 0 h 5791200"/>
              <a:gd name="connsiteX3" fmla="*/ 533400 w 533400"/>
              <a:gd name="connsiteY3" fmla="*/ 5702298 h 5791200"/>
              <a:gd name="connsiteX4" fmla="*/ 444498 w 533400"/>
              <a:gd name="connsiteY4" fmla="*/ 5791200 h 5791200"/>
              <a:gd name="connsiteX5" fmla="*/ 0 w 533400"/>
              <a:gd name="connsiteY5" fmla="*/ 5791200 h 5791200"/>
              <a:gd name="connsiteX6" fmla="*/ 0 w 533400"/>
              <a:gd name="connsiteY6" fmla="*/ 4654815 h 5791200"/>
              <a:gd name="connsiteX7" fmla="*/ 0 w 533400"/>
              <a:gd name="connsiteY7" fmla="*/ 88902 h 5791200"/>
              <a:gd name="connsiteX8" fmla="*/ 88902 w 533400"/>
              <a:gd name="connsiteY8" fmla="*/ 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" h="5791200">
                <a:moveTo>
                  <a:pt x="88902" y="0"/>
                </a:moveTo>
                <a:lnTo>
                  <a:pt x="533400" y="0"/>
                </a:lnTo>
                <a:lnTo>
                  <a:pt x="533400" y="0"/>
                </a:lnTo>
                <a:lnTo>
                  <a:pt x="533400" y="5702298"/>
                </a:lnTo>
                <a:cubicBezTo>
                  <a:pt x="533400" y="5751397"/>
                  <a:pt x="493597" y="5791200"/>
                  <a:pt x="444498" y="5791200"/>
                </a:cubicBezTo>
                <a:lnTo>
                  <a:pt x="0" y="5791200"/>
                </a:lnTo>
                <a:lnTo>
                  <a:pt x="0" y="4654815"/>
                </a:lnTo>
                <a:lnTo>
                  <a:pt x="0" y="88902"/>
                </a:lnTo>
                <a:cubicBezTo>
                  <a:pt x="0" y="39803"/>
                  <a:pt x="39803" y="0"/>
                  <a:pt x="88902" y="0"/>
                </a:cubicBez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709068" y="3235800"/>
            <a:ext cx="1452642" cy="584775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7375E"/>
                </a:solidFill>
              </a:rPr>
              <a:t>Outline</a:t>
            </a:r>
            <a:endParaRPr lang="en-US" sz="3200" b="1" dirty="0">
              <a:solidFill>
                <a:srgbClr val="17375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165760" y="1501869"/>
            <a:ext cx="5591958" cy="667469"/>
            <a:chOff x="987693" y="1911745"/>
            <a:chExt cx="5591958" cy="667469"/>
          </a:xfrm>
        </p:grpSpPr>
        <p:sp>
          <p:nvSpPr>
            <p:cNvPr id="13" name="Round Diagonal Corner Rectangle 6"/>
            <p:cNvSpPr/>
            <p:nvPr/>
          </p:nvSpPr>
          <p:spPr>
            <a:xfrm>
              <a:off x="987693" y="1911745"/>
              <a:ext cx="5393118" cy="508203"/>
            </a:xfrm>
            <a:custGeom>
              <a:avLst/>
              <a:gdLst>
                <a:gd name="connsiteX0" fmla="*/ 84702 w 5393118"/>
                <a:gd name="connsiteY0" fmla="*/ 0 h 508203"/>
                <a:gd name="connsiteX1" fmla="*/ 5393118 w 5393118"/>
                <a:gd name="connsiteY1" fmla="*/ 0 h 508203"/>
                <a:gd name="connsiteX2" fmla="*/ 5393118 w 5393118"/>
                <a:gd name="connsiteY2" fmla="*/ 0 h 508203"/>
                <a:gd name="connsiteX3" fmla="*/ 5393118 w 5393118"/>
                <a:gd name="connsiteY3" fmla="*/ 423501 h 508203"/>
                <a:gd name="connsiteX4" fmla="*/ 5308416 w 5393118"/>
                <a:gd name="connsiteY4" fmla="*/ 508203 h 508203"/>
                <a:gd name="connsiteX5" fmla="*/ 0 w 5393118"/>
                <a:gd name="connsiteY5" fmla="*/ 508203 h 508203"/>
                <a:gd name="connsiteX6" fmla="*/ 0 w 5393118"/>
                <a:gd name="connsiteY6" fmla="*/ 508203 h 508203"/>
                <a:gd name="connsiteX7" fmla="*/ 0 w 5393118"/>
                <a:gd name="connsiteY7" fmla="*/ 84702 h 508203"/>
                <a:gd name="connsiteX8" fmla="*/ 84702 w 5393118"/>
                <a:gd name="connsiteY8" fmla="*/ 0 h 508203"/>
                <a:gd name="connsiteX0" fmla="*/ 84702 w 5393118"/>
                <a:gd name="connsiteY0" fmla="*/ 0 h 508203"/>
                <a:gd name="connsiteX1" fmla="*/ 5393118 w 5393118"/>
                <a:gd name="connsiteY1" fmla="*/ 0 h 508203"/>
                <a:gd name="connsiteX2" fmla="*/ 5393118 w 5393118"/>
                <a:gd name="connsiteY2" fmla="*/ 0 h 508203"/>
                <a:gd name="connsiteX3" fmla="*/ 5393118 w 5393118"/>
                <a:gd name="connsiteY3" fmla="*/ 423501 h 508203"/>
                <a:gd name="connsiteX4" fmla="*/ 4038525 w 5393118"/>
                <a:gd name="connsiteY4" fmla="*/ 508203 h 508203"/>
                <a:gd name="connsiteX5" fmla="*/ 0 w 5393118"/>
                <a:gd name="connsiteY5" fmla="*/ 508203 h 508203"/>
                <a:gd name="connsiteX6" fmla="*/ 0 w 5393118"/>
                <a:gd name="connsiteY6" fmla="*/ 508203 h 508203"/>
                <a:gd name="connsiteX7" fmla="*/ 0 w 5393118"/>
                <a:gd name="connsiteY7" fmla="*/ 84702 h 508203"/>
                <a:gd name="connsiteX8" fmla="*/ 84702 w 5393118"/>
                <a:gd name="connsiteY8" fmla="*/ 0 h 508203"/>
                <a:gd name="connsiteX0" fmla="*/ 84702 w 5393118"/>
                <a:gd name="connsiteY0" fmla="*/ 0 h 508203"/>
                <a:gd name="connsiteX1" fmla="*/ 5393118 w 5393118"/>
                <a:gd name="connsiteY1" fmla="*/ 0 h 508203"/>
                <a:gd name="connsiteX2" fmla="*/ 5393118 w 5393118"/>
                <a:gd name="connsiteY2" fmla="*/ 0 h 508203"/>
                <a:gd name="connsiteX3" fmla="*/ 4123227 w 5393118"/>
                <a:gd name="connsiteY3" fmla="*/ 407821 h 508203"/>
                <a:gd name="connsiteX4" fmla="*/ 4038525 w 5393118"/>
                <a:gd name="connsiteY4" fmla="*/ 508203 h 508203"/>
                <a:gd name="connsiteX5" fmla="*/ 0 w 5393118"/>
                <a:gd name="connsiteY5" fmla="*/ 508203 h 508203"/>
                <a:gd name="connsiteX6" fmla="*/ 0 w 5393118"/>
                <a:gd name="connsiteY6" fmla="*/ 508203 h 508203"/>
                <a:gd name="connsiteX7" fmla="*/ 0 w 5393118"/>
                <a:gd name="connsiteY7" fmla="*/ 84702 h 508203"/>
                <a:gd name="connsiteX8" fmla="*/ 84702 w 5393118"/>
                <a:gd name="connsiteY8" fmla="*/ 0 h 5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3118" h="508203">
                  <a:moveTo>
                    <a:pt x="84702" y="0"/>
                  </a:moveTo>
                  <a:lnTo>
                    <a:pt x="5393118" y="0"/>
                  </a:lnTo>
                  <a:lnTo>
                    <a:pt x="5393118" y="0"/>
                  </a:lnTo>
                  <a:lnTo>
                    <a:pt x="4123227" y="407821"/>
                  </a:lnTo>
                  <a:cubicBezTo>
                    <a:pt x="4123227" y="454601"/>
                    <a:pt x="4085305" y="508203"/>
                    <a:pt x="4038525" y="508203"/>
                  </a:cubicBezTo>
                  <a:lnTo>
                    <a:pt x="0" y="508203"/>
                  </a:lnTo>
                  <a:lnTo>
                    <a:pt x="0" y="508203"/>
                  </a:lnTo>
                  <a:lnTo>
                    <a:pt x="0" y="84702"/>
                  </a:lnTo>
                  <a:cubicBezTo>
                    <a:pt x="0" y="37922"/>
                    <a:pt x="37922" y="0"/>
                    <a:pt x="8470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8"/>
            <p:cNvSpPr/>
            <p:nvPr/>
          </p:nvSpPr>
          <p:spPr>
            <a:xfrm>
              <a:off x="1834287" y="2107967"/>
              <a:ext cx="4745364" cy="471247"/>
            </a:xfrm>
            <a:custGeom>
              <a:avLst/>
              <a:gdLst>
                <a:gd name="connsiteX0" fmla="*/ 0 w 5863448"/>
                <a:gd name="connsiteY0" fmla="*/ 0 h 627197"/>
                <a:gd name="connsiteX1" fmla="*/ 5863448 w 5863448"/>
                <a:gd name="connsiteY1" fmla="*/ 0 h 627197"/>
                <a:gd name="connsiteX2" fmla="*/ 5863448 w 5863448"/>
                <a:gd name="connsiteY2" fmla="*/ 627197 h 627197"/>
                <a:gd name="connsiteX3" fmla="*/ 0 w 5863448"/>
                <a:gd name="connsiteY3" fmla="*/ 627197 h 627197"/>
                <a:gd name="connsiteX4" fmla="*/ 0 w 5863448"/>
                <a:gd name="connsiteY4" fmla="*/ 0 h 627197"/>
                <a:gd name="connsiteX0" fmla="*/ 486007 w 5863448"/>
                <a:gd name="connsiteY0" fmla="*/ 0 h 627197"/>
                <a:gd name="connsiteX1" fmla="*/ 5863448 w 5863448"/>
                <a:gd name="connsiteY1" fmla="*/ 0 h 627197"/>
                <a:gd name="connsiteX2" fmla="*/ 5863448 w 5863448"/>
                <a:gd name="connsiteY2" fmla="*/ 627197 h 627197"/>
                <a:gd name="connsiteX3" fmla="*/ 0 w 5863448"/>
                <a:gd name="connsiteY3" fmla="*/ 627197 h 627197"/>
                <a:gd name="connsiteX4" fmla="*/ 486007 w 5863448"/>
                <a:gd name="connsiteY4" fmla="*/ 0 h 62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3448" h="627197">
                  <a:moveTo>
                    <a:pt x="486007" y="0"/>
                  </a:moveTo>
                  <a:lnTo>
                    <a:pt x="5863448" y="0"/>
                  </a:lnTo>
                  <a:lnTo>
                    <a:pt x="5863448" y="627197"/>
                  </a:lnTo>
                  <a:lnTo>
                    <a:pt x="0" y="627197"/>
                  </a:lnTo>
                  <a:lnTo>
                    <a:pt x="48600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07225" y="4026987"/>
            <a:ext cx="5596928" cy="667189"/>
            <a:chOff x="987693" y="4918675"/>
            <a:chExt cx="5596928" cy="667189"/>
          </a:xfrm>
        </p:grpSpPr>
        <p:sp>
          <p:nvSpPr>
            <p:cNvPr id="10" name="Round Diagonal Corner Rectangle 6"/>
            <p:cNvSpPr/>
            <p:nvPr/>
          </p:nvSpPr>
          <p:spPr>
            <a:xfrm>
              <a:off x="987693" y="4918675"/>
              <a:ext cx="5393118" cy="508203"/>
            </a:xfrm>
            <a:custGeom>
              <a:avLst/>
              <a:gdLst>
                <a:gd name="connsiteX0" fmla="*/ 84702 w 5393118"/>
                <a:gd name="connsiteY0" fmla="*/ 0 h 508203"/>
                <a:gd name="connsiteX1" fmla="*/ 5393118 w 5393118"/>
                <a:gd name="connsiteY1" fmla="*/ 0 h 508203"/>
                <a:gd name="connsiteX2" fmla="*/ 5393118 w 5393118"/>
                <a:gd name="connsiteY2" fmla="*/ 0 h 508203"/>
                <a:gd name="connsiteX3" fmla="*/ 5393118 w 5393118"/>
                <a:gd name="connsiteY3" fmla="*/ 423501 h 508203"/>
                <a:gd name="connsiteX4" fmla="*/ 5308416 w 5393118"/>
                <a:gd name="connsiteY4" fmla="*/ 508203 h 508203"/>
                <a:gd name="connsiteX5" fmla="*/ 0 w 5393118"/>
                <a:gd name="connsiteY5" fmla="*/ 508203 h 508203"/>
                <a:gd name="connsiteX6" fmla="*/ 0 w 5393118"/>
                <a:gd name="connsiteY6" fmla="*/ 508203 h 508203"/>
                <a:gd name="connsiteX7" fmla="*/ 0 w 5393118"/>
                <a:gd name="connsiteY7" fmla="*/ 84702 h 508203"/>
                <a:gd name="connsiteX8" fmla="*/ 84702 w 5393118"/>
                <a:gd name="connsiteY8" fmla="*/ 0 h 508203"/>
                <a:gd name="connsiteX0" fmla="*/ 84702 w 5393118"/>
                <a:gd name="connsiteY0" fmla="*/ 0 h 508203"/>
                <a:gd name="connsiteX1" fmla="*/ 5393118 w 5393118"/>
                <a:gd name="connsiteY1" fmla="*/ 0 h 508203"/>
                <a:gd name="connsiteX2" fmla="*/ 5393118 w 5393118"/>
                <a:gd name="connsiteY2" fmla="*/ 0 h 508203"/>
                <a:gd name="connsiteX3" fmla="*/ 5393118 w 5393118"/>
                <a:gd name="connsiteY3" fmla="*/ 423501 h 508203"/>
                <a:gd name="connsiteX4" fmla="*/ 4038525 w 5393118"/>
                <a:gd name="connsiteY4" fmla="*/ 508203 h 508203"/>
                <a:gd name="connsiteX5" fmla="*/ 0 w 5393118"/>
                <a:gd name="connsiteY5" fmla="*/ 508203 h 508203"/>
                <a:gd name="connsiteX6" fmla="*/ 0 w 5393118"/>
                <a:gd name="connsiteY6" fmla="*/ 508203 h 508203"/>
                <a:gd name="connsiteX7" fmla="*/ 0 w 5393118"/>
                <a:gd name="connsiteY7" fmla="*/ 84702 h 508203"/>
                <a:gd name="connsiteX8" fmla="*/ 84702 w 5393118"/>
                <a:gd name="connsiteY8" fmla="*/ 0 h 508203"/>
                <a:gd name="connsiteX0" fmla="*/ 84702 w 5393118"/>
                <a:gd name="connsiteY0" fmla="*/ 0 h 508203"/>
                <a:gd name="connsiteX1" fmla="*/ 5393118 w 5393118"/>
                <a:gd name="connsiteY1" fmla="*/ 0 h 508203"/>
                <a:gd name="connsiteX2" fmla="*/ 5393118 w 5393118"/>
                <a:gd name="connsiteY2" fmla="*/ 0 h 508203"/>
                <a:gd name="connsiteX3" fmla="*/ 4123227 w 5393118"/>
                <a:gd name="connsiteY3" fmla="*/ 407821 h 508203"/>
                <a:gd name="connsiteX4" fmla="*/ 4038525 w 5393118"/>
                <a:gd name="connsiteY4" fmla="*/ 508203 h 508203"/>
                <a:gd name="connsiteX5" fmla="*/ 0 w 5393118"/>
                <a:gd name="connsiteY5" fmla="*/ 508203 h 508203"/>
                <a:gd name="connsiteX6" fmla="*/ 0 w 5393118"/>
                <a:gd name="connsiteY6" fmla="*/ 508203 h 508203"/>
                <a:gd name="connsiteX7" fmla="*/ 0 w 5393118"/>
                <a:gd name="connsiteY7" fmla="*/ 84702 h 508203"/>
                <a:gd name="connsiteX8" fmla="*/ 84702 w 5393118"/>
                <a:gd name="connsiteY8" fmla="*/ 0 h 5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3118" h="508203">
                  <a:moveTo>
                    <a:pt x="84702" y="0"/>
                  </a:moveTo>
                  <a:lnTo>
                    <a:pt x="5393118" y="0"/>
                  </a:lnTo>
                  <a:lnTo>
                    <a:pt x="5393118" y="0"/>
                  </a:lnTo>
                  <a:lnTo>
                    <a:pt x="4123227" y="407821"/>
                  </a:lnTo>
                  <a:cubicBezTo>
                    <a:pt x="4123227" y="454601"/>
                    <a:pt x="4085305" y="508203"/>
                    <a:pt x="4038525" y="508203"/>
                  </a:cubicBezTo>
                  <a:lnTo>
                    <a:pt x="0" y="508203"/>
                  </a:lnTo>
                  <a:lnTo>
                    <a:pt x="0" y="508203"/>
                  </a:lnTo>
                  <a:lnTo>
                    <a:pt x="0" y="84702"/>
                  </a:lnTo>
                  <a:cubicBezTo>
                    <a:pt x="0" y="37922"/>
                    <a:pt x="37922" y="0"/>
                    <a:pt x="8470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8"/>
            <p:cNvSpPr/>
            <p:nvPr/>
          </p:nvSpPr>
          <p:spPr>
            <a:xfrm>
              <a:off x="1834287" y="5114617"/>
              <a:ext cx="4750334" cy="471247"/>
            </a:xfrm>
            <a:custGeom>
              <a:avLst/>
              <a:gdLst>
                <a:gd name="connsiteX0" fmla="*/ 0 w 5863448"/>
                <a:gd name="connsiteY0" fmla="*/ 0 h 627197"/>
                <a:gd name="connsiteX1" fmla="*/ 5863448 w 5863448"/>
                <a:gd name="connsiteY1" fmla="*/ 0 h 627197"/>
                <a:gd name="connsiteX2" fmla="*/ 5863448 w 5863448"/>
                <a:gd name="connsiteY2" fmla="*/ 627197 h 627197"/>
                <a:gd name="connsiteX3" fmla="*/ 0 w 5863448"/>
                <a:gd name="connsiteY3" fmla="*/ 627197 h 627197"/>
                <a:gd name="connsiteX4" fmla="*/ 0 w 5863448"/>
                <a:gd name="connsiteY4" fmla="*/ 0 h 627197"/>
                <a:gd name="connsiteX0" fmla="*/ 486007 w 5863448"/>
                <a:gd name="connsiteY0" fmla="*/ 0 h 627197"/>
                <a:gd name="connsiteX1" fmla="*/ 5863448 w 5863448"/>
                <a:gd name="connsiteY1" fmla="*/ 0 h 627197"/>
                <a:gd name="connsiteX2" fmla="*/ 5863448 w 5863448"/>
                <a:gd name="connsiteY2" fmla="*/ 627197 h 627197"/>
                <a:gd name="connsiteX3" fmla="*/ 0 w 5863448"/>
                <a:gd name="connsiteY3" fmla="*/ 627197 h 627197"/>
                <a:gd name="connsiteX4" fmla="*/ 486007 w 5863448"/>
                <a:gd name="connsiteY4" fmla="*/ 0 h 62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3448" h="627197">
                  <a:moveTo>
                    <a:pt x="486007" y="0"/>
                  </a:moveTo>
                  <a:lnTo>
                    <a:pt x="5863448" y="0"/>
                  </a:lnTo>
                  <a:lnTo>
                    <a:pt x="5863448" y="627197"/>
                  </a:lnTo>
                  <a:lnTo>
                    <a:pt x="0" y="627197"/>
                  </a:lnTo>
                  <a:lnTo>
                    <a:pt x="48600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Hexagon 30"/>
          <p:cNvSpPr/>
          <p:nvPr/>
        </p:nvSpPr>
        <p:spPr>
          <a:xfrm>
            <a:off x="2207224" y="1646894"/>
            <a:ext cx="448736" cy="386842"/>
          </a:xfrm>
          <a:prstGeom prst="hexagon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7375E"/>
                </a:solidFill>
              </a:rPr>
              <a:t>3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236258" y="673055"/>
            <a:ext cx="5600495" cy="685800"/>
            <a:chOff x="987693" y="909435"/>
            <a:chExt cx="5600495" cy="685800"/>
          </a:xfrm>
        </p:grpSpPr>
        <p:grpSp>
          <p:nvGrpSpPr>
            <p:cNvPr id="20" name="Group 19"/>
            <p:cNvGrpSpPr/>
            <p:nvPr/>
          </p:nvGrpSpPr>
          <p:grpSpPr>
            <a:xfrm>
              <a:off x="987693" y="909435"/>
              <a:ext cx="5600495" cy="685800"/>
              <a:chOff x="987693" y="909435"/>
              <a:chExt cx="5600495" cy="685800"/>
            </a:xfrm>
          </p:grpSpPr>
          <p:sp>
            <p:nvSpPr>
              <p:cNvPr id="7" name="Round Diagonal Corner Rectangle 6"/>
              <p:cNvSpPr/>
              <p:nvPr/>
            </p:nvSpPr>
            <p:spPr>
              <a:xfrm>
                <a:off x="987693" y="909435"/>
                <a:ext cx="5393118" cy="508203"/>
              </a:xfrm>
              <a:custGeom>
                <a:avLst/>
                <a:gdLst>
                  <a:gd name="connsiteX0" fmla="*/ 84702 w 5393118"/>
                  <a:gd name="connsiteY0" fmla="*/ 0 h 508203"/>
                  <a:gd name="connsiteX1" fmla="*/ 5393118 w 5393118"/>
                  <a:gd name="connsiteY1" fmla="*/ 0 h 508203"/>
                  <a:gd name="connsiteX2" fmla="*/ 5393118 w 5393118"/>
                  <a:gd name="connsiteY2" fmla="*/ 0 h 508203"/>
                  <a:gd name="connsiteX3" fmla="*/ 5393118 w 5393118"/>
                  <a:gd name="connsiteY3" fmla="*/ 423501 h 508203"/>
                  <a:gd name="connsiteX4" fmla="*/ 5308416 w 5393118"/>
                  <a:gd name="connsiteY4" fmla="*/ 508203 h 508203"/>
                  <a:gd name="connsiteX5" fmla="*/ 0 w 5393118"/>
                  <a:gd name="connsiteY5" fmla="*/ 508203 h 508203"/>
                  <a:gd name="connsiteX6" fmla="*/ 0 w 5393118"/>
                  <a:gd name="connsiteY6" fmla="*/ 508203 h 508203"/>
                  <a:gd name="connsiteX7" fmla="*/ 0 w 5393118"/>
                  <a:gd name="connsiteY7" fmla="*/ 84702 h 508203"/>
                  <a:gd name="connsiteX8" fmla="*/ 84702 w 5393118"/>
                  <a:gd name="connsiteY8" fmla="*/ 0 h 508203"/>
                  <a:gd name="connsiteX0" fmla="*/ 84702 w 5393118"/>
                  <a:gd name="connsiteY0" fmla="*/ 0 h 508203"/>
                  <a:gd name="connsiteX1" fmla="*/ 5393118 w 5393118"/>
                  <a:gd name="connsiteY1" fmla="*/ 0 h 508203"/>
                  <a:gd name="connsiteX2" fmla="*/ 5393118 w 5393118"/>
                  <a:gd name="connsiteY2" fmla="*/ 0 h 508203"/>
                  <a:gd name="connsiteX3" fmla="*/ 5393118 w 5393118"/>
                  <a:gd name="connsiteY3" fmla="*/ 423501 h 508203"/>
                  <a:gd name="connsiteX4" fmla="*/ 4038525 w 5393118"/>
                  <a:gd name="connsiteY4" fmla="*/ 508203 h 508203"/>
                  <a:gd name="connsiteX5" fmla="*/ 0 w 5393118"/>
                  <a:gd name="connsiteY5" fmla="*/ 508203 h 508203"/>
                  <a:gd name="connsiteX6" fmla="*/ 0 w 5393118"/>
                  <a:gd name="connsiteY6" fmla="*/ 508203 h 508203"/>
                  <a:gd name="connsiteX7" fmla="*/ 0 w 5393118"/>
                  <a:gd name="connsiteY7" fmla="*/ 84702 h 508203"/>
                  <a:gd name="connsiteX8" fmla="*/ 84702 w 5393118"/>
                  <a:gd name="connsiteY8" fmla="*/ 0 h 508203"/>
                  <a:gd name="connsiteX0" fmla="*/ 84702 w 5393118"/>
                  <a:gd name="connsiteY0" fmla="*/ 0 h 508203"/>
                  <a:gd name="connsiteX1" fmla="*/ 5393118 w 5393118"/>
                  <a:gd name="connsiteY1" fmla="*/ 0 h 508203"/>
                  <a:gd name="connsiteX2" fmla="*/ 5393118 w 5393118"/>
                  <a:gd name="connsiteY2" fmla="*/ 0 h 508203"/>
                  <a:gd name="connsiteX3" fmla="*/ 4123227 w 5393118"/>
                  <a:gd name="connsiteY3" fmla="*/ 407821 h 508203"/>
                  <a:gd name="connsiteX4" fmla="*/ 4038525 w 5393118"/>
                  <a:gd name="connsiteY4" fmla="*/ 508203 h 508203"/>
                  <a:gd name="connsiteX5" fmla="*/ 0 w 5393118"/>
                  <a:gd name="connsiteY5" fmla="*/ 508203 h 508203"/>
                  <a:gd name="connsiteX6" fmla="*/ 0 w 5393118"/>
                  <a:gd name="connsiteY6" fmla="*/ 508203 h 508203"/>
                  <a:gd name="connsiteX7" fmla="*/ 0 w 5393118"/>
                  <a:gd name="connsiteY7" fmla="*/ 84702 h 508203"/>
                  <a:gd name="connsiteX8" fmla="*/ 84702 w 5393118"/>
                  <a:gd name="connsiteY8" fmla="*/ 0 h 50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3118" h="508203">
                    <a:moveTo>
                      <a:pt x="84702" y="0"/>
                    </a:moveTo>
                    <a:lnTo>
                      <a:pt x="5393118" y="0"/>
                    </a:lnTo>
                    <a:lnTo>
                      <a:pt x="5393118" y="0"/>
                    </a:lnTo>
                    <a:lnTo>
                      <a:pt x="4123227" y="407821"/>
                    </a:lnTo>
                    <a:cubicBezTo>
                      <a:pt x="4123227" y="454601"/>
                      <a:pt x="4085305" y="508203"/>
                      <a:pt x="4038525" y="508203"/>
                    </a:cubicBezTo>
                    <a:lnTo>
                      <a:pt x="0" y="508203"/>
                    </a:lnTo>
                    <a:lnTo>
                      <a:pt x="0" y="508203"/>
                    </a:lnTo>
                    <a:lnTo>
                      <a:pt x="0" y="84702"/>
                    </a:lnTo>
                    <a:cubicBezTo>
                      <a:pt x="0" y="37922"/>
                      <a:pt x="37922" y="0"/>
                      <a:pt x="8470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34287" y="1123988"/>
                <a:ext cx="4753901" cy="471247"/>
              </a:xfrm>
              <a:custGeom>
                <a:avLst/>
                <a:gdLst>
                  <a:gd name="connsiteX0" fmla="*/ 0 w 5863448"/>
                  <a:gd name="connsiteY0" fmla="*/ 0 h 627197"/>
                  <a:gd name="connsiteX1" fmla="*/ 5863448 w 5863448"/>
                  <a:gd name="connsiteY1" fmla="*/ 0 h 627197"/>
                  <a:gd name="connsiteX2" fmla="*/ 5863448 w 5863448"/>
                  <a:gd name="connsiteY2" fmla="*/ 627197 h 627197"/>
                  <a:gd name="connsiteX3" fmla="*/ 0 w 5863448"/>
                  <a:gd name="connsiteY3" fmla="*/ 627197 h 627197"/>
                  <a:gd name="connsiteX4" fmla="*/ 0 w 5863448"/>
                  <a:gd name="connsiteY4" fmla="*/ 0 h 627197"/>
                  <a:gd name="connsiteX0" fmla="*/ 486007 w 5863448"/>
                  <a:gd name="connsiteY0" fmla="*/ 0 h 627197"/>
                  <a:gd name="connsiteX1" fmla="*/ 5863448 w 5863448"/>
                  <a:gd name="connsiteY1" fmla="*/ 0 h 627197"/>
                  <a:gd name="connsiteX2" fmla="*/ 5863448 w 5863448"/>
                  <a:gd name="connsiteY2" fmla="*/ 627197 h 627197"/>
                  <a:gd name="connsiteX3" fmla="*/ 0 w 5863448"/>
                  <a:gd name="connsiteY3" fmla="*/ 627197 h 627197"/>
                  <a:gd name="connsiteX4" fmla="*/ 486007 w 5863448"/>
                  <a:gd name="connsiteY4" fmla="*/ 0 h 62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3448" h="627197">
                    <a:moveTo>
                      <a:pt x="486007" y="0"/>
                    </a:moveTo>
                    <a:lnTo>
                      <a:pt x="5863448" y="0"/>
                    </a:lnTo>
                    <a:lnTo>
                      <a:pt x="5863448" y="627197"/>
                    </a:lnTo>
                    <a:lnTo>
                      <a:pt x="0" y="627197"/>
                    </a:lnTo>
                    <a:lnTo>
                      <a:pt x="486007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9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Hexagon 25"/>
            <p:cNvSpPr/>
            <p:nvPr/>
          </p:nvSpPr>
          <p:spPr>
            <a:xfrm>
              <a:off x="1009599" y="968076"/>
              <a:ext cx="448736" cy="386842"/>
            </a:xfrm>
            <a:prstGeom prst="hexagon">
              <a:avLst/>
            </a:prstGeom>
            <a:solidFill>
              <a:srgbClr val="FFFFFF">
                <a:alpha val="8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17375E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04616" y="1133570"/>
              <a:ext cx="2667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17375E"/>
                  </a:solidFill>
                </a:rPr>
                <a:t>Problem </a:t>
              </a:r>
              <a:r>
                <a:rPr lang="en-US" sz="2400" b="1" dirty="0">
                  <a:solidFill>
                    <a:srgbClr val="17375E"/>
                  </a:solidFill>
                </a:rPr>
                <a:t>Statement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11613" y="1595735"/>
            <a:ext cx="152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7375E"/>
                </a:solidFill>
              </a:rPr>
              <a:t>Objectives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193716" y="2344222"/>
            <a:ext cx="5592004" cy="653603"/>
            <a:chOff x="987693" y="2914055"/>
            <a:chExt cx="5592004" cy="653603"/>
          </a:xfrm>
        </p:grpSpPr>
        <p:grpSp>
          <p:nvGrpSpPr>
            <p:cNvPr id="45" name="Group 44"/>
            <p:cNvGrpSpPr/>
            <p:nvPr/>
          </p:nvGrpSpPr>
          <p:grpSpPr>
            <a:xfrm>
              <a:off x="987693" y="2914055"/>
              <a:ext cx="5583420" cy="649138"/>
              <a:chOff x="987693" y="2914055"/>
              <a:chExt cx="5583420" cy="649138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987693" y="2914055"/>
                <a:ext cx="5583420" cy="649138"/>
                <a:chOff x="987693" y="2914055"/>
                <a:chExt cx="5583420" cy="649138"/>
              </a:xfrm>
            </p:grpSpPr>
            <p:sp>
              <p:nvSpPr>
                <p:cNvPr id="12" name="Round Diagonal Corner Rectangle 6"/>
                <p:cNvSpPr/>
                <p:nvPr/>
              </p:nvSpPr>
              <p:spPr>
                <a:xfrm>
                  <a:off x="987693" y="2914055"/>
                  <a:ext cx="5393118" cy="508203"/>
                </a:xfrm>
                <a:custGeom>
                  <a:avLst/>
                  <a:gdLst>
                    <a:gd name="connsiteX0" fmla="*/ 84702 w 5393118"/>
                    <a:gd name="connsiteY0" fmla="*/ 0 h 508203"/>
                    <a:gd name="connsiteX1" fmla="*/ 5393118 w 5393118"/>
                    <a:gd name="connsiteY1" fmla="*/ 0 h 508203"/>
                    <a:gd name="connsiteX2" fmla="*/ 5393118 w 5393118"/>
                    <a:gd name="connsiteY2" fmla="*/ 0 h 508203"/>
                    <a:gd name="connsiteX3" fmla="*/ 5393118 w 5393118"/>
                    <a:gd name="connsiteY3" fmla="*/ 423501 h 508203"/>
                    <a:gd name="connsiteX4" fmla="*/ 5308416 w 5393118"/>
                    <a:gd name="connsiteY4" fmla="*/ 508203 h 508203"/>
                    <a:gd name="connsiteX5" fmla="*/ 0 w 5393118"/>
                    <a:gd name="connsiteY5" fmla="*/ 508203 h 508203"/>
                    <a:gd name="connsiteX6" fmla="*/ 0 w 5393118"/>
                    <a:gd name="connsiteY6" fmla="*/ 508203 h 508203"/>
                    <a:gd name="connsiteX7" fmla="*/ 0 w 5393118"/>
                    <a:gd name="connsiteY7" fmla="*/ 84702 h 508203"/>
                    <a:gd name="connsiteX8" fmla="*/ 84702 w 5393118"/>
                    <a:gd name="connsiteY8" fmla="*/ 0 h 508203"/>
                    <a:gd name="connsiteX0" fmla="*/ 84702 w 5393118"/>
                    <a:gd name="connsiteY0" fmla="*/ 0 h 508203"/>
                    <a:gd name="connsiteX1" fmla="*/ 5393118 w 5393118"/>
                    <a:gd name="connsiteY1" fmla="*/ 0 h 508203"/>
                    <a:gd name="connsiteX2" fmla="*/ 5393118 w 5393118"/>
                    <a:gd name="connsiteY2" fmla="*/ 0 h 508203"/>
                    <a:gd name="connsiteX3" fmla="*/ 5393118 w 5393118"/>
                    <a:gd name="connsiteY3" fmla="*/ 423501 h 508203"/>
                    <a:gd name="connsiteX4" fmla="*/ 4038525 w 5393118"/>
                    <a:gd name="connsiteY4" fmla="*/ 508203 h 508203"/>
                    <a:gd name="connsiteX5" fmla="*/ 0 w 5393118"/>
                    <a:gd name="connsiteY5" fmla="*/ 508203 h 508203"/>
                    <a:gd name="connsiteX6" fmla="*/ 0 w 5393118"/>
                    <a:gd name="connsiteY6" fmla="*/ 508203 h 508203"/>
                    <a:gd name="connsiteX7" fmla="*/ 0 w 5393118"/>
                    <a:gd name="connsiteY7" fmla="*/ 84702 h 508203"/>
                    <a:gd name="connsiteX8" fmla="*/ 84702 w 5393118"/>
                    <a:gd name="connsiteY8" fmla="*/ 0 h 508203"/>
                    <a:gd name="connsiteX0" fmla="*/ 84702 w 5393118"/>
                    <a:gd name="connsiteY0" fmla="*/ 0 h 508203"/>
                    <a:gd name="connsiteX1" fmla="*/ 5393118 w 5393118"/>
                    <a:gd name="connsiteY1" fmla="*/ 0 h 508203"/>
                    <a:gd name="connsiteX2" fmla="*/ 5393118 w 5393118"/>
                    <a:gd name="connsiteY2" fmla="*/ 0 h 508203"/>
                    <a:gd name="connsiteX3" fmla="*/ 4123227 w 5393118"/>
                    <a:gd name="connsiteY3" fmla="*/ 407821 h 508203"/>
                    <a:gd name="connsiteX4" fmla="*/ 4038525 w 5393118"/>
                    <a:gd name="connsiteY4" fmla="*/ 508203 h 508203"/>
                    <a:gd name="connsiteX5" fmla="*/ 0 w 5393118"/>
                    <a:gd name="connsiteY5" fmla="*/ 508203 h 508203"/>
                    <a:gd name="connsiteX6" fmla="*/ 0 w 5393118"/>
                    <a:gd name="connsiteY6" fmla="*/ 508203 h 508203"/>
                    <a:gd name="connsiteX7" fmla="*/ 0 w 5393118"/>
                    <a:gd name="connsiteY7" fmla="*/ 84702 h 508203"/>
                    <a:gd name="connsiteX8" fmla="*/ 84702 w 5393118"/>
                    <a:gd name="connsiteY8" fmla="*/ 0 h 508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3118" h="508203">
                      <a:moveTo>
                        <a:pt x="84702" y="0"/>
                      </a:moveTo>
                      <a:lnTo>
                        <a:pt x="5393118" y="0"/>
                      </a:lnTo>
                      <a:lnTo>
                        <a:pt x="5393118" y="0"/>
                      </a:lnTo>
                      <a:lnTo>
                        <a:pt x="4123227" y="407821"/>
                      </a:lnTo>
                      <a:cubicBezTo>
                        <a:pt x="4123227" y="454601"/>
                        <a:pt x="4085305" y="508203"/>
                        <a:pt x="4038525" y="508203"/>
                      </a:cubicBezTo>
                      <a:lnTo>
                        <a:pt x="0" y="508203"/>
                      </a:lnTo>
                      <a:lnTo>
                        <a:pt x="0" y="508203"/>
                      </a:lnTo>
                      <a:lnTo>
                        <a:pt x="0" y="84702"/>
                      </a:lnTo>
                      <a:cubicBezTo>
                        <a:pt x="0" y="37922"/>
                        <a:pt x="37922" y="0"/>
                        <a:pt x="84702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  <a:alpha val="50000"/>
                  </a:schemeClr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8"/>
                <p:cNvSpPr/>
                <p:nvPr/>
              </p:nvSpPr>
              <p:spPr>
                <a:xfrm>
                  <a:off x="1834287" y="3091946"/>
                  <a:ext cx="4736826" cy="471247"/>
                </a:xfrm>
                <a:custGeom>
                  <a:avLst/>
                  <a:gdLst>
                    <a:gd name="connsiteX0" fmla="*/ 0 w 5863448"/>
                    <a:gd name="connsiteY0" fmla="*/ 0 h 627197"/>
                    <a:gd name="connsiteX1" fmla="*/ 5863448 w 5863448"/>
                    <a:gd name="connsiteY1" fmla="*/ 0 h 627197"/>
                    <a:gd name="connsiteX2" fmla="*/ 5863448 w 5863448"/>
                    <a:gd name="connsiteY2" fmla="*/ 627197 h 627197"/>
                    <a:gd name="connsiteX3" fmla="*/ 0 w 5863448"/>
                    <a:gd name="connsiteY3" fmla="*/ 627197 h 627197"/>
                    <a:gd name="connsiteX4" fmla="*/ 0 w 5863448"/>
                    <a:gd name="connsiteY4" fmla="*/ 0 h 627197"/>
                    <a:gd name="connsiteX0" fmla="*/ 486007 w 5863448"/>
                    <a:gd name="connsiteY0" fmla="*/ 0 h 627197"/>
                    <a:gd name="connsiteX1" fmla="*/ 5863448 w 5863448"/>
                    <a:gd name="connsiteY1" fmla="*/ 0 h 627197"/>
                    <a:gd name="connsiteX2" fmla="*/ 5863448 w 5863448"/>
                    <a:gd name="connsiteY2" fmla="*/ 627197 h 627197"/>
                    <a:gd name="connsiteX3" fmla="*/ 0 w 5863448"/>
                    <a:gd name="connsiteY3" fmla="*/ 627197 h 627197"/>
                    <a:gd name="connsiteX4" fmla="*/ 486007 w 5863448"/>
                    <a:gd name="connsiteY4" fmla="*/ 0 h 62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63448" h="627197">
                      <a:moveTo>
                        <a:pt x="486007" y="0"/>
                      </a:moveTo>
                      <a:lnTo>
                        <a:pt x="5863448" y="0"/>
                      </a:lnTo>
                      <a:lnTo>
                        <a:pt x="5863448" y="627197"/>
                      </a:lnTo>
                      <a:lnTo>
                        <a:pt x="0" y="627197"/>
                      </a:lnTo>
                      <a:lnTo>
                        <a:pt x="486007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92000"/>
                  </a:schemeClr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" name="Hexagon 29"/>
              <p:cNvSpPr/>
              <p:nvPr/>
            </p:nvSpPr>
            <p:spPr>
              <a:xfrm>
                <a:off x="1045649" y="2979599"/>
                <a:ext cx="448736" cy="386842"/>
              </a:xfrm>
              <a:prstGeom prst="hexagon">
                <a:avLst/>
              </a:prstGeom>
              <a:solidFill>
                <a:srgbClr val="FFFFFF">
                  <a:alpha val="80000"/>
                </a:srgbClr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17375E"/>
                    </a:solidFill>
                  </a:rPr>
                  <a:t>4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304616" y="3105993"/>
              <a:ext cx="4275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17375E"/>
                  </a:solidFill>
                </a:rPr>
                <a:t>Environmental feasibility study  </a:t>
              </a:r>
              <a:endParaRPr lang="en-US" sz="2400" b="1" dirty="0">
                <a:solidFill>
                  <a:srgbClr val="17375E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626995" y="4267200"/>
            <a:ext cx="35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7375E"/>
                </a:solidFill>
              </a:rPr>
              <a:t>Technical feasibility study 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148686" y="3192800"/>
            <a:ext cx="5609032" cy="2357598"/>
            <a:chOff x="987693" y="3465692"/>
            <a:chExt cx="5609032" cy="2357598"/>
          </a:xfrm>
        </p:grpSpPr>
        <p:grpSp>
          <p:nvGrpSpPr>
            <p:cNvPr id="48" name="Group 47"/>
            <p:cNvGrpSpPr/>
            <p:nvPr/>
          </p:nvGrpSpPr>
          <p:grpSpPr>
            <a:xfrm>
              <a:off x="987693" y="3465692"/>
              <a:ext cx="5609032" cy="2357598"/>
              <a:chOff x="987693" y="3465692"/>
              <a:chExt cx="5609032" cy="235759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987693" y="5177159"/>
                <a:ext cx="5609032" cy="646131"/>
                <a:chOff x="987693" y="5920985"/>
                <a:chExt cx="5609032" cy="646131"/>
              </a:xfrm>
            </p:grpSpPr>
            <p:sp>
              <p:nvSpPr>
                <p:cNvPr id="18" name="Round Diagonal Corner Rectangle 6"/>
                <p:cNvSpPr/>
                <p:nvPr/>
              </p:nvSpPr>
              <p:spPr>
                <a:xfrm>
                  <a:off x="987693" y="5920985"/>
                  <a:ext cx="5393118" cy="508203"/>
                </a:xfrm>
                <a:custGeom>
                  <a:avLst/>
                  <a:gdLst>
                    <a:gd name="connsiteX0" fmla="*/ 84702 w 5393118"/>
                    <a:gd name="connsiteY0" fmla="*/ 0 h 508203"/>
                    <a:gd name="connsiteX1" fmla="*/ 5393118 w 5393118"/>
                    <a:gd name="connsiteY1" fmla="*/ 0 h 508203"/>
                    <a:gd name="connsiteX2" fmla="*/ 5393118 w 5393118"/>
                    <a:gd name="connsiteY2" fmla="*/ 0 h 508203"/>
                    <a:gd name="connsiteX3" fmla="*/ 5393118 w 5393118"/>
                    <a:gd name="connsiteY3" fmla="*/ 423501 h 508203"/>
                    <a:gd name="connsiteX4" fmla="*/ 5308416 w 5393118"/>
                    <a:gd name="connsiteY4" fmla="*/ 508203 h 508203"/>
                    <a:gd name="connsiteX5" fmla="*/ 0 w 5393118"/>
                    <a:gd name="connsiteY5" fmla="*/ 508203 h 508203"/>
                    <a:gd name="connsiteX6" fmla="*/ 0 w 5393118"/>
                    <a:gd name="connsiteY6" fmla="*/ 508203 h 508203"/>
                    <a:gd name="connsiteX7" fmla="*/ 0 w 5393118"/>
                    <a:gd name="connsiteY7" fmla="*/ 84702 h 508203"/>
                    <a:gd name="connsiteX8" fmla="*/ 84702 w 5393118"/>
                    <a:gd name="connsiteY8" fmla="*/ 0 h 508203"/>
                    <a:gd name="connsiteX0" fmla="*/ 84702 w 5393118"/>
                    <a:gd name="connsiteY0" fmla="*/ 0 h 508203"/>
                    <a:gd name="connsiteX1" fmla="*/ 5393118 w 5393118"/>
                    <a:gd name="connsiteY1" fmla="*/ 0 h 508203"/>
                    <a:gd name="connsiteX2" fmla="*/ 5393118 w 5393118"/>
                    <a:gd name="connsiteY2" fmla="*/ 0 h 508203"/>
                    <a:gd name="connsiteX3" fmla="*/ 5393118 w 5393118"/>
                    <a:gd name="connsiteY3" fmla="*/ 423501 h 508203"/>
                    <a:gd name="connsiteX4" fmla="*/ 4038525 w 5393118"/>
                    <a:gd name="connsiteY4" fmla="*/ 508203 h 508203"/>
                    <a:gd name="connsiteX5" fmla="*/ 0 w 5393118"/>
                    <a:gd name="connsiteY5" fmla="*/ 508203 h 508203"/>
                    <a:gd name="connsiteX6" fmla="*/ 0 w 5393118"/>
                    <a:gd name="connsiteY6" fmla="*/ 508203 h 508203"/>
                    <a:gd name="connsiteX7" fmla="*/ 0 w 5393118"/>
                    <a:gd name="connsiteY7" fmla="*/ 84702 h 508203"/>
                    <a:gd name="connsiteX8" fmla="*/ 84702 w 5393118"/>
                    <a:gd name="connsiteY8" fmla="*/ 0 h 508203"/>
                    <a:gd name="connsiteX0" fmla="*/ 84702 w 5393118"/>
                    <a:gd name="connsiteY0" fmla="*/ 0 h 508203"/>
                    <a:gd name="connsiteX1" fmla="*/ 5393118 w 5393118"/>
                    <a:gd name="connsiteY1" fmla="*/ 0 h 508203"/>
                    <a:gd name="connsiteX2" fmla="*/ 5393118 w 5393118"/>
                    <a:gd name="connsiteY2" fmla="*/ 0 h 508203"/>
                    <a:gd name="connsiteX3" fmla="*/ 4123227 w 5393118"/>
                    <a:gd name="connsiteY3" fmla="*/ 407821 h 508203"/>
                    <a:gd name="connsiteX4" fmla="*/ 4038525 w 5393118"/>
                    <a:gd name="connsiteY4" fmla="*/ 508203 h 508203"/>
                    <a:gd name="connsiteX5" fmla="*/ 0 w 5393118"/>
                    <a:gd name="connsiteY5" fmla="*/ 508203 h 508203"/>
                    <a:gd name="connsiteX6" fmla="*/ 0 w 5393118"/>
                    <a:gd name="connsiteY6" fmla="*/ 508203 h 508203"/>
                    <a:gd name="connsiteX7" fmla="*/ 0 w 5393118"/>
                    <a:gd name="connsiteY7" fmla="*/ 84702 h 508203"/>
                    <a:gd name="connsiteX8" fmla="*/ 84702 w 5393118"/>
                    <a:gd name="connsiteY8" fmla="*/ 0 h 508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3118" h="508203">
                      <a:moveTo>
                        <a:pt x="84702" y="0"/>
                      </a:moveTo>
                      <a:lnTo>
                        <a:pt x="5393118" y="0"/>
                      </a:lnTo>
                      <a:lnTo>
                        <a:pt x="5393118" y="0"/>
                      </a:lnTo>
                      <a:lnTo>
                        <a:pt x="4123227" y="407821"/>
                      </a:lnTo>
                      <a:cubicBezTo>
                        <a:pt x="4123227" y="454601"/>
                        <a:pt x="4085305" y="508203"/>
                        <a:pt x="4038525" y="508203"/>
                      </a:cubicBezTo>
                      <a:lnTo>
                        <a:pt x="0" y="508203"/>
                      </a:lnTo>
                      <a:lnTo>
                        <a:pt x="0" y="508203"/>
                      </a:lnTo>
                      <a:lnTo>
                        <a:pt x="0" y="84702"/>
                      </a:lnTo>
                      <a:cubicBezTo>
                        <a:pt x="0" y="37922"/>
                        <a:pt x="37922" y="0"/>
                        <a:pt x="84702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50000"/>
                  </a:schemeClr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8"/>
                <p:cNvSpPr/>
                <p:nvPr/>
              </p:nvSpPr>
              <p:spPr>
                <a:xfrm>
                  <a:off x="1834287" y="6095869"/>
                  <a:ext cx="4762438" cy="471247"/>
                </a:xfrm>
                <a:custGeom>
                  <a:avLst/>
                  <a:gdLst>
                    <a:gd name="connsiteX0" fmla="*/ 0 w 5863448"/>
                    <a:gd name="connsiteY0" fmla="*/ 0 h 627197"/>
                    <a:gd name="connsiteX1" fmla="*/ 5863448 w 5863448"/>
                    <a:gd name="connsiteY1" fmla="*/ 0 h 627197"/>
                    <a:gd name="connsiteX2" fmla="*/ 5863448 w 5863448"/>
                    <a:gd name="connsiteY2" fmla="*/ 627197 h 627197"/>
                    <a:gd name="connsiteX3" fmla="*/ 0 w 5863448"/>
                    <a:gd name="connsiteY3" fmla="*/ 627197 h 627197"/>
                    <a:gd name="connsiteX4" fmla="*/ 0 w 5863448"/>
                    <a:gd name="connsiteY4" fmla="*/ 0 h 627197"/>
                    <a:gd name="connsiteX0" fmla="*/ 486007 w 5863448"/>
                    <a:gd name="connsiteY0" fmla="*/ 0 h 627197"/>
                    <a:gd name="connsiteX1" fmla="*/ 5863448 w 5863448"/>
                    <a:gd name="connsiteY1" fmla="*/ 0 h 627197"/>
                    <a:gd name="connsiteX2" fmla="*/ 5863448 w 5863448"/>
                    <a:gd name="connsiteY2" fmla="*/ 627197 h 627197"/>
                    <a:gd name="connsiteX3" fmla="*/ 0 w 5863448"/>
                    <a:gd name="connsiteY3" fmla="*/ 627197 h 627197"/>
                    <a:gd name="connsiteX4" fmla="*/ 486007 w 5863448"/>
                    <a:gd name="connsiteY4" fmla="*/ 0 h 62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63448" h="627197">
                      <a:moveTo>
                        <a:pt x="486007" y="0"/>
                      </a:moveTo>
                      <a:lnTo>
                        <a:pt x="5863448" y="0"/>
                      </a:lnTo>
                      <a:lnTo>
                        <a:pt x="5863448" y="627197"/>
                      </a:lnTo>
                      <a:lnTo>
                        <a:pt x="0" y="627197"/>
                      </a:lnTo>
                      <a:lnTo>
                        <a:pt x="486007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7" name="Hexagon 26"/>
              <p:cNvSpPr/>
              <p:nvPr/>
            </p:nvSpPr>
            <p:spPr>
              <a:xfrm>
                <a:off x="1050441" y="5240637"/>
                <a:ext cx="448736" cy="386842"/>
              </a:xfrm>
              <a:prstGeom prst="hexagon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17375E"/>
                    </a:solidFill>
                  </a:rPr>
                  <a:t>7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1066119" y="4355604"/>
                <a:ext cx="448736" cy="386842"/>
              </a:xfrm>
              <a:prstGeom prst="hexagon">
                <a:avLst>
                  <a:gd name="adj" fmla="val 16895"/>
                  <a:gd name="vf" fmla="val 115470"/>
                </a:avLst>
              </a:prstGeom>
              <a:solidFill>
                <a:schemeClr val="bg1">
                  <a:alpha val="8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17375E"/>
                    </a:solidFill>
                  </a:rPr>
                  <a:t>6</a:t>
                </a: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998198" y="3465692"/>
                <a:ext cx="5598527" cy="528798"/>
                <a:chOff x="1006870" y="4043851"/>
                <a:chExt cx="5598527" cy="528798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1006870" y="4043851"/>
                  <a:ext cx="5598527" cy="528798"/>
                  <a:chOff x="1006870" y="4043851"/>
                  <a:chExt cx="5598527" cy="528798"/>
                </a:xfrm>
              </p:grpSpPr>
              <p:sp>
                <p:nvSpPr>
                  <p:cNvPr id="11" name="Round Diagonal Corner Rectangle 6"/>
                  <p:cNvSpPr/>
                  <p:nvPr/>
                </p:nvSpPr>
                <p:spPr>
                  <a:xfrm>
                    <a:off x="1006870" y="4043851"/>
                    <a:ext cx="5393118" cy="508203"/>
                  </a:xfrm>
                  <a:custGeom>
                    <a:avLst/>
                    <a:gdLst>
                      <a:gd name="connsiteX0" fmla="*/ 84702 w 5393118"/>
                      <a:gd name="connsiteY0" fmla="*/ 0 h 508203"/>
                      <a:gd name="connsiteX1" fmla="*/ 5393118 w 5393118"/>
                      <a:gd name="connsiteY1" fmla="*/ 0 h 508203"/>
                      <a:gd name="connsiteX2" fmla="*/ 5393118 w 5393118"/>
                      <a:gd name="connsiteY2" fmla="*/ 0 h 508203"/>
                      <a:gd name="connsiteX3" fmla="*/ 5393118 w 5393118"/>
                      <a:gd name="connsiteY3" fmla="*/ 423501 h 508203"/>
                      <a:gd name="connsiteX4" fmla="*/ 5308416 w 5393118"/>
                      <a:gd name="connsiteY4" fmla="*/ 508203 h 508203"/>
                      <a:gd name="connsiteX5" fmla="*/ 0 w 5393118"/>
                      <a:gd name="connsiteY5" fmla="*/ 508203 h 508203"/>
                      <a:gd name="connsiteX6" fmla="*/ 0 w 5393118"/>
                      <a:gd name="connsiteY6" fmla="*/ 508203 h 508203"/>
                      <a:gd name="connsiteX7" fmla="*/ 0 w 5393118"/>
                      <a:gd name="connsiteY7" fmla="*/ 84702 h 508203"/>
                      <a:gd name="connsiteX8" fmla="*/ 84702 w 5393118"/>
                      <a:gd name="connsiteY8" fmla="*/ 0 h 508203"/>
                      <a:gd name="connsiteX0" fmla="*/ 84702 w 5393118"/>
                      <a:gd name="connsiteY0" fmla="*/ 0 h 508203"/>
                      <a:gd name="connsiteX1" fmla="*/ 5393118 w 5393118"/>
                      <a:gd name="connsiteY1" fmla="*/ 0 h 508203"/>
                      <a:gd name="connsiteX2" fmla="*/ 5393118 w 5393118"/>
                      <a:gd name="connsiteY2" fmla="*/ 0 h 508203"/>
                      <a:gd name="connsiteX3" fmla="*/ 5393118 w 5393118"/>
                      <a:gd name="connsiteY3" fmla="*/ 423501 h 508203"/>
                      <a:gd name="connsiteX4" fmla="*/ 4038525 w 5393118"/>
                      <a:gd name="connsiteY4" fmla="*/ 508203 h 508203"/>
                      <a:gd name="connsiteX5" fmla="*/ 0 w 5393118"/>
                      <a:gd name="connsiteY5" fmla="*/ 508203 h 508203"/>
                      <a:gd name="connsiteX6" fmla="*/ 0 w 5393118"/>
                      <a:gd name="connsiteY6" fmla="*/ 508203 h 508203"/>
                      <a:gd name="connsiteX7" fmla="*/ 0 w 5393118"/>
                      <a:gd name="connsiteY7" fmla="*/ 84702 h 508203"/>
                      <a:gd name="connsiteX8" fmla="*/ 84702 w 5393118"/>
                      <a:gd name="connsiteY8" fmla="*/ 0 h 508203"/>
                      <a:gd name="connsiteX0" fmla="*/ 84702 w 5393118"/>
                      <a:gd name="connsiteY0" fmla="*/ 0 h 508203"/>
                      <a:gd name="connsiteX1" fmla="*/ 5393118 w 5393118"/>
                      <a:gd name="connsiteY1" fmla="*/ 0 h 508203"/>
                      <a:gd name="connsiteX2" fmla="*/ 5393118 w 5393118"/>
                      <a:gd name="connsiteY2" fmla="*/ 0 h 508203"/>
                      <a:gd name="connsiteX3" fmla="*/ 4123227 w 5393118"/>
                      <a:gd name="connsiteY3" fmla="*/ 407821 h 508203"/>
                      <a:gd name="connsiteX4" fmla="*/ 4038525 w 5393118"/>
                      <a:gd name="connsiteY4" fmla="*/ 508203 h 508203"/>
                      <a:gd name="connsiteX5" fmla="*/ 0 w 5393118"/>
                      <a:gd name="connsiteY5" fmla="*/ 508203 h 508203"/>
                      <a:gd name="connsiteX6" fmla="*/ 0 w 5393118"/>
                      <a:gd name="connsiteY6" fmla="*/ 508203 h 508203"/>
                      <a:gd name="connsiteX7" fmla="*/ 0 w 5393118"/>
                      <a:gd name="connsiteY7" fmla="*/ 84702 h 508203"/>
                      <a:gd name="connsiteX8" fmla="*/ 84702 w 5393118"/>
                      <a:gd name="connsiteY8" fmla="*/ 0 h 508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93118" h="508203">
                        <a:moveTo>
                          <a:pt x="84702" y="0"/>
                        </a:moveTo>
                        <a:lnTo>
                          <a:pt x="5393118" y="0"/>
                        </a:lnTo>
                        <a:lnTo>
                          <a:pt x="5393118" y="0"/>
                        </a:lnTo>
                        <a:lnTo>
                          <a:pt x="4123227" y="407821"/>
                        </a:lnTo>
                        <a:cubicBezTo>
                          <a:pt x="4123227" y="454601"/>
                          <a:pt x="4085305" y="508203"/>
                          <a:pt x="4038525" y="508203"/>
                        </a:cubicBezTo>
                        <a:lnTo>
                          <a:pt x="0" y="508203"/>
                        </a:lnTo>
                        <a:lnTo>
                          <a:pt x="0" y="508203"/>
                        </a:lnTo>
                        <a:lnTo>
                          <a:pt x="0" y="84702"/>
                        </a:lnTo>
                        <a:cubicBezTo>
                          <a:pt x="0" y="37922"/>
                          <a:pt x="37922" y="0"/>
                          <a:pt x="84702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  <a:alpha val="50000"/>
                    </a:schemeClr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" name="Rectangle 8"/>
                  <p:cNvSpPr/>
                  <p:nvPr/>
                </p:nvSpPr>
                <p:spPr>
                  <a:xfrm>
                    <a:off x="1834287" y="4101402"/>
                    <a:ext cx="4771110" cy="471247"/>
                  </a:xfrm>
                  <a:custGeom>
                    <a:avLst/>
                    <a:gdLst>
                      <a:gd name="connsiteX0" fmla="*/ 0 w 5863448"/>
                      <a:gd name="connsiteY0" fmla="*/ 0 h 627197"/>
                      <a:gd name="connsiteX1" fmla="*/ 5863448 w 5863448"/>
                      <a:gd name="connsiteY1" fmla="*/ 0 h 627197"/>
                      <a:gd name="connsiteX2" fmla="*/ 5863448 w 5863448"/>
                      <a:gd name="connsiteY2" fmla="*/ 627197 h 627197"/>
                      <a:gd name="connsiteX3" fmla="*/ 0 w 5863448"/>
                      <a:gd name="connsiteY3" fmla="*/ 627197 h 627197"/>
                      <a:gd name="connsiteX4" fmla="*/ 0 w 5863448"/>
                      <a:gd name="connsiteY4" fmla="*/ 0 h 627197"/>
                      <a:gd name="connsiteX0" fmla="*/ 486007 w 5863448"/>
                      <a:gd name="connsiteY0" fmla="*/ 0 h 627197"/>
                      <a:gd name="connsiteX1" fmla="*/ 5863448 w 5863448"/>
                      <a:gd name="connsiteY1" fmla="*/ 0 h 627197"/>
                      <a:gd name="connsiteX2" fmla="*/ 5863448 w 5863448"/>
                      <a:gd name="connsiteY2" fmla="*/ 627197 h 627197"/>
                      <a:gd name="connsiteX3" fmla="*/ 0 w 5863448"/>
                      <a:gd name="connsiteY3" fmla="*/ 627197 h 627197"/>
                      <a:gd name="connsiteX4" fmla="*/ 486007 w 5863448"/>
                      <a:gd name="connsiteY4" fmla="*/ 0 h 627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63448" h="627197">
                        <a:moveTo>
                          <a:pt x="486007" y="0"/>
                        </a:moveTo>
                        <a:lnTo>
                          <a:pt x="5863448" y="0"/>
                        </a:lnTo>
                        <a:lnTo>
                          <a:pt x="5863448" y="627197"/>
                        </a:lnTo>
                        <a:lnTo>
                          <a:pt x="0" y="627197"/>
                        </a:lnTo>
                        <a:lnTo>
                          <a:pt x="486007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9" name="Hexagon 28"/>
                <p:cNvSpPr/>
                <p:nvPr/>
              </p:nvSpPr>
              <p:spPr>
                <a:xfrm>
                  <a:off x="1103436" y="4082985"/>
                  <a:ext cx="448736" cy="386842"/>
                </a:xfrm>
                <a:prstGeom prst="hexagon">
                  <a:avLst/>
                </a:prstGeom>
                <a:solidFill>
                  <a:schemeClr val="bg1">
                    <a:lumMod val="85000"/>
                    <a:alpha val="80000"/>
                  </a:schemeClr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rgbClr val="17375E"/>
                      </a:solidFill>
                    </a:rPr>
                    <a:t>5</a:t>
                  </a:r>
                </a:p>
              </p:txBody>
            </p:sp>
          </p:grpSp>
        </p:grpSp>
        <p:sp>
          <p:nvSpPr>
            <p:cNvPr id="37" name="TextBox 36"/>
            <p:cNvSpPr txBox="1"/>
            <p:nvPr/>
          </p:nvSpPr>
          <p:spPr>
            <a:xfrm>
              <a:off x="2347634" y="5352043"/>
              <a:ext cx="34683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17375E"/>
                  </a:solidFill>
                </a:rPr>
                <a:t>Financial </a:t>
              </a:r>
              <a:r>
                <a:rPr lang="en-US" sz="2400" b="1" dirty="0">
                  <a:solidFill>
                    <a:srgbClr val="17375E"/>
                  </a:solidFill>
                </a:rPr>
                <a:t>feasibility study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36258" y="5716250"/>
            <a:ext cx="5649327" cy="674055"/>
            <a:chOff x="987693" y="909435"/>
            <a:chExt cx="5649327" cy="674055"/>
          </a:xfrm>
          <a:solidFill>
            <a:srgbClr val="D9D9D9">
              <a:alpha val="92000"/>
            </a:srgbClr>
          </a:solidFill>
        </p:grpSpPr>
        <p:grpSp>
          <p:nvGrpSpPr>
            <p:cNvPr id="40" name="Group 39"/>
            <p:cNvGrpSpPr/>
            <p:nvPr/>
          </p:nvGrpSpPr>
          <p:grpSpPr>
            <a:xfrm>
              <a:off x="987693" y="909435"/>
              <a:ext cx="5626241" cy="674055"/>
              <a:chOff x="987693" y="909435"/>
              <a:chExt cx="5626241" cy="674055"/>
            </a:xfrm>
            <a:grpFill/>
          </p:grpSpPr>
          <p:sp>
            <p:nvSpPr>
              <p:cNvPr id="43" name="Round Diagonal Corner Rectangle 6"/>
              <p:cNvSpPr/>
              <p:nvPr/>
            </p:nvSpPr>
            <p:spPr>
              <a:xfrm>
                <a:off x="987693" y="909435"/>
                <a:ext cx="5393118" cy="508203"/>
              </a:xfrm>
              <a:custGeom>
                <a:avLst/>
                <a:gdLst>
                  <a:gd name="connsiteX0" fmla="*/ 84702 w 5393118"/>
                  <a:gd name="connsiteY0" fmla="*/ 0 h 508203"/>
                  <a:gd name="connsiteX1" fmla="*/ 5393118 w 5393118"/>
                  <a:gd name="connsiteY1" fmla="*/ 0 h 508203"/>
                  <a:gd name="connsiteX2" fmla="*/ 5393118 w 5393118"/>
                  <a:gd name="connsiteY2" fmla="*/ 0 h 508203"/>
                  <a:gd name="connsiteX3" fmla="*/ 5393118 w 5393118"/>
                  <a:gd name="connsiteY3" fmla="*/ 423501 h 508203"/>
                  <a:gd name="connsiteX4" fmla="*/ 5308416 w 5393118"/>
                  <a:gd name="connsiteY4" fmla="*/ 508203 h 508203"/>
                  <a:gd name="connsiteX5" fmla="*/ 0 w 5393118"/>
                  <a:gd name="connsiteY5" fmla="*/ 508203 h 508203"/>
                  <a:gd name="connsiteX6" fmla="*/ 0 w 5393118"/>
                  <a:gd name="connsiteY6" fmla="*/ 508203 h 508203"/>
                  <a:gd name="connsiteX7" fmla="*/ 0 w 5393118"/>
                  <a:gd name="connsiteY7" fmla="*/ 84702 h 508203"/>
                  <a:gd name="connsiteX8" fmla="*/ 84702 w 5393118"/>
                  <a:gd name="connsiteY8" fmla="*/ 0 h 508203"/>
                  <a:gd name="connsiteX0" fmla="*/ 84702 w 5393118"/>
                  <a:gd name="connsiteY0" fmla="*/ 0 h 508203"/>
                  <a:gd name="connsiteX1" fmla="*/ 5393118 w 5393118"/>
                  <a:gd name="connsiteY1" fmla="*/ 0 h 508203"/>
                  <a:gd name="connsiteX2" fmla="*/ 5393118 w 5393118"/>
                  <a:gd name="connsiteY2" fmla="*/ 0 h 508203"/>
                  <a:gd name="connsiteX3" fmla="*/ 5393118 w 5393118"/>
                  <a:gd name="connsiteY3" fmla="*/ 423501 h 508203"/>
                  <a:gd name="connsiteX4" fmla="*/ 4038525 w 5393118"/>
                  <a:gd name="connsiteY4" fmla="*/ 508203 h 508203"/>
                  <a:gd name="connsiteX5" fmla="*/ 0 w 5393118"/>
                  <a:gd name="connsiteY5" fmla="*/ 508203 h 508203"/>
                  <a:gd name="connsiteX6" fmla="*/ 0 w 5393118"/>
                  <a:gd name="connsiteY6" fmla="*/ 508203 h 508203"/>
                  <a:gd name="connsiteX7" fmla="*/ 0 w 5393118"/>
                  <a:gd name="connsiteY7" fmla="*/ 84702 h 508203"/>
                  <a:gd name="connsiteX8" fmla="*/ 84702 w 5393118"/>
                  <a:gd name="connsiteY8" fmla="*/ 0 h 508203"/>
                  <a:gd name="connsiteX0" fmla="*/ 84702 w 5393118"/>
                  <a:gd name="connsiteY0" fmla="*/ 0 h 508203"/>
                  <a:gd name="connsiteX1" fmla="*/ 5393118 w 5393118"/>
                  <a:gd name="connsiteY1" fmla="*/ 0 h 508203"/>
                  <a:gd name="connsiteX2" fmla="*/ 5393118 w 5393118"/>
                  <a:gd name="connsiteY2" fmla="*/ 0 h 508203"/>
                  <a:gd name="connsiteX3" fmla="*/ 4123227 w 5393118"/>
                  <a:gd name="connsiteY3" fmla="*/ 407821 h 508203"/>
                  <a:gd name="connsiteX4" fmla="*/ 4038525 w 5393118"/>
                  <a:gd name="connsiteY4" fmla="*/ 508203 h 508203"/>
                  <a:gd name="connsiteX5" fmla="*/ 0 w 5393118"/>
                  <a:gd name="connsiteY5" fmla="*/ 508203 h 508203"/>
                  <a:gd name="connsiteX6" fmla="*/ 0 w 5393118"/>
                  <a:gd name="connsiteY6" fmla="*/ 508203 h 508203"/>
                  <a:gd name="connsiteX7" fmla="*/ 0 w 5393118"/>
                  <a:gd name="connsiteY7" fmla="*/ 84702 h 508203"/>
                  <a:gd name="connsiteX8" fmla="*/ 84702 w 5393118"/>
                  <a:gd name="connsiteY8" fmla="*/ 0 h 50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3118" h="508203">
                    <a:moveTo>
                      <a:pt x="84702" y="0"/>
                    </a:moveTo>
                    <a:lnTo>
                      <a:pt x="5393118" y="0"/>
                    </a:lnTo>
                    <a:lnTo>
                      <a:pt x="5393118" y="0"/>
                    </a:lnTo>
                    <a:lnTo>
                      <a:pt x="4123227" y="407821"/>
                    </a:lnTo>
                    <a:cubicBezTo>
                      <a:pt x="4123227" y="454601"/>
                      <a:pt x="4085305" y="508203"/>
                      <a:pt x="4038525" y="508203"/>
                    </a:cubicBezTo>
                    <a:lnTo>
                      <a:pt x="0" y="508203"/>
                    </a:lnTo>
                    <a:lnTo>
                      <a:pt x="0" y="508203"/>
                    </a:lnTo>
                    <a:lnTo>
                      <a:pt x="0" y="84702"/>
                    </a:lnTo>
                    <a:cubicBezTo>
                      <a:pt x="0" y="37922"/>
                      <a:pt x="37922" y="0"/>
                      <a:pt x="8470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  <a:alpha val="52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8"/>
              <p:cNvSpPr/>
              <p:nvPr/>
            </p:nvSpPr>
            <p:spPr>
              <a:xfrm>
                <a:off x="1834287" y="1112243"/>
                <a:ext cx="4779647" cy="471247"/>
              </a:xfrm>
              <a:custGeom>
                <a:avLst/>
                <a:gdLst>
                  <a:gd name="connsiteX0" fmla="*/ 0 w 5863448"/>
                  <a:gd name="connsiteY0" fmla="*/ 0 h 627197"/>
                  <a:gd name="connsiteX1" fmla="*/ 5863448 w 5863448"/>
                  <a:gd name="connsiteY1" fmla="*/ 0 h 627197"/>
                  <a:gd name="connsiteX2" fmla="*/ 5863448 w 5863448"/>
                  <a:gd name="connsiteY2" fmla="*/ 627197 h 627197"/>
                  <a:gd name="connsiteX3" fmla="*/ 0 w 5863448"/>
                  <a:gd name="connsiteY3" fmla="*/ 627197 h 627197"/>
                  <a:gd name="connsiteX4" fmla="*/ 0 w 5863448"/>
                  <a:gd name="connsiteY4" fmla="*/ 0 h 627197"/>
                  <a:gd name="connsiteX0" fmla="*/ 486007 w 5863448"/>
                  <a:gd name="connsiteY0" fmla="*/ 0 h 627197"/>
                  <a:gd name="connsiteX1" fmla="*/ 5863448 w 5863448"/>
                  <a:gd name="connsiteY1" fmla="*/ 0 h 627197"/>
                  <a:gd name="connsiteX2" fmla="*/ 5863448 w 5863448"/>
                  <a:gd name="connsiteY2" fmla="*/ 627197 h 627197"/>
                  <a:gd name="connsiteX3" fmla="*/ 0 w 5863448"/>
                  <a:gd name="connsiteY3" fmla="*/ 627197 h 627197"/>
                  <a:gd name="connsiteX4" fmla="*/ 486007 w 5863448"/>
                  <a:gd name="connsiteY4" fmla="*/ 0 h 62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3448" h="627197">
                    <a:moveTo>
                      <a:pt x="486007" y="0"/>
                    </a:moveTo>
                    <a:lnTo>
                      <a:pt x="5863448" y="0"/>
                    </a:lnTo>
                    <a:lnTo>
                      <a:pt x="5863448" y="627197"/>
                    </a:lnTo>
                    <a:lnTo>
                      <a:pt x="0" y="627197"/>
                    </a:lnTo>
                    <a:lnTo>
                      <a:pt x="486007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Hexagon 40"/>
            <p:cNvSpPr/>
            <p:nvPr/>
          </p:nvSpPr>
          <p:spPr>
            <a:xfrm>
              <a:off x="1040955" y="968076"/>
              <a:ext cx="448736" cy="386842"/>
            </a:xfrm>
            <a:prstGeom prst="hexagon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17375E"/>
                  </a:solidFill>
                </a:rPr>
                <a:t>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04616" y="1107778"/>
              <a:ext cx="4332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17375E"/>
                  </a:solidFill>
                </a:rPr>
                <a:t>Conclusion &amp; Recommendation 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562473" y="3276600"/>
            <a:ext cx="365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7375E"/>
                </a:solidFill>
              </a:rPr>
              <a:t>Marketing feasibility study </a:t>
            </a:r>
          </a:p>
        </p:txBody>
      </p:sp>
      <p:grpSp>
        <p:nvGrpSpPr>
          <p:cNvPr id="50" name="Group 37"/>
          <p:cNvGrpSpPr/>
          <p:nvPr/>
        </p:nvGrpSpPr>
        <p:grpSpPr>
          <a:xfrm>
            <a:off x="2214352" y="-17210"/>
            <a:ext cx="5600495" cy="685800"/>
            <a:chOff x="987693" y="909435"/>
            <a:chExt cx="5600495" cy="685800"/>
          </a:xfrm>
        </p:grpSpPr>
        <p:grpSp>
          <p:nvGrpSpPr>
            <p:cNvPr id="52" name="Group 19"/>
            <p:cNvGrpSpPr/>
            <p:nvPr/>
          </p:nvGrpSpPr>
          <p:grpSpPr>
            <a:xfrm>
              <a:off x="987693" y="909435"/>
              <a:ext cx="5600495" cy="685800"/>
              <a:chOff x="987693" y="909435"/>
              <a:chExt cx="5600495" cy="685800"/>
            </a:xfrm>
          </p:grpSpPr>
          <p:sp>
            <p:nvSpPr>
              <p:cNvPr id="55" name="Round Diagonal Corner Rectangle 6"/>
              <p:cNvSpPr/>
              <p:nvPr/>
            </p:nvSpPr>
            <p:spPr>
              <a:xfrm>
                <a:off x="987693" y="909435"/>
                <a:ext cx="5393118" cy="508203"/>
              </a:xfrm>
              <a:custGeom>
                <a:avLst/>
                <a:gdLst>
                  <a:gd name="connsiteX0" fmla="*/ 84702 w 5393118"/>
                  <a:gd name="connsiteY0" fmla="*/ 0 h 508203"/>
                  <a:gd name="connsiteX1" fmla="*/ 5393118 w 5393118"/>
                  <a:gd name="connsiteY1" fmla="*/ 0 h 508203"/>
                  <a:gd name="connsiteX2" fmla="*/ 5393118 w 5393118"/>
                  <a:gd name="connsiteY2" fmla="*/ 0 h 508203"/>
                  <a:gd name="connsiteX3" fmla="*/ 5393118 w 5393118"/>
                  <a:gd name="connsiteY3" fmla="*/ 423501 h 508203"/>
                  <a:gd name="connsiteX4" fmla="*/ 5308416 w 5393118"/>
                  <a:gd name="connsiteY4" fmla="*/ 508203 h 508203"/>
                  <a:gd name="connsiteX5" fmla="*/ 0 w 5393118"/>
                  <a:gd name="connsiteY5" fmla="*/ 508203 h 508203"/>
                  <a:gd name="connsiteX6" fmla="*/ 0 w 5393118"/>
                  <a:gd name="connsiteY6" fmla="*/ 508203 h 508203"/>
                  <a:gd name="connsiteX7" fmla="*/ 0 w 5393118"/>
                  <a:gd name="connsiteY7" fmla="*/ 84702 h 508203"/>
                  <a:gd name="connsiteX8" fmla="*/ 84702 w 5393118"/>
                  <a:gd name="connsiteY8" fmla="*/ 0 h 508203"/>
                  <a:gd name="connsiteX0" fmla="*/ 84702 w 5393118"/>
                  <a:gd name="connsiteY0" fmla="*/ 0 h 508203"/>
                  <a:gd name="connsiteX1" fmla="*/ 5393118 w 5393118"/>
                  <a:gd name="connsiteY1" fmla="*/ 0 h 508203"/>
                  <a:gd name="connsiteX2" fmla="*/ 5393118 w 5393118"/>
                  <a:gd name="connsiteY2" fmla="*/ 0 h 508203"/>
                  <a:gd name="connsiteX3" fmla="*/ 5393118 w 5393118"/>
                  <a:gd name="connsiteY3" fmla="*/ 423501 h 508203"/>
                  <a:gd name="connsiteX4" fmla="*/ 4038525 w 5393118"/>
                  <a:gd name="connsiteY4" fmla="*/ 508203 h 508203"/>
                  <a:gd name="connsiteX5" fmla="*/ 0 w 5393118"/>
                  <a:gd name="connsiteY5" fmla="*/ 508203 h 508203"/>
                  <a:gd name="connsiteX6" fmla="*/ 0 w 5393118"/>
                  <a:gd name="connsiteY6" fmla="*/ 508203 h 508203"/>
                  <a:gd name="connsiteX7" fmla="*/ 0 w 5393118"/>
                  <a:gd name="connsiteY7" fmla="*/ 84702 h 508203"/>
                  <a:gd name="connsiteX8" fmla="*/ 84702 w 5393118"/>
                  <a:gd name="connsiteY8" fmla="*/ 0 h 508203"/>
                  <a:gd name="connsiteX0" fmla="*/ 84702 w 5393118"/>
                  <a:gd name="connsiteY0" fmla="*/ 0 h 508203"/>
                  <a:gd name="connsiteX1" fmla="*/ 5393118 w 5393118"/>
                  <a:gd name="connsiteY1" fmla="*/ 0 h 508203"/>
                  <a:gd name="connsiteX2" fmla="*/ 5393118 w 5393118"/>
                  <a:gd name="connsiteY2" fmla="*/ 0 h 508203"/>
                  <a:gd name="connsiteX3" fmla="*/ 4123227 w 5393118"/>
                  <a:gd name="connsiteY3" fmla="*/ 407821 h 508203"/>
                  <a:gd name="connsiteX4" fmla="*/ 4038525 w 5393118"/>
                  <a:gd name="connsiteY4" fmla="*/ 508203 h 508203"/>
                  <a:gd name="connsiteX5" fmla="*/ 0 w 5393118"/>
                  <a:gd name="connsiteY5" fmla="*/ 508203 h 508203"/>
                  <a:gd name="connsiteX6" fmla="*/ 0 w 5393118"/>
                  <a:gd name="connsiteY6" fmla="*/ 508203 h 508203"/>
                  <a:gd name="connsiteX7" fmla="*/ 0 w 5393118"/>
                  <a:gd name="connsiteY7" fmla="*/ 84702 h 508203"/>
                  <a:gd name="connsiteX8" fmla="*/ 84702 w 5393118"/>
                  <a:gd name="connsiteY8" fmla="*/ 0 h 508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3118" h="508203">
                    <a:moveTo>
                      <a:pt x="84702" y="0"/>
                    </a:moveTo>
                    <a:lnTo>
                      <a:pt x="5393118" y="0"/>
                    </a:lnTo>
                    <a:lnTo>
                      <a:pt x="5393118" y="0"/>
                    </a:lnTo>
                    <a:lnTo>
                      <a:pt x="4123227" y="407821"/>
                    </a:lnTo>
                    <a:cubicBezTo>
                      <a:pt x="4123227" y="454601"/>
                      <a:pt x="4085305" y="508203"/>
                      <a:pt x="4038525" y="508203"/>
                    </a:cubicBezTo>
                    <a:lnTo>
                      <a:pt x="0" y="508203"/>
                    </a:lnTo>
                    <a:lnTo>
                      <a:pt x="0" y="508203"/>
                    </a:lnTo>
                    <a:lnTo>
                      <a:pt x="0" y="84702"/>
                    </a:lnTo>
                    <a:cubicBezTo>
                      <a:pt x="0" y="37922"/>
                      <a:pt x="37922" y="0"/>
                      <a:pt x="8470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8"/>
              <p:cNvSpPr/>
              <p:nvPr/>
            </p:nvSpPr>
            <p:spPr>
              <a:xfrm>
                <a:off x="1834287" y="1123988"/>
                <a:ext cx="4753901" cy="471247"/>
              </a:xfrm>
              <a:custGeom>
                <a:avLst/>
                <a:gdLst>
                  <a:gd name="connsiteX0" fmla="*/ 0 w 5863448"/>
                  <a:gd name="connsiteY0" fmla="*/ 0 h 627197"/>
                  <a:gd name="connsiteX1" fmla="*/ 5863448 w 5863448"/>
                  <a:gd name="connsiteY1" fmla="*/ 0 h 627197"/>
                  <a:gd name="connsiteX2" fmla="*/ 5863448 w 5863448"/>
                  <a:gd name="connsiteY2" fmla="*/ 627197 h 627197"/>
                  <a:gd name="connsiteX3" fmla="*/ 0 w 5863448"/>
                  <a:gd name="connsiteY3" fmla="*/ 627197 h 627197"/>
                  <a:gd name="connsiteX4" fmla="*/ 0 w 5863448"/>
                  <a:gd name="connsiteY4" fmla="*/ 0 h 627197"/>
                  <a:gd name="connsiteX0" fmla="*/ 486007 w 5863448"/>
                  <a:gd name="connsiteY0" fmla="*/ 0 h 627197"/>
                  <a:gd name="connsiteX1" fmla="*/ 5863448 w 5863448"/>
                  <a:gd name="connsiteY1" fmla="*/ 0 h 627197"/>
                  <a:gd name="connsiteX2" fmla="*/ 5863448 w 5863448"/>
                  <a:gd name="connsiteY2" fmla="*/ 627197 h 627197"/>
                  <a:gd name="connsiteX3" fmla="*/ 0 w 5863448"/>
                  <a:gd name="connsiteY3" fmla="*/ 627197 h 627197"/>
                  <a:gd name="connsiteX4" fmla="*/ 486007 w 5863448"/>
                  <a:gd name="connsiteY4" fmla="*/ 0 h 62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3448" h="627197">
                    <a:moveTo>
                      <a:pt x="486007" y="0"/>
                    </a:moveTo>
                    <a:lnTo>
                      <a:pt x="5863448" y="0"/>
                    </a:lnTo>
                    <a:lnTo>
                      <a:pt x="5863448" y="627197"/>
                    </a:lnTo>
                    <a:lnTo>
                      <a:pt x="0" y="627197"/>
                    </a:lnTo>
                    <a:lnTo>
                      <a:pt x="486007" y="0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Hexagon 25"/>
            <p:cNvSpPr/>
            <p:nvPr/>
          </p:nvSpPr>
          <p:spPr>
            <a:xfrm>
              <a:off x="1009599" y="968076"/>
              <a:ext cx="448736" cy="386842"/>
            </a:xfrm>
            <a:prstGeom prst="hexagon">
              <a:avLst/>
            </a:prstGeom>
            <a:solidFill>
              <a:srgbClr val="FFFFFF">
                <a:alpha val="80000"/>
              </a:srgb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17375E"/>
                  </a:solidFill>
                </a:rPr>
                <a:t>1</a:t>
              </a:r>
              <a:endParaRPr lang="en-US" sz="2400" dirty="0">
                <a:solidFill>
                  <a:srgbClr val="17375E"/>
                </a:solidFill>
              </a:endParaRPr>
            </a:p>
          </p:txBody>
        </p:sp>
        <p:sp>
          <p:nvSpPr>
            <p:cNvPr id="54" name="TextBox 31"/>
            <p:cNvSpPr txBox="1"/>
            <p:nvPr/>
          </p:nvSpPr>
          <p:spPr>
            <a:xfrm>
              <a:off x="2304616" y="1133570"/>
              <a:ext cx="1777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17375E"/>
                  </a:solidFill>
                </a:rPr>
                <a:t>Introduction</a:t>
              </a:r>
              <a:endParaRPr lang="en-US" sz="2400" b="1" dirty="0">
                <a:solidFill>
                  <a:srgbClr val="17375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6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86"/>
          <p:cNvGrpSpPr/>
          <p:nvPr/>
        </p:nvGrpSpPr>
        <p:grpSpPr bwMode="gray">
          <a:xfrm>
            <a:off x="3388316" y="327721"/>
            <a:ext cx="2438400" cy="2895600"/>
            <a:chOff x="4419600" y="1143000"/>
            <a:chExt cx="2438400" cy="28956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3" name="AutoShape 13"/>
            <p:cNvSpPr>
              <a:spLocks noChangeArrowheads="1"/>
            </p:cNvSpPr>
            <p:nvPr/>
          </p:nvSpPr>
          <p:spPr bwMode="gray">
            <a:xfrm>
              <a:off x="4419600" y="1143000"/>
              <a:ext cx="2438400" cy="28956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21" lon="860923" rev="20791999"/>
              </a:camera>
              <a:lightRig rig="balanced" dir="t">
                <a:rot lat="0" lon="0" rev="17400000"/>
              </a:lightRig>
            </a:scene3d>
            <a:sp3d extrusionH="1270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AutoShape 11"/>
            <p:cNvSpPr>
              <a:spLocks noChangeArrowheads="1"/>
            </p:cNvSpPr>
            <p:nvPr/>
          </p:nvSpPr>
          <p:spPr bwMode="gray">
            <a:xfrm>
              <a:off x="4724400" y="1371600"/>
              <a:ext cx="1720850" cy="1918458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32" lon="860917" rev="20792002"/>
              </a:camera>
              <a:lightRig rig="balanced" dir="t">
                <a:rot lat="0" lon="0" rev="15000000"/>
              </a:lightRig>
            </a:scene3d>
            <a:sp3d extrusionH="2540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AutoShape 7"/>
          <p:cNvSpPr>
            <a:spLocks noChangeArrowheads="1"/>
          </p:cNvSpPr>
          <p:nvPr/>
        </p:nvSpPr>
        <p:spPr bwMode="gray">
          <a:xfrm rot="2838943">
            <a:off x="4986772" y="2140083"/>
            <a:ext cx="697172" cy="441927"/>
          </a:xfrm>
          <a:prstGeom prst="rightArrow">
            <a:avLst>
              <a:gd name="adj1" fmla="val 50000"/>
              <a:gd name="adj2" fmla="val 67751"/>
            </a:avLst>
          </a:prstGeom>
          <a:gradFill flip="none" rotWithShape="1">
            <a:gsLst>
              <a:gs pos="42000">
                <a:srgbClr val="969696"/>
              </a:gs>
              <a:gs pos="100000">
                <a:srgbClr val="DDDDDD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Front">
              <a:rot lat="17699998" lon="21299999" rev="0"/>
            </a:camera>
            <a:lightRig rig="legacyFlat3" dir="l"/>
          </a:scene3d>
          <a:sp3d extrusionH="111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1386"/>
          <p:cNvGrpSpPr/>
          <p:nvPr/>
        </p:nvGrpSpPr>
        <p:grpSpPr bwMode="gray">
          <a:xfrm>
            <a:off x="4599854" y="1331778"/>
            <a:ext cx="2852879" cy="3164022"/>
            <a:chOff x="4419600" y="1143000"/>
            <a:chExt cx="2438400" cy="28956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7" name="AutoShape 13"/>
            <p:cNvSpPr>
              <a:spLocks noChangeArrowheads="1"/>
            </p:cNvSpPr>
            <p:nvPr/>
          </p:nvSpPr>
          <p:spPr bwMode="gray">
            <a:xfrm>
              <a:off x="4419600" y="1143000"/>
              <a:ext cx="2438400" cy="28956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21" lon="860923" rev="20791999"/>
              </a:camera>
              <a:lightRig rig="balanced" dir="t">
                <a:rot lat="0" lon="0" rev="17400000"/>
              </a:lightRig>
            </a:scene3d>
            <a:sp3d extrusionH="1270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gray">
            <a:xfrm>
              <a:off x="4724400" y="1371600"/>
              <a:ext cx="1720850" cy="1918458"/>
            </a:xfrm>
            <a:prstGeom prst="diamond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32" lon="860917" rev="20792002"/>
              </a:camera>
              <a:lightRig rig="balanced" dir="t">
                <a:rot lat="0" lon="0" rev="15000000"/>
              </a:lightRig>
            </a:scene3d>
            <a:sp3d extrusionH="2540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74"/>
          <p:cNvSpPr txBox="1">
            <a:spLocks noChangeArrowheads="1"/>
          </p:cNvSpPr>
          <p:nvPr/>
        </p:nvSpPr>
        <p:spPr bwMode="gray">
          <a:xfrm>
            <a:off x="1152879" y="5325089"/>
            <a:ext cx="29627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Operational cost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gray">
          <a:xfrm>
            <a:off x="-34788" y="418229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29,000 JD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1" name="Elbow Connector 1407"/>
          <p:cNvCxnSpPr/>
          <p:nvPr/>
        </p:nvCxnSpPr>
        <p:spPr>
          <a:xfrm rot="10800000" flipV="1">
            <a:off x="6277785" y="1574277"/>
            <a:ext cx="2668620" cy="533401"/>
          </a:xfrm>
          <a:prstGeom prst="bentConnector3">
            <a:avLst>
              <a:gd name="adj1" fmla="val 99320"/>
            </a:avLst>
          </a:prstGeom>
          <a:ln w="12700"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410"/>
          <p:cNvSpPr/>
          <p:nvPr/>
        </p:nvSpPr>
        <p:spPr bwMode="gray">
          <a:xfrm>
            <a:off x="5351139" y="2420446"/>
            <a:ext cx="160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 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consumption </a:t>
            </a:r>
            <a:endParaRPr lang="en-US" sz="20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4" name="Elbow Connector 1409"/>
          <p:cNvCxnSpPr/>
          <p:nvPr/>
        </p:nvCxnSpPr>
        <p:spPr>
          <a:xfrm>
            <a:off x="509373" y="1304744"/>
            <a:ext cx="3798536" cy="524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76"/>
          <p:cNvSpPr txBox="1">
            <a:spLocks noChangeArrowheads="1"/>
          </p:cNvSpPr>
          <p:nvPr/>
        </p:nvSpPr>
        <p:spPr bwMode="gray">
          <a:xfrm>
            <a:off x="15074" y="1293060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20,676  JD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6" name="Elbow Connector 1409"/>
          <p:cNvCxnSpPr/>
          <p:nvPr/>
        </p:nvCxnSpPr>
        <p:spPr>
          <a:xfrm>
            <a:off x="494433" y="257622"/>
            <a:ext cx="2595282" cy="183776"/>
          </a:xfrm>
          <a:prstGeom prst="bentConnector3">
            <a:avLst>
              <a:gd name="adj1" fmla="val 100086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76"/>
          <p:cNvSpPr txBox="1">
            <a:spLocks noChangeArrowheads="1"/>
          </p:cNvSpPr>
          <p:nvPr/>
        </p:nvSpPr>
        <p:spPr bwMode="gray">
          <a:xfrm>
            <a:off x="8012010" y="1614696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720 JD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gray">
          <a:xfrm>
            <a:off x="3165328" y="3822465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10,080 JD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 rot="2838943">
            <a:off x="3354627" y="1051440"/>
            <a:ext cx="697172" cy="441927"/>
          </a:xfrm>
          <a:prstGeom prst="rightArrow">
            <a:avLst>
              <a:gd name="adj1" fmla="val 50000"/>
              <a:gd name="adj2" fmla="val 67751"/>
            </a:avLst>
          </a:prstGeom>
          <a:gradFill flip="none" rotWithShape="1">
            <a:gsLst>
              <a:gs pos="42000">
                <a:srgbClr val="969696"/>
              </a:gs>
              <a:gs pos="100000">
                <a:srgbClr val="DDDDDD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Front">
              <a:rot lat="17699998" lon="21299999" rev="0"/>
            </a:camera>
            <a:lightRig rig="legacyFlat3" dir="l"/>
          </a:scene3d>
          <a:sp3d extrusionH="111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0" name="Elbow Connector 1409"/>
          <p:cNvCxnSpPr/>
          <p:nvPr/>
        </p:nvCxnSpPr>
        <p:spPr>
          <a:xfrm>
            <a:off x="4015964" y="3665532"/>
            <a:ext cx="2595282" cy="183776"/>
          </a:xfrm>
          <a:prstGeom prst="bentConnector3">
            <a:avLst>
              <a:gd name="adj1" fmla="val 100086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utoShape 7"/>
          <p:cNvSpPr>
            <a:spLocks noChangeArrowheads="1"/>
          </p:cNvSpPr>
          <p:nvPr/>
        </p:nvSpPr>
        <p:spPr bwMode="gray">
          <a:xfrm rot="2838943">
            <a:off x="6586932" y="3237340"/>
            <a:ext cx="860177" cy="462658"/>
          </a:xfrm>
          <a:prstGeom prst="rightArrow">
            <a:avLst>
              <a:gd name="adj1" fmla="val 50000"/>
              <a:gd name="adj2" fmla="val 67751"/>
            </a:avLst>
          </a:prstGeom>
          <a:gradFill flip="none" rotWithShape="1">
            <a:gsLst>
              <a:gs pos="42000">
                <a:srgbClr val="969696"/>
              </a:gs>
              <a:gs pos="100000">
                <a:srgbClr val="DDDDDD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Front">
              <a:rot lat="17699998" lon="21299999" rev="0"/>
            </a:camera>
            <a:lightRig rig="legacyFlat3" dir="l"/>
          </a:scene3d>
          <a:sp3d extrusionH="111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2" name="Elbow Connector 1409"/>
          <p:cNvCxnSpPr/>
          <p:nvPr/>
        </p:nvCxnSpPr>
        <p:spPr>
          <a:xfrm>
            <a:off x="640633" y="4902195"/>
            <a:ext cx="2595282" cy="183776"/>
          </a:xfrm>
          <a:prstGeom prst="bentConnector3">
            <a:avLst>
              <a:gd name="adj1" fmla="val 100086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Box 76"/>
          <p:cNvSpPr txBox="1">
            <a:spLocks noChangeArrowheads="1"/>
          </p:cNvSpPr>
          <p:nvPr/>
        </p:nvSpPr>
        <p:spPr bwMode="gray">
          <a:xfrm>
            <a:off x="1710096" y="5745113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60,876 JD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122089" y="1279020"/>
            <a:ext cx="1148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Material </a:t>
            </a:r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  cost 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5" name="Group 1386"/>
          <p:cNvGrpSpPr/>
          <p:nvPr/>
        </p:nvGrpSpPr>
        <p:grpSpPr bwMode="gray">
          <a:xfrm>
            <a:off x="6460746" y="2502142"/>
            <a:ext cx="2892382" cy="3240667"/>
            <a:chOff x="4419600" y="1143000"/>
            <a:chExt cx="2438400" cy="28956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26" name="AutoShape 13"/>
            <p:cNvSpPr>
              <a:spLocks noChangeArrowheads="1"/>
            </p:cNvSpPr>
            <p:nvPr/>
          </p:nvSpPr>
          <p:spPr bwMode="gray">
            <a:xfrm>
              <a:off x="4419600" y="1143000"/>
              <a:ext cx="2438400" cy="28956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21" lon="860923" rev="20791999"/>
              </a:camera>
              <a:lightRig rig="balanced" dir="t">
                <a:rot lat="0" lon="0" rev="17400000"/>
              </a:lightRig>
            </a:scene3d>
            <a:sp3d extrusionH="1270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AutoShape 11"/>
            <p:cNvSpPr>
              <a:spLocks noChangeArrowheads="1"/>
            </p:cNvSpPr>
            <p:nvPr/>
          </p:nvSpPr>
          <p:spPr bwMode="gray">
            <a:xfrm>
              <a:off x="4724400" y="1371600"/>
              <a:ext cx="1720850" cy="1918458"/>
            </a:xfrm>
            <a:prstGeom prst="diamond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32" lon="860917" rev="20792002"/>
              </a:camera>
              <a:lightRig rig="balanced" dir="t">
                <a:rot lat="0" lon="0" rev="15000000"/>
              </a:lightRig>
            </a:scene3d>
            <a:sp3d extrusionH="2540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1411"/>
          <p:cNvSpPr/>
          <p:nvPr/>
        </p:nvSpPr>
        <p:spPr bwMode="gray">
          <a:xfrm>
            <a:off x="7208584" y="3627874"/>
            <a:ext cx="1636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Electricity </a:t>
            </a:r>
            <a:endParaRPr lang="en-US" sz="20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consumption 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9" name="Group 1395"/>
          <p:cNvGrpSpPr/>
          <p:nvPr/>
        </p:nvGrpSpPr>
        <p:grpSpPr>
          <a:xfrm>
            <a:off x="2290141" y="-263106"/>
            <a:ext cx="1828800" cy="2286000"/>
            <a:chOff x="2209800" y="685800"/>
            <a:chExt cx="1828800" cy="22860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30" name="AutoShape 13"/>
            <p:cNvSpPr>
              <a:spLocks noChangeArrowheads="1"/>
            </p:cNvSpPr>
            <p:nvPr/>
          </p:nvSpPr>
          <p:spPr bwMode="ltGray">
            <a:xfrm>
              <a:off x="2209800" y="685800"/>
              <a:ext cx="1828800" cy="22860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969696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50789" lon="2776273" rev="19073541"/>
              </a:camera>
              <a:lightRig rig="balanced" dir="t">
                <a:rot lat="0" lon="0" rev="18000000"/>
              </a:lightRig>
            </a:scene3d>
            <a:sp3d extrusionH="1016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AutoShape 11"/>
            <p:cNvSpPr>
              <a:spLocks noChangeArrowheads="1"/>
            </p:cNvSpPr>
            <p:nvPr/>
          </p:nvSpPr>
          <p:spPr bwMode="ltGray">
            <a:xfrm>
              <a:off x="2389096" y="838200"/>
              <a:ext cx="1295399" cy="1524000"/>
            </a:xfrm>
            <a:prstGeom prst="diamond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55693" lon="2772314" rev="19025230"/>
              </a:camera>
              <a:lightRig rig="balanced" dir="t">
                <a:rot lat="0" lon="0" rev="15000000"/>
              </a:lightRig>
            </a:scene3d>
            <a:sp3d extrusionH="1905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1413"/>
          <p:cNvSpPr/>
          <p:nvPr/>
        </p:nvSpPr>
        <p:spPr bwMode="gray">
          <a:xfrm>
            <a:off x="2421508" y="579920"/>
            <a:ext cx="1563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Labor cost 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86"/>
          <p:cNvGrpSpPr/>
          <p:nvPr/>
        </p:nvGrpSpPr>
        <p:grpSpPr bwMode="gray">
          <a:xfrm>
            <a:off x="3388316" y="327721"/>
            <a:ext cx="2438400" cy="2895600"/>
            <a:chOff x="4419600" y="1143000"/>
            <a:chExt cx="2438400" cy="28956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4" name="AutoShape 13"/>
            <p:cNvSpPr>
              <a:spLocks noChangeArrowheads="1"/>
            </p:cNvSpPr>
            <p:nvPr/>
          </p:nvSpPr>
          <p:spPr bwMode="gray">
            <a:xfrm>
              <a:off x="4419600" y="1143000"/>
              <a:ext cx="2438400" cy="28956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21" lon="860923" rev="20791999"/>
              </a:camera>
              <a:lightRig rig="balanced" dir="t">
                <a:rot lat="0" lon="0" rev="17400000"/>
              </a:lightRig>
            </a:scene3d>
            <a:sp3d extrusionH="1270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AutoShape 11"/>
            <p:cNvSpPr>
              <a:spLocks noChangeArrowheads="1"/>
            </p:cNvSpPr>
            <p:nvPr/>
          </p:nvSpPr>
          <p:spPr bwMode="gray">
            <a:xfrm>
              <a:off x="4724400" y="1371600"/>
              <a:ext cx="1720850" cy="1918458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32" lon="860917" rev="20792002"/>
              </a:camera>
              <a:lightRig rig="balanced" dir="t">
                <a:rot lat="0" lon="0" rev="15000000"/>
              </a:lightRig>
            </a:scene3d>
            <a:sp3d extrusionH="2540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AutoShape 7"/>
          <p:cNvSpPr>
            <a:spLocks noChangeArrowheads="1"/>
          </p:cNvSpPr>
          <p:nvPr/>
        </p:nvSpPr>
        <p:spPr bwMode="gray">
          <a:xfrm rot="2838943">
            <a:off x="4986772" y="2140083"/>
            <a:ext cx="697172" cy="441927"/>
          </a:xfrm>
          <a:prstGeom prst="rightArrow">
            <a:avLst>
              <a:gd name="adj1" fmla="val 50000"/>
              <a:gd name="adj2" fmla="val 67751"/>
            </a:avLst>
          </a:prstGeom>
          <a:gradFill flip="none" rotWithShape="1">
            <a:gsLst>
              <a:gs pos="42000">
                <a:srgbClr val="969696"/>
              </a:gs>
              <a:gs pos="100000">
                <a:srgbClr val="DDDDDD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Front">
              <a:rot lat="17699998" lon="21299999" rev="0"/>
            </a:camera>
            <a:lightRig rig="legacyFlat3" dir="l"/>
          </a:scene3d>
          <a:sp3d extrusionH="111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1386"/>
          <p:cNvGrpSpPr/>
          <p:nvPr/>
        </p:nvGrpSpPr>
        <p:grpSpPr bwMode="gray">
          <a:xfrm>
            <a:off x="5115402" y="1400400"/>
            <a:ext cx="2438400" cy="2895600"/>
            <a:chOff x="4419600" y="1143000"/>
            <a:chExt cx="2438400" cy="28956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8" name="AutoShape 13"/>
            <p:cNvSpPr>
              <a:spLocks noChangeArrowheads="1"/>
            </p:cNvSpPr>
            <p:nvPr/>
          </p:nvSpPr>
          <p:spPr bwMode="gray">
            <a:xfrm>
              <a:off x="4419600" y="1143000"/>
              <a:ext cx="2438400" cy="28956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21" lon="860923" rev="20791999"/>
              </a:camera>
              <a:lightRig rig="balanced" dir="t">
                <a:rot lat="0" lon="0" rev="17400000"/>
              </a:lightRig>
            </a:scene3d>
            <a:sp3d extrusionH="1270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>
              <a:off x="4724400" y="1371600"/>
              <a:ext cx="1720850" cy="1918458"/>
            </a:xfrm>
            <a:prstGeom prst="diamond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32" lon="860917" rev="20792002"/>
              </a:camera>
              <a:lightRig rig="balanced" dir="t">
                <a:rot lat="0" lon="0" rev="15000000"/>
              </a:lightRig>
            </a:scene3d>
            <a:sp3d extrusionH="2540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 Box 74"/>
          <p:cNvSpPr txBox="1">
            <a:spLocks noChangeArrowheads="1"/>
          </p:cNvSpPr>
          <p:nvPr/>
        </p:nvSpPr>
        <p:spPr bwMode="gray">
          <a:xfrm>
            <a:off x="1152879" y="5325089"/>
            <a:ext cx="29627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Fixed operation cost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1" name="Elbow Connector 1407"/>
          <p:cNvCxnSpPr/>
          <p:nvPr/>
        </p:nvCxnSpPr>
        <p:spPr>
          <a:xfrm rot="10800000" flipV="1">
            <a:off x="6277785" y="1574277"/>
            <a:ext cx="2668620" cy="533401"/>
          </a:xfrm>
          <a:prstGeom prst="bentConnector3">
            <a:avLst>
              <a:gd name="adj1" fmla="val 99320"/>
            </a:avLst>
          </a:prstGeom>
          <a:ln w="12700"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410"/>
          <p:cNvSpPr/>
          <p:nvPr/>
        </p:nvSpPr>
        <p:spPr bwMode="gray">
          <a:xfrm>
            <a:off x="5639203" y="2331586"/>
            <a:ext cx="1891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Insurance </a:t>
            </a:r>
            <a:endParaRPr lang="en-US" sz="20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fees </a:t>
            </a:r>
            <a:endParaRPr lang="en-US" sz="20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411"/>
          <p:cNvSpPr/>
          <p:nvPr/>
        </p:nvSpPr>
        <p:spPr bwMode="gray">
          <a:xfrm>
            <a:off x="6754904" y="1652085"/>
            <a:ext cx="2695161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8415" cmpd="sng">
                  <a:noFill/>
                  <a:prstDash val="solid"/>
                </a:ln>
              </a:rPr>
              <a:t>0.75% from fixed assets</a:t>
            </a:r>
          </a:p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</a:rPr>
              <a:t>2203 JD </a:t>
            </a:r>
          </a:p>
          <a:p>
            <a:endParaRPr lang="en-US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412"/>
          <p:cNvSpPr/>
          <p:nvPr/>
        </p:nvSpPr>
        <p:spPr bwMode="gray">
          <a:xfrm>
            <a:off x="3927669" y="1342155"/>
            <a:ext cx="1353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Deprecation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of assets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6" name="Elbow Connector 1409"/>
          <p:cNvCxnSpPr/>
          <p:nvPr/>
        </p:nvCxnSpPr>
        <p:spPr>
          <a:xfrm>
            <a:off x="88927" y="458180"/>
            <a:ext cx="2595282" cy="183776"/>
          </a:xfrm>
          <a:prstGeom prst="bentConnector3">
            <a:avLst>
              <a:gd name="adj1" fmla="val 100086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utoShape 7"/>
          <p:cNvSpPr>
            <a:spLocks noChangeArrowheads="1"/>
          </p:cNvSpPr>
          <p:nvPr/>
        </p:nvSpPr>
        <p:spPr bwMode="gray">
          <a:xfrm rot="2838943">
            <a:off x="3354627" y="1051440"/>
            <a:ext cx="697172" cy="441927"/>
          </a:xfrm>
          <a:prstGeom prst="rightArrow">
            <a:avLst>
              <a:gd name="adj1" fmla="val 50000"/>
              <a:gd name="adj2" fmla="val 67751"/>
            </a:avLst>
          </a:prstGeom>
          <a:gradFill flip="none" rotWithShape="1">
            <a:gsLst>
              <a:gs pos="42000">
                <a:srgbClr val="969696"/>
              </a:gs>
              <a:gs pos="100000">
                <a:srgbClr val="DDDDDD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Front">
              <a:rot lat="17699998" lon="21299999" rev="0"/>
            </a:camera>
            <a:lightRig rig="legacyFlat3" dir="l"/>
          </a:scene3d>
          <a:sp3d extrusionH="111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9" name="Elbow Connector 1409"/>
          <p:cNvCxnSpPr/>
          <p:nvPr/>
        </p:nvCxnSpPr>
        <p:spPr>
          <a:xfrm>
            <a:off x="969426" y="1583484"/>
            <a:ext cx="2595282" cy="183776"/>
          </a:xfrm>
          <a:prstGeom prst="bentConnector3">
            <a:avLst>
              <a:gd name="adj1" fmla="val 100086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utoShape 7"/>
          <p:cNvSpPr>
            <a:spLocks noChangeArrowheads="1"/>
          </p:cNvSpPr>
          <p:nvPr/>
        </p:nvSpPr>
        <p:spPr bwMode="gray">
          <a:xfrm rot="2838943">
            <a:off x="6651242" y="3312014"/>
            <a:ext cx="860177" cy="462658"/>
          </a:xfrm>
          <a:prstGeom prst="rightArrow">
            <a:avLst>
              <a:gd name="adj1" fmla="val 50000"/>
              <a:gd name="adj2" fmla="val 67751"/>
            </a:avLst>
          </a:prstGeom>
          <a:gradFill flip="none" rotWithShape="1">
            <a:gsLst>
              <a:gs pos="42000">
                <a:srgbClr val="969696"/>
              </a:gs>
              <a:gs pos="100000">
                <a:srgbClr val="DDDDDD"/>
              </a:gs>
            </a:gsLst>
            <a:lin ang="10800000" scaled="0"/>
            <a:tileRect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Front">
              <a:rot lat="17699998" lon="21299999" rev="0"/>
            </a:camera>
            <a:lightRig rig="legacyFlat3" dir="l"/>
          </a:scene3d>
          <a:sp3d extrusionH="111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1" name="Elbow Connector 1409"/>
          <p:cNvCxnSpPr/>
          <p:nvPr/>
        </p:nvCxnSpPr>
        <p:spPr>
          <a:xfrm>
            <a:off x="263061" y="4906258"/>
            <a:ext cx="2595282" cy="183776"/>
          </a:xfrm>
          <a:prstGeom prst="bentConnector3">
            <a:avLst>
              <a:gd name="adj1" fmla="val 100086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76"/>
          <p:cNvSpPr txBox="1">
            <a:spLocks noChangeArrowheads="1"/>
          </p:cNvSpPr>
          <p:nvPr/>
        </p:nvSpPr>
        <p:spPr bwMode="gray">
          <a:xfrm>
            <a:off x="1700723" y="5814635"/>
            <a:ext cx="23152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22,538 JD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  <p:grpSp>
        <p:nvGrpSpPr>
          <p:cNvPr id="23" name="Group 1386"/>
          <p:cNvGrpSpPr/>
          <p:nvPr/>
        </p:nvGrpSpPr>
        <p:grpSpPr bwMode="gray">
          <a:xfrm>
            <a:off x="6694566" y="2535195"/>
            <a:ext cx="2637067" cy="3055186"/>
            <a:chOff x="4419600" y="1143000"/>
            <a:chExt cx="2438400" cy="28956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24" name="AutoShape 13"/>
            <p:cNvSpPr>
              <a:spLocks noChangeArrowheads="1"/>
            </p:cNvSpPr>
            <p:nvPr/>
          </p:nvSpPr>
          <p:spPr bwMode="gray">
            <a:xfrm>
              <a:off x="4419600" y="1143000"/>
              <a:ext cx="2438400" cy="28956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21" lon="860923" rev="20791999"/>
              </a:camera>
              <a:lightRig rig="balanced" dir="t">
                <a:rot lat="0" lon="0" rev="17400000"/>
              </a:lightRig>
            </a:scene3d>
            <a:sp3d extrusionH="1270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gray">
            <a:xfrm>
              <a:off x="4724400" y="1371600"/>
              <a:ext cx="1720850" cy="1918458"/>
            </a:xfrm>
            <a:prstGeom prst="diamond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35432" lon="860917" rev="20792002"/>
              </a:camera>
              <a:lightRig rig="balanced" dir="t">
                <a:rot lat="0" lon="0" rev="15000000"/>
              </a:lightRig>
            </a:scene3d>
            <a:sp3d extrusionH="2540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Rectangle 1411"/>
          <p:cNvSpPr/>
          <p:nvPr/>
        </p:nvSpPr>
        <p:spPr bwMode="gray">
          <a:xfrm>
            <a:off x="-74466" y="550068"/>
            <a:ext cx="23216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8415" cmpd="sng">
                  <a:noFill/>
                  <a:prstDash val="solid"/>
                </a:ln>
              </a:rPr>
              <a:t>2% from fixed asset </a:t>
            </a:r>
          </a:p>
          <a:p>
            <a:r>
              <a:rPr lang="en-US" sz="2400" b="1" dirty="0" smtClean="0">
                <a:ln w="18415" cmpd="sng">
                  <a:noFill/>
                  <a:prstDash val="solid"/>
                </a:ln>
              </a:rPr>
              <a:t>           7207 JD</a:t>
            </a:r>
            <a:endParaRPr lang="en-US" sz="2400" b="1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27" name="Rectangle 1411"/>
          <p:cNvSpPr/>
          <p:nvPr/>
        </p:nvSpPr>
        <p:spPr bwMode="gray">
          <a:xfrm>
            <a:off x="3448446" y="4072025"/>
            <a:ext cx="457253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</a:rPr>
              <a:t>Advertising expense </a:t>
            </a:r>
          </a:p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</a:rPr>
              <a:t>Administrative expense</a:t>
            </a:r>
          </a:p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</a:rPr>
              <a:t>Non-manufacturing water and electricity </a:t>
            </a:r>
          </a:p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</a:rPr>
              <a:t>2220 JD </a:t>
            </a:r>
            <a:endParaRPr lang="en-US" sz="2400" b="1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28" name="Rectangle 1411"/>
          <p:cNvSpPr/>
          <p:nvPr/>
        </p:nvSpPr>
        <p:spPr bwMode="gray">
          <a:xfrm>
            <a:off x="855712" y="1918963"/>
            <a:ext cx="26154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</a:rPr>
              <a:t>Machine (7%)</a:t>
            </a:r>
          </a:p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</a:rPr>
              <a:t>Infrastructure (5%)</a:t>
            </a:r>
          </a:p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</a:rPr>
              <a:t>Furniture and other equipment (2%)</a:t>
            </a:r>
          </a:p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</a:rPr>
              <a:t>10,908 JD </a:t>
            </a:r>
            <a:endParaRPr lang="en-US" sz="2400" b="1" dirty="0">
              <a:ln w="18415" cmpd="sng">
                <a:noFill/>
                <a:prstDash val="solid"/>
              </a:ln>
            </a:endParaRPr>
          </a:p>
        </p:txBody>
      </p:sp>
      <p:cxnSp>
        <p:nvCxnSpPr>
          <p:cNvPr id="29" name="Elbow Connector 1409"/>
          <p:cNvCxnSpPr/>
          <p:nvPr/>
        </p:nvCxnSpPr>
        <p:spPr>
          <a:xfrm>
            <a:off x="4418078" y="3747888"/>
            <a:ext cx="2595282" cy="183776"/>
          </a:xfrm>
          <a:prstGeom prst="bentConnector3">
            <a:avLst>
              <a:gd name="adj1" fmla="val 100086"/>
            </a:avLst>
          </a:prstGeom>
          <a:ln w="19050">
            <a:solidFill>
              <a:schemeClr val="accent1"/>
            </a:solidFill>
            <a:headEnd type="diamond" w="med" len="med"/>
            <a:tailEnd type="diamond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1410"/>
          <p:cNvSpPr/>
          <p:nvPr/>
        </p:nvSpPr>
        <p:spPr bwMode="gray">
          <a:xfrm>
            <a:off x="7370412" y="3655256"/>
            <a:ext cx="1891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Overheads</a:t>
            </a:r>
            <a:endParaRPr lang="en-US" sz="20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1" name="Group 1395"/>
          <p:cNvGrpSpPr/>
          <p:nvPr/>
        </p:nvGrpSpPr>
        <p:grpSpPr>
          <a:xfrm>
            <a:off x="1986537" y="-524707"/>
            <a:ext cx="2130674" cy="2831096"/>
            <a:chOff x="2209800" y="685800"/>
            <a:chExt cx="1828800" cy="2286000"/>
          </a:xfr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grpSpPr>
        <p:sp>
          <p:nvSpPr>
            <p:cNvPr id="32" name="AutoShape 13"/>
            <p:cNvSpPr>
              <a:spLocks noChangeArrowheads="1"/>
            </p:cNvSpPr>
            <p:nvPr/>
          </p:nvSpPr>
          <p:spPr bwMode="ltGray">
            <a:xfrm>
              <a:off x="2209800" y="685800"/>
              <a:ext cx="1828800" cy="2286000"/>
            </a:xfrm>
            <a:prstGeom prst="diamond">
              <a:avLst/>
            </a:prstGeom>
            <a:gradFill>
              <a:gsLst>
                <a:gs pos="42000">
                  <a:srgbClr val="EAEAEA"/>
                </a:gs>
                <a:gs pos="100000">
                  <a:srgbClr val="969696"/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50789" lon="2776273" rev="19073541"/>
              </a:camera>
              <a:lightRig rig="balanced" dir="t">
                <a:rot lat="0" lon="0" rev="18000000"/>
              </a:lightRig>
            </a:scene3d>
            <a:sp3d extrusionH="101600" prstMaterial="plastic"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AutoShape 11"/>
            <p:cNvSpPr>
              <a:spLocks noChangeArrowheads="1"/>
            </p:cNvSpPr>
            <p:nvPr/>
          </p:nvSpPr>
          <p:spPr bwMode="ltGray">
            <a:xfrm>
              <a:off x="2389096" y="838200"/>
              <a:ext cx="1295399" cy="1524000"/>
            </a:xfrm>
            <a:prstGeom prst="diamond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  <a:scene3d>
              <a:camera prst="perspectiveRelaxed" fov="3300000">
                <a:rot lat="17455693" lon="2772314" rev="19025230"/>
              </a:camera>
              <a:lightRig rig="balanced" dir="t">
                <a:rot lat="0" lon="0" rev="15000000"/>
              </a:lightRig>
            </a:scene3d>
            <a:sp3d extrusionH="190500" prstMaterial="plastic">
              <a:bevelT w="508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1413"/>
          <p:cNvSpPr/>
          <p:nvPr/>
        </p:nvSpPr>
        <p:spPr bwMode="gray">
          <a:xfrm>
            <a:off x="2325878" y="445285"/>
            <a:ext cx="1683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Maintenance 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40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0"/>
            <a:ext cx="6004560" cy="6858000"/>
          </a:xfrm>
          <a:prstGeom prst="rect">
            <a:avLst/>
          </a:prstGeom>
        </p:spPr>
      </p:pic>
      <p:sp>
        <p:nvSpPr>
          <p:cNvPr id="5" name="Shape 202"/>
          <p:cNvSpPr/>
          <p:nvPr/>
        </p:nvSpPr>
        <p:spPr>
          <a:xfrm>
            <a:off x="499375" y="4875454"/>
            <a:ext cx="1369800" cy="87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03"/>
          <p:cNvSpPr/>
          <p:nvPr/>
        </p:nvSpPr>
        <p:spPr>
          <a:xfrm rot="21195294">
            <a:off x="99415" y="3537534"/>
            <a:ext cx="1954684" cy="18080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04"/>
          <p:cNvSpPr/>
          <p:nvPr/>
        </p:nvSpPr>
        <p:spPr>
          <a:xfrm>
            <a:off x="920181" y="5227203"/>
            <a:ext cx="1037699" cy="50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05"/>
          <p:cNvSpPr/>
          <p:nvPr/>
        </p:nvSpPr>
        <p:spPr>
          <a:xfrm>
            <a:off x="1105366" y="5227203"/>
            <a:ext cx="606899" cy="795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gray">
          <a:xfrm>
            <a:off x="26654" y="3912603"/>
            <a:ext cx="231524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   </a:t>
            </a:r>
          </a:p>
          <a:p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Costs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</a:rPr>
              <a:t> 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9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6002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 stuff factories in the west bank and expected demand of feed stuffs factories  from the Bio calcium according to the questionnaire is on average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Ton/month.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expected demand =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Tons/month.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expected demand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production 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 Sales = Total production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72230426"/>
              </p:ext>
            </p:extLst>
          </p:nvPr>
        </p:nvGraphicFramePr>
        <p:xfrm>
          <a:off x="3923154" y="609600"/>
          <a:ext cx="5220847" cy="529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5"/>
          <p:cNvSpPr/>
          <p:nvPr/>
        </p:nvSpPr>
        <p:spPr>
          <a:xfrm>
            <a:off x="1" y="0"/>
            <a:ext cx="9144000" cy="858129"/>
          </a:xfrm>
          <a:prstGeom prst="rect">
            <a:avLst/>
          </a:prstGeom>
          <a:solidFill>
            <a:schemeClr val="tx2">
              <a:lumMod val="25000"/>
              <a:lumOff val="75000"/>
              <a:alpha val="33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0000" dist="23000" dir="5400000" rotWithShape="0">
              <a:srgbClr val="EEB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Volume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Demand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1" y="1002961"/>
            <a:ext cx="4040188" cy="6555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:-Bio calcium expected sales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898235"/>
              </p:ext>
            </p:extLst>
          </p:nvPr>
        </p:nvGraphicFramePr>
        <p:xfrm>
          <a:off x="152400" y="2209800"/>
          <a:ext cx="4297680" cy="2916355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98889"/>
                <a:gridCol w="2398791"/>
              </a:tblGrid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Bio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calcium </a:t>
                      </a:r>
                      <a:endParaRPr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Expected production = Expected Sales </a:t>
                      </a:r>
                    </a:p>
                  </a:txBody>
                  <a:tcPr/>
                </a:tc>
              </a:tr>
              <a:tr h="674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Unit 	</a:t>
                      </a:r>
                      <a:endParaRPr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Ton /year 	</a:t>
                      </a:r>
                      <a:endParaRPr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1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Bio calcium	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1.85*6*4*12=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strike="noStrike" kern="1200" baseline="0" dirty="0" smtClean="0">
                          <a:solidFill>
                            <a:schemeClr val="tx1"/>
                          </a:solidFill>
                        </a:rPr>
                        <a:t>533.5</a:t>
                      </a:r>
                      <a:r>
                        <a:rPr lang="en-US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 txBox="1">
            <a:spLocks/>
          </p:cNvSpPr>
          <p:nvPr/>
        </p:nvSpPr>
        <p:spPr>
          <a:xfrm>
            <a:off x="4572001" y="1002961"/>
            <a:ext cx="4041775" cy="5746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Table(2) :-Collagen expected sales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133721"/>
              </p:ext>
            </p:extLst>
          </p:nvPr>
        </p:nvGraphicFramePr>
        <p:xfrm>
          <a:off x="4636137" y="2209800"/>
          <a:ext cx="4361815" cy="29388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03321"/>
                <a:gridCol w="2358494"/>
              </a:tblGrid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Collagen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&amp; proteins</a:t>
                      </a:r>
                      <a:r>
                        <a:rPr lang="en-US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Expected production </a:t>
                      </a:r>
                      <a:r>
                        <a:rPr lang="en-US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 =</a:t>
                      </a:r>
                      <a:r>
                        <a:rPr lang="en-US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  <a:r>
                        <a:rPr lang="en-US" sz="20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en-US" sz="2000" b="1" u="none" strike="noStrike" kern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5937">
                <a:tc>
                  <a:txBody>
                    <a:bodyPr/>
                    <a:lstStyle/>
                    <a:p>
                      <a:r>
                        <a:rPr lang="en-US" sz="2000" b="1" u="none" strike="noStrike" kern="1200" baseline="0" dirty="0" smtClean="0"/>
                        <a:t>Unit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none" strike="noStrike" kern="1200" baseline="0" dirty="0" smtClean="0"/>
                        <a:t>Ton /year </a:t>
                      </a:r>
                    </a:p>
                    <a:p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  <a:tr h="122712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Collagen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baseline="0" dirty="0" smtClean="0"/>
                        <a:t>0.0975 *6*4*12=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strike="noStrike" kern="1200" baseline="0" dirty="0" smtClean="0"/>
                        <a:t>28.08</a:t>
                      </a:r>
                      <a:r>
                        <a:rPr lang="en-US" sz="2000" b="1" u="none" strike="noStrike" kern="1200" baseline="0" dirty="0" smtClean="0"/>
                        <a:t> </a:t>
                      </a:r>
                      <a:endParaRPr lang="en-US" sz="2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5"/>
          <p:cNvSpPr/>
          <p:nvPr/>
        </p:nvSpPr>
        <p:spPr>
          <a:xfrm>
            <a:off x="1" y="0"/>
            <a:ext cx="9144000" cy="858129"/>
          </a:xfrm>
          <a:prstGeom prst="rect">
            <a:avLst/>
          </a:prstGeom>
          <a:solidFill>
            <a:schemeClr val="tx2">
              <a:lumMod val="25000"/>
              <a:lumOff val="75000"/>
              <a:alpha val="33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0000" dist="23000" dir="5400000" rotWithShape="0">
              <a:srgbClr val="EEB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Pricing &amp; Annual Revenues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14399" y="858129"/>
            <a:ext cx="7596555" cy="45927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(3) :-Variable Production cost</a:t>
            </a: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79837"/>
              </p:ext>
            </p:extLst>
          </p:nvPr>
        </p:nvGraphicFramePr>
        <p:xfrm>
          <a:off x="914400" y="1716258"/>
          <a:ext cx="7315201" cy="3749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27563"/>
                <a:gridCol w="1662546"/>
                <a:gridCol w="1662546"/>
                <a:gridCol w="1662546"/>
              </a:tblGrid>
              <a:tr h="950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Variable Production cost</a:t>
                      </a:r>
                      <a:endParaRPr lang="en-US" sz="2000" dirty="0" smtClean="0"/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JD/year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Expected Sales 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Variable cost /kg 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63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Variable cost for Two products</a:t>
                      </a:r>
                      <a:endParaRPr lang="en-US" b="1" dirty="0" smtClean="0"/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31,476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63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Variable cost For Bio calcium</a:t>
                      </a:r>
                      <a:endParaRPr lang="en-US" b="1" dirty="0" smtClean="0"/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29902.2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533,520 Kg/year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0.056JD/kg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63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Total</a:t>
                      </a:r>
                      <a:r>
                        <a:rPr lang="en-US" b="1" baseline="0" dirty="0" smtClean="0"/>
                        <a:t> Variable cost for Collagen</a:t>
                      </a:r>
                      <a:endParaRPr lang="en-US" b="1" dirty="0" smtClean="0"/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1573.8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28,080 Kg/year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0.056 JD/kg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5"/>
          <p:cNvSpPr/>
          <p:nvPr/>
        </p:nvSpPr>
        <p:spPr>
          <a:xfrm>
            <a:off x="1" y="0"/>
            <a:ext cx="9144000" cy="858129"/>
          </a:xfrm>
          <a:prstGeom prst="rect">
            <a:avLst/>
          </a:prstGeom>
          <a:solidFill>
            <a:schemeClr val="tx2">
              <a:lumMod val="25000"/>
              <a:lumOff val="75000"/>
              <a:alpha val="33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0000" dist="23000" dir="5400000" rotWithShape="0">
              <a:srgbClr val="EEB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Production cost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" y="5879031"/>
            <a:ext cx="50567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market for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lime 28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selling price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 Calcium </a:t>
            </a:r>
            <a:r>
              <a:rPr lang="en-US" b="1" dirty="0"/>
              <a:t>0.028 JD /kg </a:t>
            </a:r>
          </a:p>
          <a:p>
            <a:endParaRPr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5777950" y="5879031"/>
            <a:ext cx="2690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Selling price for collagen</a:t>
            </a:r>
          </a:p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proteins unknown =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446755"/>
              </p:ext>
            </p:extLst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Bio calcium 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Collagen and other proteins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baseline="0" dirty="0" smtClean="0"/>
                        <a:t>Selling price 	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0.028 JD /kg 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X JD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baseline="0" dirty="0" smtClean="0"/>
                        <a:t>Variable cost 	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0.056JD/kg 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0.056JD/kg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baseline="0" dirty="0" smtClean="0"/>
                        <a:t>Contribution margin ratio 	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X-0.028/X 	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baseline="0" dirty="0" smtClean="0"/>
                        <a:t>Break-even point 	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-71583.8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5"/>
          <p:cNvSpPr/>
          <p:nvPr/>
        </p:nvSpPr>
        <p:spPr>
          <a:xfrm>
            <a:off x="0" y="0"/>
            <a:ext cx="9144000" cy="858129"/>
          </a:xfrm>
          <a:prstGeom prst="rect">
            <a:avLst/>
          </a:prstGeom>
          <a:solidFill>
            <a:schemeClr val="tx2">
              <a:lumMod val="25000"/>
              <a:lumOff val="75000"/>
              <a:alpha val="33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0000" dist="23000" dir="5400000" rotWithShape="0">
              <a:srgbClr val="EEB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Break-even point (BEP)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6271" y="460717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the approximately selling price for collagen 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0" y="160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NPV = -I+A1*(P/A, 10%, 20)-A2*(P/A, 10%, 20)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4.98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JD/Kg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78128"/>
            <a:ext cx="9144000" cy="44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5"/>
          <p:cNvSpPr/>
          <p:nvPr/>
        </p:nvSpPr>
        <p:spPr>
          <a:xfrm>
            <a:off x="3349133" y="2223000"/>
            <a:ext cx="2412000" cy="2412000"/>
          </a:xfrm>
          <a:prstGeom prst="ellipse">
            <a:avLst/>
          </a:prstGeom>
          <a:solidFill>
            <a:srgbClr val="AACF20">
              <a:alpha val="7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Private   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sector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hape 187"/>
          <p:cNvSpPr/>
          <p:nvPr/>
        </p:nvSpPr>
        <p:spPr>
          <a:xfrm>
            <a:off x="1173308" y="2223000"/>
            <a:ext cx="2412000" cy="24120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Society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Shape 188"/>
          <p:cNvSpPr/>
          <p:nvPr/>
        </p:nvSpPr>
        <p:spPr>
          <a:xfrm>
            <a:off x="5558690" y="2057400"/>
            <a:ext cx="2594709" cy="2577600"/>
          </a:xfrm>
          <a:prstGeom prst="ellipse">
            <a:avLst/>
          </a:prstGeom>
          <a:solidFill>
            <a:srgbClr val="002060"/>
          </a:solidFill>
          <a:ln w="9525" cap="flat" cmpd="sng">
            <a:solidFill>
              <a:srgbClr val="F9AC08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Environment Authority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0" y="0"/>
            <a:ext cx="9144000" cy="858129"/>
          </a:xfrm>
          <a:prstGeom prst="rect">
            <a:avLst/>
          </a:prstGeom>
          <a:solidFill>
            <a:schemeClr val="tx2">
              <a:lumMod val="25000"/>
              <a:lumOff val="75000"/>
              <a:alpha val="33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0000" dist="23000" dir="5400000" rotWithShape="0">
              <a:srgbClr val="EEB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62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thank you yellow eggshell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36" y="0"/>
            <a:ext cx="5763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6"/>
          <p:cNvSpPr txBox="1">
            <a:spLocks noChangeArrowheads="1"/>
          </p:cNvSpPr>
          <p:nvPr/>
        </p:nvSpPr>
        <p:spPr bwMode="gray">
          <a:xfrm>
            <a:off x="304800" y="2971800"/>
            <a:ext cx="4190999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223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Thank You </a:t>
            </a:r>
            <a:r>
              <a:rPr lang="en-US" sz="6000" b="1" dirty="0" smtClean="0">
                <a:solidFill>
                  <a:srgbClr val="223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en-US" sz="6000" b="1" dirty="0">
              <a:solidFill>
                <a:srgbClr val="223E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74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85800" y="4648200"/>
            <a:ext cx="678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</a:rPr>
              <a:t>With the direction of the world towards a clean environment ,the recycling projects has become a of the most important issues of the day as it aims to converting waste materials into reusable objects to prevent waste of potentially useful materials and maintaining a green environment</a:t>
            </a:r>
            <a:endParaRPr lang="en-US" b="1" dirty="0"/>
          </a:p>
        </p:txBody>
      </p:sp>
      <p:sp>
        <p:nvSpPr>
          <p:cNvPr id="4" name="Rectangle 5"/>
          <p:cNvSpPr/>
          <p:nvPr/>
        </p:nvSpPr>
        <p:spPr>
          <a:xfrm>
            <a:off x="-31853" y="0"/>
            <a:ext cx="9175854" cy="85629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</a:rPr>
              <a:t>ntroduction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AutoShape 2" descr="نتيجة بحث الصور عن شعار تدوير النفايات"/>
          <p:cNvSpPr>
            <a:spLocks noChangeAspect="1" noChangeArrowheads="1"/>
          </p:cNvSpPr>
          <p:nvPr/>
        </p:nvSpPr>
        <p:spPr bwMode="auto">
          <a:xfrm>
            <a:off x="-158750" y="1143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3452441" cy="3442492"/>
          </a:xfrm>
          <a:prstGeom prst="rect">
            <a:avLst/>
          </a:prstGeom>
        </p:spPr>
      </p:pic>
      <p:sp>
        <p:nvSpPr>
          <p:cNvPr id="17" name="Rectangle 5"/>
          <p:cNvSpPr/>
          <p:nvPr/>
        </p:nvSpPr>
        <p:spPr>
          <a:xfrm>
            <a:off x="-16613" y="4495800"/>
            <a:ext cx="9175854" cy="2362200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7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" y="-14157"/>
            <a:ext cx="9144001" cy="4751738"/>
          </a:xfrm>
          <a:prstGeom prst="rect">
            <a:avLst/>
          </a:prstGeom>
        </p:spPr>
      </p:pic>
      <p:sp>
        <p:nvSpPr>
          <p:cNvPr id="8" name="Oval 10"/>
          <p:cNvSpPr/>
          <p:nvPr/>
        </p:nvSpPr>
        <p:spPr>
          <a:xfrm>
            <a:off x="6265187" y="4006622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7"/>
          <p:cNvSpPr txBox="1"/>
          <p:nvPr/>
        </p:nvSpPr>
        <p:spPr>
          <a:xfrm>
            <a:off x="3725449" y="549967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-31853" y="0"/>
            <a:ext cx="9175854" cy="85629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Problem statement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2" descr="C:\Users\Anan\Desktop\meeting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11" y="4023494"/>
            <a:ext cx="910588" cy="9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وسيلة شرح مع سهم إلى الأعلى 4"/>
          <p:cNvSpPr/>
          <p:nvPr/>
        </p:nvSpPr>
        <p:spPr>
          <a:xfrm>
            <a:off x="514901" y="6024529"/>
            <a:ext cx="3268249" cy="6419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49352" rIns="149352" bIns="149352" numCol="1" spcCol="1270" anchor="ctr" anchorCtr="0">
            <a:noAutofit/>
          </a:bodyPr>
          <a:lstStyle/>
          <a:p>
            <a:pPr marL="285750" lvl="0" indent="-28575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kern="1200" dirty="0" smtClean="0">
                <a:solidFill>
                  <a:schemeClr val="tx1"/>
                </a:solidFill>
              </a:rPr>
              <a:t>he disposal way of large quantities of eggshells In traditional </a:t>
            </a:r>
            <a:r>
              <a:rPr lang="en-US" kern="1200" dirty="0" smtClean="0">
                <a:solidFill>
                  <a:schemeClr val="tx1"/>
                </a:solidFill>
              </a:rPr>
              <a:t>methods</a:t>
            </a:r>
            <a:r>
              <a:rPr lang="ar-JO" kern="1200" dirty="0" smtClean="0">
                <a:solidFill>
                  <a:schemeClr val="tx1"/>
                </a:solidFill>
              </a:rPr>
              <a:t> </a:t>
            </a:r>
            <a:r>
              <a:rPr lang="en-US" kern="1200" dirty="0" smtClean="0">
                <a:solidFill>
                  <a:schemeClr val="tx1"/>
                </a:solidFill>
              </a:rPr>
              <a:t> &amp; disposal costs </a:t>
            </a:r>
            <a:endParaRPr lang="en-US" kern="1200" dirty="0" smtClean="0">
              <a:solidFill>
                <a:schemeClr val="tx1"/>
              </a:solidFill>
            </a:endParaRPr>
          </a:p>
          <a:p>
            <a:pPr marL="285750" indent="-28575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Negative </a:t>
            </a:r>
            <a:r>
              <a:rPr lang="en-US" dirty="0">
                <a:solidFill>
                  <a:schemeClr val="tx1"/>
                </a:solidFill>
              </a:rPr>
              <a:t>environmental effects</a:t>
            </a:r>
            <a:endParaRPr lang="ar-SA" dirty="0">
              <a:solidFill>
                <a:schemeClr val="tx1"/>
              </a:solidFill>
            </a:endParaRPr>
          </a:p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kern="1200" dirty="0">
              <a:solidFill>
                <a:schemeClr val="tx1"/>
              </a:solidFill>
            </a:endParaRPr>
          </a:p>
        </p:txBody>
      </p:sp>
      <p:sp>
        <p:nvSpPr>
          <p:cNvPr id="22" name="Oval 9"/>
          <p:cNvSpPr/>
          <p:nvPr/>
        </p:nvSpPr>
        <p:spPr>
          <a:xfrm>
            <a:off x="1832129" y="4000942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hape 411"/>
          <p:cNvSpPr/>
          <p:nvPr/>
        </p:nvSpPr>
        <p:spPr>
          <a:xfrm>
            <a:off x="2066934" y="4185732"/>
            <a:ext cx="705131" cy="727856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Rectangle 1413"/>
          <p:cNvSpPr/>
          <p:nvPr/>
        </p:nvSpPr>
        <p:spPr bwMode="gray">
          <a:xfrm>
            <a:off x="1212004" y="5029002"/>
            <a:ext cx="2513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effects</a:t>
            </a:r>
            <a:endParaRPr lang="en-US" sz="2000" b="1" dirty="0">
              <a:ln w="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وسيلة شرح مع سهم إلى الأعلى 4"/>
          <p:cNvSpPr/>
          <p:nvPr/>
        </p:nvSpPr>
        <p:spPr>
          <a:xfrm>
            <a:off x="5179780" y="6217306"/>
            <a:ext cx="3268249" cy="6270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49352" rIns="149352" bIns="149352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Lack </a:t>
            </a:r>
            <a:r>
              <a:rPr lang="en-US" sz="2000" b="1" dirty="0">
                <a:solidFill>
                  <a:schemeClr val="tx1"/>
                </a:solidFill>
              </a:rPr>
              <a:t>knowledge of the importance of </a:t>
            </a:r>
            <a:r>
              <a:rPr lang="en-US" sz="2000" b="1" dirty="0" smtClean="0">
                <a:solidFill>
                  <a:schemeClr val="tx1"/>
                </a:solidFill>
              </a:rPr>
              <a:t>Eggshells</a:t>
            </a:r>
          </a:p>
          <a:p>
            <a:pPr marL="285750" indent="-28575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High-value </a:t>
            </a:r>
            <a:r>
              <a:rPr lang="en-US" dirty="0" smtClean="0">
                <a:solidFill>
                  <a:schemeClr val="tx1"/>
                </a:solidFill>
              </a:rPr>
              <a:t>components</a:t>
            </a:r>
          </a:p>
          <a:p>
            <a:pPr marL="285750" lvl="0" indent="-28575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Alternative </a:t>
            </a:r>
            <a:r>
              <a:rPr lang="en-US" dirty="0">
                <a:solidFill>
                  <a:schemeClr val="tx1"/>
                </a:solidFill>
              </a:rPr>
              <a:t>source to some raw materials</a:t>
            </a:r>
            <a:endParaRPr lang="ar-SA" dirty="0">
              <a:solidFill>
                <a:schemeClr val="tx1"/>
              </a:solidFill>
            </a:endParaRPr>
          </a:p>
          <a:p>
            <a:pPr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400" dirty="0"/>
          </a:p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dirty="0" smtClean="0">
              <a:solidFill>
                <a:schemeClr val="tx1"/>
              </a:solidFill>
            </a:endParaRPr>
          </a:p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37" y="856292"/>
            <a:ext cx="5832837" cy="3821514"/>
          </a:xfrm>
          <a:prstGeom prst="rect">
            <a:avLst/>
          </a:prstGeom>
        </p:spPr>
      </p:pic>
      <p:sp>
        <p:nvSpPr>
          <p:cNvPr id="8" name="Oval 10"/>
          <p:cNvSpPr/>
          <p:nvPr/>
        </p:nvSpPr>
        <p:spPr>
          <a:xfrm>
            <a:off x="3853436" y="4120715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7"/>
          <p:cNvSpPr txBox="1"/>
          <p:nvPr/>
        </p:nvSpPr>
        <p:spPr>
          <a:xfrm>
            <a:off x="3725449" y="549967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-31853" y="0"/>
            <a:ext cx="9175854" cy="856292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About Eggshells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4" descr="C:\Users\Anan\Desktop\Data-Colle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13" y="4250032"/>
            <a:ext cx="988939" cy="8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13"/>
          <p:cNvSpPr/>
          <p:nvPr/>
        </p:nvSpPr>
        <p:spPr bwMode="gray">
          <a:xfrm>
            <a:off x="1315280" y="4827420"/>
            <a:ext cx="19591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/>
              <a:t>Caco</a:t>
            </a:r>
            <a:r>
              <a:rPr lang="en-US" sz="2000" b="1" dirty="0" smtClean="0"/>
              <a:t>3</a:t>
            </a:r>
            <a:r>
              <a:rPr lang="en-US" sz="2400" b="1" dirty="0" smtClean="0"/>
              <a:t> </a:t>
            </a:r>
          </a:p>
          <a:p>
            <a:pPr lvl="0" algn="ctr"/>
            <a:r>
              <a:rPr lang="en-US" sz="2400" b="1" dirty="0" smtClean="0"/>
              <a:t>95%</a:t>
            </a:r>
            <a:endParaRPr lang="en-US" sz="2400" b="1" dirty="0"/>
          </a:p>
          <a:p>
            <a:pPr algn="ctr"/>
            <a:r>
              <a:rPr lang="en-US" sz="2400" dirty="0" smtClean="0"/>
              <a:t> </a:t>
            </a:r>
            <a:endParaRPr lang="ar-SA" sz="2400" dirty="0"/>
          </a:p>
          <a:p>
            <a:pPr lvl="0" algn="ctr"/>
            <a:endParaRPr lang="ar-SA" sz="2400" b="1" dirty="0"/>
          </a:p>
        </p:txBody>
      </p:sp>
      <p:sp>
        <p:nvSpPr>
          <p:cNvPr id="2" name="مستطيل 1"/>
          <p:cNvSpPr/>
          <p:nvPr/>
        </p:nvSpPr>
        <p:spPr>
          <a:xfrm>
            <a:off x="4751908" y="4772906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rtl="1"/>
            <a:r>
              <a:rPr lang="en-US" sz="2400" b="1" dirty="0" smtClean="0"/>
              <a:t>Collagen &amp; Proteins</a:t>
            </a:r>
            <a:endParaRPr lang="en-US" sz="2400" b="1" dirty="0"/>
          </a:p>
          <a:p>
            <a:pPr lvl="0" algn="ctr" rtl="1"/>
            <a:r>
              <a:rPr lang="en-US" sz="2400" b="1" dirty="0" smtClean="0"/>
              <a:t>5%</a:t>
            </a:r>
            <a:endParaRPr lang="en-US" sz="2400" b="1" dirty="0"/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b="1" dirty="0" smtClean="0"/>
              <a:t>Collagen 35% 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b="1" dirty="0" smtClean="0"/>
              <a:t>Proteins 65%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Medical </a:t>
            </a:r>
            <a:r>
              <a:rPr lang="en-US" dirty="0" smtClean="0"/>
              <a:t>uses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Cosmetics industry</a:t>
            </a:r>
            <a:endParaRPr lang="ar-SA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ar-SA" dirty="0"/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21" name="Rectangle 1412"/>
          <p:cNvSpPr/>
          <p:nvPr/>
        </p:nvSpPr>
        <p:spPr bwMode="gray">
          <a:xfrm>
            <a:off x="623888" y="5981209"/>
            <a:ext cx="2699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Fertilizer               paper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Feed Stuffs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paint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791200" y="885184"/>
            <a:ext cx="3337560" cy="3784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8" y="0"/>
            <a:ext cx="9144000" cy="4506494"/>
          </a:xfrm>
          <a:prstGeom prst="rect">
            <a:avLst/>
          </a:prstGeom>
        </p:spPr>
      </p:pic>
      <p:sp>
        <p:nvSpPr>
          <p:cNvPr id="5" name="Round Same Side Corner Rectangle 13"/>
          <p:cNvSpPr/>
          <p:nvPr/>
        </p:nvSpPr>
        <p:spPr bwMode="auto">
          <a:xfrm flipV="1">
            <a:off x="2079907" y="-11516"/>
            <a:ext cx="704657" cy="143465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Technical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ound Same Side Corner Rectangle 13"/>
          <p:cNvSpPr/>
          <p:nvPr/>
        </p:nvSpPr>
        <p:spPr bwMode="auto">
          <a:xfrm flipV="1">
            <a:off x="715892" y="-3669"/>
            <a:ext cx="662718" cy="1437955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Environmental 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ound Same Side Corner Rectangle 13"/>
          <p:cNvSpPr/>
          <p:nvPr/>
        </p:nvSpPr>
        <p:spPr bwMode="auto">
          <a:xfrm flipV="1">
            <a:off x="1409898" y="7334"/>
            <a:ext cx="680662" cy="141580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Marketing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ound Same Side Corner Rectangle 13"/>
          <p:cNvSpPr/>
          <p:nvPr/>
        </p:nvSpPr>
        <p:spPr bwMode="auto">
          <a:xfrm flipV="1">
            <a:off x="0" y="7335"/>
            <a:ext cx="715892" cy="1872042"/>
          </a:xfrm>
          <a:prstGeom prst="round2SameRect">
            <a:avLst>
              <a:gd name="adj1" fmla="val 31818"/>
              <a:gd name="adj2" fmla="val 0"/>
            </a:avLst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9" name="Round Same Side Corner Rectangle 13"/>
          <p:cNvSpPr/>
          <p:nvPr/>
        </p:nvSpPr>
        <p:spPr bwMode="auto">
          <a:xfrm flipV="1">
            <a:off x="2810234" y="16655"/>
            <a:ext cx="687784" cy="1412833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Financial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Oval 7"/>
          <p:cNvSpPr/>
          <p:nvPr/>
        </p:nvSpPr>
        <p:spPr>
          <a:xfrm>
            <a:off x="6102922" y="3906259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9"/>
          <p:cNvSpPr/>
          <p:nvPr/>
        </p:nvSpPr>
        <p:spPr>
          <a:xfrm>
            <a:off x="4017983" y="3906259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0"/>
          <p:cNvSpPr/>
          <p:nvPr/>
        </p:nvSpPr>
        <p:spPr>
          <a:xfrm>
            <a:off x="1954413" y="3913093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412"/>
          <p:cNvSpPr/>
          <p:nvPr/>
        </p:nvSpPr>
        <p:spPr bwMode="gray">
          <a:xfrm>
            <a:off x="1378610" y="5194967"/>
            <a:ext cx="2100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1412"/>
          <p:cNvSpPr/>
          <p:nvPr/>
        </p:nvSpPr>
        <p:spPr bwMode="gray">
          <a:xfrm>
            <a:off x="5922575" y="5186062"/>
            <a:ext cx="1611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Economic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 1412"/>
          <p:cNvSpPr/>
          <p:nvPr/>
        </p:nvSpPr>
        <p:spPr bwMode="gray">
          <a:xfrm>
            <a:off x="3827483" y="5191169"/>
            <a:ext cx="1635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Nutrition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Shape 215"/>
          <p:cNvSpPr/>
          <p:nvPr/>
        </p:nvSpPr>
        <p:spPr>
          <a:xfrm>
            <a:off x="2079907" y="4097530"/>
            <a:ext cx="841418" cy="791397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" name="Picture 5" descr="C:\Users\Anan\Desktop\390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51726" y="4097530"/>
            <a:ext cx="864895" cy="8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393"/>
          <p:cNvSpPr/>
          <p:nvPr/>
        </p:nvSpPr>
        <p:spPr>
          <a:xfrm>
            <a:off x="4193083" y="4139966"/>
            <a:ext cx="813181" cy="748962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4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نتيجة بحث الصور عن ‪building for recycling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33317" cy="79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-1" y="5018982"/>
            <a:ext cx="9833317" cy="3188847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7"/>
          <p:cNvSpPr/>
          <p:nvPr/>
        </p:nvSpPr>
        <p:spPr>
          <a:xfrm>
            <a:off x="6889977" y="4562012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9"/>
          <p:cNvSpPr/>
          <p:nvPr/>
        </p:nvSpPr>
        <p:spPr>
          <a:xfrm>
            <a:off x="2127579" y="4570488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10"/>
          <p:cNvSpPr/>
          <p:nvPr/>
        </p:nvSpPr>
        <p:spPr>
          <a:xfrm>
            <a:off x="4650311" y="4562012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754" y="4608837"/>
            <a:ext cx="966549" cy="966549"/>
          </a:xfrm>
          <a:prstGeom prst="rect">
            <a:avLst/>
          </a:prstGeom>
        </p:spPr>
      </p:pic>
      <p:sp>
        <p:nvSpPr>
          <p:cNvPr id="13" name="TextBox 17"/>
          <p:cNvSpPr txBox="1"/>
          <p:nvPr/>
        </p:nvSpPr>
        <p:spPr>
          <a:xfrm>
            <a:off x="3725449" y="549967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0" y="0"/>
            <a:ext cx="9833317" cy="858129"/>
          </a:xfrm>
          <a:prstGeom prst="rect">
            <a:avLst/>
          </a:prstGeom>
          <a:solidFill>
            <a:schemeClr val="tx2">
              <a:lumMod val="25000"/>
              <a:lumOff val="75000"/>
              <a:alpha val="33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0000" dist="23000" dir="5400000" rotWithShape="0">
              <a:srgbClr val="EEB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Feasibility Study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13"/>
          <p:cNvSpPr/>
          <p:nvPr/>
        </p:nvSpPr>
        <p:spPr bwMode="gray">
          <a:xfrm>
            <a:off x="2292926" y="6050969"/>
            <a:ext cx="1353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</a:t>
            </a:r>
            <a:endParaRPr lang="en-US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412"/>
          <p:cNvSpPr/>
          <p:nvPr/>
        </p:nvSpPr>
        <p:spPr bwMode="gray">
          <a:xfrm>
            <a:off x="4448309" y="6038592"/>
            <a:ext cx="1501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Marketing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411"/>
          <p:cNvSpPr/>
          <p:nvPr/>
        </p:nvSpPr>
        <p:spPr bwMode="gray">
          <a:xfrm>
            <a:off x="6889977" y="6038591"/>
            <a:ext cx="2657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142" y="4587305"/>
            <a:ext cx="1015170" cy="1015170"/>
          </a:xfrm>
          <a:prstGeom prst="rect">
            <a:avLst/>
          </a:prstGeom>
        </p:spPr>
      </p:pic>
      <p:sp>
        <p:nvSpPr>
          <p:cNvPr id="30" name="Oval 9"/>
          <p:cNvSpPr/>
          <p:nvPr/>
        </p:nvSpPr>
        <p:spPr>
          <a:xfrm>
            <a:off x="207295" y="4599409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413"/>
          <p:cNvSpPr/>
          <p:nvPr/>
        </p:nvSpPr>
        <p:spPr bwMode="gray">
          <a:xfrm>
            <a:off x="-96757" y="6065680"/>
            <a:ext cx="2052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  <a:endParaRPr lang="en-US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Shape 215"/>
          <p:cNvSpPr/>
          <p:nvPr/>
        </p:nvSpPr>
        <p:spPr>
          <a:xfrm>
            <a:off x="355096" y="4811078"/>
            <a:ext cx="841418" cy="791397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404"/>
          <p:cNvSpPr/>
          <p:nvPr/>
        </p:nvSpPr>
        <p:spPr>
          <a:xfrm>
            <a:off x="7173043" y="4752348"/>
            <a:ext cx="663327" cy="704400"/>
          </a:xfrm>
          <a:custGeom>
            <a:avLst/>
            <a:gdLst/>
            <a:ahLst/>
            <a:cxnLst/>
            <a:rect l="0" t="0" r="0" b="0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8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صورة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68"/>
            <a:ext cx="9131954" cy="4533230"/>
          </a:xfrm>
          <a:prstGeom prst="rect">
            <a:avLst/>
          </a:prstGeom>
        </p:spPr>
      </p:pic>
      <p:sp>
        <p:nvSpPr>
          <p:cNvPr id="3" name="Round Same Side Corner Rectangle 13"/>
          <p:cNvSpPr/>
          <p:nvPr/>
        </p:nvSpPr>
        <p:spPr bwMode="auto">
          <a:xfrm flipV="1">
            <a:off x="2079907" y="-11516"/>
            <a:ext cx="704657" cy="143465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Technical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Round Same Side Corner Rectangle 13"/>
          <p:cNvSpPr/>
          <p:nvPr/>
        </p:nvSpPr>
        <p:spPr bwMode="auto">
          <a:xfrm flipV="1">
            <a:off x="23158" y="16655"/>
            <a:ext cx="641684" cy="1437955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17375E"/>
                </a:solidFill>
              </a:rPr>
              <a:t>objectives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ound Same Side Corner Rectangle 13"/>
          <p:cNvSpPr/>
          <p:nvPr/>
        </p:nvSpPr>
        <p:spPr bwMode="auto">
          <a:xfrm flipV="1">
            <a:off x="1383203" y="16655"/>
            <a:ext cx="680662" cy="141580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Marketing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ound Same Side Corner Rectangle 13"/>
          <p:cNvSpPr/>
          <p:nvPr/>
        </p:nvSpPr>
        <p:spPr bwMode="auto">
          <a:xfrm flipV="1">
            <a:off x="2810234" y="16655"/>
            <a:ext cx="687784" cy="1412833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Financial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ound Same Side Corner Rectangle 13"/>
          <p:cNvSpPr/>
          <p:nvPr/>
        </p:nvSpPr>
        <p:spPr bwMode="auto">
          <a:xfrm flipV="1">
            <a:off x="651803" y="16655"/>
            <a:ext cx="715892" cy="1872042"/>
          </a:xfrm>
          <a:prstGeom prst="round2SameRect">
            <a:avLst>
              <a:gd name="adj1" fmla="val 31818"/>
              <a:gd name="adj2" fmla="val 0"/>
            </a:avLst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rgbClr val="17375E"/>
                </a:solidFill>
              </a:rPr>
              <a:t>Environmenta</a:t>
            </a:r>
            <a:r>
              <a:rPr lang="en-US" sz="2000" dirty="0">
                <a:solidFill>
                  <a:srgbClr val="17375E"/>
                </a:solidFill>
              </a:rPr>
              <a:t>l</a:t>
            </a:r>
            <a:r>
              <a:rPr lang="en-US" sz="2000" b="1" dirty="0" smtClean="0">
                <a:solidFill>
                  <a:srgbClr val="17375E"/>
                </a:solidFill>
              </a:rPr>
              <a:t> F.S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Oval 7"/>
          <p:cNvSpPr/>
          <p:nvPr/>
        </p:nvSpPr>
        <p:spPr>
          <a:xfrm>
            <a:off x="6644033" y="4054573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9"/>
          <p:cNvSpPr/>
          <p:nvPr/>
        </p:nvSpPr>
        <p:spPr>
          <a:xfrm>
            <a:off x="1523315" y="4054573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10"/>
          <p:cNvSpPr/>
          <p:nvPr/>
        </p:nvSpPr>
        <p:spPr>
          <a:xfrm>
            <a:off x="4083674" y="4054573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17"/>
          <p:cNvSpPr txBox="1"/>
          <p:nvPr/>
        </p:nvSpPr>
        <p:spPr>
          <a:xfrm>
            <a:off x="3725449" y="549967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1413"/>
          <p:cNvSpPr/>
          <p:nvPr/>
        </p:nvSpPr>
        <p:spPr bwMode="gray">
          <a:xfrm>
            <a:off x="1009749" y="5222677"/>
            <a:ext cx="2140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Conservation</a:t>
            </a:r>
          </a:p>
          <a:p>
            <a:r>
              <a:rPr lang="en-US" b="1" dirty="0" smtClean="0"/>
              <a:t> of natural resources</a:t>
            </a:r>
            <a:endParaRPr lang="en-US" b="1" dirty="0">
              <a:ln w="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ectangle 1412"/>
          <p:cNvSpPr/>
          <p:nvPr/>
        </p:nvSpPr>
        <p:spPr bwMode="gray">
          <a:xfrm>
            <a:off x="3883091" y="5222677"/>
            <a:ext cx="19909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Protection </a:t>
            </a:r>
          </a:p>
          <a:p>
            <a:r>
              <a:rPr lang="en-US" b="1" dirty="0" smtClean="0"/>
              <a:t>of agricultural land</a:t>
            </a:r>
          </a:p>
          <a:p>
            <a:r>
              <a:rPr lang="en-US" dirty="0" smtClean="0"/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Shape 350"/>
          <p:cNvSpPr/>
          <p:nvPr/>
        </p:nvSpPr>
        <p:spPr>
          <a:xfrm>
            <a:off x="1787765" y="4212275"/>
            <a:ext cx="584284" cy="814412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411"/>
          <p:cNvSpPr/>
          <p:nvPr/>
        </p:nvSpPr>
        <p:spPr>
          <a:xfrm>
            <a:off x="4279826" y="4212275"/>
            <a:ext cx="705131" cy="727856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مستطيل 1"/>
          <p:cNvSpPr/>
          <p:nvPr/>
        </p:nvSpPr>
        <p:spPr>
          <a:xfrm>
            <a:off x="6400800" y="5222677"/>
            <a:ext cx="2201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Protection </a:t>
            </a:r>
          </a:p>
          <a:p>
            <a:r>
              <a:rPr lang="en-US" b="1" dirty="0"/>
              <a:t>of </a:t>
            </a:r>
            <a:r>
              <a:rPr lang="en-US" b="1" dirty="0" smtClean="0"/>
              <a:t>toxic </a:t>
            </a:r>
            <a:r>
              <a:rPr lang="en-US" b="1" dirty="0"/>
              <a:t>substances </a:t>
            </a:r>
            <a:r>
              <a:rPr lang="en-US" b="1" dirty="0" smtClean="0"/>
              <a:t>&amp;</a:t>
            </a:r>
          </a:p>
          <a:p>
            <a:r>
              <a:rPr lang="en-US" b="1" dirty="0" smtClean="0"/>
              <a:t> </a:t>
            </a:r>
            <a:r>
              <a:rPr lang="en-US" b="1" dirty="0"/>
              <a:t>thermal emissions</a:t>
            </a:r>
          </a:p>
        </p:txBody>
      </p:sp>
      <p:sp>
        <p:nvSpPr>
          <p:cNvPr id="24" name="Shape 412"/>
          <p:cNvSpPr/>
          <p:nvPr/>
        </p:nvSpPr>
        <p:spPr>
          <a:xfrm>
            <a:off x="6762474" y="4265686"/>
            <a:ext cx="860553" cy="576024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6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نتيجة بحث الصور عن تحليل استبيان جاه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87"/>
            <a:ext cx="9144000" cy="46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9"/>
          <p:cNvSpPr/>
          <p:nvPr/>
        </p:nvSpPr>
        <p:spPr>
          <a:xfrm>
            <a:off x="266900" y="4073276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 Same Side Corner Rectangle 13"/>
          <p:cNvSpPr/>
          <p:nvPr/>
        </p:nvSpPr>
        <p:spPr bwMode="auto">
          <a:xfrm flipV="1">
            <a:off x="2079907" y="-11516"/>
            <a:ext cx="704657" cy="143465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Technical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ound Same Side Corner Rectangle 13"/>
          <p:cNvSpPr/>
          <p:nvPr/>
        </p:nvSpPr>
        <p:spPr bwMode="auto">
          <a:xfrm flipV="1">
            <a:off x="706332" y="7333"/>
            <a:ext cx="680662" cy="141580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17375E"/>
                </a:solidFill>
              </a:rPr>
              <a:t>Environmental</a:t>
            </a:r>
            <a:r>
              <a:rPr lang="en-US" sz="1600" dirty="0" smtClean="0">
                <a:solidFill>
                  <a:srgbClr val="17375E"/>
                </a:solidFill>
              </a:rPr>
              <a:t>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ound Same Side Corner Rectangle 13"/>
          <p:cNvSpPr/>
          <p:nvPr/>
        </p:nvSpPr>
        <p:spPr bwMode="auto">
          <a:xfrm flipV="1">
            <a:off x="0" y="7334"/>
            <a:ext cx="680662" cy="1415807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objectives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ound Same Side Corner Rectangle 13"/>
          <p:cNvSpPr/>
          <p:nvPr/>
        </p:nvSpPr>
        <p:spPr bwMode="auto">
          <a:xfrm flipV="1">
            <a:off x="2810234" y="16655"/>
            <a:ext cx="687784" cy="1412833"/>
          </a:xfrm>
          <a:prstGeom prst="round2SameRect">
            <a:avLst>
              <a:gd name="adj1" fmla="val 31818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17375E"/>
                </a:solidFill>
              </a:rPr>
              <a:t>Financial F.S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ound Same Side Corner Rectangle 13"/>
          <p:cNvSpPr/>
          <p:nvPr/>
        </p:nvSpPr>
        <p:spPr bwMode="auto">
          <a:xfrm flipV="1">
            <a:off x="1382722" y="32600"/>
            <a:ext cx="715892" cy="1872042"/>
          </a:xfrm>
          <a:prstGeom prst="round2SameRect">
            <a:avLst>
              <a:gd name="adj1" fmla="val 31818"/>
              <a:gd name="adj2" fmla="val 0"/>
            </a:avLst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17375E"/>
                </a:solidFill>
              </a:rPr>
              <a:t>Marketing </a:t>
            </a:r>
            <a:r>
              <a:rPr lang="en-US" sz="2400" b="1" dirty="0" smtClean="0">
                <a:solidFill>
                  <a:srgbClr val="17375E"/>
                </a:solidFill>
              </a:rPr>
              <a:t>F.S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Oval 7"/>
          <p:cNvSpPr/>
          <p:nvPr/>
        </p:nvSpPr>
        <p:spPr>
          <a:xfrm>
            <a:off x="7559437" y="3972995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9"/>
          <p:cNvSpPr/>
          <p:nvPr/>
        </p:nvSpPr>
        <p:spPr>
          <a:xfrm>
            <a:off x="2154300" y="4032144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0"/>
          <p:cNvSpPr/>
          <p:nvPr/>
        </p:nvSpPr>
        <p:spPr>
          <a:xfrm>
            <a:off x="5564242" y="3972994"/>
            <a:ext cx="1097437" cy="1097437"/>
          </a:xfrm>
          <a:prstGeom prst="ellipse">
            <a:avLst/>
          </a:prstGeom>
          <a:solidFill>
            <a:srgbClr val="FFFFFF">
              <a:alpha val="70000"/>
            </a:srgb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4880" y="4023580"/>
            <a:ext cx="966549" cy="9665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61" y="4053811"/>
            <a:ext cx="1167119" cy="1167119"/>
          </a:xfrm>
          <a:prstGeom prst="rect">
            <a:avLst/>
          </a:prstGeom>
        </p:spPr>
      </p:pic>
      <p:sp>
        <p:nvSpPr>
          <p:cNvPr id="16" name="TextBox 17"/>
          <p:cNvSpPr txBox="1"/>
          <p:nvPr/>
        </p:nvSpPr>
        <p:spPr>
          <a:xfrm>
            <a:off x="3725449" y="549967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413"/>
          <p:cNvSpPr/>
          <p:nvPr/>
        </p:nvSpPr>
        <p:spPr bwMode="gray">
          <a:xfrm>
            <a:off x="0" y="5271148"/>
            <a:ext cx="2126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Questionnaires</a:t>
            </a:r>
            <a:endParaRPr lang="en-US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1412"/>
          <p:cNvSpPr/>
          <p:nvPr/>
        </p:nvSpPr>
        <p:spPr bwMode="gray">
          <a:xfrm>
            <a:off x="2335506" y="5268843"/>
            <a:ext cx="1577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Awareness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3" descr="C:\Users\Anan\Desktop\idea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06" y="4138721"/>
            <a:ext cx="990860" cy="99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7803" y="4055261"/>
            <a:ext cx="1015170" cy="1015170"/>
          </a:xfrm>
          <a:prstGeom prst="rect">
            <a:avLst/>
          </a:prstGeom>
        </p:spPr>
      </p:pic>
      <p:sp>
        <p:nvSpPr>
          <p:cNvPr id="34" name="TextBox 17"/>
          <p:cNvSpPr txBox="1"/>
          <p:nvPr/>
        </p:nvSpPr>
        <p:spPr>
          <a:xfrm>
            <a:off x="3725449" y="549967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Rectangle 1412"/>
          <p:cNvSpPr/>
          <p:nvPr/>
        </p:nvSpPr>
        <p:spPr bwMode="gray">
          <a:xfrm>
            <a:off x="5587803" y="5202234"/>
            <a:ext cx="1131140" cy="4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Market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Rectangle 1411"/>
          <p:cNvSpPr/>
          <p:nvPr/>
        </p:nvSpPr>
        <p:spPr bwMode="gray">
          <a:xfrm>
            <a:off x="7755703" y="5152611"/>
            <a:ext cx="2657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4572000" y="5638800"/>
            <a:ext cx="2989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 p</a:t>
            </a:r>
            <a:r>
              <a:rPr lang="en-US" dirty="0" smtClean="0"/>
              <a:t>roduction of Eggs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availability of the produced products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Competitiveness</a:t>
            </a:r>
            <a:endParaRPr lang="en-US" dirty="0"/>
          </a:p>
          <a:p>
            <a:endParaRPr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7559437" y="5715000"/>
            <a:ext cx="1584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Demand </a:t>
            </a:r>
            <a:r>
              <a:rPr lang="en-US" dirty="0" smtClean="0"/>
              <a:t>and market share</a:t>
            </a:r>
            <a:endParaRPr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1939645" y="5714365"/>
            <a:ext cx="2813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Acceptance of the Project and the product </a:t>
            </a:r>
            <a:endParaRPr lang="en-US" dirty="0"/>
          </a:p>
        </p:txBody>
      </p:sp>
      <p:sp>
        <p:nvSpPr>
          <p:cNvPr id="42" name="مستطيل 41"/>
          <p:cNvSpPr/>
          <p:nvPr/>
        </p:nvSpPr>
        <p:spPr>
          <a:xfrm>
            <a:off x="-28437" y="5839012"/>
            <a:ext cx="2813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Hatcheries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Cake 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Feedstuffs factories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731</Words>
  <Application>Microsoft Office PowerPoint</Application>
  <PresentationFormat>عرض على الشاشة (3:4)‏</PresentationFormat>
  <Paragraphs>253</Paragraphs>
  <Slides>29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Helvetica</vt:lpstr>
      <vt:lpstr>Times New Roman</vt:lpstr>
      <vt:lpstr>Varela Round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 Aghbar</dc:creator>
  <cp:lastModifiedBy>HP</cp:lastModifiedBy>
  <cp:revision>175</cp:revision>
  <dcterms:created xsi:type="dcterms:W3CDTF">2015-12-19T13:23:56Z</dcterms:created>
  <dcterms:modified xsi:type="dcterms:W3CDTF">2016-12-21T20:02:14Z</dcterms:modified>
</cp:coreProperties>
</file>