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40" r:id="rId1"/>
  </p:sldMasterIdLst>
  <p:sldIdLst>
    <p:sldId id="279" r:id="rId2"/>
    <p:sldId id="256" r:id="rId3"/>
    <p:sldId id="278" r:id="rId4"/>
    <p:sldId id="275" r:id="rId5"/>
    <p:sldId id="257" r:id="rId6"/>
    <p:sldId id="258" r:id="rId7"/>
    <p:sldId id="261" r:id="rId8"/>
    <p:sldId id="267" r:id="rId9"/>
    <p:sldId id="268" r:id="rId10"/>
    <p:sldId id="270" r:id="rId11"/>
    <p:sldId id="272" r:id="rId12"/>
    <p:sldId id="286" r:id="rId13"/>
    <p:sldId id="288" r:id="rId14"/>
    <p:sldId id="289" r:id="rId15"/>
    <p:sldId id="290" r:id="rId16"/>
    <p:sldId id="291" r:id="rId17"/>
    <p:sldId id="294" r:id="rId18"/>
    <p:sldId id="292" r:id="rId19"/>
    <p:sldId id="293" r:id="rId20"/>
    <p:sldId id="295" r:id="rId21"/>
    <p:sldId id="296" r:id="rId22"/>
    <p:sldId id="297" r:id="rId23"/>
    <p:sldId id="274" r:id="rId24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D05A9AA-7B78-41C2-A924-B7DD64B0405F}" type="datetimeFigureOut">
              <a:rPr lang="ar-JO" smtClean="0"/>
              <a:pPr/>
              <a:t>02/07/1433</a:t>
            </a:fld>
            <a:endParaRPr lang="ar-JO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JO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E1CB50D-426E-4881-828E-42562FF5BBB2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5643570" y="764704"/>
            <a:ext cx="2986526" cy="3744416"/>
          </a:xfrm>
        </p:spPr>
        <p:txBody>
          <a:bodyPr/>
          <a:lstStyle/>
          <a:p>
            <a:pPr rt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Analysis and Design of Multiple </a:t>
            </a:r>
            <a:r>
              <a:rPr lang="en-US" i="1" dirty="0" smtClean="0"/>
              <a:t>story building</a:t>
            </a:r>
            <a:r>
              <a:rPr lang="en-US" i="1" dirty="0"/>
              <a:t>.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Prepared by :</a:t>
            </a:r>
            <a:br>
              <a:rPr lang="en-US" i="1" dirty="0" smtClean="0"/>
            </a:br>
            <a:r>
              <a:rPr lang="en-US" i="1" dirty="0" err="1" smtClean="0"/>
              <a:t>Mohanad</a:t>
            </a:r>
            <a:r>
              <a:rPr lang="en-US" i="1" dirty="0" smtClean="0"/>
              <a:t> </a:t>
            </a:r>
            <a:r>
              <a:rPr lang="en-US" i="1" dirty="0" err="1" smtClean="0"/>
              <a:t>Shtayah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Mohammad </a:t>
            </a:r>
            <a:r>
              <a:rPr lang="en-US" i="1" dirty="0" err="1" smtClean="0"/>
              <a:t>Alawneh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Supervisor:</a:t>
            </a:r>
            <a:br>
              <a:rPr lang="en-US" i="1" dirty="0" smtClean="0"/>
            </a:br>
            <a:r>
              <a:rPr lang="en-US" i="1" dirty="0" smtClean="0"/>
              <a:t>Dr. </a:t>
            </a:r>
            <a:r>
              <a:rPr lang="en-US" i="1" dirty="0" err="1" smtClean="0"/>
              <a:t>Wael</a:t>
            </a:r>
            <a:r>
              <a:rPr lang="en-US" i="1" dirty="0" smtClean="0"/>
              <a:t> Abu </a:t>
            </a:r>
            <a:r>
              <a:rPr lang="en-US" i="1" dirty="0" err="1" smtClean="0"/>
              <a:t>Assab</a:t>
            </a:r>
            <a:endParaRPr lang="ar-JO" i="1" dirty="0"/>
          </a:p>
        </p:txBody>
      </p:sp>
      <p:pic>
        <p:nvPicPr>
          <p:cNvPr id="8" name="Picture Placeholder 7" descr="jjbhvhv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5809" r="5809"/>
          <a:stretch>
            <a:fillRect/>
          </a:stretch>
        </p:blipFill>
        <p:spPr>
          <a:xfrm>
            <a:off x="714348" y="1142984"/>
            <a:ext cx="4419600" cy="385763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8100392" cy="1143000"/>
          </a:xfrm>
        </p:spPr>
        <p:txBody>
          <a:bodyPr>
            <a:normAutofit/>
          </a:bodyPr>
          <a:lstStyle/>
          <a:p>
            <a:pPr rtl="0"/>
            <a:r>
              <a:rPr lang="en-US" sz="3200" dirty="0" smtClean="0"/>
              <a:t>CH3 : Analysis and design Using </a:t>
            </a:r>
            <a:r>
              <a:rPr lang="en-US" sz="3200" dirty="0" smtClean="0"/>
              <a:t>SAP2000</a:t>
            </a:r>
            <a:endParaRPr lang="ar-JO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After perform the model for one story three checks must be apply :</a:t>
            </a:r>
          </a:p>
          <a:p>
            <a:pPr algn="l" rtl="0"/>
            <a:endParaRPr lang="en-US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596646" indent="-514350" algn="l" rtl="0">
              <a:buFont typeface="+mj-lt"/>
              <a:buAutoNum type="arabicPeriod"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Compatibility.</a:t>
            </a:r>
          </a:p>
          <a:p>
            <a:pPr marL="82296" indent="0" algn="l" rtl="0">
              <a:buNone/>
            </a:pPr>
            <a:endParaRPr lang="en-US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4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832" y="3573016"/>
            <a:ext cx="434390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en-US" dirty="0" smtClean="0"/>
              <a:t>2-Equilibrium check</a:t>
            </a:r>
            <a:endParaRPr lang="ar-JO" dirty="0"/>
          </a:p>
        </p:txBody>
      </p:sp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907356"/>
              </p:ext>
            </p:extLst>
          </p:nvPr>
        </p:nvGraphicFramePr>
        <p:xfrm>
          <a:off x="1214412" y="1412777"/>
          <a:ext cx="7500992" cy="115212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75248"/>
                <a:gridCol w="1875248"/>
                <a:gridCol w="1875248"/>
                <a:gridCol w="1875248"/>
              </a:tblGrid>
              <a:tr h="384042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%Error</a:t>
                      </a:r>
                      <a:endParaRPr lang="ar-J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Manual</a:t>
                      </a:r>
                      <a:endParaRPr lang="ar-J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SAP</a:t>
                      </a:r>
                      <a:endParaRPr lang="ar-J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KN</a:t>
                      </a:r>
                      <a:endParaRPr lang="ar-J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404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1.6</a:t>
                      </a:r>
                      <a:endParaRPr lang="en-US" sz="11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13330</a:t>
                      </a:r>
                      <a:endParaRPr lang="en-US" sz="11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13077.5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Dead</a:t>
                      </a:r>
                      <a:endParaRPr lang="ar-JO" dirty="0"/>
                    </a:p>
                  </a:txBody>
                  <a:tcPr/>
                </a:tc>
              </a:tr>
              <a:tr h="384042">
                <a:tc>
                  <a:txBody>
                    <a:bodyPr/>
                    <a:lstStyle/>
                    <a:p>
                      <a:pPr algn="ctr" rtl="1"/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2.48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2233.8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2178.5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Live</a:t>
                      </a:r>
                      <a:endParaRPr lang="ar-J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475656" y="3244334"/>
            <a:ext cx="7056784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3-Stress </a:t>
            </a:r>
            <a:r>
              <a:rPr lang="en-US" sz="43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strain relationship</a:t>
            </a:r>
            <a:r>
              <a:rPr lang="en-US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  <a:p>
            <a:pPr algn="l"/>
            <a:endParaRPr lang="en-US" sz="43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l"/>
            <a:endParaRPr lang="en-US" sz="43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l"/>
            <a:endParaRPr lang="en-US" sz="43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109752"/>
            <a:ext cx="7175500" cy="1551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4807" y="1385013"/>
            <a:ext cx="6664824" cy="2627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115616" y="428604"/>
            <a:ext cx="7416824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3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Analysis and design of </a:t>
            </a:r>
            <a:r>
              <a:rPr lang="en-US" sz="43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slabs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48777" y="3643314"/>
            <a:ext cx="2272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/>
                <a:ea typeface="Times New Roman"/>
                <a:cs typeface="Arial"/>
              </a:rPr>
              <a:t>Frames in x-direction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648433"/>
              </p:ext>
            </p:extLst>
          </p:nvPr>
        </p:nvGraphicFramePr>
        <p:xfrm>
          <a:off x="1651275" y="4149080"/>
          <a:ext cx="7048532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133"/>
                <a:gridCol w="1762133"/>
                <a:gridCol w="1762133"/>
                <a:gridCol w="1762133"/>
              </a:tblGrid>
              <a:tr h="5040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Arial"/>
                        </a:rPr>
                        <a:t>Frame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Arial"/>
                        </a:rPr>
                        <a:t>X-direction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4056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Arial"/>
                        </a:rPr>
                        <a:t>2-2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Arial"/>
                        </a:rPr>
                        <a:t>C.S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Arial"/>
                        </a:rPr>
                        <a:t>Top</a:t>
                      </a:r>
                      <a:endParaRPr lang="en-US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Arial"/>
                        </a:rPr>
                        <a:t>6Φ12</a:t>
                      </a:r>
                      <a:endParaRPr lang="en-US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Arial"/>
                        </a:rPr>
                        <a:t>Bottom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Arial"/>
                        </a:rPr>
                        <a:t>5Φ12</a:t>
                      </a:r>
                      <a:endParaRPr lang="en-US" sz="2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Arial"/>
                        </a:rPr>
                        <a:t>M.S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Arial"/>
                        </a:rPr>
                        <a:t>Top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Arial"/>
                        </a:rPr>
                        <a:t>9 Φ10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Arial"/>
                        </a:rPr>
                        <a:t>Bottom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Arial"/>
                        </a:rPr>
                        <a:t>9Φ10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59632" y="428604"/>
            <a:ext cx="7704856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300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Analysis and design of </a:t>
            </a:r>
            <a:r>
              <a:rPr lang="en-US" sz="43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slabs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48777" y="3643314"/>
            <a:ext cx="2272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/>
                <a:ea typeface="Times New Roman"/>
                <a:cs typeface="Arial"/>
              </a:rPr>
              <a:t>Frames in y-direction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179095"/>
              </p:ext>
            </p:extLst>
          </p:nvPr>
        </p:nvGraphicFramePr>
        <p:xfrm>
          <a:off x="1651275" y="4149080"/>
          <a:ext cx="7048532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133"/>
                <a:gridCol w="1762133"/>
                <a:gridCol w="1762133"/>
                <a:gridCol w="1762133"/>
              </a:tblGrid>
              <a:tr h="5040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Arial"/>
                        </a:rPr>
                        <a:t>Frame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/>
                          <a:ea typeface="Times New Roman"/>
                          <a:cs typeface="Arial"/>
                        </a:rPr>
                        <a:t>Y-direction</a:t>
                      </a:r>
                      <a:endParaRPr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4056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B-B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/>
                          <a:ea typeface="Times New Roman"/>
                          <a:cs typeface="Arial"/>
                        </a:rPr>
                        <a:t>C.S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/>
                          <a:ea typeface="Times New Roman"/>
                          <a:cs typeface="Arial"/>
                        </a:rPr>
                        <a:t>Top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6Φ10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/>
                          <a:ea typeface="Times New Roman"/>
                          <a:cs typeface="Arial"/>
                        </a:rPr>
                        <a:t>Bottom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/>
                          <a:ea typeface="Times New Roman"/>
                          <a:cs typeface="Arial"/>
                        </a:rPr>
                        <a:t>6Φ10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M.S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Top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26Φ10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Bottom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26Φ10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0495" y="1177969"/>
            <a:ext cx="6883128" cy="23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16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7" y="332656"/>
            <a:ext cx="7848873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300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Analysis and design of </a:t>
            </a:r>
            <a:r>
              <a:rPr lang="en-US" sz="43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beams.</a:t>
            </a:r>
            <a:endParaRPr lang="en-US" sz="4300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 rtl="0"/>
            <a:endParaRPr lang="en-US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 rtl="0"/>
            <a:r>
              <a:rPr lang="en-US" dirty="0" smtClean="0">
                <a:solidFill>
                  <a:srgbClr val="C00000"/>
                </a:solidFill>
              </a:rPr>
              <a:t>Longitudinal  section in beam 1-1 first floor</a:t>
            </a:r>
          </a:p>
          <a:p>
            <a:pPr algn="l" rtl="0"/>
            <a:endParaRPr lang="en-US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rtl="0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225717" y="-1583466"/>
            <a:ext cx="1640366" cy="763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1193" y="3501008"/>
            <a:ext cx="4924075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4330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81639"/>
            <a:ext cx="7920880" cy="591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000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Analysis and design of </a:t>
            </a:r>
            <a:r>
              <a:rPr lang="en-US" sz="40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columns.</a:t>
            </a:r>
          </a:p>
          <a:p>
            <a:pPr algn="l" rtl="0"/>
            <a:endParaRPr lang="en-US" sz="4300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>
              <a:lnSpc>
                <a:spcPct val="80000"/>
              </a:lnSpc>
            </a:pPr>
            <a:r>
              <a:rPr lang="en-US" sz="2400" dirty="0">
                <a:solidFill>
                  <a:srgbClr val="140A05"/>
                </a:solidFill>
                <a:cs typeface="Majalla UI"/>
              </a:rPr>
              <a:t>The design load can be calculated using the following equation:</a:t>
            </a:r>
          </a:p>
          <a:p>
            <a:pPr algn="l">
              <a:lnSpc>
                <a:spcPct val="80000"/>
              </a:lnSpc>
            </a:pPr>
            <a:r>
              <a:rPr lang="en-US" sz="2400" dirty="0" err="1">
                <a:solidFill>
                  <a:srgbClr val="140A05"/>
                </a:solidFill>
                <a:cs typeface="Majalla UI"/>
              </a:rPr>
              <a:t>Pd</a:t>
            </a:r>
            <a:r>
              <a:rPr lang="en-US" sz="2400" dirty="0">
                <a:solidFill>
                  <a:srgbClr val="140A05"/>
                </a:solidFill>
                <a:cs typeface="Majalla UI"/>
              </a:rPr>
              <a:t>= 𝜙</a:t>
            </a:r>
            <a:r>
              <a:rPr lang="en-US" sz="2400" dirty="0" err="1">
                <a:solidFill>
                  <a:srgbClr val="140A05"/>
                </a:solidFill>
                <a:cs typeface="Majalla UI"/>
              </a:rPr>
              <a:t>Pn</a:t>
            </a:r>
            <a:r>
              <a:rPr lang="en-US" sz="2400" dirty="0">
                <a:solidFill>
                  <a:srgbClr val="140A05"/>
                </a:solidFill>
                <a:cs typeface="Majalla UI"/>
              </a:rPr>
              <a:t>=𝜙*λ {0.85* </a:t>
            </a:r>
            <a:r>
              <a:rPr lang="en-US" sz="2400" dirty="0" err="1">
                <a:solidFill>
                  <a:srgbClr val="140A05"/>
                </a:solidFill>
                <a:cs typeface="Majalla UI"/>
              </a:rPr>
              <a:t>f´c</a:t>
            </a:r>
            <a:r>
              <a:rPr lang="en-US" sz="2400" dirty="0">
                <a:solidFill>
                  <a:srgbClr val="140A05"/>
                </a:solidFill>
                <a:cs typeface="Majalla UI"/>
              </a:rPr>
              <a:t>(Ag-As) + As*</a:t>
            </a:r>
            <a:r>
              <a:rPr lang="en-US" sz="2400" dirty="0" err="1">
                <a:solidFill>
                  <a:srgbClr val="140A05"/>
                </a:solidFill>
                <a:cs typeface="Majalla UI"/>
              </a:rPr>
              <a:t>fy</a:t>
            </a:r>
            <a:r>
              <a:rPr lang="en-US" sz="2400" dirty="0">
                <a:solidFill>
                  <a:srgbClr val="140A05"/>
                </a:solidFill>
                <a:cs typeface="Majalla UI"/>
              </a:rPr>
              <a:t>}</a:t>
            </a:r>
          </a:p>
          <a:p>
            <a:pPr algn="l">
              <a:lnSpc>
                <a:spcPct val="80000"/>
              </a:lnSpc>
            </a:pPr>
            <a:endParaRPr lang="en-US" sz="2400" dirty="0">
              <a:solidFill>
                <a:srgbClr val="140A05"/>
              </a:solidFill>
              <a:cs typeface="Majalla UI"/>
            </a:endParaRPr>
          </a:p>
          <a:p>
            <a:pPr algn="l">
              <a:lnSpc>
                <a:spcPct val="80000"/>
              </a:lnSpc>
            </a:pPr>
            <a:r>
              <a:rPr lang="en-US" sz="2400" dirty="0">
                <a:solidFill>
                  <a:srgbClr val="140A05"/>
                </a:solidFill>
                <a:cs typeface="Majalla UI"/>
              </a:rPr>
              <a:t>𝜙 = 0.65 for tied columns</a:t>
            </a:r>
          </a:p>
          <a:p>
            <a:pPr algn="l">
              <a:lnSpc>
                <a:spcPct val="80000"/>
              </a:lnSpc>
            </a:pPr>
            <a:r>
              <a:rPr lang="en-US" sz="2400" dirty="0">
                <a:solidFill>
                  <a:srgbClr val="140A05"/>
                </a:solidFill>
                <a:cs typeface="Majalla UI"/>
              </a:rPr>
              <a:t>𝜙 = 0.75 for spiral columns</a:t>
            </a:r>
          </a:p>
          <a:p>
            <a:pPr algn="l">
              <a:lnSpc>
                <a:spcPct val="80000"/>
              </a:lnSpc>
            </a:pPr>
            <a:r>
              <a:rPr lang="en-US" sz="2400" dirty="0">
                <a:solidFill>
                  <a:srgbClr val="140A05"/>
                </a:solidFill>
                <a:cs typeface="Majalla UI"/>
              </a:rPr>
              <a:t>λ = 0.8 for tied columns</a:t>
            </a:r>
          </a:p>
          <a:p>
            <a:pPr algn="l">
              <a:lnSpc>
                <a:spcPct val="80000"/>
              </a:lnSpc>
            </a:pPr>
            <a:r>
              <a:rPr lang="en-US" sz="2400" dirty="0">
                <a:solidFill>
                  <a:srgbClr val="140A05"/>
                </a:solidFill>
                <a:cs typeface="Majalla UI"/>
              </a:rPr>
              <a:t>λ = 0.85 for spiral columns</a:t>
            </a:r>
          </a:p>
          <a:p>
            <a:pPr algn="l" rtl="0"/>
            <a:endParaRPr lang="en-US" sz="2800" dirty="0" smtClean="0">
              <a:solidFill>
                <a:srgbClr val="4F271C">
                  <a:satMod val="130000"/>
                </a:srgbClr>
              </a:solidFill>
              <a:ea typeface="+mj-ea"/>
              <a:cs typeface="+mj-cs"/>
            </a:endParaRPr>
          </a:p>
          <a:p>
            <a:pPr algn="l" rtl="0"/>
            <a:r>
              <a:rPr lang="en-US" sz="2800" dirty="0" smtClean="0">
                <a:solidFill>
                  <a:srgbClr val="4F271C">
                    <a:satMod val="130000"/>
                  </a:srgbClr>
                </a:solidFill>
                <a:ea typeface="+mj-ea"/>
                <a:cs typeface="+mj-cs"/>
              </a:rPr>
              <a:t>First floor </a:t>
            </a:r>
          </a:p>
          <a:p>
            <a:pPr algn="l" rtl="0"/>
            <a:endParaRPr lang="en-US" sz="4300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 rtl="0"/>
            <a:r>
              <a:rPr lang="en-US" sz="4300" dirty="0" smtClean="0"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                                 </a:t>
            </a:r>
            <a:endParaRPr lang="en-US" sz="4300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71289"/>
              </p:ext>
            </p:extLst>
          </p:nvPr>
        </p:nvGraphicFramePr>
        <p:xfrm>
          <a:off x="1128758" y="4725144"/>
          <a:ext cx="7403682" cy="172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894"/>
                <a:gridCol w="2467894"/>
                <a:gridCol w="246789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columns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dimension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 of bars</a:t>
                      </a:r>
                      <a:endParaRPr lang="en-US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 rtl="0"/>
                      <a:r>
                        <a:rPr lang="en-US" sz="1600" dirty="0" smtClean="0"/>
                        <a:t>C1, C2,C3,C4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 *0.7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16Φ20</a:t>
                      </a:r>
                      <a:endParaRPr lang="en-US" sz="1800" dirty="0" smtClean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0.7*0.7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Arial"/>
                          <a:ea typeface="Times New Roman"/>
                          <a:cs typeface="Arial"/>
                        </a:rPr>
                        <a:t>14Φ32</a:t>
                      </a:r>
                      <a:endParaRPr lang="en-US" sz="1800" dirty="0" smtClean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45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462" y="666800"/>
            <a:ext cx="7200800" cy="4968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635896" y="6237312"/>
            <a:ext cx="21515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dirty="0">
                <a:solidFill>
                  <a:srgbClr val="C00000"/>
                </a:solidFill>
              </a:rPr>
              <a:t>Cross section for C1</a:t>
            </a:r>
            <a:endParaRPr lang="en-US" sz="4000" dirty="0"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154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263173"/>
            <a:ext cx="78488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000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Analysis and design of </a:t>
            </a:r>
            <a:r>
              <a:rPr lang="en-US" sz="40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footings.</a:t>
            </a:r>
          </a:p>
          <a:p>
            <a:pPr algn="l" rtl="0"/>
            <a:endParaRPr lang="en-US" sz="2000" dirty="0" smtClean="0"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 rtl="0"/>
            <a:endParaRPr lang="en-US" sz="2000" dirty="0"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 rtl="0"/>
            <a:r>
              <a:rPr lang="en-US" sz="2000" dirty="0" smtClean="0"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Types of footing that been used:</a:t>
            </a:r>
          </a:p>
          <a:p>
            <a:pPr algn="l" rtl="0"/>
            <a:endParaRPr lang="en-US" sz="2000" dirty="0"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 rtl="0"/>
            <a:r>
              <a:rPr lang="en-US" sz="2000" dirty="0" smtClean="0"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1- Single footings.</a:t>
            </a:r>
          </a:p>
          <a:p>
            <a:pPr algn="l" rtl="0"/>
            <a:endParaRPr lang="en-US" sz="2000" dirty="0" smtClean="0"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 rtl="0"/>
            <a:r>
              <a:rPr lang="en-US" sz="2000" dirty="0" smtClean="0"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2- Combined footings.</a:t>
            </a:r>
          </a:p>
          <a:p>
            <a:pPr algn="l" rtl="0"/>
            <a:endParaRPr lang="en-US" sz="2000" dirty="0" smtClean="0"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 rtl="0"/>
            <a:r>
              <a:rPr lang="en-US" sz="2000" dirty="0" smtClean="0"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3- Wall footings.</a:t>
            </a:r>
          </a:p>
          <a:p>
            <a:pPr algn="l" rtl="0"/>
            <a:endParaRPr lang="en-US" sz="2000" dirty="0"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 rtl="0"/>
            <a:endParaRPr lang="en-US" sz="2000" dirty="0" smtClean="0"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 rtl="0"/>
            <a:endParaRPr lang="en-US" sz="2000" dirty="0"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 rtl="0"/>
            <a:r>
              <a:rPr lang="en-US" sz="2000" dirty="0" smtClean="0"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The next slide shows the details of a single footing</a:t>
            </a:r>
            <a:endParaRPr lang="en-US" sz="2000" dirty="0"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8338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468257"/>
            <a:ext cx="7920880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300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Analysis and design of </a:t>
            </a:r>
            <a:r>
              <a:rPr lang="en-US" sz="43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footings</a:t>
            </a:r>
            <a:endParaRPr lang="en-US" sz="4300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  <a:p>
            <a:pPr algn="l" rtl="0"/>
            <a:endParaRPr lang="en-US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505960"/>
              </p:ext>
            </p:extLst>
          </p:nvPr>
        </p:nvGraphicFramePr>
        <p:xfrm>
          <a:off x="1524001" y="1397000"/>
          <a:ext cx="7296471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079"/>
                <a:gridCol w="1216079"/>
                <a:gridCol w="1216079"/>
                <a:gridCol w="1273675"/>
                <a:gridCol w="1138221"/>
                <a:gridCol w="1236338"/>
              </a:tblGrid>
              <a:tr h="677227">
                <a:tc>
                  <a:txBody>
                    <a:bodyPr/>
                    <a:lstStyle/>
                    <a:p>
                      <a:pPr algn="l" rtl="0"/>
                      <a:r>
                        <a:rPr lang="en-US" sz="1400" dirty="0" smtClean="0"/>
                        <a:t>footing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400" dirty="0" smtClean="0"/>
                        <a:t>Width</a:t>
                      </a:r>
                    </a:p>
                    <a:p>
                      <a:pPr algn="l" rtl="0"/>
                      <a:r>
                        <a:rPr lang="en-US" sz="1400" dirty="0" smtClean="0"/>
                        <a:t>(m)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400" dirty="0" smtClean="0"/>
                        <a:t>Length</a:t>
                      </a:r>
                    </a:p>
                    <a:p>
                      <a:pPr algn="l" rtl="0"/>
                      <a:r>
                        <a:rPr lang="en-US" sz="1400" dirty="0" smtClean="0"/>
                        <a:t>(m)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400" dirty="0" smtClean="0"/>
                        <a:t>Thickness</a:t>
                      </a:r>
                    </a:p>
                    <a:p>
                      <a:pPr algn="l" rtl="0"/>
                      <a:r>
                        <a:rPr lang="en-US" sz="1400" dirty="0" smtClean="0"/>
                        <a:t>(m)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400" dirty="0" smtClean="0"/>
                        <a:t>Rein.</a:t>
                      </a:r>
                    </a:p>
                    <a:p>
                      <a:pPr algn="l" rtl="0"/>
                      <a:r>
                        <a:rPr lang="en-US" sz="1400" dirty="0" smtClean="0"/>
                        <a:t>Long direction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Rein.</a:t>
                      </a:r>
                    </a:p>
                    <a:p>
                      <a:pPr algn="l" rtl="0"/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Short</a:t>
                      </a:r>
                    </a:p>
                    <a:p>
                      <a:pPr algn="l" rtl="0"/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direction</a:t>
                      </a:r>
                      <a:endParaRPr kumimoji="0"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746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 Φ 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 Φ 20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7791" y="2996952"/>
            <a:ext cx="4191000" cy="3340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356992"/>
            <a:ext cx="3816424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03" y="4803366"/>
            <a:ext cx="111442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4827" y="2701677"/>
            <a:ext cx="111442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603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1" y="2132856"/>
            <a:ext cx="7504143" cy="4191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68832" y="208549"/>
            <a:ext cx="7723647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300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Analysis and design of </a:t>
            </a:r>
            <a:r>
              <a:rPr lang="en-US" sz="43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Stairs.</a:t>
            </a:r>
            <a:endParaRPr lang="en-US" sz="4300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75657" y="1052736"/>
            <a:ext cx="69659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 algn="l" fontAlgn="auto">
              <a:spcAft>
                <a:spcPts val="0"/>
              </a:spcAft>
              <a:buClr>
                <a:schemeClr val="bg1">
                  <a:lumMod val="10000"/>
                </a:schemeClr>
              </a:buClr>
              <a:buFont typeface="Wingdings 2"/>
              <a:buNone/>
              <a:defRPr/>
            </a:pPr>
            <a:r>
              <a:rPr lang="en-US" sz="2000" dirty="0">
                <a:solidFill>
                  <a:schemeClr val="accent6">
                    <a:lumMod val="10000"/>
                  </a:schemeClr>
                </a:solidFill>
              </a:rPr>
              <a:t>Concrete compressive strength, </a:t>
            </a:r>
            <a:r>
              <a:rPr lang="en-US" sz="2000" dirty="0" err="1">
                <a:solidFill>
                  <a:schemeClr val="accent6">
                    <a:lumMod val="10000"/>
                  </a:schemeClr>
                </a:solidFill>
              </a:rPr>
              <a:t>f'c</a:t>
            </a:r>
            <a:r>
              <a:rPr lang="en-US" sz="2000" dirty="0">
                <a:solidFill>
                  <a:schemeClr val="accent6">
                    <a:lumMod val="10000"/>
                  </a:schemeClr>
                </a:solidFill>
              </a:rPr>
              <a:t>= 240kg/cm</a:t>
            </a:r>
            <a:r>
              <a:rPr lang="en-US" sz="2000" baseline="30000" dirty="0">
                <a:solidFill>
                  <a:schemeClr val="accent6">
                    <a:lumMod val="10000"/>
                  </a:schemeClr>
                </a:solidFill>
              </a:rPr>
              <a:t>2</a:t>
            </a:r>
            <a:r>
              <a:rPr lang="en-US" sz="2000" dirty="0">
                <a:solidFill>
                  <a:schemeClr val="accent6">
                    <a:lumMod val="10000"/>
                  </a:schemeClr>
                </a:solidFill>
              </a:rPr>
              <a:t>.</a:t>
            </a:r>
          </a:p>
          <a:p>
            <a:pPr marL="365760" indent="-283464" algn="l" fontAlgn="auto">
              <a:spcAft>
                <a:spcPts val="0"/>
              </a:spcAft>
              <a:buClr>
                <a:schemeClr val="bg1">
                  <a:lumMod val="10000"/>
                </a:schemeClr>
              </a:buClr>
              <a:buFont typeface="Wingdings 2"/>
              <a:buNone/>
              <a:defRPr/>
            </a:pPr>
            <a:r>
              <a:rPr lang="en-US" sz="2000" dirty="0">
                <a:solidFill>
                  <a:schemeClr val="accent6">
                    <a:lumMod val="10000"/>
                  </a:schemeClr>
                </a:solidFill>
              </a:rPr>
              <a:t>Yield Strength of steel, </a:t>
            </a:r>
            <a:r>
              <a:rPr lang="en-US" sz="2000" dirty="0" err="1">
                <a:solidFill>
                  <a:schemeClr val="accent6">
                    <a:lumMod val="10000"/>
                  </a:schemeClr>
                </a:solidFill>
              </a:rPr>
              <a:t>fy</a:t>
            </a:r>
            <a:r>
              <a:rPr lang="en-US" sz="2000" dirty="0">
                <a:solidFill>
                  <a:schemeClr val="accent6">
                    <a:lumMod val="10000"/>
                  </a:schemeClr>
                </a:solidFill>
              </a:rPr>
              <a:t>=4200kg/cm</a:t>
            </a:r>
            <a:r>
              <a:rPr lang="en-US" sz="2000" baseline="30000" dirty="0">
                <a:solidFill>
                  <a:schemeClr val="accent6">
                    <a:lumMod val="10000"/>
                  </a:schemeClr>
                </a:solidFill>
              </a:rPr>
              <a:t>2</a:t>
            </a:r>
            <a:r>
              <a:rPr lang="en-US" sz="2000" dirty="0">
                <a:solidFill>
                  <a:schemeClr val="accent6">
                    <a:lumMod val="10000"/>
                  </a:schemeClr>
                </a:solidFill>
              </a:rPr>
              <a:t>. </a:t>
            </a:r>
          </a:p>
          <a:p>
            <a:pPr marL="365760" indent="-283464" algn="l" fontAlgn="auto">
              <a:spcAft>
                <a:spcPts val="0"/>
              </a:spcAft>
              <a:buClr>
                <a:schemeClr val="bg1">
                  <a:lumMod val="10000"/>
                </a:schemeClr>
              </a:buClr>
              <a:buFont typeface="Wingdings 2"/>
              <a:buNone/>
              <a:defRPr/>
            </a:pPr>
            <a:r>
              <a:rPr lang="en-US" sz="2000" dirty="0">
                <a:solidFill>
                  <a:schemeClr val="accent6">
                    <a:lumMod val="10000"/>
                  </a:schemeClr>
                </a:solidFill>
              </a:rPr>
              <a:t>The thickness of stairs slab is = 0.15m</a:t>
            </a:r>
          </a:p>
          <a:p>
            <a:pPr marL="365760" indent="-283464" algn="l" fontAlgn="auto">
              <a:spcAft>
                <a:spcPts val="0"/>
              </a:spcAft>
              <a:buClr>
                <a:schemeClr val="bg1">
                  <a:lumMod val="10000"/>
                </a:schemeClr>
              </a:buClr>
              <a:buFont typeface="Wingdings 2"/>
              <a:buNone/>
              <a:defRPr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Loads</a:t>
            </a:r>
          </a:p>
          <a:p>
            <a:pPr marL="365760" indent="-283464" algn="l" fontAlgn="auto">
              <a:spcAft>
                <a:spcPts val="0"/>
              </a:spcAft>
              <a:buClr>
                <a:schemeClr val="bg1">
                  <a:lumMod val="10000"/>
                </a:schemeClr>
              </a:buClr>
              <a:buFont typeface="Wingdings 2"/>
              <a:buNone/>
              <a:defRPr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For landing part,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S.I.D=2.7 KN/m</a:t>
            </a:r>
            <a:r>
              <a:rPr lang="en-US" sz="2000" baseline="30000" dirty="0" smtClean="0">
                <a:solidFill>
                  <a:schemeClr val="bg1">
                    <a:lumMod val="10000"/>
                  </a:schemeClr>
                </a:solidFill>
              </a:rPr>
              <a:t>2</a:t>
            </a:r>
            <a:endParaRPr lang="en-US" sz="2000" dirty="0">
              <a:solidFill>
                <a:schemeClr val="bg1">
                  <a:lumMod val="10000"/>
                </a:schemeClr>
              </a:solidFill>
            </a:endParaRPr>
          </a:p>
          <a:p>
            <a:pPr marL="365760" indent="-283464" algn="l" fontAlgn="auto">
              <a:spcAft>
                <a:spcPts val="0"/>
              </a:spcAft>
              <a:buClr>
                <a:schemeClr val="bg1">
                  <a:lumMod val="10000"/>
                </a:schemeClr>
              </a:buClr>
              <a:buFont typeface="Wingdings 2"/>
              <a:buNone/>
              <a:defRPr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For flight part, S.I.D =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4  KN/m</a:t>
            </a:r>
            <a:r>
              <a:rPr lang="en-US" sz="2000" baseline="30000" dirty="0" smtClean="0">
                <a:solidFill>
                  <a:schemeClr val="bg1">
                    <a:lumMod val="10000"/>
                  </a:schemeClr>
                </a:solidFill>
              </a:rPr>
              <a:t>2</a:t>
            </a:r>
            <a:endParaRPr lang="en-US" sz="2000" dirty="0">
              <a:solidFill>
                <a:schemeClr val="bg1">
                  <a:lumMod val="10000"/>
                </a:schemeClr>
              </a:solidFill>
            </a:endParaRPr>
          </a:p>
          <a:p>
            <a:pPr marL="365760" indent="-283464" algn="l" fontAlgn="auto">
              <a:spcAft>
                <a:spcPts val="0"/>
              </a:spcAft>
              <a:buClr>
                <a:schemeClr val="bg1">
                  <a:lumMod val="10000"/>
                </a:schemeClr>
              </a:buClr>
              <a:buFont typeface="Wingdings 2"/>
              <a:buNone/>
              <a:defRPr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Live load=4 KN/m</a:t>
            </a:r>
            <a:r>
              <a:rPr lang="en-US" sz="2000" baseline="30000" dirty="0" smtClean="0">
                <a:solidFill>
                  <a:schemeClr val="bg1">
                    <a:lumMod val="10000"/>
                  </a:schemeClr>
                </a:solidFill>
              </a:rPr>
              <a:t>2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365760" indent="-283464" algn="l" rtl="0" fontAlgn="auto">
              <a:spcAft>
                <a:spcPts val="0"/>
              </a:spcAft>
              <a:buFont typeface="Wingdings 2"/>
              <a:buNone/>
              <a:defRPr/>
            </a:pPr>
            <a:endParaRPr lang="ar-SA" sz="2000" dirty="0"/>
          </a:p>
        </p:txBody>
      </p:sp>
    </p:spTree>
    <p:extLst>
      <p:ext uri="{BB962C8B-B14F-4D97-AF65-F5344CB8AC3E}">
        <p14:creationId xmlns:p14="http://schemas.microsoft.com/office/powerpoint/2010/main" val="26148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357290" y="274320"/>
            <a:ext cx="7576398" cy="6369390"/>
          </a:xfrm>
        </p:spPr>
        <p:txBody>
          <a:bodyPr>
            <a:normAutofit/>
          </a:bodyPr>
          <a:lstStyle/>
          <a:p>
            <a:r>
              <a:rPr lang="en-US" dirty="0" smtClean="0"/>
              <a:t>Chapter One </a:t>
            </a:r>
            <a:br>
              <a:rPr lang="en-US" dirty="0" smtClean="0"/>
            </a:br>
            <a:r>
              <a:rPr lang="en-US" sz="3600" dirty="0" smtClean="0"/>
              <a:t>Lateral Forces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Chapter Two </a:t>
            </a:r>
            <a:br>
              <a:rPr lang="en-US" dirty="0" smtClean="0"/>
            </a:br>
            <a:r>
              <a:rPr lang="en-US" sz="3600" dirty="0" smtClean="0"/>
              <a:t>Loads Affecting the Building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Chapter Three</a:t>
            </a:r>
            <a:br>
              <a:rPr lang="en-US" dirty="0" smtClean="0"/>
            </a:br>
            <a:r>
              <a:rPr lang="en-US" sz="3600" dirty="0" smtClean="0"/>
              <a:t>Analysis and Design Using SAP 2000</a:t>
            </a:r>
            <a:r>
              <a:rPr lang="en-US" dirty="0" smtClean="0"/>
              <a:t> </a:t>
            </a:r>
            <a:br>
              <a:rPr lang="en-US" dirty="0" smtClean="0"/>
            </a:b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116632"/>
            <a:ext cx="7416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000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S</a:t>
            </a:r>
            <a:r>
              <a:rPr lang="en-US" sz="40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ea typeface="+mj-ea"/>
                <a:cs typeface="+mj-cs"/>
              </a:rPr>
              <a:t>hear wall details.</a:t>
            </a:r>
            <a:endParaRPr lang="en-US" sz="4000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660" y="1025598"/>
            <a:ext cx="6624736" cy="5701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179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59632" y="188640"/>
            <a:ext cx="756084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r>
              <a:rPr lang="en-US" sz="40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Earthquake design:</a:t>
            </a:r>
          </a:p>
          <a:p>
            <a:pPr lvl="0" algn="l" rtl="0"/>
            <a:endParaRPr lang="en-US" sz="4000" dirty="0" smtClean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742950" lvl="0" indent="-742950" algn="l" rtl="0">
              <a:buFont typeface="+mj-lt"/>
              <a:buAutoNum type="arabicPeriod"/>
            </a:pPr>
            <a:r>
              <a:rPr lang="en-US" sz="28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The structure is subjected into EQ in X and Y directions using response spectra function.</a:t>
            </a:r>
          </a:p>
          <a:p>
            <a:pPr marL="742950" lvl="0" indent="-742950" algn="l" rtl="0">
              <a:buFont typeface="+mj-lt"/>
              <a:buAutoNum type="arabicPeriod"/>
            </a:pPr>
            <a:r>
              <a:rPr lang="en-US" sz="28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The design was performed for structural elements.</a:t>
            </a:r>
          </a:p>
          <a:p>
            <a:pPr lvl="0" algn="l" rtl="0"/>
            <a:endParaRPr lang="en-US" sz="2800" dirty="0" smtClean="0">
              <a:solidFill>
                <a:srgbClr val="C0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lvl="0" algn="l" rtl="0"/>
            <a:r>
              <a:rPr lang="en-US" sz="2800" dirty="0" smtClean="0"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NOTE</a:t>
            </a:r>
          </a:p>
          <a:p>
            <a:pPr lvl="0" algn="l" rtl="0"/>
            <a:r>
              <a:rPr lang="en-US" sz="2800" dirty="0" smtClean="0"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There is no large difference between EQ and Gravity results.</a:t>
            </a:r>
          </a:p>
          <a:p>
            <a:pPr lvl="0" algn="l" rtl="0"/>
            <a:r>
              <a:rPr lang="en-US" sz="2800" dirty="0" smtClean="0"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28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     </a:t>
            </a:r>
            <a:endParaRPr lang="en-US" sz="2800" dirty="0">
              <a:solidFill>
                <a:srgbClr val="4F271C">
                  <a:satMod val="130000"/>
                </a:srgb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391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75656" y="2132856"/>
            <a:ext cx="7272808" cy="2554545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GOOD Design for Gravity Loads is Sufficient to resist Earthquake  Loads</a:t>
            </a:r>
          </a:p>
          <a:p>
            <a:pPr algn="l"/>
            <a:r>
              <a:rPr lang="en-US" sz="4000" dirty="0" smtClean="0">
                <a:solidFill>
                  <a:srgbClr val="4F271C">
                    <a:satMod val="130000"/>
                  </a:srgbClr>
                </a:solidFill>
              </a:rPr>
              <a:t>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74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42976" y="2071678"/>
            <a:ext cx="7143800" cy="2428892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Thank You</a:t>
            </a:r>
            <a:endParaRPr lang="ar-JO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Description</a:t>
            </a:r>
            <a:endParaRPr lang="ar-JO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1331640" y="1484784"/>
            <a:ext cx="7498080" cy="480060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>
                <a:latin typeface="Calibri"/>
                <a:ea typeface="Calibri"/>
              </a:rPr>
              <a:t>This project is a structural analysis and design for a building consists of ten </a:t>
            </a:r>
            <a:r>
              <a:rPr lang="en-US" sz="2400" dirty="0" err="1" smtClean="0">
                <a:latin typeface="Calibri"/>
                <a:ea typeface="Calibri"/>
              </a:rPr>
              <a:t>storyes</a:t>
            </a:r>
            <a:r>
              <a:rPr lang="en-US" sz="2400" dirty="0" smtClean="0">
                <a:latin typeface="Calibri"/>
                <a:ea typeface="Calibri"/>
              </a:rPr>
              <a:t> each story has an area of 893.5m</a:t>
            </a:r>
            <a:r>
              <a:rPr lang="en-US" sz="2400" baseline="30000" dirty="0" smtClean="0">
                <a:latin typeface="Calibri"/>
                <a:ea typeface="Calibri"/>
              </a:rPr>
              <a:t>2</a:t>
            </a:r>
            <a:r>
              <a:rPr lang="en-US" sz="2400" dirty="0" smtClean="0">
                <a:latin typeface="Calibri"/>
                <a:ea typeface="Calibri"/>
              </a:rPr>
              <a:t>.</a:t>
            </a:r>
          </a:p>
          <a:p>
            <a:pPr marL="82296" indent="0" algn="l" rtl="0">
              <a:buNone/>
            </a:pPr>
            <a:endParaRPr lang="en-US" sz="2400" dirty="0" smtClean="0">
              <a:latin typeface="Calibri"/>
              <a:ea typeface="Calibri"/>
            </a:endParaRPr>
          </a:p>
          <a:p>
            <a:pPr algn="l" rtl="0"/>
            <a:r>
              <a:rPr lang="en-US" dirty="0" smtClean="0">
                <a:solidFill>
                  <a:srgbClr val="C00000"/>
                </a:solidFill>
                <a:latin typeface="Calibri"/>
                <a:ea typeface="Calibri"/>
              </a:rPr>
              <a:t>Objectives :</a:t>
            </a:r>
          </a:p>
          <a:p>
            <a:pPr marL="82296" indent="0" algn="l" rtl="0">
              <a:buNone/>
            </a:pPr>
            <a:endParaRPr lang="en-US" sz="2400" dirty="0">
              <a:latin typeface="Calibri"/>
              <a:ea typeface="Calibri"/>
            </a:endParaRPr>
          </a:p>
          <a:p>
            <a:pPr marL="82296" indent="0" algn="l" rtl="0">
              <a:buNone/>
            </a:pPr>
            <a:r>
              <a:rPr lang="en-US" sz="2400" dirty="0" smtClean="0">
                <a:latin typeface="Calibri"/>
                <a:ea typeface="Calibri"/>
              </a:rPr>
              <a:t>1- Do a 3D analysis.</a:t>
            </a:r>
          </a:p>
          <a:p>
            <a:pPr marL="82296" indent="0" algn="l" rtl="0">
              <a:buNone/>
            </a:pPr>
            <a:endParaRPr lang="en-US" sz="2400" dirty="0" smtClean="0">
              <a:latin typeface="Calibri"/>
              <a:ea typeface="Calibri"/>
            </a:endParaRPr>
          </a:p>
          <a:p>
            <a:pPr marL="82296" indent="0" algn="l" rtl="0">
              <a:buNone/>
            </a:pPr>
            <a:r>
              <a:rPr lang="en-US" sz="2400" dirty="0" smtClean="0">
                <a:latin typeface="Calibri"/>
                <a:ea typeface="Calibri"/>
              </a:rPr>
              <a:t>2-Check if the design for gravity loads is sufficient to resist EQ loads.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CH1 : Lateral Forces</a:t>
            </a:r>
            <a:endParaRPr lang="ar-JO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1475656" y="1196752"/>
            <a:ext cx="7498080" cy="4800600"/>
          </a:xfrm>
        </p:spPr>
        <p:txBody>
          <a:bodyPr/>
          <a:lstStyle/>
          <a:p>
            <a:pPr marL="82296" indent="0" algn="l" rtl="0">
              <a:buNone/>
            </a:pPr>
            <a:endParaRPr lang="en-US" sz="2800" dirty="0" smtClean="0">
              <a:solidFill>
                <a:srgbClr val="C00000"/>
              </a:solidFill>
            </a:endParaRPr>
          </a:p>
          <a:p>
            <a:pPr marL="82296" indent="0" algn="l" rtl="0"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This chapter contains the following main topics:</a:t>
            </a:r>
          </a:p>
          <a:p>
            <a:pPr marL="82296" indent="0" algn="l" rtl="0">
              <a:buNone/>
            </a:pPr>
            <a:endParaRPr lang="en-US" sz="2800" dirty="0" smtClean="0"/>
          </a:p>
          <a:p>
            <a:pPr marL="82296" indent="0" algn="l" rtl="0">
              <a:buNone/>
            </a:pPr>
            <a:r>
              <a:rPr lang="en-US" sz="2400" dirty="0" smtClean="0"/>
              <a:t>1- Types of lateral loads.</a:t>
            </a:r>
          </a:p>
          <a:p>
            <a:pPr marL="82296" indent="0" algn="l" rtl="0">
              <a:buNone/>
            </a:pPr>
            <a:endParaRPr lang="en-US" sz="2400" dirty="0" smtClean="0"/>
          </a:p>
          <a:p>
            <a:pPr marL="82296" indent="0" algn="l" rtl="0">
              <a:buNone/>
            </a:pPr>
            <a:r>
              <a:rPr lang="en-US" sz="2400" dirty="0" smtClean="0"/>
              <a:t>2- History of EQ in Palestine.</a:t>
            </a:r>
          </a:p>
          <a:p>
            <a:pPr marL="82296" indent="0" algn="l" rtl="0">
              <a:buNone/>
            </a:pPr>
            <a:endParaRPr lang="en-US" sz="2400" dirty="0" smtClean="0"/>
          </a:p>
          <a:p>
            <a:pPr marL="82296" indent="0" algn="l" rtl="0">
              <a:buNone/>
            </a:pPr>
            <a:r>
              <a:rPr lang="en-US" sz="2400" dirty="0" smtClean="0"/>
              <a:t>3- </a:t>
            </a:r>
            <a:r>
              <a:rPr lang="en-US" sz="2400" dirty="0"/>
              <a:t>Lateral loads Resistant Structural </a:t>
            </a:r>
            <a:r>
              <a:rPr lang="en-US" sz="2400" dirty="0" smtClean="0"/>
              <a:t>Systems.</a:t>
            </a:r>
          </a:p>
          <a:p>
            <a:pPr marL="82296" indent="0" algn="l" rtl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432560" y="836712"/>
            <a:ext cx="7406640" cy="432048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CH2 : Loads Affecting the Building</a:t>
            </a:r>
            <a:endParaRPr lang="ar-JO" sz="32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75656" y="1556792"/>
            <a:ext cx="7406640" cy="2088232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pPr algn="l"/>
            <a:r>
              <a:rPr lang="en-US" sz="6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Structural Model: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600" dirty="0" smtClean="0"/>
              <a:t>Two way solid slab with drop beams. Since the structure contains long spans and to avoid large thickness for slab.</a:t>
            </a:r>
            <a:endParaRPr lang="ar-JO" sz="4600" dirty="0"/>
          </a:p>
        </p:txBody>
      </p:sp>
      <p:pic>
        <p:nvPicPr>
          <p:cNvPr id="4" name="Content Placeholder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3455874" y="1372907"/>
            <a:ext cx="3096347" cy="77768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36854"/>
          </a:xfrm>
        </p:spPr>
        <p:txBody>
          <a:bodyPr/>
          <a:lstStyle/>
          <a:p>
            <a:pPr rtl="0"/>
            <a:r>
              <a:rPr lang="en-US" dirty="0" smtClean="0"/>
              <a:t>Slab Thickness</a:t>
            </a:r>
            <a:endParaRPr lang="ar-JO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32560" y="1196752"/>
            <a:ext cx="7406640" cy="5328592"/>
          </a:xfrm>
        </p:spPr>
        <p:txBody>
          <a:bodyPr>
            <a:normAutofit/>
          </a:bodyPr>
          <a:lstStyle/>
          <a:p>
            <a:endParaRPr lang="ar-JO" sz="2000" dirty="0" smtClean="0"/>
          </a:p>
          <a:p>
            <a:r>
              <a:rPr lang="en-US" sz="2000" dirty="0" smtClean="0"/>
              <a:t>Assume α </a:t>
            </a:r>
            <a:r>
              <a:rPr lang="en-US" sz="2000" baseline="-25000" dirty="0" smtClean="0"/>
              <a:t>fm</a:t>
            </a:r>
            <a:r>
              <a:rPr lang="en-US" sz="2000" dirty="0" smtClean="0"/>
              <a:t> ≥ 2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H</a:t>
            </a:r>
            <a:r>
              <a:rPr lang="en-US" sz="2000" baseline="-25000" dirty="0" err="1" smtClean="0"/>
              <a:t>min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                        = 0.172 mm.</a:t>
            </a:r>
          </a:p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Use  h = 180 mm</a:t>
            </a:r>
          </a:p>
          <a:p>
            <a:endParaRPr lang="en-US" sz="2000" dirty="0" smtClean="0"/>
          </a:p>
          <a:p>
            <a:r>
              <a:rPr lang="en-US" sz="43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Beams dimensions:</a:t>
            </a:r>
          </a:p>
          <a:p>
            <a:endParaRPr lang="ar-JO" sz="43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1988840"/>
            <a:ext cx="1628775" cy="752475"/>
          </a:xfrm>
          <a:prstGeom prst="rect">
            <a:avLst/>
          </a:prstGeom>
          <a:noFill/>
        </p:spPr>
      </p:pic>
      <p:pic>
        <p:nvPicPr>
          <p:cNvPr id="8" name="Content Placeholder 6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4509120"/>
            <a:ext cx="3429024" cy="2207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Content Placeholder 5"/>
          <p:cNvPicPr>
            <a:picLocks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5678" y="4509120"/>
            <a:ext cx="4012357" cy="2207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Loads</a:t>
            </a:r>
            <a:endParaRPr lang="ar-JO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32560" y="1196752"/>
            <a:ext cx="7406640" cy="5544616"/>
          </a:xfrm>
        </p:spPr>
        <p:txBody>
          <a:bodyPr/>
          <a:lstStyle/>
          <a:p>
            <a:r>
              <a:rPr lang="en-US" dirty="0" smtClean="0"/>
              <a:t>There are two common type of loads that affecting the structure :</a:t>
            </a:r>
          </a:p>
          <a:p>
            <a:r>
              <a:rPr lang="en-US" dirty="0" smtClean="0"/>
              <a:t>1) Gravity loads </a:t>
            </a:r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2) Lateral loads</a:t>
            </a:r>
            <a:r>
              <a:rPr lang="en-US" dirty="0" smtClean="0"/>
              <a:t>:</a:t>
            </a:r>
          </a:p>
          <a:p>
            <a:pPr marL="484632" indent="-457200" rtl="0">
              <a:buFont typeface="Arial" pitchFamily="34" charset="0"/>
              <a:buChar char="•"/>
            </a:pPr>
            <a:r>
              <a:rPr lang="en-US" dirty="0"/>
              <a:t>Wind </a:t>
            </a:r>
            <a:r>
              <a:rPr lang="en-US" dirty="0" smtClean="0"/>
              <a:t>loads: </a:t>
            </a:r>
            <a:r>
              <a:rPr lang="en-US" sz="2800" dirty="0" smtClean="0"/>
              <a:t>ignored </a:t>
            </a:r>
            <a:r>
              <a:rPr lang="en-US" sz="2800" dirty="0"/>
              <a:t>in the design</a:t>
            </a:r>
            <a:r>
              <a:rPr lang="en-US" sz="2800" dirty="0" smtClean="0"/>
              <a:t>.</a:t>
            </a:r>
            <a:endParaRPr lang="en-US" dirty="0"/>
          </a:p>
          <a:p>
            <a:pPr marL="484632" indent="-457200" rtl="0">
              <a:buFont typeface="Arial" pitchFamily="34" charset="0"/>
              <a:buChar char="•"/>
            </a:pPr>
            <a:r>
              <a:rPr lang="en-US" dirty="0"/>
              <a:t>Earthquake </a:t>
            </a:r>
            <a:r>
              <a:rPr lang="en-US" dirty="0" smtClean="0"/>
              <a:t>Loads.</a:t>
            </a:r>
            <a:endParaRPr lang="ar-JO" dirty="0"/>
          </a:p>
          <a:p>
            <a:endParaRPr lang="ar-JO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823166"/>
              </p:ext>
            </p:extLst>
          </p:nvPr>
        </p:nvGraphicFramePr>
        <p:xfrm>
          <a:off x="1547664" y="2708920"/>
          <a:ext cx="7143800" cy="20923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48582"/>
                <a:gridCol w="1148582"/>
                <a:gridCol w="1148582"/>
                <a:gridCol w="1843311"/>
                <a:gridCol w="1854743"/>
              </a:tblGrid>
              <a:tr h="542052">
                <a:tc gridSpan="5"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Gravity Loads (KN/m2)</a:t>
                      </a:r>
                      <a:endParaRPr lang="ar-JO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JO" dirty="0"/>
                    </a:p>
                  </a:txBody>
                  <a:tcPr/>
                </a:tc>
              </a:tr>
              <a:tr h="508174">
                <a:tc gridSpan="3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Live</a:t>
                      </a:r>
                      <a:endParaRPr kumimoji="0" lang="ar-JO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Dead </a:t>
                      </a:r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</a:tr>
              <a:tr h="53395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Corridors</a:t>
                      </a:r>
                      <a:endParaRPr kumimoji="0" lang="ar-JO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Hotel</a:t>
                      </a:r>
                      <a:endParaRPr kumimoji="0" lang="ar-JO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Office</a:t>
                      </a:r>
                      <a:endParaRPr kumimoji="0" lang="ar-JO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Superimposed</a:t>
                      </a:r>
                      <a:endParaRPr kumimoji="0" lang="ar-JO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Own weight</a:t>
                      </a:r>
                      <a:endParaRPr kumimoji="0" lang="ar-JO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08174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0" lang="ar-JO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  <a:endParaRPr kumimoji="0" lang="ar-JO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  <a:endParaRPr kumimoji="0" lang="ar-JO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4.5</a:t>
                      </a:r>
                      <a:endParaRPr kumimoji="0" lang="ar-JO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4.5 </a:t>
                      </a:r>
                      <a:endParaRPr kumimoji="0" lang="ar-JO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Earthquake Loads :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l" rtl="0">
              <a:buNone/>
            </a:pPr>
            <a:endParaRPr lang="en-US" sz="26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l" rtl="0"/>
            <a:r>
              <a:rPr lang="en-US" sz="2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The design was performed </a:t>
            </a:r>
          </a:p>
          <a:p>
            <a:pPr marL="82296" indent="0" algn="l" rtl="0">
              <a:buNone/>
            </a:pPr>
            <a:r>
              <a:rPr lang="en-US" sz="2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   by response spectra</a:t>
            </a:r>
          </a:p>
          <a:p>
            <a:pPr marL="82296" indent="0" algn="l" rtl="0">
              <a:buNone/>
            </a:pPr>
            <a:r>
              <a:rPr lang="en-US" sz="26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   function using SAP2000.</a:t>
            </a:r>
          </a:p>
          <a:p>
            <a:pPr algn="l" rtl="0"/>
            <a:endParaRPr lang="ar-JO" sz="26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5" name="صورة 10" descr="D:\m7md\زلازل\EQ zone in palestine.jpg"/>
          <p:cNvPicPr>
            <a:picLocks/>
          </p:cNvPicPr>
          <p:nvPr/>
        </p:nvPicPr>
        <p:blipFill>
          <a:blip r:embed="rId2" cstate="print"/>
          <a:srcRect l="-238" t="10743"/>
          <a:stretch>
            <a:fillRect/>
          </a:stretch>
        </p:blipFill>
        <p:spPr bwMode="auto">
          <a:xfrm>
            <a:off x="5868144" y="1196753"/>
            <a:ext cx="3275856" cy="563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Codes &amp; Standards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24472"/>
          </a:xfrm>
        </p:spPr>
        <p:txBody>
          <a:bodyPr>
            <a:normAutofit fontScale="92500" lnSpcReduction="10000"/>
          </a:bodyPr>
          <a:lstStyle/>
          <a:p>
            <a:pPr marL="82296" indent="0" algn="l" rtl="0">
              <a:buNone/>
            </a:pPr>
            <a:r>
              <a:rPr lang="en-US" sz="2800" dirty="0" smtClean="0"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ACI -318-08</a:t>
            </a: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: American concrete institute for reinforce concrete structural design.</a:t>
            </a:r>
          </a:p>
          <a:p>
            <a:pPr marL="82296" indent="0" algn="l" rtl="0">
              <a:buNone/>
            </a:pPr>
            <a:r>
              <a:rPr lang="en-US" sz="2800" dirty="0" smtClean="0">
                <a:solidFill>
                  <a:srgbClr val="C0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IBC - 2006:</a:t>
            </a: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International Building code.</a:t>
            </a:r>
          </a:p>
          <a:p>
            <a:pPr algn="l">
              <a:buNone/>
            </a:pPr>
            <a:endParaRPr lang="en-US" sz="2800" dirty="0" smtClean="0"/>
          </a:p>
          <a:p>
            <a:pPr algn="l">
              <a:buNone/>
            </a:pPr>
            <a:r>
              <a:rPr lang="en-US" sz="43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Load Combinations</a:t>
            </a: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</a:p>
          <a:p>
            <a:pPr algn="l" rtl="0"/>
            <a:r>
              <a:rPr lang="en-US" sz="2800" dirty="0"/>
              <a:t>Comb1: 1.2D+1.6L</a:t>
            </a:r>
          </a:p>
          <a:p>
            <a:pPr algn="l" rtl="0"/>
            <a:r>
              <a:rPr lang="en-US" sz="2800" dirty="0"/>
              <a:t>Comb2:  0.9D-1E</a:t>
            </a:r>
          </a:p>
          <a:p>
            <a:pPr algn="l" rtl="0"/>
            <a:r>
              <a:rPr lang="en-US" sz="2800" dirty="0"/>
              <a:t>Comb3: 0.9D+1E</a:t>
            </a:r>
          </a:p>
          <a:p>
            <a:pPr algn="l" rtl="0"/>
            <a:r>
              <a:rPr lang="en-US" sz="2800" dirty="0"/>
              <a:t>Comb4: 1.2D+1L-1E</a:t>
            </a:r>
          </a:p>
          <a:p>
            <a:pPr algn="l" rtl="0"/>
            <a:r>
              <a:rPr lang="en-US" sz="2800" dirty="0"/>
              <a:t>Comb5: 1.2D+1L+1E</a:t>
            </a:r>
          </a:p>
          <a:p>
            <a:pPr algn="l" rtl="0"/>
            <a:r>
              <a:rPr lang="en-US" sz="2800" dirty="0"/>
              <a:t>Comb6:1.4D</a:t>
            </a:r>
          </a:p>
          <a:p>
            <a:pPr algn="l" rtl="0">
              <a:buNone/>
            </a:pPr>
            <a:endParaRPr lang="ar-JO" sz="2800" dirty="0" smtClean="0">
              <a:solidFill>
                <a:schemeClr val="tx2">
                  <a:satMod val="13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1089</TotalTime>
  <Words>583</Words>
  <Application>Microsoft Office PowerPoint</Application>
  <PresentationFormat>On-screen Show (4:3)</PresentationFormat>
  <Paragraphs>217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انقلاب</vt:lpstr>
      <vt:lpstr>             Analysis and Design of Multiple story building.   Prepared by : Mohanad Shtayah Mohammad Alawneh   Supervisor: Dr. Wael Abu Assab</vt:lpstr>
      <vt:lpstr>Chapter One  Lateral Forces  Chapter Two  Loads Affecting the Building  Chapter Three Analysis and Design Using SAP 2000  </vt:lpstr>
      <vt:lpstr>Project Description</vt:lpstr>
      <vt:lpstr>CH1 : Lateral Forces</vt:lpstr>
      <vt:lpstr>CH2 : Loads Affecting the Building</vt:lpstr>
      <vt:lpstr>Slab Thickness</vt:lpstr>
      <vt:lpstr>Loads</vt:lpstr>
      <vt:lpstr>Earthquake Loads :</vt:lpstr>
      <vt:lpstr>Codes &amp; Standards</vt:lpstr>
      <vt:lpstr>CH3 : Analysis and design Using SAP2000</vt:lpstr>
      <vt:lpstr>2-Equilibrium check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 : Lateral Forces Chapter Two Loads Affecting the Building Chapter Three Analysis and Design Using SAP 2000</dc:title>
  <dc:creator>Musab</dc:creator>
  <cp:lastModifiedBy>ALAWNEH</cp:lastModifiedBy>
  <cp:revision>66</cp:revision>
  <dcterms:created xsi:type="dcterms:W3CDTF">2012-01-09T13:03:42Z</dcterms:created>
  <dcterms:modified xsi:type="dcterms:W3CDTF">2012-05-23T03:56:41Z</dcterms:modified>
</cp:coreProperties>
</file>