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7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8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>
        <p:scale>
          <a:sx n="80" d="100"/>
          <a:sy n="80" d="100"/>
        </p:scale>
        <p:origin x="-1104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8971A7-33D6-4147-8A0E-F1153D635D02}" type="doc">
      <dgm:prSet loTypeId="urn:microsoft.com/office/officeart/2005/8/layout/chevron2" loCatId="process" qsTypeId="urn:microsoft.com/office/officeart/2005/8/quickstyle/3d5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992EA9BC-04F5-4E61-8E49-35B40CA9A17B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1800" b="1" dirty="0" smtClean="0">
              <a:solidFill>
                <a:schemeClr val="bg1"/>
              </a:solidFill>
            </a:rPr>
            <a:t>Second </a:t>
          </a:r>
        </a:p>
        <a:p>
          <a:pPr rtl="0"/>
          <a:r>
            <a:rPr lang="en-US" sz="1800" b="1" dirty="0" smtClean="0">
              <a:solidFill>
                <a:schemeClr val="bg1"/>
              </a:solidFill>
            </a:rPr>
            <a:t>floor</a:t>
          </a:r>
          <a:endParaRPr lang="en-US" sz="1800" b="1" dirty="0">
            <a:solidFill>
              <a:schemeClr val="bg1"/>
            </a:solidFill>
          </a:endParaRPr>
        </a:p>
      </dgm:t>
    </dgm:pt>
    <dgm:pt modelId="{8AA20949-5FA1-4402-B94A-59B4A6B003F5}" type="parTrans" cxnId="{EB9D9499-F73A-4705-8927-873959E66CF0}">
      <dgm:prSet/>
      <dgm:spPr/>
      <dgm:t>
        <a:bodyPr/>
        <a:lstStyle/>
        <a:p>
          <a:endParaRPr lang="en-US"/>
        </a:p>
      </dgm:t>
    </dgm:pt>
    <dgm:pt modelId="{6382A107-E227-49D7-8764-23ECDFCBEBB1}" type="sibTrans" cxnId="{EB9D9499-F73A-4705-8927-873959E66CF0}">
      <dgm:prSet/>
      <dgm:spPr/>
      <dgm:t>
        <a:bodyPr/>
        <a:lstStyle/>
        <a:p>
          <a:endParaRPr lang="en-US"/>
        </a:p>
      </dgm:t>
    </dgm:pt>
    <dgm:pt modelId="{F32D9B41-A92B-4096-A97D-50486C91CE53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1800" b="1" dirty="0" smtClean="0">
              <a:solidFill>
                <a:schemeClr val="bg1"/>
              </a:solidFill>
            </a:rPr>
            <a:t>First </a:t>
          </a:r>
        </a:p>
        <a:p>
          <a:pPr rtl="0"/>
          <a:r>
            <a:rPr lang="en-US" sz="1800" b="1" dirty="0" smtClean="0">
              <a:solidFill>
                <a:schemeClr val="bg1"/>
              </a:solidFill>
            </a:rPr>
            <a:t>floor</a:t>
          </a:r>
        </a:p>
      </dgm:t>
    </dgm:pt>
    <dgm:pt modelId="{D9FB342A-6F02-45E6-84DB-9FAC7253F09E}" type="parTrans" cxnId="{9086D241-54BB-4AB1-8B1D-D393ECFA5EB3}">
      <dgm:prSet/>
      <dgm:spPr/>
      <dgm:t>
        <a:bodyPr/>
        <a:lstStyle/>
        <a:p>
          <a:endParaRPr lang="en-US"/>
        </a:p>
      </dgm:t>
    </dgm:pt>
    <dgm:pt modelId="{8B1AC511-FE42-4EA3-BED9-57659F449625}" type="sibTrans" cxnId="{9086D241-54BB-4AB1-8B1D-D393ECFA5EB3}">
      <dgm:prSet/>
      <dgm:spPr/>
      <dgm:t>
        <a:bodyPr/>
        <a:lstStyle/>
        <a:p>
          <a:endParaRPr lang="en-US"/>
        </a:p>
      </dgm:t>
    </dgm:pt>
    <dgm:pt modelId="{3B85782F-9AE3-4E4F-A4A6-456689DD1CB8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1800" b="1" dirty="0" smtClean="0">
              <a:solidFill>
                <a:schemeClr val="bg1"/>
              </a:solidFill>
            </a:rPr>
            <a:t>Ground</a:t>
          </a:r>
        </a:p>
        <a:p>
          <a:pPr rtl="0"/>
          <a:r>
            <a:rPr lang="en-US" sz="1800" b="1" dirty="0" smtClean="0">
              <a:solidFill>
                <a:schemeClr val="bg1"/>
              </a:solidFill>
            </a:rPr>
            <a:t> floor</a:t>
          </a:r>
        </a:p>
      </dgm:t>
    </dgm:pt>
    <dgm:pt modelId="{CA4E6254-A1ED-4C1E-A25C-B8E8C28DE9A5}" type="parTrans" cxnId="{2AEE924C-EB9C-4FCE-B66D-358A8F4FE5B0}">
      <dgm:prSet/>
      <dgm:spPr/>
      <dgm:t>
        <a:bodyPr/>
        <a:lstStyle/>
        <a:p>
          <a:endParaRPr lang="en-US"/>
        </a:p>
      </dgm:t>
    </dgm:pt>
    <dgm:pt modelId="{792866BF-4D5C-491A-B8CE-C8BD01CD86A3}" type="sibTrans" cxnId="{2AEE924C-EB9C-4FCE-B66D-358A8F4FE5B0}">
      <dgm:prSet/>
      <dgm:spPr/>
      <dgm:t>
        <a:bodyPr/>
        <a:lstStyle/>
        <a:p>
          <a:endParaRPr lang="en-US"/>
        </a:p>
      </dgm:t>
    </dgm:pt>
    <dgm:pt modelId="{AFCE5092-634E-4A22-8C2C-9533190B10F5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1800" b="1" dirty="0" smtClean="0">
              <a:solidFill>
                <a:schemeClr val="bg1"/>
              </a:solidFill>
            </a:rPr>
            <a:t>Basement </a:t>
          </a:r>
        </a:p>
        <a:p>
          <a:pPr rtl="0"/>
          <a:r>
            <a:rPr lang="en-US" sz="1800" b="1" dirty="0" smtClean="0">
              <a:solidFill>
                <a:schemeClr val="bg1"/>
              </a:solidFill>
            </a:rPr>
            <a:t>floor</a:t>
          </a:r>
        </a:p>
      </dgm:t>
    </dgm:pt>
    <dgm:pt modelId="{5AFC2B02-06CC-42FD-B73D-164D3DED8E4F}" type="parTrans" cxnId="{43F8EA93-C80C-4090-B4C4-675C3D84E132}">
      <dgm:prSet/>
      <dgm:spPr/>
      <dgm:t>
        <a:bodyPr/>
        <a:lstStyle/>
        <a:p>
          <a:endParaRPr lang="en-US"/>
        </a:p>
      </dgm:t>
    </dgm:pt>
    <dgm:pt modelId="{4673E815-36B9-447F-8ABA-E7F153F3D2C1}" type="sibTrans" cxnId="{43F8EA93-C80C-4090-B4C4-675C3D84E132}">
      <dgm:prSet/>
      <dgm:spPr/>
      <dgm:t>
        <a:bodyPr/>
        <a:lstStyle/>
        <a:p>
          <a:endParaRPr lang="en-US"/>
        </a:p>
      </dgm:t>
    </dgm:pt>
    <dgm:pt modelId="{1F14CC26-CFDF-4415-BCC9-E0F53DE64005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which have the isolation room, patients rooms and nurse station </a:t>
          </a:r>
          <a:endParaRPr lang="en-US" dirty="0"/>
        </a:p>
      </dgm:t>
    </dgm:pt>
    <dgm:pt modelId="{4A12C48A-403F-4B6F-BB19-837B0DE9FE17}" type="parTrans" cxnId="{5CA1E952-5A29-48BB-B86F-FD0C53D38393}">
      <dgm:prSet/>
      <dgm:spPr/>
      <dgm:t>
        <a:bodyPr/>
        <a:lstStyle/>
        <a:p>
          <a:endParaRPr lang="en-US"/>
        </a:p>
      </dgm:t>
    </dgm:pt>
    <dgm:pt modelId="{49FDC0F1-6691-4F39-AF4F-6FEC4C7BEAF5}" type="sibTrans" cxnId="{5CA1E952-5A29-48BB-B86F-FD0C53D38393}">
      <dgm:prSet/>
      <dgm:spPr/>
      <dgm:t>
        <a:bodyPr/>
        <a:lstStyle/>
        <a:p>
          <a:endParaRPr lang="en-US"/>
        </a:p>
      </dgm:t>
    </dgm:pt>
    <dgm:pt modelId="{A97B4971-1E65-4B4C-9C9A-BCDB230561B0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contains the operation room, ICU, recovery room </a:t>
          </a:r>
          <a:endParaRPr lang="en-US" dirty="0"/>
        </a:p>
      </dgm:t>
    </dgm:pt>
    <dgm:pt modelId="{3F6736E6-BE69-4570-95BE-B6A1759C66BA}" type="parTrans" cxnId="{AEA9D7E9-5E47-4E2B-BCBD-8F677E11B711}">
      <dgm:prSet/>
      <dgm:spPr/>
      <dgm:t>
        <a:bodyPr/>
        <a:lstStyle/>
        <a:p>
          <a:endParaRPr lang="en-US"/>
        </a:p>
      </dgm:t>
    </dgm:pt>
    <dgm:pt modelId="{91F2F1AD-AA18-4B2B-B162-BBBDBCC99126}" type="sibTrans" cxnId="{AEA9D7E9-5E47-4E2B-BCBD-8F677E11B711}">
      <dgm:prSet/>
      <dgm:spPr/>
      <dgm:t>
        <a:bodyPr/>
        <a:lstStyle/>
        <a:p>
          <a:endParaRPr lang="en-US"/>
        </a:p>
      </dgm:t>
    </dgm:pt>
    <dgm:pt modelId="{FC8AE961-F2BD-42DC-BF7D-95CDE03193C9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which contains labs, X-ray room and clinics </a:t>
          </a:r>
          <a:endParaRPr lang="en-US" dirty="0"/>
        </a:p>
      </dgm:t>
    </dgm:pt>
    <dgm:pt modelId="{93660AB8-6BC7-460C-9783-4A12FFF4DC9C}" type="parTrans" cxnId="{7D0448A7-F9C7-4B0C-9389-BD25FBDC4F99}">
      <dgm:prSet/>
      <dgm:spPr/>
      <dgm:t>
        <a:bodyPr/>
        <a:lstStyle/>
        <a:p>
          <a:endParaRPr lang="en-US"/>
        </a:p>
      </dgm:t>
    </dgm:pt>
    <dgm:pt modelId="{E52A4B38-C8FA-4967-ACD8-B72549DBD733}" type="sibTrans" cxnId="{7D0448A7-F9C7-4B0C-9389-BD25FBDC4F99}">
      <dgm:prSet/>
      <dgm:spPr/>
      <dgm:t>
        <a:bodyPr/>
        <a:lstStyle/>
        <a:p>
          <a:endParaRPr lang="en-US"/>
        </a:p>
      </dgm:t>
    </dgm:pt>
    <dgm:pt modelId="{41AB50A4-F089-48E8-BCAA-A29AB20E32AA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which contains the kitchen, laundry and the mechanical room </a:t>
          </a:r>
          <a:endParaRPr lang="en-US" dirty="0"/>
        </a:p>
      </dgm:t>
    </dgm:pt>
    <dgm:pt modelId="{A456190C-466A-49E8-A189-BF7D860D5262}" type="parTrans" cxnId="{6E0C686A-BD51-4606-991E-3A71946E7D20}">
      <dgm:prSet/>
      <dgm:spPr/>
      <dgm:t>
        <a:bodyPr/>
        <a:lstStyle/>
        <a:p>
          <a:endParaRPr lang="en-US"/>
        </a:p>
      </dgm:t>
    </dgm:pt>
    <dgm:pt modelId="{D2B6F4D4-4D69-482D-8D9B-A5711FAABE5F}" type="sibTrans" cxnId="{6E0C686A-BD51-4606-991E-3A71946E7D20}">
      <dgm:prSet/>
      <dgm:spPr/>
      <dgm:t>
        <a:bodyPr/>
        <a:lstStyle/>
        <a:p>
          <a:endParaRPr lang="en-US"/>
        </a:p>
      </dgm:t>
    </dgm:pt>
    <dgm:pt modelId="{F2E56AF4-164E-4346-8D7A-E6348880C0B9}" type="pres">
      <dgm:prSet presAssocID="{D88971A7-33D6-4147-8A0E-F1153D635D0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68031E-21CA-42B8-AC17-56B2D1B0C088}" type="pres">
      <dgm:prSet presAssocID="{992EA9BC-04F5-4E61-8E49-35B40CA9A17B}" presName="composite" presStyleCnt="0"/>
      <dgm:spPr/>
    </dgm:pt>
    <dgm:pt modelId="{E566D060-85E4-4996-90B6-33B8A225F1AF}" type="pres">
      <dgm:prSet presAssocID="{992EA9BC-04F5-4E61-8E49-35B40CA9A17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CB2C8F-5ED2-4D12-AB35-9E53EE8CB237}" type="pres">
      <dgm:prSet presAssocID="{992EA9BC-04F5-4E61-8E49-35B40CA9A17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19A04-E021-4B7C-B6CB-944D40628B9E}" type="pres">
      <dgm:prSet presAssocID="{6382A107-E227-49D7-8764-23ECDFCBEBB1}" presName="sp" presStyleCnt="0"/>
      <dgm:spPr/>
    </dgm:pt>
    <dgm:pt modelId="{6634781C-1A97-4B42-AC4B-19E257E6E0C7}" type="pres">
      <dgm:prSet presAssocID="{F32D9B41-A92B-4096-A97D-50486C91CE53}" presName="composite" presStyleCnt="0"/>
      <dgm:spPr/>
    </dgm:pt>
    <dgm:pt modelId="{65C6DA32-837A-46D6-A938-5915BED53E2F}" type="pres">
      <dgm:prSet presAssocID="{F32D9B41-A92B-4096-A97D-50486C91CE53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806DA-B714-4CE4-AF8B-D9BC2C60AED9}" type="pres">
      <dgm:prSet presAssocID="{F32D9B41-A92B-4096-A97D-50486C91CE53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AFE653-0941-4D16-8529-5CE90A14F432}" type="pres">
      <dgm:prSet presAssocID="{8B1AC511-FE42-4EA3-BED9-57659F449625}" presName="sp" presStyleCnt="0"/>
      <dgm:spPr/>
    </dgm:pt>
    <dgm:pt modelId="{6FECA603-79B7-4EBF-A3F3-989EFB6BF856}" type="pres">
      <dgm:prSet presAssocID="{3B85782F-9AE3-4E4F-A4A6-456689DD1CB8}" presName="composite" presStyleCnt="0"/>
      <dgm:spPr/>
    </dgm:pt>
    <dgm:pt modelId="{19FF754A-86B8-4CF4-AE55-FC5D2F7257E9}" type="pres">
      <dgm:prSet presAssocID="{3B85782F-9AE3-4E4F-A4A6-456689DD1CB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4CF757-8DE1-4654-AD75-A3E4B89DC404}" type="pres">
      <dgm:prSet presAssocID="{3B85782F-9AE3-4E4F-A4A6-456689DD1CB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327A1C-1D4D-4A97-87E2-3D9B8CA599B3}" type="pres">
      <dgm:prSet presAssocID="{792866BF-4D5C-491A-B8CE-C8BD01CD86A3}" presName="sp" presStyleCnt="0"/>
      <dgm:spPr/>
    </dgm:pt>
    <dgm:pt modelId="{F7FDF7E6-8285-429F-8123-F0AB17B80F95}" type="pres">
      <dgm:prSet presAssocID="{AFCE5092-634E-4A22-8C2C-9533190B10F5}" presName="composite" presStyleCnt="0"/>
      <dgm:spPr/>
    </dgm:pt>
    <dgm:pt modelId="{3227AF12-8A65-48F8-9178-B3D29DE446D6}" type="pres">
      <dgm:prSet presAssocID="{AFCE5092-634E-4A22-8C2C-9533190B10F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412886-1B0C-4F9E-B71F-FB00B5D3A820}" type="pres">
      <dgm:prSet presAssocID="{AFCE5092-634E-4A22-8C2C-9533190B10F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F8EA93-C80C-4090-B4C4-675C3D84E132}" srcId="{D88971A7-33D6-4147-8A0E-F1153D635D02}" destId="{AFCE5092-634E-4A22-8C2C-9533190B10F5}" srcOrd="3" destOrd="0" parTransId="{5AFC2B02-06CC-42FD-B73D-164D3DED8E4F}" sibTransId="{4673E815-36B9-447F-8ABA-E7F153F3D2C1}"/>
    <dgm:cxn modelId="{74A6BEDD-60EA-4776-8E63-8C2FB5D42D4D}" type="presOf" srcId="{992EA9BC-04F5-4E61-8E49-35B40CA9A17B}" destId="{E566D060-85E4-4996-90B6-33B8A225F1AF}" srcOrd="0" destOrd="0" presId="urn:microsoft.com/office/officeart/2005/8/layout/chevron2"/>
    <dgm:cxn modelId="{33BB545E-DBDC-4226-8F24-C5B47EE0914F}" type="presOf" srcId="{F32D9B41-A92B-4096-A97D-50486C91CE53}" destId="{65C6DA32-837A-46D6-A938-5915BED53E2F}" srcOrd="0" destOrd="0" presId="urn:microsoft.com/office/officeart/2005/8/layout/chevron2"/>
    <dgm:cxn modelId="{6E0C686A-BD51-4606-991E-3A71946E7D20}" srcId="{AFCE5092-634E-4A22-8C2C-9533190B10F5}" destId="{41AB50A4-F089-48E8-BCAA-A29AB20E32AA}" srcOrd="0" destOrd="0" parTransId="{A456190C-466A-49E8-A189-BF7D860D5262}" sibTransId="{D2B6F4D4-4D69-482D-8D9B-A5711FAABE5F}"/>
    <dgm:cxn modelId="{2AEE924C-EB9C-4FCE-B66D-358A8F4FE5B0}" srcId="{D88971A7-33D6-4147-8A0E-F1153D635D02}" destId="{3B85782F-9AE3-4E4F-A4A6-456689DD1CB8}" srcOrd="2" destOrd="0" parTransId="{CA4E6254-A1ED-4C1E-A25C-B8E8C28DE9A5}" sibTransId="{792866BF-4D5C-491A-B8CE-C8BD01CD86A3}"/>
    <dgm:cxn modelId="{9086D241-54BB-4AB1-8B1D-D393ECFA5EB3}" srcId="{D88971A7-33D6-4147-8A0E-F1153D635D02}" destId="{F32D9B41-A92B-4096-A97D-50486C91CE53}" srcOrd="1" destOrd="0" parTransId="{D9FB342A-6F02-45E6-84DB-9FAC7253F09E}" sibTransId="{8B1AC511-FE42-4EA3-BED9-57659F449625}"/>
    <dgm:cxn modelId="{FE3DF9C8-D48C-4179-9AB4-D62EC8057F31}" type="presOf" srcId="{D88971A7-33D6-4147-8A0E-F1153D635D02}" destId="{F2E56AF4-164E-4346-8D7A-E6348880C0B9}" srcOrd="0" destOrd="0" presId="urn:microsoft.com/office/officeart/2005/8/layout/chevron2"/>
    <dgm:cxn modelId="{EB9D9499-F73A-4705-8927-873959E66CF0}" srcId="{D88971A7-33D6-4147-8A0E-F1153D635D02}" destId="{992EA9BC-04F5-4E61-8E49-35B40CA9A17B}" srcOrd="0" destOrd="0" parTransId="{8AA20949-5FA1-4402-B94A-59B4A6B003F5}" sibTransId="{6382A107-E227-49D7-8764-23ECDFCBEBB1}"/>
    <dgm:cxn modelId="{D450B657-AB10-4F9E-A25C-AC8FF84AC87B}" type="presOf" srcId="{3B85782F-9AE3-4E4F-A4A6-456689DD1CB8}" destId="{19FF754A-86B8-4CF4-AE55-FC5D2F7257E9}" srcOrd="0" destOrd="0" presId="urn:microsoft.com/office/officeart/2005/8/layout/chevron2"/>
    <dgm:cxn modelId="{7D0448A7-F9C7-4B0C-9389-BD25FBDC4F99}" srcId="{3B85782F-9AE3-4E4F-A4A6-456689DD1CB8}" destId="{FC8AE961-F2BD-42DC-BF7D-95CDE03193C9}" srcOrd="0" destOrd="0" parTransId="{93660AB8-6BC7-460C-9783-4A12FFF4DC9C}" sibTransId="{E52A4B38-C8FA-4967-ACD8-B72549DBD733}"/>
    <dgm:cxn modelId="{90932618-A5FE-4829-949E-A311690142B4}" type="presOf" srcId="{FC8AE961-F2BD-42DC-BF7D-95CDE03193C9}" destId="{AD4CF757-8DE1-4654-AD75-A3E4B89DC404}" srcOrd="0" destOrd="0" presId="urn:microsoft.com/office/officeart/2005/8/layout/chevron2"/>
    <dgm:cxn modelId="{AEA9D7E9-5E47-4E2B-BCBD-8F677E11B711}" srcId="{F32D9B41-A92B-4096-A97D-50486C91CE53}" destId="{A97B4971-1E65-4B4C-9C9A-BCDB230561B0}" srcOrd="0" destOrd="0" parTransId="{3F6736E6-BE69-4570-95BE-B6A1759C66BA}" sibTransId="{91F2F1AD-AA18-4B2B-B162-BBBDBCC99126}"/>
    <dgm:cxn modelId="{45B48605-AAF2-42BF-975E-A49699844A71}" type="presOf" srcId="{AFCE5092-634E-4A22-8C2C-9533190B10F5}" destId="{3227AF12-8A65-48F8-9178-B3D29DE446D6}" srcOrd="0" destOrd="0" presId="urn:microsoft.com/office/officeart/2005/8/layout/chevron2"/>
    <dgm:cxn modelId="{D5CB1EAD-7E8F-4A26-AAEE-B5911D1911AB}" type="presOf" srcId="{A97B4971-1E65-4B4C-9C9A-BCDB230561B0}" destId="{EEC806DA-B714-4CE4-AF8B-D9BC2C60AED9}" srcOrd="0" destOrd="0" presId="urn:microsoft.com/office/officeart/2005/8/layout/chevron2"/>
    <dgm:cxn modelId="{AA1E6BF6-6B9A-4CEA-897F-EF93F9AF6165}" type="presOf" srcId="{41AB50A4-F089-48E8-BCAA-A29AB20E32AA}" destId="{4C412886-1B0C-4F9E-B71F-FB00B5D3A820}" srcOrd="0" destOrd="0" presId="urn:microsoft.com/office/officeart/2005/8/layout/chevron2"/>
    <dgm:cxn modelId="{112395CC-2750-43EA-BC87-6CA35EDA3317}" type="presOf" srcId="{1F14CC26-CFDF-4415-BCC9-E0F53DE64005}" destId="{2ACB2C8F-5ED2-4D12-AB35-9E53EE8CB237}" srcOrd="0" destOrd="0" presId="urn:microsoft.com/office/officeart/2005/8/layout/chevron2"/>
    <dgm:cxn modelId="{5CA1E952-5A29-48BB-B86F-FD0C53D38393}" srcId="{992EA9BC-04F5-4E61-8E49-35B40CA9A17B}" destId="{1F14CC26-CFDF-4415-BCC9-E0F53DE64005}" srcOrd="0" destOrd="0" parTransId="{4A12C48A-403F-4B6F-BB19-837B0DE9FE17}" sibTransId="{49FDC0F1-6691-4F39-AF4F-6FEC4C7BEAF5}"/>
    <dgm:cxn modelId="{3577AC81-AC6E-4C60-A51A-0DCCEF7F663D}" type="presParOf" srcId="{F2E56AF4-164E-4346-8D7A-E6348880C0B9}" destId="{AC68031E-21CA-42B8-AC17-56B2D1B0C088}" srcOrd="0" destOrd="0" presId="urn:microsoft.com/office/officeart/2005/8/layout/chevron2"/>
    <dgm:cxn modelId="{CB6443A1-EA4B-43AC-A06C-9FC9815AE1F4}" type="presParOf" srcId="{AC68031E-21CA-42B8-AC17-56B2D1B0C088}" destId="{E566D060-85E4-4996-90B6-33B8A225F1AF}" srcOrd="0" destOrd="0" presId="urn:microsoft.com/office/officeart/2005/8/layout/chevron2"/>
    <dgm:cxn modelId="{F4FA56A0-CF99-4843-8D2C-161C213B51FD}" type="presParOf" srcId="{AC68031E-21CA-42B8-AC17-56B2D1B0C088}" destId="{2ACB2C8F-5ED2-4D12-AB35-9E53EE8CB237}" srcOrd="1" destOrd="0" presId="urn:microsoft.com/office/officeart/2005/8/layout/chevron2"/>
    <dgm:cxn modelId="{003CE77E-4322-4B3D-BE87-196D120DD6FA}" type="presParOf" srcId="{F2E56AF4-164E-4346-8D7A-E6348880C0B9}" destId="{67619A04-E021-4B7C-B6CB-944D40628B9E}" srcOrd="1" destOrd="0" presId="urn:microsoft.com/office/officeart/2005/8/layout/chevron2"/>
    <dgm:cxn modelId="{94E394FE-EDBD-4C59-95F6-1F1753A70FE8}" type="presParOf" srcId="{F2E56AF4-164E-4346-8D7A-E6348880C0B9}" destId="{6634781C-1A97-4B42-AC4B-19E257E6E0C7}" srcOrd="2" destOrd="0" presId="urn:microsoft.com/office/officeart/2005/8/layout/chevron2"/>
    <dgm:cxn modelId="{01ABEE91-04A1-4A45-9270-919DA65CECA8}" type="presParOf" srcId="{6634781C-1A97-4B42-AC4B-19E257E6E0C7}" destId="{65C6DA32-837A-46D6-A938-5915BED53E2F}" srcOrd="0" destOrd="0" presId="urn:microsoft.com/office/officeart/2005/8/layout/chevron2"/>
    <dgm:cxn modelId="{2D782BC9-A8A2-4EA2-B77D-6075A4E592E0}" type="presParOf" srcId="{6634781C-1A97-4B42-AC4B-19E257E6E0C7}" destId="{EEC806DA-B714-4CE4-AF8B-D9BC2C60AED9}" srcOrd="1" destOrd="0" presId="urn:microsoft.com/office/officeart/2005/8/layout/chevron2"/>
    <dgm:cxn modelId="{DFDAC9A7-B1AD-4610-B3CE-B0B616C48ABD}" type="presParOf" srcId="{F2E56AF4-164E-4346-8D7A-E6348880C0B9}" destId="{C4AFE653-0941-4D16-8529-5CE90A14F432}" srcOrd="3" destOrd="0" presId="urn:microsoft.com/office/officeart/2005/8/layout/chevron2"/>
    <dgm:cxn modelId="{7A1C5F1D-4D79-4BA6-9F24-8B457ECD7C95}" type="presParOf" srcId="{F2E56AF4-164E-4346-8D7A-E6348880C0B9}" destId="{6FECA603-79B7-4EBF-A3F3-989EFB6BF856}" srcOrd="4" destOrd="0" presId="urn:microsoft.com/office/officeart/2005/8/layout/chevron2"/>
    <dgm:cxn modelId="{12190A12-45F2-41EF-8AA2-9B5E6442357C}" type="presParOf" srcId="{6FECA603-79B7-4EBF-A3F3-989EFB6BF856}" destId="{19FF754A-86B8-4CF4-AE55-FC5D2F7257E9}" srcOrd="0" destOrd="0" presId="urn:microsoft.com/office/officeart/2005/8/layout/chevron2"/>
    <dgm:cxn modelId="{D7CA642F-DDB1-4193-AF72-7CA90F06F805}" type="presParOf" srcId="{6FECA603-79B7-4EBF-A3F3-989EFB6BF856}" destId="{AD4CF757-8DE1-4654-AD75-A3E4B89DC404}" srcOrd="1" destOrd="0" presId="urn:microsoft.com/office/officeart/2005/8/layout/chevron2"/>
    <dgm:cxn modelId="{9951FC69-AF96-4614-AB66-F6737A0E3DA7}" type="presParOf" srcId="{F2E56AF4-164E-4346-8D7A-E6348880C0B9}" destId="{28327A1C-1D4D-4A97-87E2-3D9B8CA599B3}" srcOrd="5" destOrd="0" presId="urn:microsoft.com/office/officeart/2005/8/layout/chevron2"/>
    <dgm:cxn modelId="{5FEA1C5A-5A7A-4783-BF8C-3D3DA8C8BBB7}" type="presParOf" srcId="{F2E56AF4-164E-4346-8D7A-E6348880C0B9}" destId="{F7FDF7E6-8285-429F-8123-F0AB17B80F95}" srcOrd="6" destOrd="0" presId="urn:microsoft.com/office/officeart/2005/8/layout/chevron2"/>
    <dgm:cxn modelId="{2B7BCFAD-E3A9-40C5-AED8-F9EC7F76CFF4}" type="presParOf" srcId="{F7FDF7E6-8285-429F-8123-F0AB17B80F95}" destId="{3227AF12-8A65-48F8-9178-B3D29DE446D6}" srcOrd="0" destOrd="0" presId="urn:microsoft.com/office/officeart/2005/8/layout/chevron2"/>
    <dgm:cxn modelId="{21B29768-AE0F-4DA9-8585-9AE3C68CEE65}" type="presParOf" srcId="{F7FDF7E6-8285-429F-8123-F0AB17B80F95}" destId="{4C412886-1B0C-4F9E-B71F-FB00B5D3A82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6D060-85E4-4996-90B6-33B8A225F1AF}">
      <dsp:nvSpPr>
        <dsp:cNvPr id="0" name=""/>
        <dsp:cNvSpPr/>
      </dsp:nvSpPr>
      <dsp:spPr>
        <a:xfrm rot="5400000">
          <a:off x="-231846" y="236658"/>
          <a:ext cx="1545642" cy="1081949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p3d extrusionH="381000"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Second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floor</a:t>
          </a:r>
          <a:endParaRPr lang="en-US" sz="1800" b="1" kern="1200" dirty="0">
            <a:solidFill>
              <a:schemeClr val="bg1"/>
            </a:solidFill>
          </a:endParaRPr>
        </a:p>
      </dsp:txBody>
      <dsp:txXfrm rot="-5400000">
        <a:off x="1" y="545787"/>
        <a:ext cx="1081949" cy="463693"/>
      </dsp:txXfrm>
    </dsp:sp>
    <dsp:sp modelId="{2ACB2C8F-5ED2-4D12-AB35-9E53EE8CB237}">
      <dsp:nvSpPr>
        <dsp:cNvPr id="0" name=""/>
        <dsp:cNvSpPr/>
      </dsp:nvSpPr>
      <dsp:spPr>
        <a:xfrm rot="5400000">
          <a:off x="4153176" y="-3066415"/>
          <a:ext cx="1005195" cy="7147650"/>
        </a:xfrm>
        <a:prstGeom prst="round2Same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p3d z="-60000" extrusionH="63500"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which have the isolation room, patients rooms and nurse station </a:t>
          </a:r>
          <a:endParaRPr lang="en-US" sz="3100" kern="1200" dirty="0"/>
        </a:p>
      </dsp:txBody>
      <dsp:txXfrm rot="-5400000">
        <a:off x="1081949" y="53882"/>
        <a:ext cx="7098580" cy="907055"/>
      </dsp:txXfrm>
    </dsp:sp>
    <dsp:sp modelId="{65C6DA32-837A-46D6-A938-5915BED53E2F}">
      <dsp:nvSpPr>
        <dsp:cNvPr id="0" name=""/>
        <dsp:cNvSpPr/>
      </dsp:nvSpPr>
      <dsp:spPr>
        <a:xfrm rot="5400000">
          <a:off x="-231846" y="1638581"/>
          <a:ext cx="1545642" cy="1081949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p3d extrusionH="381000"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First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floor</a:t>
          </a:r>
        </a:p>
      </dsp:txBody>
      <dsp:txXfrm rot="-5400000">
        <a:off x="1" y="1947710"/>
        <a:ext cx="1081949" cy="463693"/>
      </dsp:txXfrm>
    </dsp:sp>
    <dsp:sp modelId="{EEC806DA-B714-4CE4-AF8B-D9BC2C60AED9}">
      <dsp:nvSpPr>
        <dsp:cNvPr id="0" name=""/>
        <dsp:cNvSpPr/>
      </dsp:nvSpPr>
      <dsp:spPr>
        <a:xfrm rot="5400000">
          <a:off x="4153441" y="-1664755"/>
          <a:ext cx="1004667" cy="7147650"/>
        </a:xfrm>
        <a:prstGeom prst="round2Same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p3d z="-60000" extrusionH="63500"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contains the operation room, ICU, recovery room </a:t>
          </a:r>
          <a:endParaRPr lang="en-US" sz="3100" kern="1200" dirty="0"/>
        </a:p>
      </dsp:txBody>
      <dsp:txXfrm rot="-5400000">
        <a:off x="1081950" y="1455780"/>
        <a:ext cx="7098606" cy="906579"/>
      </dsp:txXfrm>
    </dsp:sp>
    <dsp:sp modelId="{19FF754A-86B8-4CF4-AE55-FC5D2F7257E9}">
      <dsp:nvSpPr>
        <dsp:cNvPr id="0" name=""/>
        <dsp:cNvSpPr/>
      </dsp:nvSpPr>
      <dsp:spPr>
        <a:xfrm rot="5400000">
          <a:off x="-231846" y="3040505"/>
          <a:ext cx="1545642" cy="1081949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p3d extrusionH="381000"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Ground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 floor</a:t>
          </a:r>
        </a:p>
      </dsp:txBody>
      <dsp:txXfrm rot="-5400000">
        <a:off x="1" y="3349634"/>
        <a:ext cx="1081949" cy="463693"/>
      </dsp:txXfrm>
    </dsp:sp>
    <dsp:sp modelId="{AD4CF757-8DE1-4654-AD75-A3E4B89DC404}">
      <dsp:nvSpPr>
        <dsp:cNvPr id="0" name=""/>
        <dsp:cNvSpPr/>
      </dsp:nvSpPr>
      <dsp:spPr>
        <a:xfrm rot="5400000">
          <a:off x="4153441" y="-262832"/>
          <a:ext cx="1004667" cy="7147650"/>
        </a:xfrm>
        <a:prstGeom prst="round2Same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p3d z="-60000" extrusionH="63500"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which contains labs, X-ray room and clinics </a:t>
          </a:r>
          <a:endParaRPr lang="en-US" sz="3100" kern="1200" dirty="0"/>
        </a:p>
      </dsp:txBody>
      <dsp:txXfrm rot="-5400000">
        <a:off x="1081950" y="2857703"/>
        <a:ext cx="7098606" cy="906579"/>
      </dsp:txXfrm>
    </dsp:sp>
    <dsp:sp modelId="{3227AF12-8A65-48F8-9178-B3D29DE446D6}">
      <dsp:nvSpPr>
        <dsp:cNvPr id="0" name=""/>
        <dsp:cNvSpPr/>
      </dsp:nvSpPr>
      <dsp:spPr>
        <a:xfrm rot="5400000">
          <a:off x="-231846" y="4442429"/>
          <a:ext cx="1545642" cy="1081949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p3d extrusionH="381000"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Basement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</a:rPr>
            <a:t>floor</a:t>
          </a:r>
        </a:p>
      </dsp:txBody>
      <dsp:txXfrm rot="-5400000">
        <a:off x="1" y="4751558"/>
        <a:ext cx="1081949" cy="463693"/>
      </dsp:txXfrm>
    </dsp:sp>
    <dsp:sp modelId="{4C412886-1B0C-4F9E-B71F-FB00B5D3A820}">
      <dsp:nvSpPr>
        <dsp:cNvPr id="0" name=""/>
        <dsp:cNvSpPr/>
      </dsp:nvSpPr>
      <dsp:spPr>
        <a:xfrm rot="5400000">
          <a:off x="4153441" y="1139091"/>
          <a:ext cx="1004667" cy="7147650"/>
        </a:xfrm>
        <a:prstGeom prst="round2Same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p3d z="-60000" extrusionH="63500"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which contains the kitchen, laundry and the mechanical room </a:t>
          </a:r>
          <a:endParaRPr lang="en-US" sz="3100" kern="1200" dirty="0"/>
        </a:p>
      </dsp:txBody>
      <dsp:txXfrm rot="-5400000">
        <a:off x="1081950" y="4259626"/>
        <a:ext cx="7098606" cy="906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F7956-A9BC-47BD-992E-45C545CEFCFD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19906-8D82-41AF-9CFB-B6D23033E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66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12B14-ED9C-403C-A2CE-1B0A20EB90CF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B5026-96FD-454D-9236-E576A45EF8E3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364E-54AE-496F-8DBF-80BE3D8CD0F2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C699-773A-4C48-9A23-D83BC833BFAC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906A-8BCA-490C-A78A-B40C0CD6614F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38D9-FF27-42DC-9D8E-F51D4C367F77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5432-A666-4139-BCC0-B6B8D3C4EA2C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A2C8-4E7B-4714-82D2-6C42302580E4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2B45-0131-4CAC-B067-DD25A5F53644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C1B9-2A19-4B7D-BE10-0376B9D3F69F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5BF5-F42A-4EB0-A27A-E00A818BE1F6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1A41C23-997F-49DA-8800-429BD9D40896}" type="datetime1">
              <a:rPr lang="en-US" smtClean="0"/>
              <a:pPr/>
              <a:t>5/23/2012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CB38A5-AFEA-4221-8961-F4629E8D7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2743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Mechanical Systems Design</a:t>
            </a:r>
            <a:br>
              <a:rPr lang="en-US" sz="5400" dirty="0" smtClean="0"/>
            </a:br>
            <a:r>
              <a:rPr lang="en-US" sz="5400" dirty="0" smtClean="0"/>
              <a:t>for Al-Bahrain  Hospital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667000"/>
            <a:ext cx="5105400" cy="38862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Prepared by :                          </a:t>
            </a:r>
          </a:p>
          <a:p>
            <a:pPr algn="ctr"/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Faheem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Shadid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Wajdi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Okal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Husam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Odeh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Letham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Bagdadi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en-US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Supervisor :</a:t>
            </a:r>
            <a:endPara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Dr. 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Iyad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Assaf</a:t>
            </a:r>
            <a:endParaRPr lang="ar-SA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1</a:t>
            </a:fld>
            <a:endParaRPr lang="en-US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533400"/>
            <a:ext cx="6248400" cy="1600200"/>
          </a:xfrm>
        </p:spPr>
        <p:txBody>
          <a:bodyPr/>
          <a:lstStyle/>
          <a:p>
            <a:r>
              <a:rPr lang="en-US" dirty="0" smtClean="0"/>
              <a:t>Sample of Ductwork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10</a:t>
            </a:fld>
            <a:endParaRPr lang="en-U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28667" t="12055" r="42000" b="19961"/>
          <a:stretch>
            <a:fillRect/>
          </a:stretch>
        </p:blipFill>
        <p:spPr bwMode="auto">
          <a:xfrm>
            <a:off x="1236923" y="1066800"/>
            <a:ext cx="5925878" cy="579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524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Sample of Duct Design Calculation 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11</a:t>
            </a:fld>
            <a:endParaRPr lang="en-US" sz="1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3" y="2362200"/>
          <a:ext cx="7619997" cy="31242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90597"/>
                <a:gridCol w="914400"/>
                <a:gridCol w="838200"/>
                <a:gridCol w="762000"/>
                <a:gridCol w="762000"/>
                <a:gridCol w="838200"/>
                <a:gridCol w="762000"/>
                <a:gridCol w="914400"/>
                <a:gridCol w="838200"/>
              </a:tblGrid>
              <a:tr h="121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V` 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[CFM]</a:t>
                      </a:r>
                      <a:endParaRPr lang="en-US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V` [m</a:t>
                      </a:r>
                      <a:r>
                        <a:rPr lang="en-US" baseline="30000" dirty="0" smtClean="0"/>
                        <a:t>3</a:t>
                      </a:r>
                      <a:r>
                        <a:rPr lang="en-US" baseline="0" dirty="0" smtClean="0"/>
                        <a:t>/s]</a:t>
                      </a:r>
                    </a:p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  </a:t>
                      </a:r>
                      <a:r>
                        <a:rPr lang="en-US" baseline="0" dirty="0" smtClean="0"/>
                        <a:t>[m/s]</a:t>
                      </a:r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P/L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  </a:t>
                      </a:r>
                      <a:r>
                        <a:rPr lang="en-US" baseline="0" dirty="0" smtClean="0"/>
                        <a:t>[m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]</a:t>
                      </a:r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     </a:t>
                      </a:r>
                      <a:r>
                        <a:rPr lang="en-US" baseline="0" dirty="0" smtClean="0"/>
                        <a:t>[mm]</a:t>
                      </a:r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high     </a:t>
                      </a:r>
                      <a:r>
                        <a:rPr lang="en-US" baseline="0" dirty="0" smtClean="0"/>
                        <a:t>[mm]</a:t>
                      </a:r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width     </a:t>
                      </a:r>
                      <a:r>
                        <a:rPr lang="en-US" baseline="0" dirty="0" smtClean="0"/>
                        <a:t>[mm]</a:t>
                      </a:r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814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A-B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0.0795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318.2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</a:p>
                  </a:txBody>
                  <a:tcPr anchor="ctr"/>
                </a:tc>
              </a:tr>
              <a:tr h="4814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B-C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291.6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283.2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anchor="ctr"/>
                </a:tc>
              </a:tr>
              <a:tr h="577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B-D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291.6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283.2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anchor="ctr"/>
                </a:tc>
              </a:tr>
              <a:tr h="372615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B-E</a:t>
                      </a:r>
                      <a:endParaRPr lang="ar-SA" sz="1800" b="1" dirty="0" smtClean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291.6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0.132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3.79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0.985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0.308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283.2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r>
              <a:rPr lang="en-US" dirty="0" smtClean="0"/>
              <a:t>Sample of HVAC Pipes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12</a:t>
            </a:fld>
            <a:endParaRPr lang="en-US" sz="1800" b="1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l="20000" t="10474" r="33333" b="8893"/>
          <a:stretch>
            <a:fillRect/>
          </a:stretch>
        </p:blipFill>
        <p:spPr bwMode="auto">
          <a:xfrm>
            <a:off x="1219200" y="1600200"/>
            <a:ext cx="6629400" cy="482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Sample of HVAC Pipes Calculation 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13</a:t>
            </a:fld>
            <a:endParaRPr lang="en-US" sz="1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2057400"/>
          <a:ext cx="5486396" cy="34484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73625"/>
                <a:gridCol w="1175657"/>
                <a:gridCol w="1077686"/>
                <a:gridCol w="979714"/>
                <a:gridCol w="979714"/>
              </a:tblGrid>
              <a:tr h="14048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Q 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[W]</a:t>
                      </a:r>
                      <a:endParaRPr lang="en-US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m` [L/s]</a:t>
                      </a:r>
                    </a:p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P/L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     </a:t>
                      </a:r>
                      <a:r>
                        <a:rPr lang="en-US" baseline="0" dirty="0" smtClean="0"/>
                        <a:t>[mm]</a:t>
                      </a:r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585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A-B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45962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/>
                </a:tc>
              </a:tr>
              <a:tr h="7425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B-C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8211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</a:p>
                    <a:p>
                      <a:pPr algn="ctr"/>
                      <a:endParaRPr lang="en-US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</a:tr>
              <a:tr h="7425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B-D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37751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/>
          <a:lstStyle/>
          <a:p>
            <a:r>
              <a:rPr lang="en-US" dirty="0" smtClean="0"/>
              <a:t>Riser Plan for HVAC Pipes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6356350"/>
            <a:ext cx="533400" cy="365125"/>
          </a:xfrm>
        </p:spPr>
        <p:txBody>
          <a:bodyPr/>
          <a:lstStyle/>
          <a:p>
            <a:fld id="{BECB38A5-AFEA-4221-8961-F4629E8D7B87}" type="slidenum">
              <a:rPr lang="en-US" sz="1800" b="1" smtClean="0"/>
              <a:pPr/>
              <a:t>14</a:t>
            </a:fld>
            <a:endParaRPr lang="en-US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 l="14667" t="-593" r="22000" b="7312"/>
          <a:stretch>
            <a:fillRect/>
          </a:stretch>
        </p:blipFill>
        <p:spPr bwMode="auto">
          <a:xfrm>
            <a:off x="0" y="1371600"/>
            <a:ext cx="8534400" cy="53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4876800" cy="990600"/>
          </a:xfrm>
        </p:spPr>
        <p:txBody>
          <a:bodyPr/>
          <a:lstStyle/>
          <a:p>
            <a:r>
              <a:rPr lang="en-US" dirty="0" smtClean="0"/>
              <a:t>Domestic Water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15</a:t>
            </a:fld>
            <a:endParaRPr lang="en-US" sz="1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5000" y="1981200"/>
          <a:ext cx="5410200" cy="422698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19197"/>
                <a:gridCol w="1066803"/>
                <a:gridCol w="990600"/>
                <a:gridCol w="990600"/>
                <a:gridCol w="1143000"/>
              </a:tblGrid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Floor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Hot water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Cold water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62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 of fixture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Flow</a:t>
                      </a:r>
                      <a:r>
                        <a:rPr lang="en-US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</a:p>
                    <a:p>
                      <a:pPr algn="ctr"/>
                      <a:r>
                        <a:rPr lang="en-US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[L/s]</a:t>
                      </a:r>
                      <a:endParaRPr lang="en-US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# of fixture</a:t>
                      </a:r>
                    </a:p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Flow </a:t>
                      </a:r>
                      <a:r>
                        <a:rPr lang="en-US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[L/s]</a:t>
                      </a:r>
                      <a:endParaRPr lang="en-US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814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Second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4.73</a:t>
                      </a:r>
                    </a:p>
                  </a:txBody>
                  <a:tcPr anchor="ctr"/>
                </a:tc>
              </a:tr>
              <a:tr h="4814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First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3.03</a:t>
                      </a:r>
                    </a:p>
                  </a:txBody>
                  <a:tcPr anchor="ctr"/>
                </a:tc>
              </a:tr>
              <a:tr h="4696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Ground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3.31</a:t>
                      </a:r>
                    </a:p>
                  </a:txBody>
                  <a:tcPr anchor="ctr"/>
                </a:tc>
              </a:tr>
              <a:tr h="5015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Basement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1.66</a:t>
                      </a:r>
                    </a:p>
                  </a:txBody>
                  <a:tcPr anchor="ctr"/>
                </a:tc>
              </a:tr>
              <a:tr h="372615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Total</a:t>
                      </a:r>
                      <a:endParaRPr lang="ar-SA" sz="1800" b="1" dirty="0" smtClean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515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10.73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/>
          <a:lstStyle/>
          <a:p>
            <a:r>
              <a:rPr lang="en-US" dirty="0" smtClean="0"/>
              <a:t>Sample of Collector Network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16</a:t>
            </a:fld>
            <a:endParaRPr lang="en-US" sz="1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36667" t="7312" r="18667" b="7312"/>
          <a:stretch>
            <a:fillRect/>
          </a:stretch>
        </p:blipFill>
        <p:spPr bwMode="auto">
          <a:xfrm>
            <a:off x="1600200" y="1600200"/>
            <a:ext cx="6019800" cy="4851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/>
          <a:lstStyle/>
          <a:p>
            <a:r>
              <a:rPr lang="en-US" dirty="0" smtClean="0"/>
              <a:t>Sample of Collector Network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17</a:t>
            </a:fld>
            <a:endParaRPr lang="en-US" sz="1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3999" y="1981200"/>
          <a:ext cx="5791201" cy="39526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1601"/>
                <a:gridCol w="1075385"/>
                <a:gridCol w="1060361"/>
                <a:gridCol w="1060361"/>
                <a:gridCol w="1223493"/>
              </a:tblGrid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Application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Cold water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Hot water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62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# of fixture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  <a:endParaRPr lang="en-US" b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[in]</a:t>
                      </a:r>
                      <a:endParaRPr lang="en-US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# of fixture</a:t>
                      </a:r>
                    </a:p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  <a:endParaRPr lang="en-US" b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[in]</a:t>
                      </a:r>
                      <a:endParaRPr lang="en-US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814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Lavatory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1/2”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1/2”</a:t>
                      </a:r>
                    </a:p>
                  </a:txBody>
                  <a:tcPr anchor="ctr"/>
                </a:tc>
              </a:tr>
              <a:tr h="4814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Shower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1/2”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1/2”</a:t>
                      </a:r>
                    </a:p>
                  </a:txBody>
                  <a:tcPr anchor="ctr"/>
                </a:tc>
              </a:tr>
              <a:tr h="4696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W.C.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</a:tr>
              <a:tr h="5015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Bidet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1/2”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</a:tr>
              <a:tr h="372615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Total</a:t>
                      </a:r>
                      <a:endParaRPr lang="ar-SA" sz="1800" b="1" dirty="0" smtClean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1/4”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3/4 “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/>
          <a:lstStyle/>
          <a:p>
            <a:r>
              <a:rPr lang="en-US" dirty="0" smtClean="0"/>
              <a:t>Sample of Drainage Network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18</a:t>
            </a:fld>
            <a:endParaRPr lang="en-US" sz="18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18667" t="7312" r="17333" b="35771"/>
          <a:stretch>
            <a:fillRect/>
          </a:stretch>
        </p:blipFill>
        <p:spPr bwMode="auto">
          <a:xfrm>
            <a:off x="228600" y="2133600"/>
            <a:ext cx="853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524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Times New Roman" pitchFamily="18" charset="0"/>
              </a:rPr>
              <a:t>Boiler Room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Boiler room contains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Tx/>
              <a:buFont typeface="Wingdings 2" pitchFamily="18" charset="2"/>
              <a:buChar char="®"/>
            </a:pP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Boilers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Tx/>
              <a:buFont typeface="Wingdings 2" pitchFamily="18" charset="2"/>
              <a:buChar char="®"/>
            </a:pP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Expansion tanks ( 2 tanks each on 1000L )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Tx/>
              <a:buFont typeface="Wingdings 2" pitchFamily="18" charset="2"/>
              <a:buChar char="®"/>
            </a:pP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Heat Exchanger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Tx/>
              <a:buFont typeface="Wingdings 2" pitchFamily="18" charset="2"/>
              <a:buChar char="®"/>
            </a:pP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Hot water tank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Tx/>
              <a:buFont typeface="Wingdings 2" pitchFamily="18" charset="2"/>
              <a:buChar char="®"/>
            </a:pP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Pumps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SzTx/>
              <a:buFont typeface="Wingdings 2" pitchFamily="18" charset="2"/>
              <a:buChar char="®"/>
            </a:pP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Valves (winter/summer)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See Selections in the next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524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7"/>
          </a:xfrm>
        </p:spPr>
        <p:txBody>
          <a:bodyPr/>
          <a:lstStyle/>
          <a:p>
            <a:r>
              <a:rPr lang="en-US" dirty="0" smtClean="0"/>
              <a:t>Building Description </a:t>
            </a:r>
          </a:p>
          <a:p>
            <a:r>
              <a:rPr lang="en-US" dirty="0" smtClean="0"/>
              <a:t>Heating Load calculations</a:t>
            </a:r>
          </a:p>
          <a:p>
            <a:r>
              <a:rPr lang="en-US" dirty="0" smtClean="0"/>
              <a:t>Cooling load calculations</a:t>
            </a:r>
          </a:p>
          <a:p>
            <a:r>
              <a:rPr lang="en-US" dirty="0" smtClean="0"/>
              <a:t>Duct design</a:t>
            </a:r>
          </a:p>
          <a:p>
            <a:r>
              <a:rPr lang="en-US" dirty="0" smtClean="0"/>
              <a:t>Plumping system</a:t>
            </a:r>
          </a:p>
          <a:p>
            <a:r>
              <a:rPr lang="en-US" dirty="0" smtClean="0"/>
              <a:t>Equipments selection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2</a:t>
            </a:fld>
            <a:endParaRPr lang="en-US" sz="1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/>
          <a:lstStyle/>
          <a:p>
            <a:r>
              <a:rPr lang="en-US" dirty="0" smtClean="0"/>
              <a:t>Equipment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180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Chiller 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From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PETRA Company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catalogue, the suitable Chillers are: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20</a:t>
            </a:fld>
            <a:endParaRPr lang="en-US" sz="1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57400" y="3124200"/>
          <a:ext cx="5410200" cy="23008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0200"/>
                <a:gridCol w="1828800"/>
                <a:gridCol w="1981200"/>
              </a:tblGrid>
              <a:tr h="10865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Capacity [</a:t>
                      </a:r>
                      <a:r>
                        <a:rPr lang="en-US" baseline="0" dirty="0" err="1" smtClean="0"/>
                        <a:t>Ton</a:t>
                      </a:r>
                      <a:r>
                        <a:rPr lang="en-US" baseline="-25000" dirty="0" err="1" smtClean="0"/>
                        <a:t>ref</a:t>
                      </a:r>
                      <a:r>
                        <a:rPr lang="en-US" baseline="0" dirty="0" smtClean="0"/>
                        <a:t>]</a:t>
                      </a:r>
                      <a:endParaRPr lang="en-US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Model</a:t>
                      </a:r>
                    </a:p>
                  </a:txBody>
                  <a:tcPr anchor="ctr"/>
                </a:tc>
              </a:tr>
              <a:tr h="4374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AHUs</a:t>
                      </a:r>
                      <a:endParaRPr lang="ar-SA" sz="18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43.4</a:t>
                      </a:r>
                    </a:p>
                    <a:p>
                      <a:pPr algn="ctr"/>
                      <a:endParaRPr lang="en-US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APSa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55-1S</a:t>
                      </a:r>
                      <a:endParaRPr lang="en-US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4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FCUs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111.6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APSa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120-2D 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 2" pitchFamily="18" charset="2"/>
              <a:buChar char=""/>
            </a:pPr>
            <a:r>
              <a:rPr lang="en-US" sz="32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Boiler :</a:t>
            </a:r>
          </a:p>
          <a:p>
            <a:pPr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From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De Dietrich Company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catalogue, the suitable Boilers are </a:t>
            </a:r>
            <a:r>
              <a:rPr lang="en-US" sz="1800" b="1" dirty="0" smtClean="0"/>
              <a:t>GT 337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, two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 identical boilers each one has a capacity of 210 KW</a:t>
            </a:r>
          </a:p>
          <a:p>
            <a:pPr>
              <a:lnSpc>
                <a:spcPct val="150000"/>
              </a:lnSpc>
            </a:pPr>
            <a:endParaRPr lang="en-US" sz="1800" baseline="-25000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Fan Coil Unit :</a:t>
            </a:r>
          </a:p>
          <a:p>
            <a:pPr>
              <a:lnSpc>
                <a:spcPct val="150000"/>
              </a:lnSpc>
              <a:buNone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From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PETRA Company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catalogue, the suitable F.C.U for the 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875 CFM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is </a:t>
            </a:r>
            <a:r>
              <a:rPr lang="en-US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DC 10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21</a:t>
            </a:fld>
            <a:endParaRPr lang="en-US" sz="1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Air Handling Units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From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PETRA Company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catalogue, the suitable A.H.Us are:</a:t>
            </a:r>
          </a:p>
          <a:p>
            <a:pPr>
              <a:lnSpc>
                <a:spcPct val="150000"/>
              </a:lnSpc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22</a:t>
            </a:fld>
            <a:endParaRPr lang="en-US" sz="1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2514600"/>
          <a:ext cx="5410200" cy="35163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1200"/>
                <a:gridCol w="1447800"/>
                <a:gridCol w="19812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Capacity [CFM]</a:t>
                      </a:r>
                      <a:endParaRPr lang="en-US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Model</a:t>
                      </a: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Operation room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PAH H B 24 C 8 </a:t>
                      </a:r>
                      <a:endParaRPr lang="pt-B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4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Recovery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PAH H B 32 C 8 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4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ICU 1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2794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PAH H B 32 C 6 </a:t>
                      </a:r>
                      <a:endParaRPr lang="pt-B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4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ICU 2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PAH H B 24 C 8 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74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Isolation room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PAH H B 12 C 4</a:t>
                      </a:r>
                      <a:endParaRPr lang="pt-B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91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Fresh Air Fan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From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Rosenberg Company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catalogue, the suitable fan is  </a:t>
            </a:r>
            <a:r>
              <a:rPr lang="en-US" sz="1600" b="1" dirty="0" smtClean="0"/>
              <a:t>DHAD 560-4</a:t>
            </a:r>
            <a:r>
              <a:rPr lang="en-US" sz="1600" dirty="0" smtClean="0"/>
              <a:t> 	</a:t>
            </a:r>
          </a:p>
          <a:p>
            <a:pPr>
              <a:lnSpc>
                <a:spcPct val="150000"/>
              </a:lnSpc>
              <a:buNone/>
            </a:pPr>
            <a:endParaRPr 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Exhaust Air Fan 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From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VORTICE Company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catalogue, the suitable fan is </a:t>
            </a:r>
            <a:r>
              <a:rPr lang="en-US" sz="1600" b="1" dirty="0" smtClean="0"/>
              <a:t>ERAD355-4</a:t>
            </a:r>
            <a:r>
              <a:rPr lang="en-US" sz="1600" dirty="0" smtClean="0"/>
              <a:t> 	</a:t>
            </a:r>
          </a:p>
          <a:p>
            <a:pPr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HVAC Pumps: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From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WILO Company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 catalogue, the suitable pump is </a:t>
            </a:r>
            <a:r>
              <a:rPr lang="en-US" sz="1600" b="1" dirty="0" smtClean="0"/>
              <a:t>IPL 80/130-0,75/4</a:t>
            </a:r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800" b="1" u="sng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23</a:t>
            </a:fld>
            <a:endParaRPr lang="en-US" sz="18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352800"/>
            <a:ext cx="82296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dirty="0" smtClean="0">
                <a:latin typeface="Bradley Hand ITC" pitchFamily="66" charset="0"/>
              </a:rPr>
              <a:t>THANK</a:t>
            </a:r>
            <a:br>
              <a:rPr lang="en-US" sz="9600" dirty="0" smtClean="0">
                <a:latin typeface="Bradley Hand ITC" pitchFamily="66" charset="0"/>
              </a:rPr>
            </a:br>
            <a:r>
              <a:rPr lang="en-US" sz="9600" dirty="0" smtClean="0">
                <a:latin typeface="Bradley Hand ITC" pitchFamily="66" charset="0"/>
              </a:rPr>
              <a:t> YOU</a:t>
            </a:r>
            <a:endParaRPr lang="en-US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524000"/>
          </a:xfrm>
        </p:spPr>
        <p:txBody>
          <a:bodyPr/>
          <a:lstStyle/>
          <a:p>
            <a:r>
              <a:rPr lang="en-US" dirty="0" smtClean="0"/>
              <a:t>Building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078163"/>
          </a:xfrm>
        </p:spPr>
        <p:txBody>
          <a:bodyPr/>
          <a:lstStyle/>
          <a:p>
            <a:r>
              <a:rPr lang="en-US" dirty="0" smtClean="0"/>
              <a:t>Country: Palestine, Ramallah city </a:t>
            </a:r>
          </a:p>
          <a:p>
            <a:r>
              <a:rPr lang="en-US" dirty="0" smtClean="0"/>
              <a:t>Latitude: 31.54 N </a:t>
            </a:r>
          </a:p>
          <a:p>
            <a:r>
              <a:rPr lang="en-US" dirty="0" smtClean="0"/>
              <a:t>Elevation: 870 m above sea level. </a:t>
            </a:r>
          </a:p>
          <a:p>
            <a:r>
              <a:rPr lang="en-US" dirty="0" smtClean="0"/>
              <a:t>Building face sits at the West orientation.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3</a:t>
            </a:fld>
            <a:endParaRPr lang="en-US" sz="1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29600" cy="5761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4</a:t>
            </a:fld>
            <a:endParaRPr lang="en-US" sz="1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dirty="0" smtClean="0"/>
              <a:t>Heating  &amp; Cooling Loads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2812796"/>
          <a:ext cx="8458200" cy="3750564"/>
        </p:xfrm>
        <a:graphic>
          <a:graphicData uri="http://schemas.openxmlformats.org/drawingml/2006/table">
            <a:tbl>
              <a:tblPr/>
              <a:tblGrid>
                <a:gridCol w="3083719"/>
                <a:gridCol w="1071992"/>
                <a:gridCol w="1483089"/>
                <a:gridCol w="1321594"/>
                <a:gridCol w="1497806"/>
              </a:tblGrid>
              <a:tr h="7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Room Type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Inside heating temp.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Relative humidity in winter (%)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Inside cooling temp.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Relative humidity in summer (%)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Patient room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24</a:t>
                      </a:r>
                    </a:p>
                  </a:txBody>
                  <a:tcPr marL="62559" marR="62559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30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24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50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18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Waiting and resting area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62559" marR="62559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30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23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30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18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ICU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24</a:t>
                      </a:r>
                    </a:p>
                  </a:txBody>
                  <a:tcPr marL="62559" marR="62559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30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24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60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18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Operation room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62559" marR="62559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45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18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55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18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Isolation room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62559" marR="62559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45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55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18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Recovery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24</a:t>
                      </a:r>
                    </a:p>
                  </a:txBody>
                  <a:tcPr marL="62559" marR="62559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45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24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55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18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Lab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62559" marR="62559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50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50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18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Nurse station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24</a:t>
                      </a:r>
                    </a:p>
                  </a:txBody>
                  <a:tcPr marL="62559" marR="62559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30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24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30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18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Medical store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62559" marR="62559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50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50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18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Corridor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62559" marR="62559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50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22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orbel (Body)"/>
                          <a:ea typeface="Calibri"/>
                          <a:cs typeface="Arial"/>
                        </a:rPr>
                        <a:t>30</a:t>
                      </a:r>
                    </a:p>
                  </a:txBody>
                  <a:tcPr marL="62559" marR="6255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1493837"/>
            <a:ext cx="8229600" cy="1401763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en-US" sz="2400" dirty="0" smtClean="0"/>
              <a:t>      The Inside design  Condition varies with respect to the application According to the ASHRAE code that refers to hospitals and clinics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401763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en-US" sz="2400" dirty="0" smtClean="0"/>
              <a:t>For Example the patients room #1 in the second floor: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048000"/>
          <a:ext cx="7086600" cy="2667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62200"/>
                <a:gridCol w="2362200"/>
                <a:gridCol w="2362200"/>
              </a:tblGrid>
              <a:tr h="586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Parameters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 design condition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outside design condition</a:t>
                      </a:r>
                      <a:endParaRPr lang="en-US" dirty="0"/>
                    </a:p>
                  </a:txBody>
                  <a:tcPr anchor="ctr"/>
                </a:tc>
              </a:tr>
              <a:tr h="419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Temperature</a:t>
                      </a:r>
                      <a:r>
                        <a:rPr lang="en-US" sz="1800" b="0" baseline="0" dirty="0" smtClean="0"/>
                        <a:t> </a:t>
                      </a:r>
                      <a:r>
                        <a:rPr lang="en-US" sz="1800" b="1" baseline="0" dirty="0" smtClean="0"/>
                        <a:t>‘ T ’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°C</a:t>
                      </a:r>
                      <a:endParaRPr lang="ar-SA" sz="18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4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°C</a:t>
                      </a:r>
                      <a:endParaRPr lang="ar-SA" sz="18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9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Relative  Humidity </a:t>
                      </a:r>
                      <a:r>
                        <a:rPr lang="en-US" sz="1800" b="1" dirty="0" smtClean="0"/>
                        <a:t>‘ Ø ’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30%</a:t>
                      </a:r>
                      <a:endParaRPr lang="ar-SA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71.7%</a:t>
                      </a:r>
                      <a:endParaRPr lang="ar-SA" sz="1800" b="1" dirty="0"/>
                    </a:p>
                  </a:txBody>
                  <a:tcPr anchor="ctr"/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Moisture  Content</a:t>
                      </a:r>
                      <a:r>
                        <a:rPr lang="en-US" sz="1800" b="0" baseline="0" dirty="0" smtClean="0"/>
                        <a:t> </a:t>
                      </a:r>
                      <a:r>
                        <a:rPr lang="en-US" sz="1800" b="1" baseline="0" dirty="0" smtClean="0"/>
                        <a:t>‘ w ’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</a:t>
                      </a:r>
                    </a:p>
                    <a:p>
                      <a:pPr algn="ctr" rtl="0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 of water/ Kg of dry air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 of water/ Kg of dry air</a:t>
                      </a:r>
                      <a:endParaRPr lang="ar-SA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86740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0" dirty="0" smtClean="0"/>
                        <a:t>Un-conditioning </a:t>
                      </a:r>
                      <a:endParaRPr lang="en-US" sz="1800" b="0" baseline="0" dirty="0" smtClean="0"/>
                    </a:p>
                    <a:p>
                      <a:pPr algn="ctr" rtl="0"/>
                      <a:r>
                        <a:rPr lang="en-US" sz="1800" b="0" baseline="0" dirty="0" smtClean="0"/>
                        <a:t>Temperature </a:t>
                      </a:r>
                      <a:r>
                        <a:rPr lang="en-US" sz="1800" b="1" baseline="0" dirty="0" smtClean="0"/>
                        <a:t>‘ </a:t>
                      </a:r>
                      <a:r>
                        <a:rPr lang="en-US" sz="1800" b="1" baseline="0" dirty="0" err="1" smtClean="0"/>
                        <a:t>T</a:t>
                      </a:r>
                      <a:r>
                        <a:rPr lang="en-US" sz="2000" b="1" baseline="-25000" dirty="0" err="1" smtClean="0"/>
                        <a:t>un</a:t>
                      </a:r>
                      <a:r>
                        <a:rPr lang="en-US" sz="1800" b="1" baseline="0" dirty="0" smtClean="0"/>
                        <a:t>’</a:t>
                      </a:r>
                      <a:endParaRPr lang="ar-SA" sz="1800" b="1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°C</a:t>
                      </a:r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6</a:t>
            </a:fld>
            <a:endParaRPr lang="en-US" sz="1800" b="1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dirty="0" smtClean="0"/>
              <a:t>Heating  Load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/>
          <a:lstStyle/>
          <a:p>
            <a:r>
              <a:rPr lang="en-US" dirty="0" smtClean="0"/>
              <a:t>Results Of Heating Calculations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7</a:t>
            </a:fld>
            <a:endParaRPr lang="en-US" sz="18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33600" y="2057400"/>
          <a:ext cx="4724400" cy="2514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62200"/>
                <a:gridCol w="2362200"/>
              </a:tblGrid>
              <a:tr h="586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Floor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Load [KW]</a:t>
                      </a:r>
                      <a:endParaRPr lang="en-US" dirty="0"/>
                    </a:p>
                  </a:txBody>
                  <a:tcPr anchor="ctr"/>
                </a:tc>
              </a:tr>
              <a:tr h="419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Second Floor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88.4 	</a:t>
                      </a:r>
                    </a:p>
                  </a:txBody>
                  <a:tcPr anchor="ctr"/>
                </a:tc>
              </a:tr>
              <a:tr h="419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First Floor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123.8 	</a:t>
                      </a:r>
                    </a:p>
                  </a:txBody>
                  <a:tcPr anchor="ctr"/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Ground Floor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80 	</a:t>
                      </a:r>
                    </a:p>
                  </a:txBody>
                  <a:tcPr anchor="ctr"/>
                </a:tc>
              </a:tr>
              <a:tr h="586740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Total</a:t>
                      </a:r>
                      <a:endParaRPr lang="ar-SA" sz="1800" b="1" dirty="0" smtClean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292.2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4953000" cy="1447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Load from hot water demand:</a:t>
            </a:r>
          </a:p>
          <a:p>
            <a:pPr>
              <a:buNone/>
            </a:pPr>
            <a:r>
              <a:rPr lang="en-US" sz="2000" dirty="0" smtClean="0"/>
              <a:t>     Q= 126.8 KW</a:t>
            </a:r>
          </a:p>
          <a:p>
            <a:r>
              <a:rPr lang="en-US" sz="2000" b="1" dirty="0" smtClean="0"/>
              <a:t>Total Heating Load = 419 KW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524000"/>
          </a:xfrm>
        </p:spPr>
        <p:txBody>
          <a:bodyPr/>
          <a:lstStyle/>
          <a:p>
            <a:r>
              <a:rPr lang="en-US" dirty="0" smtClean="0"/>
              <a:t>Cooling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8</a:t>
            </a:fld>
            <a:endParaRPr lang="en-US" sz="18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401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/>
              <a:t>      For Example the patients room #1 in the second floor:</a:t>
            </a:r>
          </a:p>
          <a:p>
            <a:pPr lvl="0" algn="just">
              <a:buNone/>
            </a:pP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400" y="3124200"/>
          <a:ext cx="7086600" cy="2667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62200"/>
                <a:gridCol w="2362200"/>
                <a:gridCol w="2362200"/>
              </a:tblGrid>
              <a:tr h="586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Parameters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Inside  design condition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outside design condition</a:t>
                      </a:r>
                      <a:endParaRPr lang="en-US" dirty="0"/>
                    </a:p>
                  </a:txBody>
                  <a:tcPr anchor="ctr"/>
                </a:tc>
              </a:tr>
              <a:tr h="419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Temperature</a:t>
                      </a:r>
                      <a:r>
                        <a:rPr lang="en-US" sz="1800" b="0" baseline="0" dirty="0" smtClean="0"/>
                        <a:t> </a:t>
                      </a:r>
                      <a:r>
                        <a:rPr lang="en-US" sz="1800" b="1" baseline="0" dirty="0" smtClean="0"/>
                        <a:t>‘ T ’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°C</a:t>
                      </a:r>
                      <a:endParaRPr lang="ar-SA" sz="18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30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°C</a:t>
                      </a:r>
                      <a:endParaRPr lang="ar-SA" sz="18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9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Relative  Humidity </a:t>
                      </a:r>
                      <a:r>
                        <a:rPr lang="en-US" sz="1800" b="1" dirty="0" smtClean="0"/>
                        <a:t>‘ Ø ’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50%</a:t>
                      </a:r>
                      <a:endParaRPr lang="ar-SA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53.7%</a:t>
                      </a:r>
                      <a:endParaRPr lang="ar-SA" sz="1800" b="1" dirty="0"/>
                    </a:p>
                  </a:txBody>
                  <a:tcPr anchor="ctr"/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Moisture  Content</a:t>
                      </a:r>
                      <a:r>
                        <a:rPr lang="en-US" sz="1800" b="0" baseline="0" dirty="0" smtClean="0"/>
                        <a:t> </a:t>
                      </a:r>
                      <a:r>
                        <a:rPr lang="en-US" sz="1800" b="1" baseline="0" dirty="0" smtClean="0"/>
                        <a:t>‘ w ’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</a:t>
                      </a:r>
                    </a:p>
                    <a:p>
                      <a:pPr algn="ctr" rtl="0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 of water/ Kg of dry air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 of water/ Kg of dry air</a:t>
                      </a:r>
                      <a:endParaRPr lang="ar-SA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86740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0" dirty="0" smtClean="0"/>
                        <a:t>Un-conditioning </a:t>
                      </a:r>
                      <a:endParaRPr lang="en-US" sz="1800" b="0" baseline="0" dirty="0" smtClean="0"/>
                    </a:p>
                    <a:p>
                      <a:pPr algn="ctr" rtl="0"/>
                      <a:r>
                        <a:rPr lang="en-US" sz="1800" b="0" baseline="0" dirty="0" smtClean="0"/>
                        <a:t>Temperature </a:t>
                      </a:r>
                      <a:r>
                        <a:rPr lang="en-US" sz="1800" b="1" baseline="0" dirty="0" smtClean="0"/>
                        <a:t>‘ </a:t>
                      </a:r>
                      <a:r>
                        <a:rPr lang="en-US" sz="1800" b="1" baseline="0" dirty="0" err="1" smtClean="0"/>
                        <a:t>T</a:t>
                      </a:r>
                      <a:r>
                        <a:rPr lang="en-US" sz="2000" b="1" baseline="-25000" dirty="0" err="1" smtClean="0"/>
                        <a:t>un</a:t>
                      </a:r>
                      <a:r>
                        <a:rPr lang="en-US" sz="1800" b="1" baseline="0" dirty="0" smtClean="0"/>
                        <a:t>’</a:t>
                      </a:r>
                      <a:endParaRPr lang="ar-SA" sz="1800" b="1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28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°C</a:t>
                      </a:r>
                      <a:endParaRPr lang="en-US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524000"/>
          </a:xfrm>
        </p:spPr>
        <p:txBody>
          <a:bodyPr/>
          <a:lstStyle/>
          <a:p>
            <a:r>
              <a:rPr lang="en-US" dirty="0" smtClean="0"/>
              <a:t>Results Of cooling Calculations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38A5-AFEA-4221-8961-F4629E8D7B87}" type="slidenum">
              <a:rPr lang="en-US" sz="1800" b="1" smtClean="0"/>
              <a:pPr/>
              <a:t>9</a:t>
            </a:fld>
            <a:endParaRPr lang="en-US" sz="1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1962478"/>
          <a:ext cx="6629400" cy="306672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7350"/>
                <a:gridCol w="1657350"/>
                <a:gridCol w="1657350"/>
                <a:gridCol w="1657350"/>
              </a:tblGrid>
              <a:tr h="721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Floor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Load</a:t>
                      </a:r>
                      <a:r>
                        <a:rPr lang="en-US" baseline="0" dirty="0" smtClean="0"/>
                        <a:t> from FCUs [Ton </a:t>
                      </a:r>
                      <a:r>
                        <a:rPr lang="en-US" baseline="-25000" dirty="0" smtClean="0"/>
                        <a:t>ref.</a:t>
                      </a:r>
                      <a:r>
                        <a:rPr lang="en-US" baseline="0" dirty="0" smtClean="0"/>
                        <a:t>]</a:t>
                      </a:r>
                      <a:endParaRPr lang="en-US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Load</a:t>
                      </a:r>
                      <a:r>
                        <a:rPr lang="en-US" baseline="0" dirty="0" smtClean="0"/>
                        <a:t> from AHUs [Ton </a:t>
                      </a:r>
                      <a:r>
                        <a:rPr lang="en-US" baseline="-25000" dirty="0" smtClean="0"/>
                        <a:t>ref.</a:t>
                      </a:r>
                      <a:r>
                        <a:rPr lang="en-US" baseline="0" dirty="0" smtClean="0"/>
                        <a:t>]</a:t>
                      </a:r>
                    </a:p>
                    <a:p>
                      <a:pPr algn="ctr"/>
                      <a:endParaRPr lang="en-US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</a:tr>
              <a:tr h="4725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Second Floor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37.2</a:t>
                      </a:r>
                    </a:p>
                  </a:txBody>
                  <a:tcPr anchor="ctr"/>
                </a:tc>
              </a:tr>
              <a:tr h="4725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First Floor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34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74.8</a:t>
                      </a:r>
                    </a:p>
                  </a:txBody>
                  <a:tcPr anchor="ctr"/>
                </a:tc>
              </a:tr>
              <a:tr h="5670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Ground Floor</a:t>
                      </a:r>
                      <a:endParaRPr lang="ar-SA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43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anchor="ctr"/>
                </a:tc>
              </a:tr>
              <a:tr h="270837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Total</a:t>
                      </a:r>
                      <a:endParaRPr lang="ar-SA" sz="1800" b="1" dirty="0" smtClean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111.6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43.4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155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0" y="5486400"/>
            <a:ext cx="7467600" cy="106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 chose two chillers, one for the AHUs and the other for FCUs</a:t>
            </a:r>
          </a:p>
          <a:p>
            <a:pPr>
              <a:buNone/>
            </a:pPr>
            <a:r>
              <a:rPr lang="en-US" sz="2000" dirty="0" smtClean="0"/>
              <a:t>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355</TotalTime>
  <Words>893</Words>
  <Application>Microsoft Office PowerPoint</Application>
  <PresentationFormat>On-screen Show (4:3)</PresentationFormat>
  <Paragraphs>398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Theme2</vt:lpstr>
      <vt:lpstr>Mechanical Systems Design for Al-Bahrain  Hospital</vt:lpstr>
      <vt:lpstr>Outline</vt:lpstr>
      <vt:lpstr>Building Description</vt:lpstr>
      <vt:lpstr>PowerPoint Presentation</vt:lpstr>
      <vt:lpstr>Heating  &amp; Cooling Loads</vt:lpstr>
      <vt:lpstr>Heating  Load</vt:lpstr>
      <vt:lpstr>Results Of Heating Calculations</vt:lpstr>
      <vt:lpstr>Cooling Load</vt:lpstr>
      <vt:lpstr>Results Of cooling Calculations</vt:lpstr>
      <vt:lpstr>Sample of Ductwork</vt:lpstr>
      <vt:lpstr>Sample of Duct Design Calculation </vt:lpstr>
      <vt:lpstr>Sample of HVAC Pipes Design</vt:lpstr>
      <vt:lpstr>Sample of HVAC Pipes Calculation </vt:lpstr>
      <vt:lpstr>Riser Plan for HVAC Pipes</vt:lpstr>
      <vt:lpstr>Domestic Water</vt:lpstr>
      <vt:lpstr>Sample of Collector Network </vt:lpstr>
      <vt:lpstr>Sample of Collector Network </vt:lpstr>
      <vt:lpstr>Sample of Drainage Network </vt:lpstr>
      <vt:lpstr>Boiler Room </vt:lpstr>
      <vt:lpstr>Equipment Selection</vt:lpstr>
      <vt:lpstr>PowerPoint Presentation</vt:lpstr>
      <vt:lpstr>PowerPoint Presentation</vt:lpstr>
      <vt:lpstr>PowerPoint Presentation</vt:lpstr>
      <vt:lpstr>THANK  YOU</vt:lpstr>
    </vt:vector>
  </TitlesOfParts>
  <Company>BMW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Mechanical Systems Design for Al-Bahrain  Hospital</dc:title>
  <dc:creator>Faheem Shadid</dc:creator>
  <cp:lastModifiedBy>Microsoft</cp:lastModifiedBy>
  <cp:revision>49</cp:revision>
  <dcterms:created xsi:type="dcterms:W3CDTF">2012-05-09T19:46:32Z</dcterms:created>
  <dcterms:modified xsi:type="dcterms:W3CDTF">2012-05-23T08:05:06Z</dcterms:modified>
</cp:coreProperties>
</file>