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2"/>
  </p:notesMasterIdLst>
  <p:sldIdLst>
    <p:sldId id="369" r:id="rId2"/>
    <p:sldId id="256" r:id="rId3"/>
    <p:sldId id="257" r:id="rId4"/>
    <p:sldId id="258" r:id="rId5"/>
    <p:sldId id="259" r:id="rId6"/>
    <p:sldId id="370" r:id="rId7"/>
    <p:sldId id="382" r:id="rId8"/>
    <p:sldId id="371" r:id="rId9"/>
    <p:sldId id="383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271" r:id="rId19"/>
    <p:sldId id="273" r:id="rId20"/>
    <p:sldId id="274" r:id="rId21"/>
    <p:sldId id="275" r:id="rId22"/>
    <p:sldId id="323" r:id="rId23"/>
    <p:sldId id="362" r:id="rId24"/>
    <p:sldId id="277" r:id="rId25"/>
    <p:sldId id="309" r:id="rId26"/>
    <p:sldId id="310" r:id="rId27"/>
    <p:sldId id="311" r:id="rId28"/>
    <p:sldId id="312" r:id="rId29"/>
    <p:sldId id="353" r:id="rId30"/>
    <p:sldId id="356" r:id="rId31"/>
    <p:sldId id="381" r:id="rId32"/>
    <p:sldId id="357" r:id="rId33"/>
    <p:sldId id="364" r:id="rId34"/>
    <p:sldId id="380" r:id="rId35"/>
    <p:sldId id="359" r:id="rId36"/>
    <p:sldId id="360" r:id="rId37"/>
    <p:sldId id="368" r:id="rId38"/>
    <p:sldId id="384" r:id="rId39"/>
    <p:sldId id="397" r:id="rId40"/>
    <p:sldId id="385" r:id="rId41"/>
    <p:sldId id="386" r:id="rId42"/>
    <p:sldId id="387" r:id="rId43"/>
    <p:sldId id="388" r:id="rId44"/>
    <p:sldId id="399" r:id="rId45"/>
    <p:sldId id="39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400" r:id="rId55"/>
    <p:sldId id="401" r:id="rId56"/>
    <p:sldId id="402" r:id="rId57"/>
    <p:sldId id="403" r:id="rId58"/>
    <p:sldId id="405" r:id="rId59"/>
    <p:sldId id="407" r:id="rId60"/>
    <p:sldId id="408" r:id="rId61"/>
    <p:sldId id="409" r:id="rId62"/>
    <p:sldId id="410" r:id="rId63"/>
    <p:sldId id="411" r:id="rId64"/>
    <p:sldId id="412" r:id="rId65"/>
    <p:sldId id="413" r:id="rId66"/>
    <p:sldId id="414" r:id="rId67"/>
    <p:sldId id="415" r:id="rId68"/>
    <p:sldId id="416" r:id="rId69"/>
    <p:sldId id="417" r:id="rId70"/>
    <p:sldId id="418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>
        <p:scale>
          <a:sx n="70" d="100"/>
          <a:sy n="70" d="100"/>
        </p:scale>
        <p:origin x="-85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2124-E01B-4495-8B19-9EE94E9CB057}" type="doc">
      <dgm:prSet loTypeId="urn:microsoft.com/office/officeart/2005/8/layout/vList3#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B27A5F6-0654-4794-81DD-C662AD621F4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11453-5242-4B41-B6A3-5657E234685D}" type="parTrans" cxnId="{61317CA6-1CF7-46D2-90DA-1E984D2D9F9A}">
      <dgm:prSet/>
      <dgm:spPr/>
      <dgm:t>
        <a:bodyPr/>
        <a:lstStyle/>
        <a:p>
          <a:endParaRPr lang="en-US"/>
        </a:p>
      </dgm:t>
    </dgm:pt>
    <dgm:pt modelId="{E4C2107A-836F-411E-87BE-329556B876FA}" type="sibTrans" cxnId="{61317CA6-1CF7-46D2-90DA-1E984D2D9F9A}">
      <dgm:prSet/>
      <dgm:spPr/>
      <dgm:t>
        <a:bodyPr/>
        <a:lstStyle/>
        <a:p>
          <a:endParaRPr lang="en-US"/>
        </a:p>
      </dgm:t>
    </dgm:pt>
    <dgm:pt modelId="{9105487F-AB0D-4DE4-AEC3-44138CD05BE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Selected Site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66EB0-192B-4151-88CE-F77D5B5349AB}" type="parTrans" cxnId="{AA113540-ABB9-4CE7-B600-04270ED6EC7B}">
      <dgm:prSet/>
      <dgm:spPr/>
      <dgm:t>
        <a:bodyPr/>
        <a:lstStyle/>
        <a:p>
          <a:endParaRPr lang="en-US"/>
        </a:p>
      </dgm:t>
    </dgm:pt>
    <dgm:pt modelId="{C4966A79-186E-4024-9873-330034655753}" type="sibTrans" cxnId="{AA113540-ABB9-4CE7-B600-04270ED6EC7B}">
      <dgm:prSet/>
      <dgm:spPr/>
      <dgm:t>
        <a:bodyPr/>
        <a:lstStyle/>
        <a:p>
          <a:endParaRPr lang="en-US"/>
        </a:p>
      </dgm:t>
    </dgm:pt>
    <dgm:pt modelId="{E0739EB1-B00B-4963-A024-DC75CA80C3D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Architectural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C49E8-02C6-46F4-90E1-146FE31EA189}" type="parTrans" cxnId="{A5F7EE8F-53D7-45B3-8490-1DFB534A5B28}">
      <dgm:prSet/>
      <dgm:spPr/>
      <dgm:t>
        <a:bodyPr/>
        <a:lstStyle/>
        <a:p>
          <a:endParaRPr lang="en-US"/>
        </a:p>
      </dgm:t>
    </dgm:pt>
    <dgm:pt modelId="{FE8DAA29-949B-455D-992B-04E32C715EEF}" type="sibTrans" cxnId="{A5F7EE8F-53D7-45B3-8490-1DFB534A5B28}">
      <dgm:prSet/>
      <dgm:spPr/>
      <dgm:t>
        <a:bodyPr/>
        <a:lstStyle/>
        <a:p>
          <a:endParaRPr lang="en-US"/>
        </a:p>
      </dgm:t>
    </dgm:pt>
    <dgm:pt modelId="{577ABF47-258E-4BCC-8106-FA951F9E58D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32EB2-CA23-4791-A35C-B696E3926D57}" type="parTrans" cxnId="{3B1DBA06-A170-46BC-A01D-E013A4C817BC}">
      <dgm:prSet/>
      <dgm:spPr/>
      <dgm:t>
        <a:bodyPr/>
        <a:lstStyle/>
        <a:p>
          <a:endParaRPr lang="en-US"/>
        </a:p>
      </dgm:t>
    </dgm:pt>
    <dgm:pt modelId="{B01A20DD-FF6A-483C-8F61-AD2E4429E2D3}" type="sibTrans" cxnId="{3B1DBA06-A170-46BC-A01D-E013A4C817BC}">
      <dgm:prSet/>
      <dgm:spPr/>
      <dgm:t>
        <a:bodyPr/>
        <a:lstStyle/>
        <a:p>
          <a:endParaRPr lang="en-US"/>
        </a:p>
      </dgm:t>
    </dgm:pt>
    <dgm:pt modelId="{A9943662-F84A-4DD0-B7D1-374AFC44E52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Environmental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30604-4395-4B80-83B6-B9637D85099B}" type="parTrans" cxnId="{356638C4-BBAA-4413-B101-CD1741BE531E}">
      <dgm:prSet/>
      <dgm:spPr/>
      <dgm:t>
        <a:bodyPr/>
        <a:lstStyle/>
        <a:p>
          <a:endParaRPr lang="en-US"/>
        </a:p>
      </dgm:t>
    </dgm:pt>
    <dgm:pt modelId="{0F0335DD-F059-4850-9FE9-44CBC7920F06}" type="sibTrans" cxnId="{356638C4-BBAA-4413-B101-CD1741BE531E}">
      <dgm:prSet/>
      <dgm:spPr/>
      <dgm:t>
        <a:bodyPr/>
        <a:lstStyle/>
        <a:p>
          <a:endParaRPr lang="en-US"/>
        </a:p>
      </dgm:t>
    </dgm:pt>
    <dgm:pt modelId="{17DD242D-DE6A-443A-9B20-D44768F8081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Electrical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1B663-A42E-429B-9815-2847DACA6C51}" type="parTrans" cxnId="{06C008EA-882E-4E43-9EF2-6B0F3E0969A3}">
      <dgm:prSet/>
      <dgm:spPr/>
      <dgm:t>
        <a:bodyPr/>
        <a:lstStyle/>
        <a:p>
          <a:endParaRPr lang="en-US"/>
        </a:p>
      </dgm:t>
    </dgm:pt>
    <dgm:pt modelId="{A4001478-B1F7-4FB9-A7E3-EDD45F8CEE7A}" type="sibTrans" cxnId="{06C008EA-882E-4E43-9EF2-6B0F3E0969A3}">
      <dgm:prSet/>
      <dgm:spPr/>
      <dgm:t>
        <a:bodyPr/>
        <a:lstStyle/>
        <a:p>
          <a:endParaRPr lang="en-US"/>
        </a:p>
      </dgm:t>
    </dgm:pt>
    <dgm:pt modelId="{F6A68E93-E526-4FF0-9BAF-877A2F975F6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Mechanical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5B147-09D1-4BFE-8DA3-EBE7CB3B313C}" type="parTrans" cxnId="{DEE9EEFF-AF66-45BD-8B29-AFB5233EAF20}">
      <dgm:prSet/>
      <dgm:spPr/>
      <dgm:t>
        <a:bodyPr/>
        <a:lstStyle/>
        <a:p>
          <a:endParaRPr lang="en-US"/>
        </a:p>
      </dgm:t>
    </dgm:pt>
    <dgm:pt modelId="{1FB1A04A-C416-44C6-B17A-1D7FB1CCFC4F}" type="sibTrans" cxnId="{DEE9EEFF-AF66-45BD-8B29-AFB5233EAF20}">
      <dgm:prSet/>
      <dgm:spPr/>
      <dgm:t>
        <a:bodyPr/>
        <a:lstStyle/>
        <a:p>
          <a:endParaRPr lang="en-US"/>
        </a:p>
      </dgm:t>
    </dgm:pt>
    <dgm:pt modelId="{0DD89E52-DF38-49F2-9626-C5ED6036FDD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Safety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9E958-C439-4774-897F-092C286233C1}" type="parTrans" cxnId="{8D599238-7C6C-4363-8DC9-C0C4C0E8BB3E}">
      <dgm:prSet/>
      <dgm:spPr/>
      <dgm:t>
        <a:bodyPr/>
        <a:lstStyle/>
        <a:p>
          <a:endParaRPr lang="en-US"/>
        </a:p>
      </dgm:t>
    </dgm:pt>
    <dgm:pt modelId="{8AF155A6-CA90-47D0-9610-2CF5D6498602}" type="sibTrans" cxnId="{8D599238-7C6C-4363-8DC9-C0C4C0E8BB3E}">
      <dgm:prSet/>
      <dgm:spPr/>
      <dgm:t>
        <a:bodyPr/>
        <a:lstStyle/>
        <a:p>
          <a:endParaRPr lang="en-US"/>
        </a:p>
      </dgm:t>
    </dgm:pt>
    <dgm:pt modelId="{19C0B97D-F948-4DFF-88E5-75AA6B35478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Estimated Cost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D1C1C-5CCC-4C6F-9579-283FE72FBA36}" type="parTrans" cxnId="{D0473E01-F6E6-4EF1-A214-D87EFDFCA273}">
      <dgm:prSet/>
      <dgm:spPr/>
      <dgm:t>
        <a:bodyPr/>
        <a:lstStyle/>
        <a:p>
          <a:endParaRPr lang="en-US"/>
        </a:p>
      </dgm:t>
    </dgm:pt>
    <dgm:pt modelId="{7501CAAE-5207-4D06-BFFA-0DFE2B03E0A8}" type="sibTrans" cxnId="{D0473E01-F6E6-4EF1-A214-D87EFDFCA273}">
      <dgm:prSet/>
      <dgm:spPr/>
      <dgm:t>
        <a:bodyPr/>
        <a:lstStyle/>
        <a:p>
          <a:endParaRPr lang="en-US"/>
        </a:p>
      </dgm:t>
    </dgm:pt>
    <dgm:pt modelId="{42001A9C-9F2C-4794-83B3-20A87EB798EC}" type="pres">
      <dgm:prSet presAssocID="{A7BA2124-E01B-4495-8B19-9EE94E9CB0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27CAE6-8454-4CE3-824B-EE05CEB6F4CD}" type="pres">
      <dgm:prSet presAssocID="{EB27A5F6-0654-4794-81DD-C662AD621F44}" presName="composite" presStyleCnt="0"/>
      <dgm:spPr/>
    </dgm:pt>
    <dgm:pt modelId="{C6856A8C-28AD-4CCE-BBCB-AC71145D003E}" type="pres">
      <dgm:prSet presAssocID="{EB27A5F6-0654-4794-81DD-C662AD621F44}" presName="imgShp" presStyleLbl="fgImgPlace1" presStyleIdx="0" presStyleCnt="9" custScaleX="141780" custScaleY="125210" custLinFactNeighborY="-3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99A79D-10E2-4797-BDB0-B9E5B0C9ECCF}" type="pres">
      <dgm:prSet presAssocID="{EB27A5F6-0654-4794-81DD-C662AD621F44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978F-8734-4FE6-B81F-5767F7326EA4}" type="pres">
      <dgm:prSet presAssocID="{E4C2107A-836F-411E-87BE-329556B876FA}" presName="spacing" presStyleCnt="0"/>
      <dgm:spPr/>
    </dgm:pt>
    <dgm:pt modelId="{507A0F4D-797F-4894-B75E-39DC8F635EC4}" type="pres">
      <dgm:prSet presAssocID="{9105487F-AB0D-4DE4-AEC3-44138CD05BE7}" presName="composite" presStyleCnt="0"/>
      <dgm:spPr/>
    </dgm:pt>
    <dgm:pt modelId="{BFC52AB2-AFC9-445E-A72D-789F92D653CA}" type="pres">
      <dgm:prSet presAssocID="{9105487F-AB0D-4DE4-AEC3-44138CD05BE7}" presName="imgShp" presStyleLbl="fgImgPlace1" presStyleIdx="1" presStyleCnt="9" custScaleX="142702" custScaleY="126300" custLinFactNeighborY="1047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6BADD900-8D3B-4569-95C4-017060EB4FE9}" type="pres">
      <dgm:prSet presAssocID="{9105487F-AB0D-4DE4-AEC3-44138CD05BE7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9919-40D8-452D-BE90-48216771CB5E}" type="pres">
      <dgm:prSet presAssocID="{C4966A79-186E-4024-9873-330034655753}" presName="spacing" presStyleCnt="0"/>
      <dgm:spPr/>
    </dgm:pt>
    <dgm:pt modelId="{5C69A577-19C8-43F8-9DC3-A70E362F400D}" type="pres">
      <dgm:prSet presAssocID="{E0739EB1-B00B-4963-A024-DC75CA80C3D8}" presName="composite" presStyleCnt="0"/>
      <dgm:spPr/>
    </dgm:pt>
    <dgm:pt modelId="{ED75AA50-4BA6-4780-9047-97480796A94A}" type="pres">
      <dgm:prSet presAssocID="{E0739EB1-B00B-4963-A024-DC75CA80C3D8}" presName="imgShp" presStyleLbl="fgImgPlace1" presStyleIdx="2" presStyleCnt="9" custScaleX="143068" custScaleY="1266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6AFE8-C663-4A86-A331-5F2FF222C911}" type="pres">
      <dgm:prSet presAssocID="{E0739EB1-B00B-4963-A024-DC75CA80C3D8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BD900-5810-4909-BCA0-20399C04D94E}" type="pres">
      <dgm:prSet presAssocID="{FE8DAA29-949B-455D-992B-04E32C715EEF}" presName="spacing" presStyleCnt="0"/>
      <dgm:spPr/>
    </dgm:pt>
    <dgm:pt modelId="{7E4F6D98-1A2D-4C4F-AA39-5E24A7DD3019}" type="pres">
      <dgm:prSet presAssocID="{577ABF47-258E-4BCC-8106-FA951F9E58DE}" presName="composite" presStyleCnt="0"/>
      <dgm:spPr/>
    </dgm:pt>
    <dgm:pt modelId="{645603C3-5D62-4239-A8D9-C7854995A163}" type="pres">
      <dgm:prSet presAssocID="{577ABF47-258E-4BCC-8106-FA951F9E58DE}" presName="imgShp" presStyleLbl="fgImgPlace1" presStyleIdx="3" presStyleCnt="9" custScaleX="143807" custScaleY="12727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61D79E-E344-4D4F-A591-54B624AAA553}" type="pres">
      <dgm:prSet presAssocID="{577ABF47-258E-4BCC-8106-FA951F9E58DE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AED7C-8965-495D-954E-5E42CFABC7D1}" type="pres">
      <dgm:prSet presAssocID="{B01A20DD-FF6A-483C-8F61-AD2E4429E2D3}" presName="spacing" presStyleCnt="0"/>
      <dgm:spPr/>
    </dgm:pt>
    <dgm:pt modelId="{51790DD9-1751-4A33-ACD8-98CC126AA628}" type="pres">
      <dgm:prSet presAssocID="{A9943662-F84A-4DD0-B7D1-374AFC44E52E}" presName="composite" presStyleCnt="0"/>
      <dgm:spPr/>
    </dgm:pt>
    <dgm:pt modelId="{E6109266-5670-4CFE-9886-EE4F1EDFF059}" type="pres">
      <dgm:prSet presAssocID="{A9943662-F84A-4DD0-B7D1-374AFC44E52E}" presName="imgShp" presStyleLbl="fgImgPlace1" presStyleIdx="4" presStyleCnt="9" custScaleX="143437" custScaleY="12695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06B53D-5FC2-4EBC-A739-F03598290CC6}" type="pres">
      <dgm:prSet presAssocID="{A9943662-F84A-4DD0-B7D1-374AFC44E52E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C9F3C-E5AE-43EB-B322-1C125482699F}" type="pres">
      <dgm:prSet presAssocID="{0F0335DD-F059-4850-9FE9-44CBC7920F06}" presName="spacing" presStyleCnt="0"/>
      <dgm:spPr/>
    </dgm:pt>
    <dgm:pt modelId="{895F5AF5-1FF1-42AF-8482-F64F87468AFC}" type="pres">
      <dgm:prSet presAssocID="{17DD242D-DE6A-443A-9B20-D44768F80811}" presName="composite" presStyleCnt="0"/>
      <dgm:spPr/>
    </dgm:pt>
    <dgm:pt modelId="{9CBCEA26-A887-4867-8657-FCBDAFDA65B1}" type="pres">
      <dgm:prSet presAssocID="{17DD242D-DE6A-443A-9B20-D44768F80811}" presName="imgShp" presStyleLbl="fgImgPlace1" presStyleIdx="5" presStyleCnt="9" custScaleX="142156" custScaleY="12581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C763D05D-D907-40C1-AE71-02F37BB31FBC}" type="pres">
      <dgm:prSet presAssocID="{17DD242D-DE6A-443A-9B20-D44768F80811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009C9-BBE3-4501-9FAB-945B45415E69}" type="pres">
      <dgm:prSet presAssocID="{A4001478-B1F7-4FB9-A7E3-EDD45F8CEE7A}" presName="spacing" presStyleCnt="0"/>
      <dgm:spPr/>
    </dgm:pt>
    <dgm:pt modelId="{819C1A4D-B20D-45BF-B827-5EBCF0276A7D}" type="pres">
      <dgm:prSet presAssocID="{F6A68E93-E526-4FF0-9BAF-877A2F975F68}" presName="composite" presStyleCnt="0"/>
      <dgm:spPr/>
    </dgm:pt>
    <dgm:pt modelId="{AE39DCE8-98E2-472E-8C0C-2398715AAC58}" type="pres">
      <dgm:prSet presAssocID="{F6A68E93-E526-4FF0-9BAF-877A2F975F68}" presName="imgShp" presStyleLbl="fgImgPlace1" presStyleIdx="6" presStyleCnt="9" custScaleX="142156" custScaleY="12581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en-US"/>
        </a:p>
      </dgm:t>
    </dgm:pt>
    <dgm:pt modelId="{3FE96F04-C5AF-468E-941B-C582436A550C}" type="pres">
      <dgm:prSet presAssocID="{F6A68E93-E526-4FF0-9BAF-877A2F975F68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B8B19-05A9-42D8-A563-537937F35119}" type="pres">
      <dgm:prSet presAssocID="{1FB1A04A-C416-44C6-B17A-1D7FB1CCFC4F}" presName="spacing" presStyleCnt="0"/>
      <dgm:spPr/>
    </dgm:pt>
    <dgm:pt modelId="{A88B5AF4-7001-449B-AFFC-EE138151CEC0}" type="pres">
      <dgm:prSet presAssocID="{0DD89E52-DF38-49F2-9626-C5ED6036FDDE}" presName="composite" presStyleCnt="0"/>
      <dgm:spPr/>
    </dgm:pt>
    <dgm:pt modelId="{35C68281-09BC-47E6-A4BB-36E20F84991E}" type="pres">
      <dgm:prSet presAssocID="{0DD89E52-DF38-49F2-9626-C5ED6036FDDE}" presName="imgShp" presStyleLbl="fgImgPlace1" presStyleIdx="7" presStyleCnt="9" custScaleX="142156" custScaleY="12581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01F19EBE-5F5A-40D4-BAA5-99AF0B2750A6}" type="pres">
      <dgm:prSet presAssocID="{0DD89E52-DF38-49F2-9626-C5ED6036FDDE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47A0-88BD-40B2-B974-725D80E025F6}" type="pres">
      <dgm:prSet presAssocID="{8AF155A6-CA90-47D0-9610-2CF5D6498602}" presName="spacing" presStyleCnt="0"/>
      <dgm:spPr/>
    </dgm:pt>
    <dgm:pt modelId="{638E3D25-9B43-41EB-85F3-3D3B137856C6}" type="pres">
      <dgm:prSet presAssocID="{19C0B97D-F948-4DFF-88E5-75AA6B354781}" presName="composite" presStyleCnt="0"/>
      <dgm:spPr/>
    </dgm:pt>
    <dgm:pt modelId="{00A41B7C-430D-485F-A70B-5431D1C0F530}" type="pres">
      <dgm:prSet presAssocID="{19C0B97D-F948-4DFF-88E5-75AA6B354781}" presName="imgShp" presStyleLbl="fgImgPlace1" presStyleIdx="8" presStyleCnt="9" custScaleX="142156" custScaleY="12581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en-US"/>
        </a:p>
      </dgm:t>
    </dgm:pt>
    <dgm:pt modelId="{5D6015DF-2286-4059-AC17-B80DE861D093}" type="pres">
      <dgm:prSet presAssocID="{19C0B97D-F948-4DFF-88E5-75AA6B354781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CB4AE-BBC3-40C5-A1C1-FE9B7779ECFA}" type="presOf" srcId="{9105487F-AB0D-4DE4-AEC3-44138CD05BE7}" destId="{6BADD900-8D3B-4569-95C4-017060EB4FE9}" srcOrd="0" destOrd="0" presId="urn:microsoft.com/office/officeart/2005/8/layout/vList3#2"/>
    <dgm:cxn modelId="{F220CBE7-B421-44DE-9DF7-06242E173E55}" type="presOf" srcId="{F6A68E93-E526-4FF0-9BAF-877A2F975F68}" destId="{3FE96F04-C5AF-468E-941B-C582436A550C}" srcOrd="0" destOrd="0" presId="urn:microsoft.com/office/officeart/2005/8/layout/vList3#2"/>
    <dgm:cxn modelId="{AA113540-ABB9-4CE7-B600-04270ED6EC7B}" srcId="{A7BA2124-E01B-4495-8B19-9EE94E9CB057}" destId="{9105487F-AB0D-4DE4-AEC3-44138CD05BE7}" srcOrd="1" destOrd="0" parTransId="{02466EB0-192B-4151-88CE-F77D5B5349AB}" sibTransId="{C4966A79-186E-4024-9873-330034655753}"/>
    <dgm:cxn modelId="{2EDD554D-292E-47E0-88E6-8642E70E20B0}" type="presOf" srcId="{19C0B97D-F948-4DFF-88E5-75AA6B354781}" destId="{5D6015DF-2286-4059-AC17-B80DE861D093}" srcOrd="0" destOrd="0" presId="urn:microsoft.com/office/officeart/2005/8/layout/vList3#2"/>
    <dgm:cxn modelId="{06C008EA-882E-4E43-9EF2-6B0F3E0969A3}" srcId="{A7BA2124-E01B-4495-8B19-9EE94E9CB057}" destId="{17DD242D-DE6A-443A-9B20-D44768F80811}" srcOrd="5" destOrd="0" parTransId="{24A1B663-A42E-429B-9815-2847DACA6C51}" sibTransId="{A4001478-B1F7-4FB9-A7E3-EDD45F8CEE7A}"/>
    <dgm:cxn modelId="{E9283E4E-F58C-4671-B4A5-58568711FF4D}" type="presOf" srcId="{A9943662-F84A-4DD0-B7D1-374AFC44E52E}" destId="{CD06B53D-5FC2-4EBC-A739-F03598290CC6}" srcOrd="0" destOrd="0" presId="urn:microsoft.com/office/officeart/2005/8/layout/vList3#2"/>
    <dgm:cxn modelId="{93A6FA8D-8591-4D60-AADF-6AC12CEE870F}" type="presOf" srcId="{577ABF47-258E-4BCC-8106-FA951F9E58DE}" destId="{4161D79E-E344-4D4F-A591-54B624AAA553}" srcOrd="0" destOrd="0" presId="urn:microsoft.com/office/officeart/2005/8/layout/vList3#2"/>
    <dgm:cxn modelId="{2EB0BB6B-734A-4388-BE2E-1F7839B20996}" type="presOf" srcId="{0DD89E52-DF38-49F2-9626-C5ED6036FDDE}" destId="{01F19EBE-5F5A-40D4-BAA5-99AF0B2750A6}" srcOrd="0" destOrd="0" presId="urn:microsoft.com/office/officeart/2005/8/layout/vList3#2"/>
    <dgm:cxn modelId="{62808F79-579E-4022-9C83-635A7CF54F1C}" type="presOf" srcId="{17DD242D-DE6A-443A-9B20-D44768F80811}" destId="{C763D05D-D907-40C1-AE71-02F37BB31FBC}" srcOrd="0" destOrd="0" presId="urn:microsoft.com/office/officeart/2005/8/layout/vList3#2"/>
    <dgm:cxn modelId="{D0473E01-F6E6-4EF1-A214-D87EFDFCA273}" srcId="{A7BA2124-E01B-4495-8B19-9EE94E9CB057}" destId="{19C0B97D-F948-4DFF-88E5-75AA6B354781}" srcOrd="8" destOrd="0" parTransId="{F0AD1C1C-5CCC-4C6F-9579-283FE72FBA36}" sibTransId="{7501CAAE-5207-4D06-BFFA-0DFE2B03E0A8}"/>
    <dgm:cxn modelId="{A5F7EE8F-53D7-45B3-8490-1DFB534A5B28}" srcId="{A7BA2124-E01B-4495-8B19-9EE94E9CB057}" destId="{E0739EB1-B00B-4963-A024-DC75CA80C3D8}" srcOrd="2" destOrd="0" parTransId="{715C49E8-02C6-46F4-90E1-146FE31EA189}" sibTransId="{FE8DAA29-949B-455D-992B-04E32C715EEF}"/>
    <dgm:cxn modelId="{8D599238-7C6C-4363-8DC9-C0C4C0E8BB3E}" srcId="{A7BA2124-E01B-4495-8B19-9EE94E9CB057}" destId="{0DD89E52-DF38-49F2-9626-C5ED6036FDDE}" srcOrd="7" destOrd="0" parTransId="{6509E958-C439-4774-897F-092C286233C1}" sibTransId="{8AF155A6-CA90-47D0-9610-2CF5D6498602}"/>
    <dgm:cxn modelId="{CEC99C0A-A7C3-4AAD-9EB7-9FC1F9F94119}" type="presOf" srcId="{A7BA2124-E01B-4495-8B19-9EE94E9CB057}" destId="{42001A9C-9F2C-4794-83B3-20A87EB798EC}" srcOrd="0" destOrd="0" presId="urn:microsoft.com/office/officeart/2005/8/layout/vList3#2"/>
    <dgm:cxn modelId="{61317CA6-1CF7-46D2-90DA-1E984D2D9F9A}" srcId="{A7BA2124-E01B-4495-8B19-9EE94E9CB057}" destId="{EB27A5F6-0654-4794-81DD-C662AD621F44}" srcOrd="0" destOrd="0" parTransId="{00411453-5242-4B41-B6A3-5657E234685D}" sibTransId="{E4C2107A-836F-411E-87BE-329556B876FA}"/>
    <dgm:cxn modelId="{356638C4-BBAA-4413-B101-CD1741BE531E}" srcId="{A7BA2124-E01B-4495-8B19-9EE94E9CB057}" destId="{A9943662-F84A-4DD0-B7D1-374AFC44E52E}" srcOrd="4" destOrd="0" parTransId="{41930604-4395-4B80-83B6-B9637D85099B}" sibTransId="{0F0335DD-F059-4850-9FE9-44CBC7920F06}"/>
    <dgm:cxn modelId="{AA23548C-5C6E-4D21-95AA-620268116ABE}" type="presOf" srcId="{E0739EB1-B00B-4963-A024-DC75CA80C3D8}" destId="{5E36AFE8-C663-4A86-A331-5F2FF222C911}" srcOrd="0" destOrd="0" presId="urn:microsoft.com/office/officeart/2005/8/layout/vList3#2"/>
    <dgm:cxn modelId="{DEE9EEFF-AF66-45BD-8B29-AFB5233EAF20}" srcId="{A7BA2124-E01B-4495-8B19-9EE94E9CB057}" destId="{F6A68E93-E526-4FF0-9BAF-877A2F975F68}" srcOrd="6" destOrd="0" parTransId="{6845B147-09D1-4BFE-8DA3-EBE7CB3B313C}" sibTransId="{1FB1A04A-C416-44C6-B17A-1D7FB1CCFC4F}"/>
    <dgm:cxn modelId="{3B1DBA06-A170-46BC-A01D-E013A4C817BC}" srcId="{A7BA2124-E01B-4495-8B19-9EE94E9CB057}" destId="{577ABF47-258E-4BCC-8106-FA951F9E58DE}" srcOrd="3" destOrd="0" parTransId="{BF732EB2-CA23-4791-A35C-B696E3926D57}" sibTransId="{B01A20DD-FF6A-483C-8F61-AD2E4429E2D3}"/>
    <dgm:cxn modelId="{EE844F49-0F40-4424-91AC-9A93A0782211}" type="presOf" srcId="{EB27A5F6-0654-4794-81DD-C662AD621F44}" destId="{5F99A79D-10E2-4797-BDB0-B9E5B0C9ECCF}" srcOrd="0" destOrd="0" presId="urn:microsoft.com/office/officeart/2005/8/layout/vList3#2"/>
    <dgm:cxn modelId="{14367472-CFE1-4846-9E3E-EAB97C92CE79}" type="presParOf" srcId="{42001A9C-9F2C-4794-83B3-20A87EB798EC}" destId="{D727CAE6-8454-4CE3-824B-EE05CEB6F4CD}" srcOrd="0" destOrd="0" presId="urn:microsoft.com/office/officeart/2005/8/layout/vList3#2"/>
    <dgm:cxn modelId="{8E63127D-8CAE-4133-894C-E90014B3754C}" type="presParOf" srcId="{D727CAE6-8454-4CE3-824B-EE05CEB6F4CD}" destId="{C6856A8C-28AD-4CCE-BBCB-AC71145D003E}" srcOrd="0" destOrd="0" presId="urn:microsoft.com/office/officeart/2005/8/layout/vList3#2"/>
    <dgm:cxn modelId="{59F62E6B-6284-4595-B76A-63CCBCEFBFCE}" type="presParOf" srcId="{D727CAE6-8454-4CE3-824B-EE05CEB6F4CD}" destId="{5F99A79D-10E2-4797-BDB0-B9E5B0C9ECCF}" srcOrd="1" destOrd="0" presId="urn:microsoft.com/office/officeart/2005/8/layout/vList3#2"/>
    <dgm:cxn modelId="{48C5002D-B596-425C-94E6-D49E35A7A181}" type="presParOf" srcId="{42001A9C-9F2C-4794-83B3-20A87EB798EC}" destId="{9C77978F-8734-4FE6-B81F-5767F7326EA4}" srcOrd="1" destOrd="0" presId="urn:microsoft.com/office/officeart/2005/8/layout/vList3#2"/>
    <dgm:cxn modelId="{DCC3D976-47D7-4F59-BBE3-E7D920A28E8F}" type="presParOf" srcId="{42001A9C-9F2C-4794-83B3-20A87EB798EC}" destId="{507A0F4D-797F-4894-B75E-39DC8F635EC4}" srcOrd="2" destOrd="0" presId="urn:microsoft.com/office/officeart/2005/8/layout/vList3#2"/>
    <dgm:cxn modelId="{A95A772E-3B46-4A1D-9AAD-6B5BB2681FBB}" type="presParOf" srcId="{507A0F4D-797F-4894-B75E-39DC8F635EC4}" destId="{BFC52AB2-AFC9-445E-A72D-789F92D653CA}" srcOrd="0" destOrd="0" presId="urn:microsoft.com/office/officeart/2005/8/layout/vList3#2"/>
    <dgm:cxn modelId="{3621C94D-A435-4405-8A0F-D0F03CCAEFEE}" type="presParOf" srcId="{507A0F4D-797F-4894-B75E-39DC8F635EC4}" destId="{6BADD900-8D3B-4569-95C4-017060EB4FE9}" srcOrd="1" destOrd="0" presId="urn:microsoft.com/office/officeart/2005/8/layout/vList3#2"/>
    <dgm:cxn modelId="{6D835805-3195-46CA-BFC8-F01048C4D7F6}" type="presParOf" srcId="{42001A9C-9F2C-4794-83B3-20A87EB798EC}" destId="{02DD9919-40D8-452D-BE90-48216771CB5E}" srcOrd="3" destOrd="0" presId="urn:microsoft.com/office/officeart/2005/8/layout/vList3#2"/>
    <dgm:cxn modelId="{781AD4F9-C9FB-412B-8271-762D2FAE6C25}" type="presParOf" srcId="{42001A9C-9F2C-4794-83B3-20A87EB798EC}" destId="{5C69A577-19C8-43F8-9DC3-A70E362F400D}" srcOrd="4" destOrd="0" presId="urn:microsoft.com/office/officeart/2005/8/layout/vList3#2"/>
    <dgm:cxn modelId="{88D045A7-4FAB-4C9B-ACC9-09965A6E5D2C}" type="presParOf" srcId="{5C69A577-19C8-43F8-9DC3-A70E362F400D}" destId="{ED75AA50-4BA6-4780-9047-97480796A94A}" srcOrd="0" destOrd="0" presId="urn:microsoft.com/office/officeart/2005/8/layout/vList3#2"/>
    <dgm:cxn modelId="{F635BAA6-AEF7-468D-B1FA-B997ABD3480E}" type="presParOf" srcId="{5C69A577-19C8-43F8-9DC3-A70E362F400D}" destId="{5E36AFE8-C663-4A86-A331-5F2FF222C911}" srcOrd="1" destOrd="0" presId="urn:microsoft.com/office/officeart/2005/8/layout/vList3#2"/>
    <dgm:cxn modelId="{FC4B98C6-7554-43E3-96B1-FF1E134668BA}" type="presParOf" srcId="{42001A9C-9F2C-4794-83B3-20A87EB798EC}" destId="{EA6BD900-5810-4909-BCA0-20399C04D94E}" srcOrd="5" destOrd="0" presId="urn:microsoft.com/office/officeart/2005/8/layout/vList3#2"/>
    <dgm:cxn modelId="{EFC311E8-3845-42CD-829A-1F03BCC11698}" type="presParOf" srcId="{42001A9C-9F2C-4794-83B3-20A87EB798EC}" destId="{7E4F6D98-1A2D-4C4F-AA39-5E24A7DD3019}" srcOrd="6" destOrd="0" presId="urn:microsoft.com/office/officeart/2005/8/layout/vList3#2"/>
    <dgm:cxn modelId="{3698E0E0-D550-4786-8CA2-72B0A23344B5}" type="presParOf" srcId="{7E4F6D98-1A2D-4C4F-AA39-5E24A7DD3019}" destId="{645603C3-5D62-4239-A8D9-C7854995A163}" srcOrd="0" destOrd="0" presId="urn:microsoft.com/office/officeart/2005/8/layout/vList3#2"/>
    <dgm:cxn modelId="{62FA854C-7EED-4BB6-A75D-4F37DA86E1D9}" type="presParOf" srcId="{7E4F6D98-1A2D-4C4F-AA39-5E24A7DD3019}" destId="{4161D79E-E344-4D4F-A591-54B624AAA553}" srcOrd="1" destOrd="0" presId="urn:microsoft.com/office/officeart/2005/8/layout/vList3#2"/>
    <dgm:cxn modelId="{E2C2DA99-C183-4AD7-A1E4-24E75C458DE8}" type="presParOf" srcId="{42001A9C-9F2C-4794-83B3-20A87EB798EC}" destId="{822AED7C-8965-495D-954E-5E42CFABC7D1}" srcOrd="7" destOrd="0" presId="urn:microsoft.com/office/officeart/2005/8/layout/vList3#2"/>
    <dgm:cxn modelId="{C032EEED-0650-45A0-BDB8-38C93D159100}" type="presParOf" srcId="{42001A9C-9F2C-4794-83B3-20A87EB798EC}" destId="{51790DD9-1751-4A33-ACD8-98CC126AA628}" srcOrd="8" destOrd="0" presId="urn:microsoft.com/office/officeart/2005/8/layout/vList3#2"/>
    <dgm:cxn modelId="{A7555FCD-B9F7-42F2-9806-8FCBD42A276E}" type="presParOf" srcId="{51790DD9-1751-4A33-ACD8-98CC126AA628}" destId="{E6109266-5670-4CFE-9886-EE4F1EDFF059}" srcOrd="0" destOrd="0" presId="urn:microsoft.com/office/officeart/2005/8/layout/vList3#2"/>
    <dgm:cxn modelId="{B73C8BB4-34DD-4A8E-BDB3-9D1CFA1067AD}" type="presParOf" srcId="{51790DD9-1751-4A33-ACD8-98CC126AA628}" destId="{CD06B53D-5FC2-4EBC-A739-F03598290CC6}" srcOrd="1" destOrd="0" presId="urn:microsoft.com/office/officeart/2005/8/layout/vList3#2"/>
    <dgm:cxn modelId="{FA093442-3FF4-4123-867C-D10D9FC70BFC}" type="presParOf" srcId="{42001A9C-9F2C-4794-83B3-20A87EB798EC}" destId="{18AC9F3C-E5AE-43EB-B322-1C125482699F}" srcOrd="9" destOrd="0" presId="urn:microsoft.com/office/officeart/2005/8/layout/vList3#2"/>
    <dgm:cxn modelId="{2A99FE4A-13BE-40BE-99BB-AAA5D3106AAC}" type="presParOf" srcId="{42001A9C-9F2C-4794-83B3-20A87EB798EC}" destId="{895F5AF5-1FF1-42AF-8482-F64F87468AFC}" srcOrd="10" destOrd="0" presId="urn:microsoft.com/office/officeart/2005/8/layout/vList3#2"/>
    <dgm:cxn modelId="{1648F8EE-247B-4685-9EFA-2B6A9A0E54A4}" type="presParOf" srcId="{895F5AF5-1FF1-42AF-8482-F64F87468AFC}" destId="{9CBCEA26-A887-4867-8657-FCBDAFDA65B1}" srcOrd="0" destOrd="0" presId="urn:microsoft.com/office/officeart/2005/8/layout/vList3#2"/>
    <dgm:cxn modelId="{2BCA3B88-B06D-4569-BDB4-3C6DE2641048}" type="presParOf" srcId="{895F5AF5-1FF1-42AF-8482-F64F87468AFC}" destId="{C763D05D-D907-40C1-AE71-02F37BB31FBC}" srcOrd="1" destOrd="0" presId="urn:microsoft.com/office/officeart/2005/8/layout/vList3#2"/>
    <dgm:cxn modelId="{CBF902DE-B967-4AA3-9211-05657C941AFC}" type="presParOf" srcId="{42001A9C-9F2C-4794-83B3-20A87EB798EC}" destId="{AB2009C9-BBE3-4501-9FAB-945B45415E69}" srcOrd="11" destOrd="0" presId="urn:microsoft.com/office/officeart/2005/8/layout/vList3#2"/>
    <dgm:cxn modelId="{7C371419-52A3-4661-AE3C-65F89ED60BC5}" type="presParOf" srcId="{42001A9C-9F2C-4794-83B3-20A87EB798EC}" destId="{819C1A4D-B20D-45BF-B827-5EBCF0276A7D}" srcOrd="12" destOrd="0" presId="urn:microsoft.com/office/officeart/2005/8/layout/vList3#2"/>
    <dgm:cxn modelId="{B202BAC9-9B7B-4C06-885F-31C45400917E}" type="presParOf" srcId="{819C1A4D-B20D-45BF-B827-5EBCF0276A7D}" destId="{AE39DCE8-98E2-472E-8C0C-2398715AAC58}" srcOrd="0" destOrd="0" presId="urn:microsoft.com/office/officeart/2005/8/layout/vList3#2"/>
    <dgm:cxn modelId="{02D7C13E-D0C8-48EF-94D6-608DD6AB38A3}" type="presParOf" srcId="{819C1A4D-B20D-45BF-B827-5EBCF0276A7D}" destId="{3FE96F04-C5AF-468E-941B-C582436A550C}" srcOrd="1" destOrd="0" presId="urn:microsoft.com/office/officeart/2005/8/layout/vList3#2"/>
    <dgm:cxn modelId="{D474F05C-6449-4A65-9F98-0143BFFB0DED}" type="presParOf" srcId="{42001A9C-9F2C-4794-83B3-20A87EB798EC}" destId="{D21B8B19-05A9-42D8-A563-537937F35119}" srcOrd="13" destOrd="0" presId="urn:microsoft.com/office/officeart/2005/8/layout/vList3#2"/>
    <dgm:cxn modelId="{489DE7E1-59AA-41D0-8186-57D127094AF7}" type="presParOf" srcId="{42001A9C-9F2C-4794-83B3-20A87EB798EC}" destId="{A88B5AF4-7001-449B-AFFC-EE138151CEC0}" srcOrd="14" destOrd="0" presId="urn:microsoft.com/office/officeart/2005/8/layout/vList3#2"/>
    <dgm:cxn modelId="{7941A0CE-B464-45CD-AD94-555C782AAB43}" type="presParOf" srcId="{A88B5AF4-7001-449B-AFFC-EE138151CEC0}" destId="{35C68281-09BC-47E6-A4BB-36E20F84991E}" srcOrd="0" destOrd="0" presId="urn:microsoft.com/office/officeart/2005/8/layout/vList3#2"/>
    <dgm:cxn modelId="{D3FA1D8F-C1BF-4F42-9A82-CB9E55A94CF3}" type="presParOf" srcId="{A88B5AF4-7001-449B-AFFC-EE138151CEC0}" destId="{01F19EBE-5F5A-40D4-BAA5-99AF0B2750A6}" srcOrd="1" destOrd="0" presId="urn:microsoft.com/office/officeart/2005/8/layout/vList3#2"/>
    <dgm:cxn modelId="{BE9467C1-7253-44B4-AC32-F5A6DC32D99A}" type="presParOf" srcId="{42001A9C-9F2C-4794-83B3-20A87EB798EC}" destId="{479247A0-88BD-40B2-B974-725D80E025F6}" srcOrd="15" destOrd="0" presId="urn:microsoft.com/office/officeart/2005/8/layout/vList3#2"/>
    <dgm:cxn modelId="{0A32135E-8CA4-4CAF-9A76-98AA13C19038}" type="presParOf" srcId="{42001A9C-9F2C-4794-83B3-20A87EB798EC}" destId="{638E3D25-9B43-41EB-85F3-3D3B137856C6}" srcOrd="16" destOrd="0" presId="urn:microsoft.com/office/officeart/2005/8/layout/vList3#2"/>
    <dgm:cxn modelId="{5EAA3766-B44B-4EB9-B55B-3976A67B458D}" type="presParOf" srcId="{638E3D25-9B43-41EB-85F3-3D3B137856C6}" destId="{00A41B7C-430D-485F-A70B-5431D1C0F530}" srcOrd="0" destOrd="0" presId="urn:microsoft.com/office/officeart/2005/8/layout/vList3#2"/>
    <dgm:cxn modelId="{9715F54F-91E8-4777-A98A-02CB92972054}" type="presParOf" srcId="{638E3D25-9B43-41EB-85F3-3D3B137856C6}" destId="{5D6015DF-2286-4059-AC17-B80DE861D09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4F479-7ECC-4B61-A3C2-FEB3AC06039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B979D-D679-4B88-BD2B-7F334667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areas in addition to corridors, stairs and shaft.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6B6F-08CA-49B4-9D73-E8A842785A31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areas in addition to corridors, stairs and shaft.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6B6F-08CA-49B4-9D73-E8A842785A31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following areas in addition to corridors, stairs and shaft</a:t>
            </a:r>
          </a:p>
          <a:p>
            <a:pPr algn="ctr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6B6F-08CA-49B4-9D73-E8A842785A31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2nd F include the following areas in addition to corridors, stairs and shaft</a:t>
            </a:r>
            <a:endParaRPr lang="ar-SA" sz="1600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6B6F-08CA-49B4-9D73-E8A842785A31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6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fourth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fifth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Floors include the following areas in addition to corridors ,stairs</a:t>
            </a:r>
            <a:endParaRPr lang="ar-SA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6B6F-08CA-49B4-9D73-E8A842785A31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6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04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7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3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5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9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5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9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8242-8297-4852-A650-ED7BED2DA668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98C1B5-F5CF-4199-84F2-91F1DB68C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6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13235851_1720699711501936_15468361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2046" y="293468"/>
            <a:ext cx="6091349" cy="712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Floor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8927638" y="1039350"/>
          <a:ext cx="3264362" cy="53285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2181"/>
                <a:gridCol w="1632181"/>
              </a:tblGrid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Area(m2)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F.F contain </a:t>
                      </a:r>
                      <a:endParaRPr lang="ar-S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35.8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33.6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2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21.5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3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23.65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4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25.8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5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41.8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6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0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29.75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7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43.6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8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37.16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9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485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10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91722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27.4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11</a:t>
                      </a:r>
                      <a:endParaRPr lang="ar-SA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84" y="907378"/>
            <a:ext cx="6960357" cy="583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32857" y="313827"/>
            <a:ext cx="4219303" cy="8748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Floor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7391467" y="850424"/>
          <a:ext cx="4800533" cy="5256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27957"/>
                <a:gridCol w="3072576"/>
              </a:tblGrid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Area(m2)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kern="1200" dirty="0" smtClean="0"/>
                        <a:t>Second Floor contain: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35.8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</a:t>
                      </a:r>
                      <a:r>
                        <a:rPr lang="en-US" baseline="0" dirty="0" smtClean="0"/>
                        <a:t> 1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33.6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2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21.5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3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23.65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4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25.8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5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41.8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6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29.75</a:t>
                      </a:r>
                      <a:endParaRPr lang="en-US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7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Arial"/>
                        </a:rPr>
                        <a:t>43.6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8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37.16</a:t>
                      </a:r>
                      <a:endParaRPr lang="en-US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9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Arial"/>
                        </a:rPr>
                        <a:t>45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10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38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Arial"/>
                        </a:rPr>
                        <a:t>27.4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11</a:t>
                      </a:r>
                      <a:endParaRPr lang="ar-SA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64" y="1201003"/>
            <a:ext cx="6934035" cy="56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7761715" y="1464703"/>
          <a:ext cx="4430285" cy="49685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82393"/>
                <a:gridCol w="2747892"/>
              </a:tblGrid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Area(m2)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Floor contain: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85.6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1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67.4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2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39.5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3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58.3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4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76.34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5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6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71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7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79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8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72.5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9</a:t>
                      </a:r>
                      <a:endParaRPr lang="ar-SA" dirty="0"/>
                    </a:p>
                  </a:txBody>
                  <a:tcPr marL="121920" marR="121920"/>
                </a:tc>
              </a:tr>
              <a:tr h="45168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Office 10</a:t>
                      </a:r>
                      <a:endParaRPr lang="ar-SA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2046" y="509454"/>
            <a:ext cx="4611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Third to fifth Floor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73" y="1282890"/>
            <a:ext cx="7465326" cy="55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8354" y="169818"/>
            <a:ext cx="10398171" cy="1227908"/>
          </a:xfrm>
        </p:spPr>
        <p:txBody>
          <a:bodyPr>
            <a:normAutofit fontScale="90000"/>
          </a:bodyPr>
          <a:lstStyle/>
          <a:p>
            <a:pPr rtl="0"/>
            <a:r>
              <a:rPr lang="en-US" sz="2800" b="1" dirty="0" smtClean="0"/>
              <a:t>West  Elevation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main Entrance asserts itself </a:t>
            </a:r>
            <a:r>
              <a:rPr lang="en-US" sz="2000" dirty="0" smtClean="0"/>
              <a:t>through architectural </a:t>
            </a:r>
            <a:r>
              <a:rPr lang="en-US" sz="2000" dirty="0"/>
              <a:t>design philosophy by prominent </a:t>
            </a:r>
            <a:r>
              <a:rPr lang="en-US" sz="2000" dirty="0" smtClean="0"/>
              <a:t>mass above </a:t>
            </a:r>
            <a:r>
              <a:rPr lang="en-US" sz="2000" dirty="0"/>
              <a:t>it.</a:t>
            </a:r>
          </a:p>
        </p:txBody>
      </p:sp>
      <p:pic>
        <p:nvPicPr>
          <p:cNvPr id="4" name="Picture 230" descr="wajha shrkeh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3445" y="1569493"/>
            <a:ext cx="10081120" cy="502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2400" y="209006"/>
            <a:ext cx="8911687" cy="1280890"/>
          </a:xfrm>
        </p:spPr>
        <p:txBody>
          <a:bodyPr>
            <a:normAutofit/>
          </a:bodyPr>
          <a:lstStyle/>
          <a:p>
            <a:pPr rtl="0"/>
            <a:r>
              <a:rPr lang="en-US" sz="3100" b="1" dirty="0" smtClean="0"/>
              <a:t>East Elevation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000" dirty="0"/>
              <a:t>The eastern facade represents the back of the building.</a:t>
            </a:r>
          </a:p>
        </p:txBody>
      </p:sp>
      <p:pic>
        <p:nvPicPr>
          <p:cNvPr id="4" name="Picture 229" descr="west sit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5415" y="1628801"/>
            <a:ext cx="1065718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8" descr="north sit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392" y="1628800"/>
            <a:ext cx="11041227" cy="4965014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685108" y="293143"/>
            <a:ext cx="10093963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Elevation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sun angles most of the day makes this facade Ideal for passive shading strategies, horizontal shelves can be installed to reduce the heat gain and eliminate glare.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SA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1" descr="south sit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382" y="1772817"/>
            <a:ext cx="11137236" cy="4896545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698170" y="449897"/>
            <a:ext cx="10824755" cy="1026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Elevation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this side there is no glass façade because of function issues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42371" y="307296"/>
            <a:ext cx="5224630" cy="1227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Section A-A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8870" y="201706"/>
            <a:ext cx="4377850" cy="1045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Section B-B</a:t>
            </a:r>
            <a:endParaRPr lang="ar-SA" sz="3000" dirty="0"/>
          </a:p>
        </p:txBody>
      </p:sp>
      <p:pic>
        <p:nvPicPr>
          <p:cNvPr id="4" name="Picture 232" descr="secA-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0" y="1554480"/>
            <a:ext cx="5312149" cy="5303520"/>
          </a:xfrm>
          <a:prstGeom prst="rect">
            <a:avLst/>
          </a:prstGeom>
        </p:spPr>
      </p:pic>
      <p:pic>
        <p:nvPicPr>
          <p:cNvPr id="5" name="Picture 233" descr="secB-B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555" y="1449977"/>
            <a:ext cx="5856651" cy="540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35" y="1099230"/>
            <a:ext cx="9611794" cy="16712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STRUCTURAL DESIGN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sttr2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453" y="3084393"/>
            <a:ext cx="4152900" cy="3327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0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Codes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5036" y="1745262"/>
            <a:ext cx="6179250" cy="401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 -318-08 for reinforced concrete structural design.  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 -350-3-06 for seismic design of soil pressure with concrete structure 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UBC -97 for earthquake load combinations.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ASCE for load combinations.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974741" y="64291"/>
            <a:ext cx="5583219" cy="1544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 </a:t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 </a:t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Engineering Department</a:t>
            </a:r>
            <a:r>
              <a:rPr lang="ar-SA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A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308650" y="2594228"/>
            <a:ext cx="8915399" cy="4166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algn="ctr">
              <a:lnSpc>
                <a:spcPct val="12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Project – 2</a:t>
            </a:r>
          </a:p>
          <a:p>
            <a:pPr marL="82296"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an integrated Mall</a:t>
            </a:r>
          </a:p>
          <a:p>
            <a:pPr marL="82296" algn="ctr">
              <a:lnSpc>
                <a:spcPct val="150000"/>
              </a:lnSpc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By: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Waseem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Alqasem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ctr">
              <a:lnSpc>
                <a:spcPct val="150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Rezaq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Shadeh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Omar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Qubaa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ctr">
              <a:lnSpc>
                <a:spcPct val="150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Ashraf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Zaid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supervisor:</a:t>
            </a:r>
            <a:br>
              <a:rPr lang="en-US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Narmen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Albarq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033" y="392683"/>
            <a:ext cx="2284427" cy="443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96" y="1260059"/>
            <a:ext cx="1370704" cy="1334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10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91" y="1468086"/>
            <a:ext cx="9005687" cy="24377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Compressive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of Concrete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f′c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slabs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f′c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other elements in structure such as blinding and bracing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f′c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of steel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420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Property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96" y="396957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Property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7620" y="4922022"/>
            <a:ext cx="8917757" cy="116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bearing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=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KN/m2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 profile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100" baseline="-25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05" y="1031283"/>
            <a:ext cx="8917757" cy="5520124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Imposed dead load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SI):4.5 KN/m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Load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L.L): 3.5 KN/m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(for  Shops)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3 KN/m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offices )  </a:t>
            </a:r>
          </a:p>
          <a:p>
            <a:pPr lvl="0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 consider earthquake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load.</a:t>
            </a:r>
          </a:p>
          <a:p>
            <a:pPr lvl="0"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96" y="49841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86800" y="36429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Center Lines Grid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823" y="966395"/>
            <a:ext cx="6858000" cy="589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22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0081" y="342573"/>
            <a:ext cx="6068139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Reinforcement of Structural Elements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97147" y="1685109"/>
            <a:ext cx="5681984" cy="4550420"/>
          </a:xfrm>
        </p:spPr>
        <p:txBody>
          <a:bodyPr>
            <a:normAutofit fontScale="92500" lnSpcReduction="10000"/>
          </a:bodyPr>
          <a:lstStyle/>
          <a:p>
            <a:pPr lvl="0" algn="l" rtl="0">
              <a:lnSpc>
                <a:spcPct val="17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 (one way &amp; two way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rib)</a:t>
            </a:r>
            <a:r>
              <a:rPr lang="ar-J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7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(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drop)</a:t>
            </a:r>
            <a:r>
              <a:rPr lang="ar-J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7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ar-J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Shear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Stair 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Footings 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endParaRPr lang="en-US" sz="28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3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 3D Model -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Etabs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tttr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59" y="1464472"/>
            <a:ext cx="7053943" cy="488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9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Checks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83500" y="1707777"/>
            <a:ext cx="2742867" cy="6777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532965" y="2259874"/>
            <a:ext cx="10192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By starting animation for the MODAL deformed shape, the structure was moving as one unit. The value of factor (T =0.837) is within the acceptable range which mean that the structure is Okay.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79145" y="3388531"/>
            <a:ext cx="2742867" cy="677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Deflection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37872" y="4136571"/>
            <a:ext cx="10192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</a:rPr>
              <a:t>L/360 =7.5/360 = 0.0208m  =20 mm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Maximum deflection found by   ETABS = 2.8 mm &lt;20 mm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Checks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13806" y="1721224"/>
            <a:ext cx="2742867" cy="6777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21029142">
            <a:off x="6233131" y="3550424"/>
            <a:ext cx="217551" cy="430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09931" y="303179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Manual Calc.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Etabs</a:t>
                      </a:r>
                      <a:r>
                        <a:rPr lang="en-US" baseline="0" dirty="0" smtClean="0"/>
                        <a:t> Calc.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11002.55 </a:t>
                      </a:r>
                      <a:endParaRPr 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11002.567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.00015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28842.96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28921.0744 </a:t>
                      </a:r>
                      <a:endParaRPr lang="en-US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267" y="4595405"/>
            <a:ext cx="5229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96" y="6257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Checks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13806" y="1721224"/>
            <a:ext cx="2742867" cy="6777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Forces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88342" y="2875037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Ultimate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Force</a:t>
                      </a:r>
                      <a:r>
                        <a:rPr lang="en-US" baseline="0" dirty="0" smtClean="0"/>
                        <a:t> ETAB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Ultimate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Force</a:t>
                      </a:r>
                      <a:r>
                        <a:rPr lang="en-US" baseline="0" dirty="0" smtClean="0"/>
                        <a:t>  Manual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281.86 </a:t>
                      </a:r>
                      <a:r>
                        <a:rPr lang="en-US" dirty="0" err="1" smtClean="0"/>
                        <a:t>KN.m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292.8KN.m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25.15 </a:t>
                      </a:r>
                      <a:r>
                        <a:rPr lang="en-US" dirty="0" err="1" smtClean="0"/>
                        <a:t>KN.m</a:t>
                      </a:r>
                      <a:r>
                        <a:rPr lang="en-US" dirty="0" smtClean="0"/>
                        <a:t>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26.0KN.m/m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07960" y="1471331"/>
            <a:ext cx="2615903" cy="88190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0.18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4330" y="544356"/>
            <a:ext cx="4047564" cy="881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Seismic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71574" y="1487077"/>
            <a:ext cx="2333013" cy="79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1.25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003" y="3397258"/>
            <a:ext cx="5105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itchFamily="18" charset="0"/>
              </a:rPr>
              <a:t> Base shear ( V ) =5691.94KN</a:t>
            </a: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itchFamily="18" charset="0"/>
              </a:rPr>
              <a:t>(UX = 5691.94 , UY = 5691.94</a:t>
            </a:r>
            <a:r>
              <a:rPr lang="en-US" sz="1600" dirty="0" smtClean="0"/>
              <a:t>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JO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82283" y="1495706"/>
            <a:ext cx="2614463" cy="84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profile </a:t>
            </a: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9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0.15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60361" y="2805696"/>
            <a:ext cx="2614463" cy="7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Etabs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668863" y="4673511"/>
            <a:ext cx="6368769" cy="7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 participation ratio is larger than 90% in X, Y .</a:t>
            </a:r>
            <a:endParaRPr lang="ar-JO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165" y="3307696"/>
            <a:ext cx="3842497" cy="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5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8787" y="544356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Footing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29347" y="1404667"/>
            <a:ext cx="3183623" cy="677732"/>
          </a:xfrm>
        </p:spPr>
        <p:txBody>
          <a:bodyPr>
            <a:normAutofit/>
          </a:bodyPr>
          <a:lstStyle/>
          <a:p>
            <a:r>
              <a:rPr lang="en-US" b="1" dirty="0" smtClean="0"/>
              <a:t>Mat Foundation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283" y="1885678"/>
            <a:ext cx="5631717" cy="45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247" y="3165974"/>
            <a:ext cx="4794991" cy="341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69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1825418" y="56831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3504167"/>
              </p:ext>
            </p:extLst>
          </p:nvPr>
        </p:nvGraphicFramePr>
        <p:xfrm>
          <a:off x="1825418" y="1491875"/>
          <a:ext cx="8727499" cy="508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0035" y="531915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518" y="1175658"/>
            <a:ext cx="3917202" cy="51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366" y="1754642"/>
            <a:ext cx="4027986" cy="44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0035" y="531915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273" y="2264228"/>
            <a:ext cx="4197531" cy="29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1338" y="1598023"/>
            <a:ext cx="273450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6172" y="592433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2" name="Striped Right Arrow 11"/>
          <p:cNvSpPr/>
          <p:nvPr/>
        </p:nvSpPr>
        <p:spPr>
          <a:xfrm rot="3691492">
            <a:off x="2140912" y="3781043"/>
            <a:ext cx="871369" cy="996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3691492">
            <a:off x="2029302" y="3853360"/>
            <a:ext cx="871369" cy="996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725"/>
            <a:ext cx="5908789" cy="31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4213"/>
            <a:ext cx="12192000" cy="22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379" y="3631021"/>
            <a:ext cx="5968621" cy="32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82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6277" y="60288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Slab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9421" y="2745874"/>
            <a:ext cx="510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035" y="1743213"/>
            <a:ext cx="6077087" cy="42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752" y="1111569"/>
            <a:ext cx="4362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2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13806" y="4896190"/>
            <a:ext cx="6818224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6277" y="60288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Slab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9421" y="2745874"/>
            <a:ext cx="510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068" y="1242332"/>
            <a:ext cx="5236573" cy="240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072" y="3576063"/>
            <a:ext cx="6227928" cy="32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2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4355" y="4896190"/>
            <a:ext cx="5113668" cy="196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3709" y="712994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Shear Wall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5" y="2246812"/>
            <a:ext cx="11512732" cy="27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60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63709" y="712994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Stair Reinforcement Details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066" y="2745874"/>
            <a:ext cx="382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404" y="1831146"/>
            <a:ext cx="8848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31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652768" y="662747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Seismic Joint</a:t>
            </a:r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544" y="1618842"/>
            <a:ext cx="91630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9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027" y="2139012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Environmental  Design</a:t>
            </a:r>
            <a:endParaRPr lang="ar-S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43804" y="1437562"/>
            <a:ext cx="8915400" cy="463569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Codes and specifications: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Efficient Palestinian Building Code</a:t>
            </a:r>
          </a:p>
          <a:p>
            <a:pPr algn="l" rtl="0">
              <a:buFont typeface="Wingdings" pitchFamily="2" charset="2"/>
              <a:buChar char="q"/>
            </a:pPr>
            <a:endParaRPr lang="ar-JO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Software: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 builder version 4.5 </a:t>
            </a:r>
          </a:p>
          <a:p>
            <a:pPr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466" y="462579"/>
            <a:ext cx="8911687" cy="128089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953" y="1572076"/>
            <a:ext cx="9051868" cy="58844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concept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was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 integrated Mall, and our focus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an integrated Mall.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3187707_10208732620610767_1357686509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088" y="4176712"/>
            <a:ext cx="8763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281" y="711024"/>
            <a:ext cx="108712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Facilities Used to Achieve Environmental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Project have a void area in the center of the building that give Daylight and natural ventilation.</a:t>
            </a:r>
          </a:p>
          <a:p>
            <a:pPr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south there is already a building covering the area ,so we didn’t have to use shading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9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64" y="610463"/>
            <a:ext cx="8911687" cy="12808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 path on the building at 21 July</a:t>
            </a:r>
          </a:p>
        </p:txBody>
      </p:sp>
      <p:pic>
        <p:nvPicPr>
          <p:cNvPr id="6" name="عنصر نائب للمحتوى 5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45" y="1379129"/>
            <a:ext cx="9721755" cy="5478871"/>
          </a:xfrm>
        </p:spPr>
      </p:pic>
    </p:spTree>
    <p:extLst>
      <p:ext uri="{BB962C8B-B14F-4D97-AF65-F5344CB8AC3E}">
        <p14:creationId xmlns:p14="http://schemas.microsoft.com/office/powerpoint/2010/main" val="1536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69" y="555871"/>
            <a:ext cx="8911687" cy="12808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 path on the building at 21 January</a:t>
            </a:r>
          </a:p>
        </p:txBody>
      </p:sp>
      <p:pic>
        <p:nvPicPr>
          <p:cNvPr id="6" name="عنصر نائب للمحتوى 5" descr="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893" y="1600201"/>
            <a:ext cx="9089408" cy="5024741"/>
          </a:xfrm>
        </p:spPr>
      </p:pic>
    </p:spTree>
    <p:extLst>
      <p:ext uri="{BB962C8B-B14F-4D97-AF65-F5344CB8AC3E}">
        <p14:creationId xmlns:p14="http://schemas.microsoft.com/office/powerpoint/2010/main" val="23398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695" y="555871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Insulation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عنصر نائب للمحتوى 5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698" y="1932002"/>
            <a:ext cx="4993588" cy="3214710"/>
          </a:xfrm>
        </p:spPr>
      </p:pic>
      <p:sp>
        <p:nvSpPr>
          <p:cNvPr id="7" name="مستطيل 6"/>
          <p:cNvSpPr/>
          <p:nvPr/>
        </p:nvSpPr>
        <p:spPr>
          <a:xfrm>
            <a:off x="6477003" y="5357827"/>
            <a:ext cx="428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Stone wall</a:t>
            </a:r>
          </a:p>
          <a:p>
            <a:r>
              <a:rPr lang="en-US" b="1" dirty="0" smtClean="0"/>
              <a:t>(U-value = 0.522W/m².K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954990" y="5242247"/>
            <a:ext cx="4036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Flat roof </a:t>
            </a:r>
          </a:p>
          <a:p>
            <a:r>
              <a:rPr lang="en-US" b="1" dirty="0" smtClean="0"/>
              <a:t>(U-value = 0.390W/m².K)</a:t>
            </a:r>
            <a:endParaRPr lang="en-US" b="1" dirty="0"/>
          </a:p>
        </p:txBody>
      </p:sp>
      <p:pic>
        <p:nvPicPr>
          <p:cNvPr id="9" name="Picture 134" descr="roof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5922" y="2041185"/>
            <a:ext cx="46609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3934" y="665054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Selection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عنصر نائب للمحتوى 3" descr="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913" y="2773263"/>
            <a:ext cx="8865112" cy="3887705"/>
          </a:xfrm>
        </p:spPr>
      </p:pic>
      <p:pic>
        <p:nvPicPr>
          <p:cNvPr id="1026" name="Picture 2" descr="C:\Users\Asus\Pictures\شوع\8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93" y="1749034"/>
            <a:ext cx="9259807" cy="67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55695" y="596814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609600" y="2000239"/>
          <a:ext cx="5010146" cy="381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073"/>
                <a:gridCol w="2505073"/>
              </a:tblGrid>
              <a:tr h="74478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Block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Design Capacity (kW)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/>
                    </a:p>
                  </a:txBody>
                  <a:tcPr marL="121920" marR="121920"/>
                </a:tc>
              </a:tr>
              <a:tr h="541224">
                <a:tc>
                  <a:txBody>
                    <a:bodyPr/>
                    <a:lstStyle/>
                    <a:p>
                      <a:r>
                        <a:rPr lang="en-US" dirty="0" smtClean="0"/>
                        <a:t>GF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1224"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52.47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1224"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52.69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1224">
                <a:tc>
                  <a:txBody>
                    <a:bodyPr/>
                    <a:lstStyle/>
                    <a:p>
                      <a:r>
                        <a:rPr lang="en-US" dirty="0" smtClean="0"/>
                        <a:t>F3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57.54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1224">
                <a:tc>
                  <a:txBody>
                    <a:bodyPr/>
                    <a:lstStyle/>
                    <a:p>
                      <a:r>
                        <a:rPr lang="en-US" dirty="0" smtClean="0"/>
                        <a:t>F4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56.24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60087">
                <a:tc>
                  <a:txBody>
                    <a:bodyPr/>
                    <a:lstStyle/>
                    <a:p>
                      <a:r>
                        <a:rPr lang="en-US" dirty="0" smtClean="0"/>
                        <a:t>F5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60.28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1810004" y="1555616"/>
            <a:ext cx="2190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Cooling Load</a:t>
            </a:r>
            <a:endParaRPr lang="en-US" b="1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7048507" y="2000237"/>
          <a:ext cx="3111494" cy="403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47"/>
                <a:gridCol w="1555747"/>
              </a:tblGrid>
              <a:tr h="540888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Block</a:t>
                      </a:r>
                      <a:endParaRPr lang="en-US" sz="14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Design Capacity (kW)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Gf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21.68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17.15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16.63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smtClean="0"/>
                        <a:t>F3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17.15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smtClean="0"/>
                        <a:t>F4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17.59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dirty="0" smtClean="0"/>
                        <a:t>F5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7607498" y="1566065"/>
            <a:ext cx="276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Heating Load</a:t>
            </a:r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>
            <a:off x="1904971" y="635795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Heating and Cooling Loads With Insulation(63Kw/m2)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898" y="623722"/>
            <a:ext cx="10972800" cy="120334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sus\Pictures\شوع\6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89" y="1643051"/>
            <a:ext cx="7257307" cy="4525963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82389" y="2633586"/>
            <a:ext cx="3905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b="1" dirty="0" smtClean="0"/>
              <a:t>Temperature and heat loss charts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5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17" y="559559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4" descr="6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063" y="1806176"/>
            <a:ext cx="9830937" cy="2791215"/>
          </a:xfrm>
        </p:spPr>
      </p:pic>
      <p:sp>
        <p:nvSpPr>
          <p:cNvPr id="6" name="مستطيل 5"/>
          <p:cNvSpPr/>
          <p:nvPr/>
        </p:nvSpPr>
        <p:spPr>
          <a:xfrm>
            <a:off x="245660" y="2852383"/>
            <a:ext cx="240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/>
              <a:t>Temperature and heat gain charts</a:t>
            </a:r>
            <a:endParaRPr lang="en-US" b="1" dirty="0"/>
          </a:p>
        </p:txBody>
      </p:sp>
      <p:pic>
        <p:nvPicPr>
          <p:cNvPr id="3074" name="Picture 2" descr="C:\Users\Asus\Pictures\شوع\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573" y="4965445"/>
            <a:ext cx="9702427" cy="1524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709685" y="5275293"/>
            <a:ext cx="242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/>
              <a:t>Energy consumption chart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40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290" y="487979"/>
            <a:ext cx="10871200" cy="1008112"/>
          </a:xfrm>
        </p:spPr>
        <p:txBody>
          <a:bodyPr>
            <a:noAutofit/>
          </a:bodyPr>
          <a:lstStyle/>
          <a:p>
            <a:pPr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Natural day light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عنصر نائب للمحتوى 5" descr="7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548" y="1337481"/>
            <a:ext cx="10524452" cy="5520519"/>
          </a:xfrm>
        </p:spPr>
      </p:pic>
    </p:spTree>
    <p:extLst>
      <p:ext uri="{BB962C8B-B14F-4D97-AF65-F5344CB8AC3E}">
        <p14:creationId xmlns:p14="http://schemas.microsoft.com/office/powerpoint/2010/main" val="10268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34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Acoustical Analysis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0271" y="4388189"/>
            <a:ext cx="9408190" cy="1839484"/>
          </a:xfrm>
        </p:spPr>
        <p:txBody>
          <a:bodyPr/>
          <a:lstStyle/>
          <a:p>
            <a:pPr algn="l" rtl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/>
              <a:t>We have IIC= 70 which is greater than 60... OK</a:t>
            </a:r>
          </a:p>
          <a:p>
            <a:pPr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692" y="1943953"/>
            <a:ext cx="9203374" cy="210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162" y="494852"/>
            <a:ext cx="8911687" cy="128089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53" y="1483316"/>
            <a:ext cx="777240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/>
            <a:r>
              <a:rPr lang="en-US" sz="2000" dirty="0" smtClean="0">
                <a:latin typeface="+mj-lt"/>
                <a:cs typeface="Times New Roman" pitchFamily="18" charset="0"/>
              </a:rPr>
              <a:t>The site of the project is located in </a:t>
            </a:r>
            <a:r>
              <a:rPr lang="en-US" sz="2000" dirty="0" err="1" smtClean="0">
                <a:latin typeface="+mj-lt"/>
              </a:rPr>
              <a:t>Kalkilya</a:t>
            </a:r>
            <a:r>
              <a:rPr lang="en-US" sz="2000" dirty="0" smtClean="0">
                <a:latin typeface="+mj-lt"/>
              </a:rPr>
              <a:t>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area of land about 1050 m²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land has slight slope , and stands at </a:t>
            </a:r>
            <a:r>
              <a:rPr lang="en-US" sz="2000" dirty="0" smtClean="0">
                <a:latin typeface="+mj-lt"/>
              </a:rPr>
              <a:t>an elevation of around 60m above Sea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level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Rebound from streets : 2 m</a:t>
            </a:r>
          </a:p>
          <a:p>
            <a:endParaRPr lang="ar-SA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6" y="3352904"/>
            <a:ext cx="4676775" cy="3248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6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991" y="63775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Acoustical Analysis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2358" y="1587690"/>
            <a:ext cx="6527493" cy="664191"/>
          </a:xfrm>
        </p:spPr>
        <p:txBody>
          <a:bodyPr/>
          <a:lstStyle/>
          <a:p>
            <a:pPr lvl="0" algn="l" rtl="0">
              <a:buNone/>
            </a:pPr>
            <a:r>
              <a:rPr lang="en-US" dirty="0" smtClean="0"/>
              <a:t>RT60 calculations for </a:t>
            </a:r>
            <a:r>
              <a:rPr lang="en-US" b="1" dirty="0" smtClean="0"/>
              <a:t>cafe shop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03" y="2539620"/>
            <a:ext cx="10572824" cy="29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036627" y="5923169"/>
            <a:ext cx="721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Recommended RT60 Rating  </a:t>
            </a:r>
            <a:r>
              <a:rPr lang="en-US" b="1" dirty="0" smtClean="0">
                <a:solidFill>
                  <a:srgbClr val="FF0000"/>
                </a:solidFill>
              </a:rPr>
              <a:t>0.7- 1.3 </a:t>
            </a:r>
            <a:r>
              <a:rPr lang="en-US" b="1" dirty="0" smtClean="0"/>
              <a:t>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39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651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Acoustical Analysis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4" descr="7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928" y="2289190"/>
            <a:ext cx="10287072" cy="4094074"/>
          </a:xfrm>
        </p:spPr>
      </p:pic>
      <p:sp>
        <p:nvSpPr>
          <p:cNvPr id="6" name="مستطيل 5"/>
          <p:cNvSpPr/>
          <p:nvPr/>
        </p:nvSpPr>
        <p:spPr>
          <a:xfrm>
            <a:off x="2857477" y="1214423"/>
            <a:ext cx="6096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Values of </a:t>
            </a:r>
            <a:r>
              <a:rPr lang="en-US" sz="2400" smtClean="0"/>
              <a:t>RT</a:t>
            </a:r>
            <a:r>
              <a:rPr lang="en-US" sz="2400" baseline="-25000" smtClean="0"/>
              <a:t>60</a:t>
            </a:r>
            <a:r>
              <a:rPr lang="en-US" sz="2400" smtClean="0"/>
              <a:t> after improving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8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8" y="500893"/>
            <a:ext cx="10871200" cy="857256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Loudspeakers design and distribution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sus\Pictures\شوع\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2000240"/>
            <a:ext cx="7825316" cy="434816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2381225" y="1357299"/>
            <a:ext cx="5810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Specifications for the speaker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71" y="528575"/>
            <a:ext cx="5609381" cy="1280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Speaker distribution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صورة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858" y="1160060"/>
            <a:ext cx="8360142" cy="5697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1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4184" y="2220897"/>
            <a:ext cx="8911687" cy="262405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Electrical &amp; Mechanical Design</a:t>
            </a:r>
            <a:endParaRPr lang="ar-JO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2423" y="951656"/>
            <a:ext cx="8911687" cy="5080654"/>
          </a:xfrm>
        </p:spPr>
        <p:txBody>
          <a:bodyPr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Electrical Design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1. Artificial lighting. </a:t>
            </a:r>
            <a:b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2. Sockets arrangement.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sz="4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0687" y="624110"/>
            <a:ext cx="9593925" cy="90443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Calibri" pitchFamily="34" charset="0"/>
                <a:cs typeface="Times New Roman" pitchFamily="18" charset="0"/>
              </a:rPr>
              <a:t>Artificial lighting</a:t>
            </a:r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6000" dirty="0" smtClean="0">
                <a:latin typeface="Andalus" pitchFamily="18" charset="-78"/>
                <a:cs typeface="Andalus" pitchFamily="18" charset="-78"/>
              </a:rPr>
            </a:br>
            <a:endParaRPr lang="ar-JO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511" y="1624084"/>
            <a:ext cx="4676775" cy="42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1380" y="228324"/>
            <a:ext cx="5172502" cy="173695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Calibri" pitchFamily="34" charset="0"/>
                <a:cs typeface="Times New Roman" pitchFamily="18" charset="0"/>
              </a:rPr>
              <a:t>Artificial lighting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libri" pitchFamily="34" charset="0"/>
                <a:cs typeface="Times New Roman" pitchFamily="18" charset="0"/>
              </a:rPr>
              <a:t>Office lighting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8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endParaRPr lang="ar-JO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501" y="1769517"/>
            <a:ext cx="5267325" cy="19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228" y="4163796"/>
            <a:ext cx="5267325" cy="14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2193285"/>
            <a:ext cx="4743450" cy="33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0412" y="746940"/>
            <a:ext cx="8911687" cy="9999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Andalus" pitchFamily="18" charset="-78"/>
              </a:rPr>
              <a:t>Shop lighting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endParaRPr lang="ar-JO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400" y="1829368"/>
            <a:ext cx="5267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85" y="3753133"/>
            <a:ext cx="5274310" cy="14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4699" y="1651379"/>
            <a:ext cx="54773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7858" y="665053"/>
            <a:ext cx="9675812" cy="7133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Sockets Arrangement </a:t>
            </a:r>
            <a:endParaRPr lang="ar-JO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682" y="1514888"/>
            <a:ext cx="6282662" cy="487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51741" y="1610364"/>
            <a:ext cx="10972800" cy="13541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ARCHITECTURAL DESIGN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9469" y="610462"/>
            <a:ext cx="8911687" cy="5299018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  <a:cs typeface="Andalus" pitchFamily="18" charset="-78"/>
              </a:rPr>
              <a:t>Circuit breakers (C. B.)</a:t>
            </a:r>
            <a:r>
              <a:rPr lang="en-US" b="1" dirty="0" smtClean="0">
                <a:latin typeface="Calibri" pitchFamily="34" charset="0"/>
                <a:cs typeface="Andalus" pitchFamily="18" charset="-78"/>
              </a:rPr>
              <a:t/>
            </a:r>
            <a:br>
              <a:rPr lang="en-US" b="1" dirty="0" smtClean="0">
                <a:latin typeface="Calibri" pitchFamily="34" charset="0"/>
                <a:cs typeface="Andalus" pitchFamily="18" charset="-78"/>
              </a:rPr>
            </a:br>
            <a:r>
              <a:rPr lang="en-US" b="1" dirty="0" smtClean="0">
                <a:latin typeface="Calibri" pitchFamily="34" charset="0"/>
                <a:cs typeface="Andalus" pitchFamily="18" charset="-78"/>
              </a:rPr>
              <a:t/>
            </a:r>
            <a:br>
              <a:rPr lang="en-US" b="1" dirty="0" smtClean="0">
                <a:latin typeface="Calibri" pitchFamily="34" charset="0"/>
                <a:cs typeface="Andalus" pitchFamily="18" charset="-78"/>
              </a:rPr>
            </a:br>
            <a:r>
              <a:rPr lang="en-US" sz="2800" dirty="0" smtClean="0">
                <a:latin typeface="Calibri" pitchFamily="34" charset="0"/>
                <a:cs typeface="Andalus" pitchFamily="18" charset="-78"/>
              </a:rPr>
              <a:t>circuit breaker 10 Amp are used for lighting</a:t>
            </a:r>
            <a:br>
              <a:rPr lang="en-US" sz="2800" dirty="0" smtClean="0">
                <a:latin typeface="Calibri" pitchFamily="34" charset="0"/>
                <a:cs typeface="Andalus" pitchFamily="18" charset="-78"/>
              </a:rPr>
            </a:br>
            <a:r>
              <a:rPr lang="en-US" sz="2800" dirty="0" smtClean="0">
                <a:latin typeface="Calibri" pitchFamily="34" charset="0"/>
                <a:cs typeface="Andalus" pitchFamily="18" charset="-78"/>
              </a:rPr>
              <a:t>and 16 Amp for sockets.</a:t>
            </a:r>
            <a:r>
              <a:rPr lang="en-US" sz="2800" b="1" dirty="0" smtClean="0">
                <a:latin typeface="Calibri" pitchFamily="34" charset="0"/>
                <a:cs typeface="Andalus" pitchFamily="18" charset="-78"/>
              </a:rPr>
              <a:t/>
            </a:r>
            <a:br>
              <a:rPr lang="en-US" sz="2800" b="1" dirty="0" smtClean="0">
                <a:latin typeface="Calibri" pitchFamily="34" charset="0"/>
                <a:cs typeface="Andalus" pitchFamily="18" charset="-78"/>
              </a:rPr>
            </a:br>
            <a:r>
              <a:rPr lang="en-US" sz="2800" b="1" dirty="0" smtClean="0">
                <a:latin typeface="Calibri" pitchFamily="34" charset="0"/>
                <a:cs typeface="Andalus" pitchFamily="18" charset="-78"/>
              </a:rPr>
              <a:t/>
            </a:r>
            <a:br>
              <a:rPr lang="en-US" sz="2800" b="1" dirty="0" smtClean="0">
                <a:latin typeface="Calibri" pitchFamily="34" charset="0"/>
                <a:cs typeface="Andalus" pitchFamily="18" charset="-78"/>
              </a:rPr>
            </a:br>
            <a:r>
              <a:rPr lang="en-US" sz="2800" dirty="0" smtClean="0">
                <a:latin typeface="Calibri" pitchFamily="34" charset="0"/>
                <a:cs typeface="Andalus" pitchFamily="18" charset="-78"/>
              </a:rPr>
              <a:t>for lighting use cable 1.5</a:t>
            </a:r>
            <a:r>
              <a:rPr lang="en-US" sz="2800" dirty="0" smtClean="0">
                <a:latin typeface="Calibri" pitchFamily="34" charset="0"/>
              </a:rPr>
              <a:t> mm².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for sockets use cable 2.5mm².</a:t>
            </a:r>
            <a:endParaRPr lang="ar-JO" sz="2800" dirty="0"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V="1">
            <a:off x="2589212" y="5911221"/>
            <a:ext cx="8915400" cy="45719"/>
          </a:xfrm>
        </p:spPr>
        <p:txBody>
          <a:bodyPr>
            <a:normAutofit fontScale="25000" lnSpcReduction="20000"/>
          </a:bodyPr>
          <a:lstStyle/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65029" y="514928"/>
            <a:ext cx="9880528" cy="520348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Mechanical Design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ndalus" pitchFamily="18" charset="-78"/>
              </a:rPr>
              <a:t>1. water supply design 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ndalus" pitchFamily="18" charset="-78"/>
              </a:rPr>
              <a:t>2. </a:t>
            </a:r>
            <a:r>
              <a:rPr lang="en-US" sz="4000" dirty="0" smtClean="0">
                <a:latin typeface="Calibri" pitchFamily="34" charset="0"/>
                <a:cs typeface="Andalus" pitchFamily="18" charset="-78"/>
              </a:rPr>
              <a:t>Water Drainage Design </a:t>
            </a:r>
            <a:br>
              <a:rPr lang="en-US" sz="4000" dirty="0" smtClean="0">
                <a:latin typeface="Calibri" pitchFamily="34" charset="0"/>
                <a:cs typeface="Andalus" pitchFamily="18" charset="-78"/>
              </a:rPr>
            </a:br>
            <a:r>
              <a:rPr lang="en-US" sz="4000" dirty="0" smtClean="0">
                <a:latin typeface="Calibri" pitchFamily="34" charset="0"/>
                <a:cs typeface="Andalus" pitchFamily="18" charset="-78"/>
              </a:rPr>
              <a:t>3. Vertical Transportation (Elevator) Design</a:t>
            </a:r>
            <a:br>
              <a:rPr lang="en-US" sz="4000" dirty="0" smtClean="0">
                <a:latin typeface="Calibri" pitchFamily="34" charset="0"/>
                <a:cs typeface="Andalus" pitchFamily="18" charset="-78"/>
              </a:rPr>
            </a:br>
            <a:r>
              <a:rPr lang="en-US" sz="4000" dirty="0" smtClean="0">
                <a:latin typeface="Calibri" pitchFamily="34" charset="0"/>
                <a:cs typeface="Andalus" pitchFamily="18" charset="-78"/>
              </a:rPr>
              <a:t>4. HVAC DESIGN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endParaRPr lang="ar-JO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5865502"/>
            <a:ext cx="8915400" cy="45719"/>
          </a:xfrm>
        </p:spPr>
        <p:txBody>
          <a:bodyPr>
            <a:normAutofit fontScale="25000" lnSpcReduction="20000"/>
          </a:bodyPr>
          <a:lstStyle/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0437" y="580031"/>
            <a:ext cx="9880528" cy="582076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latin typeface="Calibri" pitchFamily="34" charset="0"/>
              </a:rPr>
              <a:t>Water supply design</a:t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Available pressure to lose by fitting = 54 - 15 = 39 psi.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available pressure to lose by fitting = 39 psi &gt;&gt; 15.7 psi →ok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 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endParaRPr lang="ar-JO" sz="28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652" y="2552132"/>
            <a:ext cx="5393611" cy="9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2172" y="637758"/>
            <a:ext cx="8911687" cy="1627772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Water supply design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541" y="1818184"/>
            <a:ext cx="7379812" cy="46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409" y="1608377"/>
            <a:ext cx="3102591" cy="47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65027" y="705997"/>
            <a:ext cx="9266379" cy="10136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cs typeface="Andalus" pitchFamily="18" charset="-78"/>
              </a:rPr>
              <a:t>Water Drainage Design</a:t>
            </a:r>
            <a:endParaRPr lang="ar-JO" sz="3200" b="1" dirty="0">
              <a:latin typeface="Calibri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299" y="1143706"/>
            <a:ext cx="6391702" cy="571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855" y="2304552"/>
            <a:ext cx="3854569" cy="433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83141" y="542222"/>
            <a:ext cx="9402857" cy="1218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cs typeface="Andalus" pitchFamily="18" charset="-78"/>
              </a:rPr>
              <a:t>Rain Drainage System</a:t>
            </a:r>
            <a:endParaRPr lang="ar-JO" sz="3200" b="1" dirty="0">
              <a:latin typeface="Calibri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872" y="1245204"/>
            <a:ext cx="6619165" cy="561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650" y="555871"/>
            <a:ext cx="8911687" cy="587222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Andalus" pitchFamily="18" charset="-78"/>
              </a:rPr>
              <a:t>Vertical Transportation (Elevator) Design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sz="2800" dirty="0" smtClean="0">
                <a:latin typeface="Calibri" pitchFamily="34" charset="0"/>
                <a:cs typeface="Andalus" pitchFamily="18" charset="-78"/>
              </a:rPr>
              <a:t>best choice : N=2 , (2500 Lb ,13 person)</a:t>
            </a:r>
            <a:br>
              <a:rPr lang="en-US" sz="2800" dirty="0" smtClean="0">
                <a:latin typeface="Calibri" pitchFamily="34" charset="0"/>
                <a:cs typeface="Andalus" pitchFamily="18" charset="-78"/>
              </a:rPr>
            </a:br>
            <a:r>
              <a:rPr lang="en-US" sz="2800" dirty="0" smtClean="0">
                <a:latin typeface="Calibri" pitchFamily="34" charset="0"/>
                <a:cs typeface="Andalus" pitchFamily="18" charset="-78"/>
              </a:rPr>
              <a:t>plus one.</a:t>
            </a:r>
            <a:endParaRPr lang="ar-JO" sz="2800" dirty="0">
              <a:latin typeface="Calibri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848" y="1378424"/>
            <a:ext cx="5773003" cy="32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01505" y="624110"/>
            <a:ext cx="9703108" cy="170965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Andalus" pitchFamily="18" charset="-78"/>
              </a:rPr>
              <a:t>HVAC DESIGN</a:t>
            </a:r>
            <a:r>
              <a:rPr lang="en-US" dirty="0" smtClean="0">
                <a:latin typeface="Calibri" pitchFamily="34" charset="0"/>
                <a:cs typeface="Andalus" pitchFamily="18" charset="-78"/>
              </a:rPr>
              <a:t/>
            </a:r>
            <a:br>
              <a:rPr lang="en-US" dirty="0" smtClean="0">
                <a:latin typeface="Calibri" pitchFamily="34" charset="0"/>
                <a:cs typeface="Andalus" pitchFamily="18" charset="-78"/>
              </a:rPr>
            </a:br>
            <a:r>
              <a:rPr lang="en-US" sz="3100" dirty="0" smtClean="0">
                <a:latin typeface="Calibri" pitchFamily="34" charset="0"/>
              </a:rPr>
              <a:t>Chilled water systems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ar-JO" dirty="0">
              <a:latin typeface="Calibri" pitchFamily="34" charset="0"/>
            </a:endParaRPr>
          </a:p>
        </p:txBody>
      </p:sp>
      <p:pic>
        <p:nvPicPr>
          <p:cNvPr id="4" name="Picture 30" descr="https://scontent-fra3-1.xx.fbcdn.net/hphotos-xta1/v/t34.0-12/13115728_1586737988302913_272280750_n.jpg?oh=f83d064cccee45334bb6fd11a4b339e1&amp;oe=5726840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143" y="2115403"/>
            <a:ext cx="8390599" cy="418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1229" y="50128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Andalus" pitchFamily="18" charset="-78"/>
              </a:rPr>
              <a:t>HVAC DESIGN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sz="3100" dirty="0" smtClean="0">
                <a:latin typeface="Calibri" pitchFamily="34" charset="0"/>
                <a:cs typeface="Andalus" pitchFamily="18" charset="-78"/>
              </a:rPr>
              <a:t>Distribution of Diffusers 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endParaRPr lang="ar-JO" dirty="0"/>
          </a:p>
        </p:txBody>
      </p:sp>
      <p:pic>
        <p:nvPicPr>
          <p:cNvPr id="4" name="Picture 3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452" y="1514901"/>
            <a:ext cx="7105935" cy="534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1229" y="569518"/>
            <a:ext cx="4708627" cy="338833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Safety Design</a:t>
            </a: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1. Extinguisher 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2. Sprinklers 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3. Egress rout  </a:t>
            </a:r>
            <a:endParaRPr lang="ar-JO" sz="3200" dirty="0">
              <a:latin typeface="Calibri" pitchFamily="34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433" y="13317"/>
            <a:ext cx="7210567" cy="67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1682" y="1323761"/>
            <a:ext cx="10972800" cy="13541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Site Plan</a:t>
            </a:r>
            <a:endParaRPr lang="ar-SA" sz="5400" b="1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5494" y="0"/>
            <a:ext cx="8106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9743" y="464024"/>
            <a:ext cx="9634869" cy="5718412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latin typeface="Calibri" pitchFamily="34" charset="0"/>
                <a:cs typeface="Andalus" panose="02020603050405020304" pitchFamily="18" charset="-78"/>
              </a:rPr>
              <a:t>Estimated Cost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 smtClean="0">
                <a:latin typeface="Calibri" pitchFamily="34" charset="0"/>
              </a:rPr>
              <a:t>The Total Project Cost = </a:t>
            </a:r>
            <a:r>
              <a:rPr lang="en-US" sz="2800" dirty="0" smtClean="0">
                <a:latin typeface="Calibri" pitchFamily="34" charset="0"/>
              </a:rPr>
              <a:t>3,628,000 </a:t>
            </a:r>
            <a:r>
              <a:rPr lang="en-US" sz="2800" dirty="0" smtClean="0">
                <a:latin typeface="Calibri" pitchFamily="34" charset="0"/>
              </a:rPr>
              <a:t>NIS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Times New Roman" panose="02020603050405020304" pitchFamily="18" charset="0"/>
              </a:rPr>
              <a:t>The total cost per meter square is about 600 NIS</a:t>
            </a:r>
            <a:endParaRPr lang="ar-JO" sz="2800" dirty="0">
              <a:latin typeface="Calibri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2154830" y="1483941"/>
          <a:ext cx="8128000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cost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25000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Excavation work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566250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steel work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568324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 work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326056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finishes 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1243200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stone and plaster work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900000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 </a:t>
                      </a:r>
                      <a:endParaRPr lang="ar-JO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7977" y="1337481"/>
            <a:ext cx="3889807" cy="901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Basement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8437" y="0"/>
            <a:ext cx="7533563" cy="66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8354" y="0"/>
            <a:ext cx="3135086" cy="901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Ground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8469086" y="365760"/>
          <a:ext cx="3566160" cy="612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2675"/>
                <a:gridCol w="2583485"/>
              </a:tblGrid>
              <a:tr h="54727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Area 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m2)</a:t>
                      </a:r>
                      <a:r>
                        <a:rPr lang="ar-S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F.F</a:t>
                      </a:r>
                      <a:r>
                        <a:rPr lang="en-US" baseline="0" dirty="0" smtClean="0"/>
                        <a:t>  contain :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31.05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</a:t>
                      </a:r>
                      <a:r>
                        <a:rPr lang="en-US" baseline="0" dirty="0" smtClean="0"/>
                        <a:t> 1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29.5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2</a:t>
                      </a:r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21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3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19.75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4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25.7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5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26.2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6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20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7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36.2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8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21.5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9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19.7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10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120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Super</a:t>
                      </a:r>
                      <a:r>
                        <a:rPr lang="en-US" baseline="0" dirty="0" smtClean="0"/>
                        <a:t> market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11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28.15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12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21.8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13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22.2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14</a:t>
                      </a:r>
                      <a:endParaRPr lang="ar-SA" dirty="0"/>
                    </a:p>
                  </a:txBody>
                  <a:tcPr marL="121920" marR="121920"/>
                </a:tc>
              </a:tr>
              <a:tr h="3127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27.36</a:t>
                      </a:r>
                      <a:endParaRPr lang="ar-S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Shop 15</a:t>
                      </a:r>
                      <a:endParaRPr lang="ar-SA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84" y="767153"/>
            <a:ext cx="6864823" cy="60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E561E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9980</TotalTime>
  <Words>972</Words>
  <Application>Microsoft Office PowerPoint</Application>
  <PresentationFormat>Custom</PresentationFormat>
  <Paragraphs>341</Paragraphs>
  <Slides>70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Wisp</vt:lpstr>
      <vt:lpstr>PowerPoint Presentation</vt:lpstr>
      <vt:lpstr>PowerPoint Presentation</vt:lpstr>
      <vt:lpstr>PowerPoint Presentation</vt:lpstr>
      <vt:lpstr>INTRODUCTION</vt:lpstr>
      <vt:lpstr>Location:</vt:lpstr>
      <vt:lpstr>ARCHITECTURAL DESIGN</vt:lpstr>
      <vt:lpstr>Site Plan</vt:lpstr>
      <vt:lpstr>Basement Floor        </vt:lpstr>
      <vt:lpstr>Ground Floor        </vt:lpstr>
      <vt:lpstr>First Floor         </vt:lpstr>
      <vt:lpstr>Second Floor        </vt:lpstr>
      <vt:lpstr>PowerPoint Presentation</vt:lpstr>
      <vt:lpstr>West  Elevation  The main Entrance asserts itself through architectural design philosophy by prominent mass above it.</vt:lpstr>
      <vt:lpstr>East Elevation The eastern facade represents the back of the building.</vt:lpstr>
      <vt:lpstr>PowerPoint Presentation</vt:lpstr>
      <vt:lpstr>PowerPoint Presentation</vt:lpstr>
      <vt:lpstr>Section A-A            </vt:lpstr>
      <vt:lpstr>STRUCTURAL DESIGN</vt:lpstr>
      <vt:lpstr>PowerPoint Presentation</vt:lpstr>
      <vt:lpstr>PowerPoint Presentation</vt:lpstr>
      <vt:lpstr>PowerPoint Presentation</vt:lpstr>
      <vt:lpstr>PowerPoint Presentation</vt:lpstr>
      <vt:lpstr>Design and Reinforcement of Structural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Seismic Joint</vt:lpstr>
      <vt:lpstr>Environmental  Design</vt:lpstr>
      <vt:lpstr>PowerPoint Presentation</vt:lpstr>
      <vt:lpstr>Some Facilities Used to Achieve Environmental Design</vt:lpstr>
      <vt:lpstr>Sun path on the building at 21 July</vt:lpstr>
      <vt:lpstr>Sun path on the building at 21 January</vt:lpstr>
      <vt:lpstr>Envelope Insulation </vt:lpstr>
      <vt:lpstr>Glass Selection </vt:lpstr>
      <vt:lpstr>Thermal Analysis </vt:lpstr>
      <vt:lpstr>Thermal Analysis </vt:lpstr>
      <vt:lpstr>Thermal Analysis </vt:lpstr>
      <vt:lpstr>Natural day light </vt:lpstr>
      <vt:lpstr>Acoustical Analysis </vt:lpstr>
      <vt:lpstr>Acoustical Analysis </vt:lpstr>
      <vt:lpstr>Acoustical Analysis </vt:lpstr>
      <vt:lpstr>Loudspeakers design and distribution</vt:lpstr>
      <vt:lpstr>Speaker distribution  </vt:lpstr>
      <vt:lpstr>Electrical &amp; Mechanical Design</vt:lpstr>
      <vt:lpstr>Electrical Design   1. Artificial lighting.   2. Sockets arrangement.  </vt:lpstr>
      <vt:lpstr>Artificial lighting </vt:lpstr>
      <vt:lpstr>Artificial lighting Office lighting          </vt:lpstr>
      <vt:lpstr>Shop lighting </vt:lpstr>
      <vt:lpstr>Sockets Arrangement </vt:lpstr>
      <vt:lpstr>Circuit breakers (C. B.)  circuit breaker 10 Amp are used for lighting and 16 Amp for sockets.  for lighting use cable 1.5 mm². for sockets use cable 2.5mm².</vt:lpstr>
      <vt:lpstr>Mechanical Design  1. water supply design  2. Water Drainage Design  3. Vertical Transportation (Elevator) Design 4. HVAC DESIGN  </vt:lpstr>
      <vt:lpstr>Water supply design   Available pressure to lose by fitting = 54 - 15 = 39 psi.       available pressure to lose by fitting = 39 psi &gt;&gt; 15.7 psi →ok    </vt:lpstr>
      <vt:lpstr>Water supply design </vt:lpstr>
      <vt:lpstr>Water Drainage Design</vt:lpstr>
      <vt:lpstr>Rain Drainage System</vt:lpstr>
      <vt:lpstr>Vertical Transportation (Elevator) Design        best choice : N=2 , (2500 Lb ,13 person) plus one.</vt:lpstr>
      <vt:lpstr>HVAC DESIGN Chilled water systems  </vt:lpstr>
      <vt:lpstr>HVAC DESIGN Distribution of Diffusers   </vt:lpstr>
      <vt:lpstr>Safety Design  1. Extinguisher  2. Sprinklers  3. Egress rout  </vt:lpstr>
      <vt:lpstr>Estimated Cost       The Total Project Cost = 3,628,000 NIS The total cost per meter square is about 600 NIS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An-Najah National University  Faculty of Engineering  Building Engineering Department</dc:title>
  <dc:creator>angham abd-aldaim</dc:creator>
  <cp:lastModifiedBy>admin</cp:lastModifiedBy>
  <cp:revision>403</cp:revision>
  <dcterms:created xsi:type="dcterms:W3CDTF">2015-05-08T09:09:44Z</dcterms:created>
  <dcterms:modified xsi:type="dcterms:W3CDTF">2015-01-06T04:47:48Z</dcterms:modified>
</cp:coreProperties>
</file>