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77"/>
  </p:notesMasterIdLst>
  <p:sldIdLst>
    <p:sldId id="256" r:id="rId2"/>
    <p:sldId id="257" r:id="rId3"/>
    <p:sldId id="258" r:id="rId4"/>
    <p:sldId id="262" r:id="rId5"/>
    <p:sldId id="260" r:id="rId6"/>
    <p:sldId id="286" r:id="rId7"/>
    <p:sldId id="265" r:id="rId8"/>
    <p:sldId id="342" r:id="rId9"/>
    <p:sldId id="343" r:id="rId10"/>
    <p:sldId id="344" r:id="rId11"/>
    <p:sldId id="345" r:id="rId12"/>
    <p:sldId id="267" r:id="rId13"/>
    <p:sldId id="346" r:id="rId14"/>
    <p:sldId id="269" r:id="rId15"/>
    <p:sldId id="335" r:id="rId16"/>
    <p:sldId id="347" r:id="rId17"/>
    <p:sldId id="271" r:id="rId18"/>
    <p:sldId id="338" r:id="rId19"/>
    <p:sldId id="339" r:id="rId20"/>
    <p:sldId id="282" r:id="rId21"/>
    <p:sldId id="283" r:id="rId22"/>
    <p:sldId id="293" r:id="rId23"/>
    <p:sldId id="273" r:id="rId24"/>
    <p:sldId id="274" r:id="rId25"/>
    <p:sldId id="285" r:id="rId26"/>
    <p:sldId id="276" r:id="rId27"/>
    <p:sldId id="348" r:id="rId28"/>
    <p:sldId id="277" r:id="rId29"/>
    <p:sldId id="352" r:id="rId30"/>
    <p:sldId id="354" r:id="rId31"/>
    <p:sldId id="355" r:id="rId32"/>
    <p:sldId id="356" r:id="rId33"/>
    <p:sldId id="357" r:id="rId34"/>
    <p:sldId id="358" r:id="rId35"/>
    <p:sldId id="359" r:id="rId36"/>
    <p:sldId id="360" r:id="rId37"/>
    <p:sldId id="361" r:id="rId38"/>
    <p:sldId id="362" r:id="rId39"/>
    <p:sldId id="278" r:id="rId40"/>
    <p:sldId id="279" r:id="rId41"/>
    <p:sldId id="287" r:id="rId42"/>
    <p:sldId id="280" r:id="rId43"/>
    <p:sldId id="292" r:id="rId44"/>
    <p:sldId id="295" r:id="rId45"/>
    <p:sldId id="297" r:id="rId46"/>
    <p:sldId id="318" r:id="rId47"/>
    <p:sldId id="369" r:id="rId48"/>
    <p:sldId id="299" r:id="rId49"/>
    <p:sldId id="321" r:id="rId50"/>
    <p:sldId id="370" r:id="rId51"/>
    <p:sldId id="322" r:id="rId52"/>
    <p:sldId id="323" r:id="rId53"/>
    <p:sldId id="319" r:id="rId54"/>
    <p:sldId id="364" r:id="rId55"/>
    <p:sldId id="300" r:id="rId56"/>
    <p:sldId id="326" r:id="rId57"/>
    <p:sldId id="325" r:id="rId58"/>
    <p:sldId id="304" r:id="rId59"/>
    <p:sldId id="305" r:id="rId60"/>
    <p:sldId id="307" r:id="rId61"/>
    <p:sldId id="327" r:id="rId62"/>
    <p:sldId id="291" r:id="rId63"/>
    <p:sldId id="308" r:id="rId64"/>
    <p:sldId id="309" r:id="rId65"/>
    <p:sldId id="310" r:id="rId66"/>
    <p:sldId id="311" r:id="rId67"/>
    <p:sldId id="328" r:id="rId68"/>
    <p:sldId id="329" r:id="rId69"/>
    <p:sldId id="365" r:id="rId70"/>
    <p:sldId id="366" r:id="rId71"/>
    <p:sldId id="367" r:id="rId72"/>
    <p:sldId id="368" r:id="rId73"/>
    <p:sldId id="312" r:id="rId74"/>
    <p:sldId id="313" r:id="rId75"/>
    <p:sldId id="317" r:id="rId7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24" autoAdjust="0"/>
  </p:normalViewPr>
  <p:slideViewPr>
    <p:cSldViewPr>
      <p:cViewPr>
        <p:scale>
          <a:sx n="66" d="100"/>
          <a:sy n="66" d="100"/>
        </p:scale>
        <p:origin x="-1518" y="-168"/>
      </p:cViewPr>
      <p:guideLst>
        <p:guide orient="horz" pos="2160"/>
        <p:guide pos="2880"/>
      </p:guideLst>
    </p:cSldViewPr>
  </p:slideViewPr>
  <p:outlineViewPr>
    <p:cViewPr>
      <p:scale>
        <a:sx n="33" d="100"/>
        <a:sy n="33" d="100"/>
      </p:scale>
      <p:origin x="0" y="24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01C554-5F69-46F0-BEDD-B7C2E9E286F8}" type="datetimeFigureOut">
              <a:rPr lang="ar-JO" smtClean="0"/>
              <a:pPr/>
              <a:t>02/07/1433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C5BB4EA-B439-4460-A54C-AA3AD5E53633}"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C509E8E-2C70-4744-BA4D-64C36485B0E9}" type="datetimeFigureOut">
              <a:rPr lang="ar-JO" smtClean="0"/>
              <a:pPr/>
              <a:t>02/07/1433</a:t>
            </a:fld>
            <a:endParaRPr lang="ar-JO"/>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JO"/>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813721-1E75-4FC8-ADDE-C356F323DA4C}"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509E8E-2C70-4744-BA4D-64C36485B0E9}" type="datetimeFigureOut">
              <a:rPr lang="ar-JO" smtClean="0"/>
              <a:pPr/>
              <a:t>02/07/1433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3813721-1E75-4FC8-ADDE-C356F323DA4C}"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509E8E-2C70-4744-BA4D-64C36485B0E9}" type="datetimeFigureOut">
              <a:rPr lang="ar-JO" smtClean="0"/>
              <a:pPr/>
              <a:t>02/07/1433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3813721-1E75-4FC8-ADDE-C356F323DA4C}"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C509E8E-2C70-4744-BA4D-64C36485B0E9}" type="datetimeFigureOut">
              <a:rPr lang="ar-JO" smtClean="0"/>
              <a:pPr/>
              <a:t>02/07/1433</a:t>
            </a:fld>
            <a:endParaRPr lang="ar-JO"/>
          </a:p>
        </p:txBody>
      </p:sp>
      <p:sp>
        <p:nvSpPr>
          <p:cNvPr id="9" name="Slide Number Placeholder 8"/>
          <p:cNvSpPr>
            <a:spLocks noGrp="1"/>
          </p:cNvSpPr>
          <p:nvPr>
            <p:ph type="sldNum" sz="quarter" idx="15"/>
          </p:nvPr>
        </p:nvSpPr>
        <p:spPr/>
        <p:txBody>
          <a:bodyPr rtlCol="0"/>
          <a:lstStyle/>
          <a:p>
            <a:fld id="{13813721-1E75-4FC8-ADDE-C356F323DA4C}" type="slidenum">
              <a:rPr lang="ar-JO" smtClean="0"/>
              <a:pPr/>
              <a:t>‹#›</a:t>
            </a:fld>
            <a:endParaRPr lang="ar-JO"/>
          </a:p>
        </p:txBody>
      </p:sp>
      <p:sp>
        <p:nvSpPr>
          <p:cNvPr id="10" name="Footer Placeholder 9"/>
          <p:cNvSpPr>
            <a:spLocks noGrp="1"/>
          </p:cNvSpPr>
          <p:nvPr>
            <p:ph type="ftr" sz="quarter" idx="16"/>
          </p:nvPr>
        </p:nvSpPr>
        <p:spPr/>
        <p:txBody>
          <a:bodyPr rtlCol="0"/>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C509E8E-2C70-4744-BA4D-64C36485B0E9}" type="datetimeFigureOut">
              <a:rPr lang="ar-JO" smtClean="0"/>
              <a:pPr/>
              <a:t>02/07/1433</a:t>
            </a:fld>
            <a:endParaRPr lang="ar-JO"/>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JO"/>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813721-1E75-4FC8-ADDE-C356F323DA4C}"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509E8E-2C70-4744-BA4D-64C36485B0E9}" type="datetimeFigureOut">
              <a:rPr lang="ar-JO" smtClean="0"/>
              <a:pPr/>
              <a:t>02/07/1433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3813721-1E75-4FC8-ADDE-C356F323DA4C}" type="slidenum">
              <a:rPr lang="ar-JO" smtClean="0"/>
              <a:pPr/>
              <a:t>‹#›</a:t>
            </a:fld>
            <a:endParaRPr lang="ar-JO"/>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C509E8E-2C70-4744-BA4D-64C36485B0E9}" type="datetimeFigureOut">
              <a:rPr lang="ar-JO" smtClean="0"/>
              <a:pPr/>
              <a:t>02/07/1433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13813721-1E75-4FC8-ADDE-C356F323DA4C}" type="slidenum">
              <a:rPr lang="ar-JO" smtClean="0"/>
              <a:pPr/>
              <a:t>‹#›</a:t>
            </a:fld>
            <a:endParaRPr lang="ar-JO"/>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C509E8E-2C70-4744-BA4D-64C36485B0E9}" type="datetimeFigureOut">
              <a:rPr lang="ar-JO" smtClean="0"/>
              <a:pPr/>
              <a:t>02/07/1433</a:t>
            </a:fld>
            <a:endParaRPr lang="ar-JO"/>
          </a:p>
        </p:txBody>
      </p:sp>
      <p:sp>
        <p:nvSpPr>
          <p:cNvPr id="7" name="Slide Number Placeholder 6"/>
          <p:cNvSpPr>
            <a:spLocks noGrp="1"/>
          </p:cNvSpPr>
          <p:nvPr>
            <p:ph type="sldNum" sz="quarter" idx="11"/>
          </p:nvPr>
        </p:nvSpPr>
        <p:spPr/>
        <p:txBody>
          <a:bodyPr rtlCol="0"/>
          <a:lstStyle/>
          <a:p>
            <a:fld id="{13813721-1E75-4FC8-ADDE-C356F323DA4C}" type="slidenum">
              <a:rPr lang="ar-JO" smtClean="0"/>
              <a:pPr/>
              <a:t>‹#›</a:t>
            </a:fld>
            <a:endParaRPr lang="ar-JO"/>
          </a:p>
        </p:txBody>
      </p:sp>
      <p:sp>
        <p:nvSpPr>
          <p:cNvPr id="8" name="Footer Placeholder 7"/>
          <p:cNvSpPr>
            <a:spLocks noGrp="1"/>
          </p:cNvSpPr>
          <p:nvPr>
            <p:ph type="ftr" sz="quarter" idx="12"/>
          </p:nvPr>
        </p:nvSpPr>
        <p:spPr/>
        <p:txBody>
          <a:bodyPr rtlCol="0"/>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09E8E-2C70-4744-BA4D-64C36485B0E9}" type="datetimeFigureOut">
              <a:rPr lang="ar-JO" smtClean="0"/>
              <a:pPr/>
              <a:t>02/07/1433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13813721-1E75-4FC8-ADDE-C356F323DA4C}"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C509E8E-2C70-4744-BA4D-64C36485B0E9}" type="datetimeFigureOut">
              <a:rPr lang="ar-JO" smtClean="0"/>
              <a:pPr/>
              <a:t>02/07/1433</a:t>
            </a:fld>
            <a:endParaRPr lang="ar-JO"/>
          </a:p>
        </p:txBody>
      </p:sp>
      <p:sp>
        <p:nvSpPr>
          <p:cNvPr id="22" name="Slide Number Placeholder 21"/>
          <p:cNvSpPr>
            <a:spLocks noGrp="1"/>
          </p:cNvSpPr>
          <p:nvPr>
            <p:ph type="sldNum" sz="quarter" idx="15"/>
          </p:nvPr>
        </p:nvSpPr>
        <p:spPr/>
        <p:txBody>
          <a:bodyPr rtlCol="0"/>
          <a:lstStyle/>
          <a:p>
            <a:fld id="{13813721-1E75-4FC8-ADDE-C356F323DA4C}" type="slidenum">
              <a:rPr lang="ar-JO" smtClean="0"/>
              <a:pPr/>
              <a:t>‹#›</a:t>
            </a:fld>
            <a:endParaRPr lang="ar-JO"/>
          </a:p>
        </p:txBody>
      </p:sp>
      <p:sp>
        <p:nvSpPr>
          <p:cNvPr id="23" name="Footer Placeholder 22"/>
          <p:cNvSpPr>
            <a:spLocks noGrp="1"/>
          </p:cNvSpPr>
          <p:nvPr>
            <p:ph type="ftr" sz="quarter" idx="16"/>
          </p:nvPr>
        </p:nvSpPr>
        <p:spPr/>
        <p:txBody>
          <a:bodyPr rtlCol="0"/>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C509E8E-2C70-4744-BA4D-64C36485B0E9}" type="datetimeFigureOut">
              <a:rPr lang="ar-JO" smtClean="0"/>
              <a:pPr/>
              <a:t>02/07/1433</a:t>
            </a:fld>
            <a:endParaRPr lang="ar-JO"/>
          </a:p>
        </p:txBody>
      </p:sp>
      <p:sp>
        <p:nvSpPr>
          <p:cNvPr id="18" name="Slide Number Placeholder 17"/>
          <p:cNvSpPr>
            <a:spLocks noGrp="1"/>
          </p:cNvSpPr>
          <p:nvPr>
            <p:ph type="sldNum" sz="quarter" idx="11"/>
          </p:nvPr>
        </p:nvSpPr>
        <p:spPr/>
        <p:txBody>
          <a:bodyPr rtlCol="0"/>
          <a:lstStyle/>
          <a:p>
            <a:fld id="{13813721-1E75-4FC8-ADDE-C356F323DA4C}" type="slidenum">
              <a:rPr lang="ar-JO" smtClean="0"/>
              <a:pPr/>
              <a:t>‹#›</a:t>
            </a:fld>
            <a:endParaRPr lang="ar-JO"/>
          </a:p>
        </p:txBody>
      </p:sp>
      <p:sp>
        <p:nvSpPr>
          <p:cNvPr id="21" name="Footer Placeholder 20"/>
          <p:cNvSpPr>
            <a:spLocks noGrp="1"/>
          </p:cNvSpPr>
          <p:nvPr>
            <p:ph type="ftr" sz="quarter" idx="12"/>
          </p:nvPr>
        </p:nvSpPr>
        <p:spPr/>
        <p:txBody>
          <a:bodyPr rtlCol="0"/>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C509E8E-2C70-4744-BA4D-64C36485B0E9}" type="datetimeFigureOut">
              <a:rPr lang="ar-JO" smtClean="0"/>
              <a:pPr/>
              <a:t>02/07/1433</a:t>
            </a:fld>
            <a:endParaRPr lang="ar-JO"/>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JO"/>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813721-1E75-4FC8-ADDE-C356F323DA4C}"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7.bin"/><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42910" y="500042"/>
            <a:ext cx="7820372" cy="5940088"/>
          </a:xfrm>
          <a:prstGeom prst="rect">
            <a:avLst/>
          </a:prstGeom>
        </p:spPr>
        <p:txBody>
          <a:bodyPr wrap="square">
            <a:spAutoFit/>
          </a:bodyPr>
          <a:lstStyle/>
          <a:p>
            <a:pPr algn="ctr"/>
            <a:r>
              <a:rPr lang="en-US" sz="2000" b="1" dirty="0" smtClean="0">
                <a:solidFill>
                  <a:schemeClr val="tx1"/>
                </a:solidFill>
                <a:latin typeface="Arial" pitchFamily="34" charset="0"/>
                <a:cs typeface="Arial" pitchFamily="34" charset="0"/>
              </a:rPr>
              <a:t>An-</a:t>
            </a:r>
            <a:r>
              <a:rPr lang="en-US" sz="2000" b="1" dirty="0" err="1" smtClean="0">
                <a:solidFill>
                  <a:schemeClr val="tx1"/>
                </a:solidFill>
                <a:latin typeface="Arial" pitchFamily="34" charset="0"/>
                <a:cs typeface="Arial" pitchFamily="34" charset="0"/>
              </a:rPr>
              <a:t>Najah</a:t>
            </a:r>
            <a:r>
              <a:rPr lang="en-US" sz="2000" b="1" dirty="0" smtClean="0">
                <a:solidFill>
                  <a:schemeClr val="tx1"/>
                </a:solidFill>
                <a:latin typeface="Arial" pitchFamily="34" charset="0"/>
                <a:cs typeface="Arial" pitchFamily="34" charset="0"/>
              </a:rPr>
              <a:t> National University</a:t>
            </a:r>
          </a:p>
          <a:p>
            <a:pPr algn="ctr"/>
            <a:r>
              <a:rPr lang="en-US" sz="2000" b="1" dirty="0" smtClean="0">
                <a:solidFill>
                  <a:schemeClr val="tx1"/>
                </a:solidFill>
                <a:latin typeface="Arial" pitchFamily="34" charset="0"/>
                <a:cs typeface="Arial" pitchFamily="34" charset="0"/>
              </a:rPr>
              <a:t>College of Engineering</a:t>
            </a:r>
          </a:p>
          <a:p>
            <a:pPr algn="ctr"/>
            <a:r>
              <a:rPr lang="en-US" sz="2000" b="1" dirty="0" smtClean="0">
                <a:solidFill>
                  <a:schemeClr val="tx1"/>
                </a:solidFill>
                <a:latin typeface="Arial" pitchFamily="34" charset="0"/>
                <a:cs typeface="Arial" pitchFamily="34" charset="0"/>
              </a:rPr>
              <a:t>Department of Civil Engineering</a:t>
            </a:r>
          </a:p>
          <a:p>
            <a:pPr algn="ctr"/>
            <a:endParaRPr lang="en-US" sz="2000" b="1" dirty="0" smtClean="0">
              <a:solidFill>
                <a:schemeClr val="tx1"/>
              </a:solidFill>
              <a:latin typeface="Arial" pitchFamily="34" charset="0"/>
              <a:cs typeface="Arial" pitchFamily="34" charset="0"/>
            </a:endParaRPr>
          </a:p>
          <a:p>
            <a:pPr algn="ctr"/>
            <a:endParaRPr lang="en-US" sz="2000" b="1" dirty="0" smtClean="0">
              <a:latin typeface="Arial" pitchFamily="34" charset="0"/>
              <a:cs typeface="Arial" pitchFamily="34" charset="0"/>
            </a:endParaRPr>
          </a:p>
          <a:p>
            <a:pPr algn="ctr"/>
            <a:endParaRPr lang="ar-JO" sz="2000" b="1" dirty="0" smtClean="0">
              <a:latin typeface="Arial" pitchFamily="34" charset="0"/>
              <a:cs typeface="Arial" pitchFamily="34" charset="0"/>
            </a:endParaRPr>
          </a:p>
          <a:p>
            <a:pPr algn="ctr"/>
            <a:endParaRPr lang="ar-JO" sz="2000" b="1" dirty="0" smtClean="0">
              <a:solidFill>
                <a:schemeClr val="tx1"/>
              </a:solidFill>
              <a:latin typeface="Arial" pitchFamily="34" charset="0"/>
              <a:cs typeface="Arial" pitchFamily="34" charset="0"/>
            </a:endParaRPr>
          </a:p>
          <a:p>
            <a:pPr algn="ctr"/>
            <a:endParaRPr lang="ar-JO" sz="2000" b="1" dirty="0" smtClean="0">
              <a:latin typeface="Arial" pitchFamily="34" charset="0"/>
              <a:cs typeface="Arial" pitchFamily="34" charset="0"/>
            </a:endParaRPr>
          </a:p>
          <a:p>
            <a:pPr algn="ctr"/>
            <a:endParaRPr lang="en-US" sz="2000" b="1" dirty="0" smtClean="0">
              <a:solidFill>
                <a:schemeClr val="tx1"/>
              </a:solidFill>
              <a:latin typeface="Arial" pitchFamily="34" charset="0"/>
              <a:cs typeface="Arial" pitchFamily="34" charset="0"/>
            </a:endParaRPr>
          </a:p>
          <a:p>
            <a:pPr algn="ctr"/>
            <a:endParaRPr lang="en-US" sz="2000" b="1" dirty="0" smtClean="0">
              <a:solidFill>
                <a:schemeClr val="tx1"/>
              </a:solidFill>
              <a:latin typeface="Arial" pitchFamily="34" charset="0"/>
              <a:cs typeface="Arial" pitchFamily="34" charset="0"/>
            </a:endParaRPr>
          </a:p>
          <a:p>
            <a:pPr algn="ctr"/>
            <a:endParaRPr lang="en-US" sz="2000" b="1" dirty="0" smtClean="0">
              <a:solidFill>
                <a:schemeClr val="tx1"/>
              </a:solidFill>
              <a:latin typeface="Arial" pitchFamily="34" charset="0"/>
              <a:cs typeface="Arial" pitchFamily="34" charset="0"/>
            </a:endParaRPr>
          </a:p>
          <a:p>
            <a:pPr algn="ctr" rtl="0"/>
            <a:r>
              <a:rPr lang="en-US" sz="2000" b="1" dirty="0" smtClean="0">
                <a:latin typeface="Arial" pitchFamily="34" charset="0"/>
                <a:cs typeface="Arial" pitchFamily="34" charset="0"/>
              </a:rPr>
              <a:t>Design of Some Building and Reservoirs In Nablus Waste Water Treatment Plant</a:t>
            </a:r>
            <a:endParaRPr lang="en-US" sz="2000" b="1" dirty="0" smtClean="0">
              <a:solidFill>
                <a:schemeClr val="tx1"/>
              </a:solidFill>
              <a:latin typeface="Arial" pitchFamily="34" charset="0"/>
              <a:cs typeface="Arial" pitchFamily="34" charset="0"/>
            </a:endParaRPr>
          </a:p>
          <a:p>
            <a:pPr algn="ctr"/>
            <a:endParaRPr lang="ar-JO" sz="2000" b="1" dirty="0" smtClean="0">
              <a:latin typeface="Arial" pitchFamily="34" charset="0"/>
              <a:cs typeface="Arial" pitchFamily="34" charset="0"/>
            </a:endParaRPr>
          </a:p>
          <a:p>
            <a:pPr algn="ctr" rtl="0"/>
            <a:r>
              <a:rPr lang="en-US" sz="2000" b="1" dirty="0" smtClean="0">
                <a:latin typeface="Arial" pitchFamily="34" charset="0"/>
                <a:cs typeface="Arial" pitchFamily="34" charset="0"/>
              </a:rPr>
              <a:t>Supervised by :</a:t>
            </a:r>
          </a:p>
          <a:p>
            <a:pPr algn="ctr" rtl="0"/>
            <a:r>
              <a:rPr lang="en-US" sz="2000" b="1" dirty="0" smtClean="0">
                <a:solidFill>
                  <a:schemeClr val="tx1"/>
                </a:solidFill>
                <a:latin typeface="Arial" pitchFamily="34" charset="0"/>
                <a:cs typeface="Arial" pitchFamily="34" charset="0"/>
              </a:rPr>
              <a:t>Eng. </a:t>
            </a:r>
            <a:r>
              <a:rPr lang="en-US" sz="2000" b="1" dirty="0" err="1" smtClean="0">
                <a:solidFill>
                  <a:schemeClr val="tx1"/>
                </a:solidFill>
                <a:latin typeface="Arial" pitchFamily="34" charset="0"/>
                <a:cs typeface="Arial" pitchFamily="34" charset="0"/>
              </a:rPr>
              <a:t>Ibraheem</a:t>
            </a:r>
            <a:r>
              <a:rPr lang="en-US" sz="2000" b="1" dirty="0" smtClean="0">
                <a:solidFill>
                  <a:schemeClr val="tx1"/>
                </a:solidFill>
                <a:latin typeface="Arial" pitchFamily="34" charset="0"/>
                <a:cs typeface="Arial" pitchFamily="34" charset="0"/>
              </a:rPr>
              <a:t> Mohammed</a:t>
            </a:r>
          </a:p>
          <a:p>
            <a:pPr algn="ctr" rtl="0"/>
            <a:endParaRPr lang="en-US" sz="2000" b="1" dirty="0" smtClean="0">
              <a:solidFill>
                <a:schemeClr val="tx1"/>
              </a:solidFill>
              <a:latin typeface="Arial" pitchFamily="34" charset="0"/>
              <a:cs typeface="Arial" pitchFamily="34" charset="0"/>
            </a:endParaRPr>
          </a:p>
          <a:p>
            <a:pPr algn="ctr"/>
            <a:r>
              <a:rPr lang="en-US" sz="2000" b="1" dirty="0" smtClean="0">
                <a:solidFill>
                  <a:schemeClr val="tx1"/>
                </a:solidFill>
                <a:latin typeface="Arial" pitchFamily="34" charset="0"/>
                <a:cs typeface="Arial" pitchFamily="34" charset="0"/>
              </a:rPr>
              <a:t>Prepared by</a:t>
            </a:r>
          </a:p>
          <a:p>
            <a:pPr algn="ctr" rtl="0"/>
            <a:r>
              <a:rPr lang="en-US" sz="2000" b="1" dirty="0" err="1" smtClean="0">
                <a:latin typeface="Arial" pitchFamily="34" charset="0"/>
                <a:cs typeface="Arial" pitchFamily="34" charset="0"/>
              </a:rPr>
              <a:t>Inas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Mahmood</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Malak</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Issa</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Noor</a:t>
            </a:r>
            <a:r>
              <a:rPr lang="en-US" sz="2000" b="1" dirty="0" smtClean="0">
                <a:solidFill>
                  <a:schemeClr val="tx1"/>
                </a:solidFill>
                <a:latin typeface="Arial" pitchFamily="34" charset="0"/>
                <a:cs typeface="Arial" pitchFamily="34" charset="0"/>
              </a:rPr>
              <a:t> Abu </a:t>
            </a:r>
            <a:r>
              <a:rPr lang="en-US" sz="2000" b="1" dirty="0" err="1" smtClean="0">
                <a:solidFill>
                  <a:schemeClr val="tx1"/>
                </a:solidFill>
                <a:latin typeface="Arial" pitchFamily="34" charset="0"/>
                <a:cs typeface="Arial" pitchFamily="34" charset="0"/>
              </a:rPr>
              <a:t>Kishe</a:t>
            </a:r>
            <a:r>
              <a:rPr lang="en-US" sz="2000" b="1" dirty="0" err="1" smtClean="0">
                <a:latin typeface="Arial" pitchFamily="34" charset="0"/>
                <a:cs typeface="Arial" pitchFamily="34" charset="0"/>
              </a:rPr>
              <a:t>k</a:t>
            </a:r>
            <a:r>
              <a:rPr lang="en-US" sz="2000" b="1" dirty="0" smtClean="0">
                <a:latin typeface="Arial" pitchFamily="34" charset="0"/>
                <a:cs typeface="Arial" pitchFamily="34" charset="0"/>
              </a:rPr>
              <a:t>.</a:t>
            </a:r>
            <a:endParaRPr lang="ar-JO" sz="2000" dirty="0">
              <a:latin typeface="Arial" pitchFamily="34" charset="0"/>
              <a:cs typeface="Arial" pitchFamily="34" charset="0"/>
            </a:endParaRPr>
          </a:p>
        </p:txBody>
      </p:sp>
      <p:pic>
        <p:nvPicPr>
          <p:cNvPr id="4" name="Picture 3" descr="logo.png"/>
          <p:cNvPicPr/>
          <p:nvPr/>
        </p:nvPicPr>
        <p:blipFill>
          <a:blip r:embed="rId2" cstate="print"/>
          <a:stretch>
            <a:fillRect/>
          </a:stretch>
        </p:blipFill>
        <p:spPr>
          <a:xfrm>
            <a:off x="3714744" y="2071678"/>
            <a:ext cx="1552575" cy="1733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85818"/>
          </a:xfrm>
        </p:spPr>
        <p:txBody>
          <a:bodyPr>
            <a:normAutofit fontScale="90000"/>
          </a:bodyPr>
          <a:lstStyle/>
          <a:p>
            <a:pPr algn="ctr"/>
            <a:r>
              <a:rPr lang="en-US" sz="2800" b="1" u="sng" dirty="0" smtClean="0"/>
              <a:t>Verification of Structural Analysis Results</a:t>
            </a:r>
            <a:endParaRPr lang="ar-JO" sz="2800" dirty="0"/>
          </a:p>
        </p:txBody>
      </p:sp>
      <p:sp>
        <p:nvSpPr>
          <p:cNvPr id="3" name="عنصر نائب للمحتوى 2"/>
          <p:cNvSpPr>
            <a:spLocks noGrp="1"/>
          </p:cNvSpPr>
          <p:nvPr>
            <p:ph sz="quarter" idx="1"/>
          </p:nvPr>
        </p:nvSpPr>
        <p:spPr>
          <a:xfrm>
            <a:off x="457200" y="1285860"/>
            <a:ext cx="8472518" cy="5143536"/>
          </a:xfrm>
        </p:spPr>
        <p:txBody>
          <a:bodyPr>
            <a:normAutofit/>
          </a:bodyPr>
          <a:lstStyle/>
          <a:p>
            <a:pPr algn="l" rtl="0">
              <a:buNone/>
            </a:pPr>
            <a:r>
              <a:rPr lang="en-US" sz="2000" b="1" dirty="0" smtClean="0">
                <a:latin typeface="Arial" pitchFamily="34" charset="0"/>
                <a:cs typeface="Arial" pitchFamily="34" charset="0"/>
              </a:rPr>
              <a:t>C) Stress Strain Checks:</a:t>
            </a:r>
            <a:r>
              <a:rPr lang="en-US" sz="2000" dirty="0" smtClean="0">
                <a:latin typeface="Arial" pitchFamily="34" charset="0"/>
                <a:cs typeface="Arial" pitchFamily="34" charset="0"/>
              </a:rPr>
              <a:t> </a:t>
            </a:r>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sz="2000" dirty="0" smtClean="0">
              <a:latin typeface="Arial" pitchFamily="34" charset="0"/>
              <a:cs typeface="Arial" pitchFamily="34" charset="0"/>
            </a:endParaRPr>
          </a:p>
          <a:p>
            <a:pPr algn="l" rtl="0">
              <a:buNone/>
            </a:pPr>
            <a:r>
              <a:rPr lang="en-US" sz="2000" dirty="0" smtClean="0">
                <a:latin typeface="Arial" pitchFamily="34" charset="0"/>
                <a:cs typeface="Arial" pitchFamily="34" charset="0"/>
              </a:rPr>
              <a:t>Moment from SAP=</a:t>
            </a:r>
          </a:p>
          <a:p>
            <a:pPr algn="l" rtl="0"/>
            <a:endParaRPr lang="en-US" dirty="0" smtClean="0"/>
          </a:p>
          <a:p>
            <a:pPr algn="l" rtl="0">
              <a:buNone/>
            </a:pPr>
            <a:endParaRPr lang="ar-JO" dirty="0"/>
          </a:p>
        </p:txBody>
      </p:sp>
      <p:pic>
        <p:nvPicPr>
          <p:cNvPr id="4" name="Picture 1005"/>
          <p:cNvPicPr/>
          <p:nvPr/>
        </p:nvPicPr>
        <p:blipFill>
          <a:blip r:embed="rId3" cstate="print"/>
          <a:srcRect b="-41"/>
          <a:stretch>
            <a:fillRect/>
          </a:stretch>
        </p:blipFill>
        <p:spPr bwMode="auto">
          <a:xfrm>
            <a:off x="1187624" y="1772816"/>
            <a:ext cx="6643734" cy="3143272"/>
          </a:xfrm>
          <a:prstGeom prst="rect">
            <a:avLst/>
          </a:prstGeom>
          <a:noFill/>
          <a:ln w="9525">
            <a:noFill/>
            <a:miter lim="800000"/>
            <a:headEnd/>
            <a:tailEnd/>
          </a:ln>
        </p:spPr>
      </p:pic>
      <p:graphicFrame>
        <p:nvGraphicFramePr>
          <p:cNvPr id="5" name="كائن 4"/>
          <p:cNvGraphicFramePr>
            <a:graphicFrameLocks noChangeAspect="1"/>
          </p:cNvGraphicFramePr>
          <p:nvPr/>
        </p:nvGraphicFramePr>
        <p:xfrm>
          <a:off x="3000364" y="5429264"/>
          <a:ext cx="4752528" cy="648072"/>
        </p:xfrm>
        <a:graphic>
          <a:graphicData uri="http://schemas.openxmlformats.org/presentationml/2006/ole">
            <p:oleObj spid="_x0000_s61442" name="Equation" r:id="rId4" imgW="5257800" imgH="825480" progId="Equation.3">
              <p:embed/>
            </p:oleObj>
          </a:graphicData>
        </a:graphic>
      </p:graphicFrame>
      <p:sp>
        <p:nvSpPr>
          <p:cNvPr id="6" name="TextBox 5"/>
          <p:cNvSpPr txBox="1"/>
          <p:nvPr/>
        </p:nvSpPr>
        <p:spPr>
          <a:xfrm>
            <a:off x="428596"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10</a:t>
            </a:fld>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96086"/>
          </a:xfrm>
        </p:spPr>
        <p:txBody>
          <a:bodyPr>
            <a:normAutofit fontScale="90000"/>
          </a:bodyPr>
          <a:lstStyle/>
          <a:p>
            <a:pPr algn="ctr"/>
            <a:r>
              <a:rPr lang="en-US" sz="2800" b="1" u="sng" dirty="0" smtClean="0"/>
              <a:t>Verification of Structural Analysis Results</a:t>
            </a:r>
            <a:endParaRPr lang="ar-JO" sz="2800" dirty="0"/>
          </a:p>
        </p:txBody>
      </p:sp>
      <p:sp>
        <p:nvSpPr>
          <p:cNvPr id="3" name="عنصر نائب للمحتوى 2"/>
          <p:cNvSpPr>
            <a:spLocks noGrp="1"/>
          </p:cNvSpPr>
          <p:nvPr>
            <p:ph sz="quarter" idx="1"/>
          </p:nvPr>
        </p:nvSpPr>
        <p:spPr>
          <a:xfrm>
            <a:off x="457200" y="1714488"/>
            <a:ext cx="8229600" cy="4610112"/>
          </a:xfrm>
        </p:spPr>
        <p:txBody>
          <a:bodyPr/>
          <a:lstStyle/>
          <a:p>
            <a:pPr algn="l" rtl="0">
              <a:lnSpc>
                <a:spcPct val="150000"/>
              </a:lnSpc>
            </a:pPr>
            <a:r>
              <a:rPr lang="en-US" sz="2000" dirty="0" smtClean="0">
                <a:latin typeface="Arial" pitchFamily="34" charset="0"/>
                <a:cs typeface="Arial" pitchFamily="34" charset="0"/>
              </a:rPr>
              <a:t>Moment from calculation:</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Mu=</a:t>
            </a:r>
          </a:p>
          <a:p>
            <a:pPr algn="l" rtl="0">
              <a:lnSpc>
                <a:spcPct val="150000"/>
              </a:lnSpc>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 of error in stress strain = 2.9%</a:t>
            </a:r>
          </a:p>
          <a:p>
            <a:pPr algn="l" rtl="0">
              <a:buNone/>
            </a:pPr>
            <a:endParaRPr lang="en-US" sz="2800" dirty="0" smtClean="0">
              <a:latin typeface="Arial" pitchFamily="34" charset="0"/>
              <a:cs typeface="Arial" pitchFamily="34" charset="0"/>
            </a:endParaRPr>
          </a:p>
          <a:p>
            <a:pPr>
              <a:buNone/>
            </a:pPr>
            <a:endParaRPr lang="ar-JO" dirty="0"/>
          </a:p>
        </p:txBody>
      </p:sp>
      <p:graphicFrame>
        <p:nvGraphicFramePr>
          <p:cNvPr id="4" name="كائن 3"/>
          <p:cNvGraphicFramePr>
            <a:graphicFrameLocks noChangeAspect="1"/>
          </p:cNvGraphicFramePr>
          <p:nvPr/>
        </p:nvGraphicFramePr>
        <p:xfrm>
          <a:off x="1187624" y="2708920"/>
          <a:ext cx="3600400" cy="648072"/>
        </p:xfrm>
        <a:graphic>
          <a:graphicData uri="http://schemas.openxmlformats.org/presentationml/2006/ole">
            <p:oleObj spid="_x0000_s62466" name="Equation" r:id="rId3" imgW="3390840" imgH="850680" progId="Equation.3">
              <p:embed/>
            </p:oleObj>
          </a:graphicData>
        </a:graphic>
      </p:graphicFrame>
      <p:sp>
        <p:nvSpPr>
          <p:cNvPr id="5" name="TextBox 4"/>
          <p:cNvSpPr txBox="1"/>
          <p:nvPr/>
        </p:nvSpPr>
        <p:spPr>
          <a:xfrm>
            <a:off x="357158" y="214291"/>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11</a:t>
            </a:fld>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57256"/>
          </a:xfrm>
        </p:spPr>
        <p:txBody>
          <a:bodyPr>
            <a:normAutofit/>
          </a:bodyPr>
          <a:lstStyle/>
          <a:p>
            <a:pPr algn="ctr" rtl="0"/>
            <a:r>
              <a:rPr lang="en-US" sz="2800" b="1" u="sng" dirty="0" smtClean="0">
                <a:solidFill>
                  <a:schemeClr val="accent2">
                    <a:lumMod val="75000"/>
                  </a:schemeClr>
                </a:solidFill>
              </a:rPr>
              <a:t>Structural Plan</a:t>
            </a:r>
            <a:endParaRPr lang="ar-JO" sz="2800" dirty="0"/>
          </a:p>
        </p:txBody>
      </p:sp>
      <p:pic>
        <p:nvPicPr>
          <p:cNvPr id="6" name="Content Placeholder 5"/>
          <p:cNvPicPr>
            <a:picLocks noGrp="1"/>
          </p:cNvPicPr>
          <p:nvPr>
            <p:ph sz="quarter" idx="1"/>
          </p:nvPr>
        </p:nvPicPr>
        <p:blipFill>
          <a:blip r:embed="rId2" cstate="print"/>
          <a:srcRect/>
          <a:stretch>
            <a:fillRect/>
          </a:stretch>
        </p:blipFill>
        <p:spPr bwMode="auto">
          <a:xfrm>
            <a:off x="179512" y="1772816"/>
            <a:ext cx="8358246" cy="3643338"/>
          </a:xfrm>
          <a:prstGeom prst="rect">
            <a:avLst/>
          </a:prstGeom>
          <a:noFill/>
          <a:ln w="9525">
            <a:noFill/>
            <a:miter lim="800000"/>
            <a:headEnd/>
            <a:tailEnd/>
          </a:ln>
        </p:spPr>
      </p:pic>
      <p:sp>
        <p:nvSpPr>
          <p:cNvPr id="4" name="TextBox 3"/>
          <p:cNvSpPr txBox="1"/>
          <p:nvPr/>
        </p:nvSpPr>
        <p:spPr>
          <a:xfrm>
            <a:off x="285720"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12</a:t>
            </a:fld>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5720" y="-36195"/>
            <a:ext cx="8423796" cy="6124754"/>
          </a:xfrm>
          <a:prstGeom prst="rect">
            <a:avLst/>
          </a:prstGeom>
          <a:noFill/>
        </p:spPr>
        <p:txBody>
          <a:bodyPr wrap="square" rtlCol="1">
            <a:spAutoFit/>
          </a:bodyPr>
          <a:lstStyle/>
          <a:p>
            <a:pPr algn="ctr" rtl="0"/>
            <a:endParaRPr lang="en-US" sz="3600" b="1" dirty="0" smtClean="0">
              <a:solidFill>
                <a:schemeClr val="accent2">
                  <a:lumMod val="75000"/>
                </a:schemeClr>
              </a:solidFill>
              <a:latin typeface="+mj-lt"/>
            </a:endParaRPr>
          </a:p>
          <a:p>
            <a:pPr algn="ctr" rtl="0"/>
            <a:endParaRPr lang="en-US" sz="2800" b="1" dirty="0" smtClean="0">
              <a:solidFill>
                <a:schemeClr val="accent2">
                  <a:lumMod val="75000"/>
                </a:schemeClr>
              </a:solidFill>
              <a:latin typeface="+mj-lt"/>
            </a:endParaRPr>
          </a:p>
          <a:p>
            <a:pPr algn="ctr" rtl="0"/>
            <a:r>
              <a:rPr lang="en-US" sz="2800" b="1" u="sng" dirty="0" smtClean="0">
                <a:solidFill>
                  <a:schemeClr val="accent2">
                    <a:lumMod val="75000"/>
                  </a:schemeClr>
                </a:solidFill>
                <a:latin typeface="+mj-lt"/>
              </a:rPr>
              <a:t>Slab Design</a:t>
            </a:r>
          </a:p>
          <a:p>
            <a:pPr algn="l" rtl="0">
              <a:lnSpc>
                <a:spcPct val="150000"/>
              </a:lnSpc>
            </a:pPr>
            <a:r>
              <a:rPr lang="en-US" sz="2000" b="1" dirty="0" smtClean="0">
                <a:solidFill>
                  <a:schemeClr val="accent2">
                    <a:lumMod val="75000"/>
                  </a:schemeClr>
                </a:solidFill>
                <a:latin typeface="Arial" pitchFamily="34" charset="0"/>
                <a:cs typeface="Arial" pitchFamily="34" charset="0"/>
              </a:rPr>
              <a:t>One way solid slab in y direction </a:t>
            </a:r>
          </a:p>
          <a:p>
            <a:pPr algn="l" rtl="0">
              <a:lnSpc>
                <a:spcPct val="150000"/>
              </a:lnSpc>
            </a:pPr>
            <a:r>
              <a:rPr lang="en-US" sz="2000" dirty="0" smtClean="0">
                <a:latin typeface="Arial" pitchFamily="34" charset="0"/>
                <a:cs typeface="Arial" pitchFamily="34" charset="0"/>
              </a:rPr>
              <a:t>Mu</a:t>
            </a:r>
            <a:r>
              <a:rPr lang="en-US" sz="2000" dirty="0">
                <a:latin typeface="Arial" pitchFamily="34" charset="0"/>
                <a:cs typeface="Arial" pitchFamily="34" charset="0"/>
              </a:rPr>
              <a:t>= 40.4 </a:t>
            </a:r>
            <a:r>
              <a:rPr lang="en-US" sz="2000" dirty="0" err="1" smtClean="0">
                <a:latin typeface="Arial" pitchFamily="34" charset="0"/>
                <a:cs typeface="Arial" pitchFamily="34" charset="0"/>
              </a:rPr>
              <a:t>KN.m</a:t>
            </a:r>
            <a:endParaRPr lang="en-US" sz="2000" dirty="0">
              <a:latin typeface="Arial" pitchFamily="34" charset="0"/>
              <a:cs typeface="Arial" pitchFamily="34" charset="0"/>
            </a:endParaRPr>
          </a:p>
          <a:p>
            <a:pPr algn="l" rtl="0">
              <a:lnSpc>
                <a:spcPct val="150000"/>
              </a:lnSpc>
            </a:pPr>
            <a:r>
              <a:rPr lang="en-US" sz="2000" dirty="0">
                <a:latin typeface="Arial" pitchFamily="34" charset="0"/>
                <a:cs typeface="Arial" pitchFamily="34" charset="0"/>
              </a:rPr>
              <a:t>b=1000 mm </a:t>
            </a:r>
            <a:r>
              <a:rPr lang="en-US" sz="2000" dirty="0" smtClean="0">
                <a:latin typeface="Arial" pitchFamily="34" charset="0"/>
                <a:cs typeface="Arial" pitchFamily="34" charset="0"/>
              </a:rPr>
              <a:t>               d=180 </a:t>
            </a:r>
            <a:r>
              <a:rPr lang="en-US" sz="2000" dirty="0">
                <a:latin typeface="Arial" pitchFamily="34" charset="0"/>
                <a:cs typeface="Arial" pitchFamily="34" charset="0"/>
              </a:rPr>
              <a:t>mm</a:t>
            </a:r>
          </a:p>
          <a:p>
            <a:pPr algn="l" rtl="0">
              <a:lnSpc>
                <a:spcPct val="150000"/>
              </a:lnSpc>
            </a:pPr>
            <a:r>
              <a:rPr lang="en-US" sz="2000" dirty="0" smtClean="0">
                <a:latin typeface="Arial" pitchFamily="34" charset="0"/>
                <a:cs typeface="Arial" pitchFamily="34" charset="0"/>
              </a:rPr>
              <a:t>                                                        </a:t>
            </a:r>
          </a:p>
          <a:p>
            <a:pPr algn="l" rtl="0">
              <a:lnSpc>
                <a:spcPct val="150000"/>
              </a:lnSpc>
            </a:pPr>
            <a:r>
              <a:rPr lang="en-US" sz="2000" dirty="0" smtClean="0">
                <a:latin typeface="Arial" pitchFamily="34" charset="0"/>
                <a:cs typeface="Arial" pitchFamily="34" charset="0"/>
              </a:rPr>
              <a:t>                                                            =  0.003413</a:t>
            </a:r>
            <a:endParaRPr lang="en-US" sz="2000" dirty="0">
              <a:latin typeface="Arial" pitchFamily="34" charset="0"/>
              <a:cs typeface="Arial" pitchFamily="34" charset="0"/>
            </a:endParaRPr>
          </a:p>
          <a:p>
            <a:pPr algn="l" rtl="0">
              <a:lnSpc>
                <a:spcPct val="150000"/>
              </a:lnSpc>
            </a:pPr>
            <a:r>
              <a:rPr lang="en-US" sz="2000" dirty="0" smtClean="0">
                <a:latin typeface="Arial" pitchFamily="34" charset="0"/>
                <a:cs typeface="Arial" pitchFamily="34" charset="0"/>
              </a:rPr>
              <a:t>                                                 </a:t>
            </a:r>
          </a:p>
          <a:p>
            <a:pPr algn="l" rtl="0">
              <a:lnSpc>
                <a:spcPct val="150000"/>
              </a:lnSpc>
            </a:pPr>
            <a:r>
              <a:rPr lang="en-US" sz="2000" dirty="0" smtClean="0">
                <a:latin typeface="Arial" pitchFamily="34" charset="0"/>
                <a:cs typeface="Arial" pitchFamily="34" charset="0"/>
              </a:rPr>
              <a:t>As</a:t>
            </a:r>
            <a:r>
              <a:rPr lang="en-US" sz="2000" dirty="0">
                <a:latin typeface="Arial" pitchFamily="34" charset="0"/>
                <a:cs typeface="Arial" pitchFamily="34" charset="0"/>
              </a:rPr>
              <a:t>= </a:t>
            </a:r>
            <a:r>
              <a:rPr lang="en-US" sz="2000" dirty="0" err="1" smtClean="0">
                <a:latin typeface="Arial" pitchFamily="34" charset="0"/>
                <a:cs typeface="Arial" pitchFamily="34" charset="0"/>
              </a:rPr>
              <a:t>ρbd</a:t>
            </a:r>
            <a:r>
              <a:rPr lang="en-US" sz="2000" dirty="0" smtClean="0">
                <a:latin typeface="Arial" pitchFamily="34" charset="0"/>
                <a:cs typeface="Arial" pitchFamily="34" charset="0"/>
              </a:rPr>
              <a:t>=614.34 mm</a:t>
            </a:r>
            <a:r>
              <a:rPr lang="en-US" sz="2000" baseline="30000" dirty="0" smtClean="0">
                <a:latin typeface="Arial" pitchFamily="34" charset="0"/>
                <a:cs typeface="Arial" pitchFamily="34" charset="0"/>
              </a:rPr>
              <a:t>2</a:t>
            </a:r>
            <a:endParaRPr lang="en-US" sz="2000" dirty="0" smtClean="0">
              <a:latin typeface="Arial" pitchFamily="34" charset="0"/>
              <a:cs typeface="Arial" pitchFamily="34" charset="0"/>
            </a:endParaRPr>
          </a:p>
          <a:p>
            <a:pPr algn="l" rtl="0">
              <a:lnSpc>
                <a:spcPct val="150000"/>
              </a:lnSpc>
            </a:pPr>
            <a:r>
              <a:rPr lang="en-US" sz="2000" dirty="0" smtClean="0">
                <a:latin typeface="Arial" pitchFamily="34" charset="0"/>
                <a:cs typeface="Arial" pitchFamily="34" charset="0"/>
              </a:rPr>
              <a:t>As </a:t>
            </a:r>
            <a:r>
              <a:rPr lang="en-US" sz="2000" dirty="0">
                <a:latin typeface="Arial" pitchFamily="34" charset="0"/>
                <a:cs typeface="Arial" pitchFamily="34" charset="0"/>
              </a:rPr>
              <a:t>min </a:t>
            </a:r>
            <a:r>
              <a:rPr lang="en-US" sz="2000" dirty="0" smtClean="0">
                <a:latin typeface="Arial" pitchFamily="34" charset="0"/>
                <a:cs typeface="Arial" pitchFamily="34" charset="0"/>
              </a:rPr>
              <a:t>=  0.0018×b×h  =</a:t>
            </a:r>
            <a:r>
              <a:rPr lang="en-US" sz="2000" dirty="0">
                <a:latin typeface="Arial" pitchFamily="34" charset="0"/>
                <a:cs typeface="Arial" pitchFamily="34" charset="0"/>
              </a:rPr>
              <a:t>396 mm</a:t>
            </a:r>
            <a:r>
              <a:rPr lang="en-US" sz="2000" baseline="30000" dirty="0">
                <a:latin typeface="Arial" pitchFamily="34" charset="0"/>
                <a:cs typeface="Arial" pitchFamily="34" charset="0"/>
              </a:rPr>
              <a:t>2</a:t>
            </a:r>
            <a:r>
              <a:rPr lang="en-US" sz="2000" dirty="0">
                <a:latin typeface="Arial" pitchFamily="34" charset="0"/>
                <a:cs typeface="Arial" pitchFamily="34" charset="0"/>
              </a:rPr>
              <a:t> </a:t>
            </a:r>
          </a:p>
          <a:p>
            <a:pPr algn="l" rtl="0">
              <a:lnSpc>
                <a:spcPct val="150000"/>
              </a:lnSpc>
            </a:pPr>
            <a:r>
              <a:rPr lang="en-US" sz="2000" dirty="0">
                <a:latin typeface="Arial" pitchFamily="34" charset="0"/>
                <a:cs typeface="Arial" pitchFamily="34" charset="0"/>
              </a:rPr>
              <a:t>As&gt;As min </a:t>
            </a:r>
            <a:r>
              <a:rPr lang="en-US" sz="2000" dirty="0">
                <a:latin typeface="Arial" pitchFamily="34" charset="0"/>
                <a:cs typeface="Arial" pitchFamily="34" charset="0"/>
                <a:sym typeface="Wingdings"/>
              </a:rPr>
              <a:t></a:t>
            </a:r>
            <a:r>
              <a:rPr lang="en-US" sz="2000" dirty="0">
                <a:latin typeface="Arial" pitchFamily="34" charset="0"/>
                <a:cs typeface="Arial" pitchFamily="34" charset="0"/>
              </a:rPr>
              <a:t> use As= 614.34 mm</a:t>
            </a:r>
            <a:r>
              <a:rPr lang="en-US" sz="2000" baseline="30000" dirty="0">
                <a:latin typeface="Arial" pitchFamily="34" charset="0"/>
                <a:cs typeface="Arial" pitchFamily="34" charset="0"/>
              </a:rPr>
              <a:t>2 </a:t>
            </a:r>
            <a:r>
              <a:rPr lang="en-US" sz="2000" dirty="0">
                <a:latin typeface="Arial" pitchFamily="34" charset="0"/>
                <a:cs typeface="Arial" pitchFamily="34" charset="0"/>
                <a:sym typeface="Wingdings"/>
              </a:rPr>
              <a:t></a:t>
            </a:r>
            <a:r>
              <a:rPr lang="en-US" sz="2000" dirty="0">
                <a:latin typeface="Arial" pitchFamily="34" charset="0"/>
                <a:cs typeface="Arial" pitchFamily="34" charset="0"/>
              </a:rPr>
              <a:t> use 4 ɸ14 </a:t>
            </a:r>
          </a:p>
          <a:p>
            <a:pPr algn="l" rtl="0">
              <a:lnSpc>
                <a:spcPct val="150000"/>
              </a:lnSpc>
            </a:pPr>
            <a:r>
              <a:rPr lang="en-US" sz="2000" dirty="0" smtClean="0">
                <a:latin typeface="Arial" pitchFamily="34" charset="0"/>
                <a:cs typeface="Arial" pitchFamily="34" charset="0"/>
              </a:rPr>
              <a:t> </a:t>
            </a:r>
            <a:endParaRPr lang="ar-SA" sz="2000" dirty="0">
              <a:latin typeface="Arial" pitchFamily="34" charset="0"/>
              <a:cs typeface="Arial" pitchFamily="34" charset="0"/>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12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53251" name="Object 3"/>
          <p:cNvGraphicFramePr>
            <a:graphicFrameLocks noChangeAspect="1"/>
          </p:cNvGraphicFramePr>
          <p:nvPr/>
        </p:nvGraphicFramePr>
        <p:xfrm>
          <a:off x="755576" y="3068960"/>
          <a:ext cx="3744416" cy="864096"/>
        </p:xfrm>
        <a:graphic>
          <a:graphicData uri="http://schemas.openxmlformats.org/presentationml/2006/ole">
            <p:oleObj spid="_x0000_s64514" name="Equation" r:id="rId3" imgW="2311200" imgH="533160" progId="Equation.3">
              <p:embed/>
            </p:oleObj>
          </a:graphicData>
        </a:graphic>
      </p:graphicFrame>
      <p:sp>
        <p:nvSpPr>
          <p:cNvPr id="7" name="TextBox 6"/>
          <p:cNvSpPr txBox="1"/>
          <p:nvPr/>
        </p:nvSpPr>
        <p:spPr>
          <a:xfrm>
            <a:off x="357158"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13</a:t>
            </a:fld>
            <a:endParaRPr lang="ar-J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85818"/>
          </a:xfrm>
        </p:spPr>
        <p:txBody>
          <a:bodyPr>
            <a:normAutofit/>
          </a:bodyPr>
          <a:lstStyle/>
          <a:p>
            <a:pPr algn="ctr" rtl="0"/>
            <a:r>
              <a:rPr lang="en-US" sz="3600" b="1" u="sng" dirty="0" smtClean="0">
                <a:solidFill>
                  <a:schemeClr val="accent2">
                    <a:lumMod val="75000"/>
                  </a:schemeClr>
                </a:solidFill>
              </a:rPr>
              <a:t>Bea</a:t>
            </a:r>
            <a:r>
              <a:rPr lang="en-US" sz="2800" b="1" u="sng" dirty="0" smtClean="0">
                <a:solidFill>
                  <a:schemeClr val="accent2">
                    <a:lumMod val="75000"/>
                  </a:schemeClr>
                </a:solidFill>
              </a:rPr>
              <a:t>ms Design Results</a:t>
            </a:r>
            <a:endParaRPr lang="ar-JO" sz="2800" dirty="0"/>
          </a:p>
        </p:txBody>
      </p:sp>
      <p:pic>
        <p:nvPicPr>
          <p:cNvPr id="20497" name="Picture 17"/>
          <p:cNvPicPr>
            <a:picLocks noChangeAspect="1" noChangeArrowheads="1"/>
          </p:cNvPicPr>
          <p:nvPr/>
        </p:nvPicPr>
        <p:blipFill>
          <a:blip r:embed="rId2" cstate="print"/>
          <a:srcRect/>
          <a:stretch>
            <a:fillRect/>
          </a:stretch>
        </p:blipFill>
        <p:spPr bwMode="auto">
          <a:xfrm>
            <a:off x="285720" y="2000240"/>
            <a:ext cx="7929619" cy="3857652"/>
          </a:xfrm>
          <a:prstGeom prst="rect">
            <a:avLst/>
          </a:prstGeom>
          <a:noFill/>
          <a:ln w="9525">
            <a:noFill/>
            <a:miter lim="800000"/>
            <a:headEnd/>
            <a:tailEnd/>
          </a:ln>
          <a:effectLst/>
        </p:spPr>
      </p:pic>
      <p:sp>
        <p:nvSpPr>
          <p:cNvPr id="4" name="TextBox 3"/>
          <p:cNvSpPr txBox="1"/>
          <p:nvPr/>
        </p:nvSpPr>
        <p:spPr>
          <a:xfrm>
            <a:off x="428596" y="214290"/>
            <a:ext cx="81439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14</a:t>
            </a:fld>
            <a:endParaRPr lang="ar-JO" dirty="0"/>
          </a:p>
        </p:txBody>
      </p:sp>
      <p:sp>
        <p:nvSpPr>
          <p:cNvPr id="5" name="Rectangle 4"/>
          <p:cNvSpPr/>
          <p:nvPr/>
        </p:nvSpPr>
        <p:spPr>
          <a:xfrm>
            <a:off x="357158" y="1500174"/>
            <a:ext cx="3357586" cy="369332"/>
          </a:xfrm>
          <a:prstGeom prst="rect">
            <a:avLst/>
          </a:prstGeom>
        </p:spPr>
        <p:txBody>
          <a:bodyPr wrap="square">
            <a:spAutoFit/>
          </a:bodyPr>
          <a:lstStyle/>
          <a:p>
            <a:pPr algn="l" rtl="0"/>
            <a:r>
              <a:rPr lang="en-US" dirty="0" smtClean="0">
                <a:latin typeface="Arial" pitchFamily="34" charset="0"/>
                <a:cs typeface="Arial" pitchFamily="34" charset="0"/>
              </a:rPr>
              <a:t>Table 3 :beams design results</a:t>
            </a: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كائن 20"/>
          <p:cNvGraphicFramePr>
            <a:graphicFrameLocks noChangeAspect="1"/>
          </p:cNvGraphicFramePr>
          <p:nvPr/>
        </p:nvGraphicFramePr>
        <p:xfrm>
          <a:off x="323528" y="1268760"/>
          <a:ext cx="3643338" cy="700130"/>
        </p:xfrm>
        <a:graphic>
          <a:graphicData uri="http://schemas.openxmlformats.org/presentationml/2006/ole">
            <p:oleObj spid="_x0000_s54274" name="Equation" r:id="rId3" imgW="1549080" imgH="393480" progId="Equation.3">
              <p:embed/>
            </p:oleObj>
          </a:graphicData>
        </a:graphic>
      </p:graphicFrame>
      <p:sp>
        <p:nvSpPr>
          <p:cNvPr id="23" name="مربع نص 22"/>
          <p:cNvSpPr txBox="1"/>
          <p:nvPr/>
        </p:nvSpPr>
        <p:spPr>
          <a:xfrm>
            <a:off x="395536" y="5157192"/>
            <a:ext cx="7488832" cy="1908215"/>
          </a:xfrm>
          <a:prstGeom prst="rect">
            <a:avLst/>
          </a:prstGeom>
          <a:noFill/>
        </p:spPr>
        <p:txBody>
          <a:bodyPr wrap="square" rtlCol="1">
            <a:spAutoFit/>
          </a:bodyPr>
          <a:lstStyle/>
          <a:p>
            <a:pPr algn="l" rtl="0">
              <a:lnSpc>
                <a:spcPct val="150000"/>
              </a:lnSpc>
            </a:pPr>
            <a:r>
              <a:rPr lang="en-US" sz="2000" dirty="0" smtClean="0">
                <a:latin typeface="Arial" pitchFamily="34" charset="0"/>
                <a:cs typeface="Arial" pitchFamily="34" charset="0"/>
              </a:rPr>
              <a:t>C4 </a:t>
            </a:r>
          </a:p>
          <a:p>
            <a:pPr algn="l" rtl="0">
              <a:lnSpc>
                <a:spcPct val="150000"/>
              </a:lnSpc>
            </a:pPr>
            <a:r>
              <a:rPr lang="en-US" sz="2000" dirty="0" smtClean="0">
                <a:latin typeface="Arial" pitchFamily="34" charset="0"/>
                <a:cs typeface="Arial" pitchFamily="34" charset="0"/>
              </a:rPr>
              <a:t>3 1.5 &lt; 40   Ok   </a:t>
            </a:r>
          </a:p>
          <a:p>
            <a:pPr algn="l" rtl="0">
              <a:lnSpc>
                <a:spcPct val="150000"/>
              </a:lnSpc>
            </a:pPr>
            <a:r>
              <a:rPr lang="en-US" sz="2000" u="sng" dirty="0" smtClean="0">
                <a:latin typeface="Arial" pitchFamily="34" charset="0"/>
                <a:cs typeface="Arial" pitchFamily="34" charset="0"/>
              </a:rPr>
              <a:t>so the column is short</a:t>
            </a:r>
            <a:r>
              <a:rPr lang="en-US" sz="2000" b="1" u="sng" dirty="0" smtClean="0">
                <a:latin typeface="Arial" pitchFamily="34" charset="0"/>
                <a:cs typeface="Arial" pitchFamily="34" charset="0"/>
              </a:rPr>
              <a:t> </a:t>
            </a:r>
            <a:endParaRPr lang="en-US" sz="2000" dirty="0" smtClean="0">
              <a:latin typeface="Arial" pitchFamily="34" charset="0"/>
              <a:cs typeface="Arial" pitchFamily="34" charset="0"/>
            </a:endParaRPr>
          </a:p>
          <a:p>
            <a:pPr algn="l" rtl="0"/>
            <a:endParaRPr lang="ar-SA" sz="2800" dirty="0"/>
          </a:p>
        </p:txBody>
      </p:sp>
      <p:sp>
        <p:nvSpPr>
          <p:cNvPr id="24" name="مستطيل 23"/>
          <p:cNvSpPr/>
          <p:nvPr/>
        </p:nvSpPr>
        <p:spPr>
          <a:xfrm>
            <a:off x="3995936" y="1412776"/>
            <a:ext cx="5429257" cy="400110"/>
          </a:xfrm>
          <a:prstGeom prst="rect">
            <a:avLst/>
          </a:prstGeom>
        </p:spPr>
        <p:txBody>
          <a:bodyPr wrap="square">
            <a:spAutoFit/>
          </a:bodyPr>
          <a:lstStyle/>
          <a:p>
            <a:pPr algn="l" rtl="0"/>
            <a:r>
              <a:rPr lang="en-US" sz="2000" dirty="0" smtClean="0">
                <a:latin typeface="Arial" pitchFamily="34" charset="0"/>
                <a:cs typeface="Arial" pitchFamily="34" charset="0"/>
              </a:rPr>
              <a:t>If this satisfy then column is short</a:t>
            </a:r>
          </a:p>
        </p:txBody>
      </p:sp>
      <p:sp>
        <p:nvSpPr>
          <p:cNvPr id="25" name="مربع نص 24"/>
          <p:cNvSpPr txBox="1"/>
          <p:nvPr/>
        </p:nvSpPr>
        <p:spPr>
          <a:xfrm>
            <a:off x="0" y="620688"/>
            <a:ext cx="8534752" cy="523220"/>
          </a:xfrm>
          <a:prstGeom prst="rect">
            <a:avLst/>
          </a:prstGeom>
          <a:noFill/>
        </p:spPr>
        <p:txBody>
          <a:bodyPr wrap="square" rtlCol="1">
            <a:spAutoFit/>
          </a:bodyPr>
          <a:lstStyle/>
          <a:p>
            <a:pPr algn="ctr" rtl="0"/>
            <a:r>
              <a:rPr lang="en-US" sz="2800" b="1" u="sng" dirty="0" smtClean="0">
                <a:solidFill>
                  <a:schemeClr val="accent2">
                    <a:lumMod val="75000"/>
                  </a:schemeClr>
                </a:solidFill>
                <a:latin typeface="+mj-lt"/>
              </a:rPr>
              <a:t>Column calculation</a:t>
            </a:r>
            <a:endParaRPr lang="ar-SA" sz="2800" b="1" u="sng" dirty="0">
              <a:solidFill>
                <a:schemeClr val="accent2">
                  <a:lumMod val="75000"/>
                </a:schemeClr>
              </a:solidFill>
              <a:latin typeface="+mj-lt"/>
            </a:endParaRPr>
          </a:p>
        </p:txBody>
      </p:sp>
      <p:pic>
        <p:nvPicPr>
          <p:cNvPr id="26" name="صورة 25"/>
          <p:cNvPicPr/>
          <p:nvPr/>
        </p:nvPicPr>
        <p:blipFill>
          <a:blip r:embed="rId4" cstate="print"/>
          <a:srcRect l="3381" t="4682" r="7616" b="56180"/>
          <a:stretch>
            <a:fillRect/>
          </a:stretch>
        </p:blipFill>
        <p:spPr bwMode="auto">
          <a:xfrm>
            <a:off x="1331640" y="1988840"/>
            <a:ext cx="5400600" cy="3168352"/>
          </a:xfrm>
          <a:prstGeom prst="rect">
            <a:avLst/>
          </a:prstGeom>
          <a:noFill/>
          <a:ln w="9525">
            <a:noFill/>
            <a:miter lim="800000"/>
            <a:headEnd/>
            <a:tailEnd/>
          </a:ln>
        </p:spPr>
      </p:pic>
      <p:sp>
        <p:nvSpPr>
          <p:cNvPr id="7" name="TextBox 6"/>
          <p:cNvSpPr txBox="1"/>
          <p:nvPr/>
        </p:nvSpPr>
        <p:spPr>
          <a:xfrm>
            <a:off x="357158"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15</a:t>
            </a:fld>
            <a:endParaRPr lang="ar-J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857256"/>
          </a:xfrm>
        </p:spPr>
        <p:txBody>
          <a:bodyPr>
            <a:normAutofit/>
          </a:bodyPr>
          <a:lstStyle/>
          <a:p>
            <a:pPr algn="ctr"/>
            <a:r>
              <a:rPr lang="en-US" sz="2800" b="1" u="sng" dirty="0" smtClean="0">
                <a:solidFill>
                  <a:schemeClr val="accent2">
                    <a:lumMod val="75000"/>
                  </a:schemeClr>
                </a:solidFill>
              </a:rPr>
              <a:t>Column Calculation</a:t>
            </a:r>
            <a:endParaRPr lang="ar-JO" sz="2800" b="1" u="sng" dirty="0">
              <a:solidFill>
                <a:schemeClr val="accent2">
                  <a:lumMod val="75000"/>
                </a:schemeClr>
              </a:solidFill>
            </a:endParaRPr>
          </a:p>
        </p:txBody>
      </p:sp>
      <p:sp>
        <p:nvSpPr>
          <p:cNvPr id="3" name="عنصر نائب للمحتوى 2"/>
          <p:cNvSpPr>
            <a:spLocks noGrp="1"/>
          </p:cNvSpPr>
          <p:nvPr>
            <p:ph sz="quarter" idx="1"/>
          </p:nvPr>
        </p:nvSpPr>
        <p:spPr>
          <a:xfrm>
            <a:off x="457200" y="1500174"/>
            <a:ext cx="8229600" cy="4824426"/>
          </a:xfrm>
        </p:spPr>
        <p:txBody>
          <a:bodyPr>
            <a:normAutofit/>
          </a:bodyPr>
          <a:lstStyle/>
          <a:p>
            <a:pPr algn="l" rtl="0">
              <a:lnSpc>
                <a:spcPct val="150000"/>
              </a:lnSpc>
              <a:buNone/>
            </a:pPr>
            <a:r>
              <a:rPr lang="en-US" sz="2000" dirty="0" err="1" smtClean="0">
                <a:latin typeface="Arial" pitchFamily="34" charset="0"/>
                <a:cs typeface="Arial" pitchFamily="34" charset="0"/>
              </a:rPr>
              <a:t>Pu</a:t>
            </a:r>
            <a:r>
              <a:rPr lang="en-US" sz="2000" dirty="0" smtClean="0">
                <a:latin typeface="Arial" pitchFamily="34" charset="0"/>
                <a:cs typeface="Arial" pitchFamily="34" charset="0"/>
              </a:rPr>
              <a:t>=1003KN</a:t>
            </a:r>
          </a:p>
          <a:p>
            <a:pPr algn="l" rtl="0">
              <a:lnSpc>
                <a:spcPct val="150000"/>
              </a:lnSpc>
              <a:buNone/>
            </a:pPr>
            <a:r>
              <a:rPr lang="en-US" sz="2000" dirty="0" smtClean="0">
                <a:latin typeface="Arial" pitchFamily="34" charset="0"/>
                <a:cs typeface="Arial" pitchFamily="34" charset="0"/>
              </a:rPr>
              <a:t>Assume area of column equal(400*250)</a:t>
            </a:r>
          </a:p>
          <a:p>
            <a:pPr algn="l" rtl="0">
              <a:lnSpc>
                <a:spcPct val="150000"/>
              </a:lnSpc>
              <a:buNone/>
            </a:pPr>
            <a:r>
              <a:rPr lang="en-US" sz="2000" dirty="0" smtClean="0">
                <a:latin typeface="Arial" pitchFamily="34" charset="0"/>
                <a:cs typeface="Arial" pitchFamily="34" charset="0"/>
              </a:rPr>
              <a:t>Assume steel ratio equal to 0.01→As=1000mm</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p:txBody>
      </p:sp>
      <p:graphicFrame>
        <p:nvGraphicFramePr>
          <p:cNvPr id="4" name="كائن 3"/>
          <p:cNvGraphicFramePr>
            <a:graphicFrameLocks noChangeAspect="1"/>
          </p:cNvGraphicFramePr>
          <p:nvPr/>
        </p:nvGraphicFramePr>
        <p:xfrm>
          <a:off x="5786446" y="2571744"/>
          <a:ext cx="285752" cy="292100"/>
        </p:xfrm>
        <a:graphic>
          <a:graphicData uri="http://schemas.openxmlformats.org/presentationml/2006/ole">
            <p:oleObj spid="_x0000_s115714" name="Equation" r:id="rId3" imgW="139680" imgH="291960" progId="Equation.3">
              <p:embed/>
            </p:oleObj>
          </a:graphicData>
        </a:graphic>
      </p:graphicFrame>
      <p:graphicFrame>
        <p:nvGraphicFramePr>
          <p:cNvPr id="5" name="كائن 4"/>
          <p:cNvGraphicFramePr>
            <a:graphicFrameLocks noChangeAspect="1"/>
          </p:cNvGraphicFramePr>
          <p:nvPr/>
        </p:nvGraphicFramePr>
        <p:xfrm>
          <a:off x="571472" y="3357562"/>
          <a:ext cx="5816600" cy="359470"/>
        </p:xfrm>
        <a:graphic>
          <a:graphicData uri="http://schemas.openxmlformats.org/presentationml/2006/ole">
            <p:oleObj spid="_x0000_s115715" name="Equation" r:id="rId4" imgW="5816520" imgH="393480" progId="Equation.3">
              <p:embed/>
            </p:oleObj>
          </a:graphicData>
        </a:graphic>
      </p:graphicFrame>
      <p:graphicFrame>
        <p:nvGraphicFramePr>
          <p:cNvPr id="6" name="كائن 5"/>
          <p:cNvGraphicFramePr>
            <a:graphicFrameLocks noChangeAspect="1"/>
          </p:cNvGraphicFramePr>
          <p:nvPr/>
        </p:nvGraphicFramePr>
        <p:xfrm>
          <a:off x="571472" y="4143380"/>
          <a:ext cx="4936632" cy="293732"/>
        </p:xfrm>
        <a:graphic>
          <a:graphicData uri="http://schemas.openxmlformats.org/presentationml/2006/ole">
            <p:oleObj spid="_x0000_s115716" name="Equation" r:id="rId5" imgW="4508280" imgH="380880" progId="Equation.3">
              <p:embed/>
            </p:oleObj>
          </a:graphicData>
        </a:graphic>
      </p:graphicFrame>
      <p:graphicFrame>
        <p:nvGraphicFramePr>
          <p:cNvPr id="7" name="كائن 6"/>
          <p:cNvGraphicFramePr>
            <a:graphicFrameLocks noChangeAspect="1"/>
          </p:cNvGraphicFramePr>
          <p:nvPr/>
        </p:nvGraphicFramePr>
        <p:xfrm>
          <a:off x="642910" y="4857760"/>
          <a:ext cx="1270000" cy="371440"/>
        </p:xfrm>
        <a:graphic>
          <a:graphicData uri="http://schemas.openxmlformats.org/presentationml/2006/ole">
            <p:oleObj spid="_x0000_s115717" name="Equation" r:id="rId6" imgW="1269720" imgH="431640" progId="Equation.3">
              <p:embed/>
            </p:oleObj>
          </a:graphicData>
        </a:graphic>
      </p:graphicFrame>
      <p:sp>
        <p:nvSpPr>
          <p:cNvPr id="8" name="TextBox 7"/>
          <p:cNvSpPr txBox="1"/>
          <p:nvPr/>
        </p:nvSpPr>
        <p:spPr>
          <a:xfrm>
            <a:off x="357158"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16</a:t>
            </a:fld>
            <a:endParaRPr lang="ar-J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928694"/>
          </a:xfrm>
        </p:spPr>
        <p:txBody>
          <a:bodyPr>
            <a:normAutofit/>
          </a:bodyPr>
          <a:lstStyle/>
          <a:p>
            <a:pPr algn="ctr" rtl="0"/>
            <a:r>
              <a:rPr lang="en-US" sz="2800" b="1" u="sng" dirty="0" smtClean="0">
                <a:solidFill>
                  <a:schemeClr val="accent2">
                    <a:lumMod val="75000"/>
                  </a:schemeClr>
                </a:solidFill>
              </a:rPr>
              <a:t>Columns Design Results</a:t>
            </a:r>
            <a:endParaRPr lang="ar-JO" sz="2800" dirty="0"/>
          </a:p>
        </p:txBody>
      </p:sp>
      <p:graphicFrame>
        <p:nvGraphicFramePr>
          <p:cNvPr id="6" name="Content Placeholder 5"/>
          <p:cNvGraphicFramePr>
            <a:graphicFrameLocks noGrp="1"/>
          </p:cNvGraphicFramePr>
          <p:nvPr>
            <p:ph sz="quarter" idx="1"/>
          </p:nvPr>
        </p:nvGraphicFramePr>
        <p:xfrm>
          <a:off x="928662" y="2500306"/>
          <a:ext cx="7500989" cy="1857388"/>
        </p:xfrm>
        <a:graphic>
          <a:graphicData uri="http://schemas.openxmlformats.org/drawingml/2006/table">
            <a:tbl>
              <a:tblPr/>
              <a:tblGrid>
                <a:gridCol w="1843335"/>
                <a:gridCol w="1843335"/>
                <a:gridCol w="2167762"/>
                <a:gridCol w="1646557"/>
              </a:tblGrid>
              <a:tr h="660405">
                <a:tc>
                  <a:txBody>
                    <a:bodyPr/>
                    <a:lstStyle/>
                    <a:p>
                      <a:pPr marR="2540" algn="ctr" rtl="0">
                        <a:lnSpc>
                          <a:spcPct val="150000"/>
                        </a:lnSpc>
                        <a:spcAft>
                          <a:spcPts val="0"/>
                        </a:spcAft>
                        <a:tabLst>
                          <a:tab pos="2306320" algn="l"/>
                        </a:tabLst>
                      </a:pPr>
                      <a:r>
                        <a:rPr lang="en-US" sz="1800" dirty="0">
                          <a:solidFill>
                            <a:srgbClr val="000000"/>
                          </a:solidFill>
                          <a:latin typeface="Arial"/>
                          <a:ea typeface="Calibri"/>
                          <a:cs typeface="Arial"/>
                        </a:rPr>
                        <a:t>Columns #</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a:solidFill>
                            <a:srgbClr val="000000"/>
                          </a:solidFill>
                          <a:latin typeface="Arial"/>
                          <a:ea typeface="Calibri"/>
                          <a:cs typeface="Arial"/>
                        </a:rPr>
                        <a:t>Dimension (mm)</a:t>
                      </a:r>
                      <a:endParaRPr lang="en-US" sz="180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dirty="0">
                          <a:solidFill>
                            <a:srgbClr val="000000"/>
                          </a:solidFill>
                          <a:latin typeface="Arial"/>
                          <a:ea typeface="Calibri"/>
                          <a:cs typeface="Arial"/>
                        </a:rPr>
                        <a:t>Reinforcement</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dirty="0">
                          <a:solidFill>
                            <a:srgbClr val="000000"/>
                          </a:solidFill>
                          <a:latin typeface="Arial"/>
                          <a:ea typeface="Calibri"/>
                          <a:cs typeface="Arial"/>
                        </a:rPr>
                        <a:t>Ties</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854">
                <a:tc>
                  <a:txBody>
                    <a:bodyPr/>
                    <a:lstStyle/>
                    <a:p>
                      <a:pPr marR="2540" algn="ctr" rtl="0">
                        <a:lnSpc>
                          <a:spcPct val="150000"/>
                        </a:lnSpc>
                        <a:spcAft>
                          <a:spcPts val="0"/>
                        </a:spcAft>
                        <a:tabLst>
                          <a:tab pos="2306320" algn="l"/>
                        </a:tabLst>
                      </a:pPr>
                      <a:r>
                        <a:rPr lang="en-US" sz="1800">
                          <a:solidFill>
                            <a:srgbClr val="000000"/>
                          </a:solidFill>
                          <a:latin typeface="Arial"/>
                          <a:ea typeface="Calibri"/>
                          <a:cs typeface="Arial"/>
                        </a:rPr>
                        <a:t>1</a:t>
                      </a:r>
                      <a:endParaRPr lang="en-US" sz="180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a:solidFill>
                            <a:srgbClr val="000000"/>
                          </a:solidFill>
                          <a:latin typeface="Arial"/>
                          <a:ea typeface="Calibri"/>
                          <a:cs typeface="Arial"/>
                        </a:rPr>
                        <a:t>800*250</a:t>
                      </a:r>
                      <a:endParaRPr lang="en-US" sz="180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dirty="0">
                          <a:solidFill>
                            <a:srgbClr val="000000"/>
                          </a:solidFill>
                          <a:latin typeface="Arial"/>
                          <a:ea typeface="Calibri"/>
                          <a:cs typeface="Arial"/>
                        </a:rPr>
                        <a:t>12</a:t>
                      </a:r>
                      <a:r>
                        <a:rPr lang="en-US" sz="1800" dirty="0">
                          <a:latin typeface="Arial"/>
                          <a:ea typeface="Calibri"/>
                          <a:cs typeface="Arial"/>
                        </a:rPr>
                        <a:t> Ø 25</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dirty="0">
                          <a:solidFill>
                            <a:srgbClr val="000000"/>
                          </a:solidFill>
                          <a:latin typeface="Arial"/>
                          <a:ea typeface="Calibri"/>
                          <a:cs typeface="Arial"/>
                        </a:rPr>
                        <a:t>10/250mm</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9">
                <a:tc>
                  <a:txBody>
                    <a:bodyPr/>
                    <a:lstStyle/>
                    <a:p>
                      <a:pPr marR="2540" algn="ctr" rtl="0">
                        <a:lnSpc>
                          <a:spcPct val="150000"/>
                        </a:lnSpc>
                        <a:spcAft>
                          <a:spcPts val="0"/>
                        </a:spcAft>
                        <a:tabLst>
                          <a:tab pos="2306320" algn="l"/>
                        </a:tabLst>
                      </a:pPr>
                      <a:r>
                        <a:rPr lang="en-US" sz="1800">
                          <a:solidFill>
                            <a:srgbClr val="000000"/>
                          </a:solidFill>
                          <a:latin typeface="Arial"/>
                          <a:ea typeface="Calibri"/>
                          <a:cs typeface="Arial"/>
                        </a:rPr>
                        <a:t>2,3,4,5</a:t>
                      </a:r>
                      <a:endParaRPr lang="en-US" sz="180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a:solidFill>
                            <a:srgbClr val="000000"/>
                          </a:solidFill>
                          <a:latin typeface="Arial"/>
                          <a:ea typeface="Calibri"/>
                          <a:cs typeface="Arial"/>
                        </a:rPr>
                        <a:t>400*250</a:t>
                      </a:r>
                      <a:endParaRPr lang="en-US" sz="180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dirty="0">
                          <a:latin typeface="Arial"/>
                          <a:ea typeface="Calibri"/>
                          <a:cs typeface="Arial"/>
                        </a:rPr>
                        <a:t>6 Ø 16</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dirty="0">
                          <a:solidFill>
                            <a:srgbClr val="000000"/>
                          </a:solidFill>
                          <a:latin typeface="Arial"/>
                          <a:ea typeface="Calibri"/>
                          <a:cs typeface="Arial"/>
                        </a:rPr>
                        <a:t>10 /250mm</a:t>
                      </a:r>
                      <a:endParaRPr lang="en-US" sz="180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85720" y="214290"/>
            <a:ext cx="8286808"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17</a:t>
            </a:fld>
            <a:endParaRPr lang="ar-JO" dirty="0"/>
          </a:p>
        </p:txBody>
      </p:sp>
      <p:sp>
        <p:nvSpPr>
          <p:cNvPr id="5" name="Rectangle 4"/>
          <p:cNvSpPr/>
          <p:nvPr/>
        </p:nvSpPr>
        <p:spPr>
          <a:xfrm>
            <a:off x="857224" y="2000240"/>
            <a:ext cx="3403560" cy="369332"/>
          </a:xfrm>
          <a:prstGeom prst="rect">
            <a:avLst/>
          </a:prstGeom>
        </p:spPr>
        <p:txBody>
          <a:bodyPr wrap="none">
            <a:spAutoFit/>
          </a:bodyPr>
          <a:lstStyle/>
          <a:p>
            <a:r>
              <a:rPr lang="en-US" dirty="0" smtClean="0">
                <a:latin typeface="Arial" pitchFamily="34" charset="0"/>
                <a:cs typeface="Arial" pitchFamily="34" charset="0"/>
              </a:rPr>
              <a:t>Table 4:columns design results.</a:t>
            </a:r>
            <a:endParaRPr lang="ar-J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214291"/>
            <a:ext cx="7960398" cy="6647974"/>
          </a:xfrm>
          <a:prstGeom prst="rect">
            <a:avLst/>
          </a:prstGeom>
        </p:spPr>
        <p:txBody>
          <a:bodyPr wrap="square">
            <a:spAutoFit/>
          </a:bodyPr>
          <a:lstStyle/>
          <a:p>
            <a:pPr algn="ctr" rtl="0"/>
            <a:endParaRPr lang="en-US" sz="2800" b="1" u="sng" dirty="0" smtClean="0">
              <a:solidFill>
                <a:schemeClr val="accent2">
                  <a:lumMod val="75000"/>
                </a:schemeClr>
              </a:solidFill>
              <a:latin typeface="+mj-lt"/>
            </a:endParaRPr>
          </a:p>
          <a:p>
            <a:pPr algn="ctr" rtl="0"/>
            <a:r>
              <a:rPr lang="en-US" sz="2800" b="1" u="sng" dirty="0" smtClean="0">
                <a:solidFill>
                  <a:schemeClr val="accent2">
                    <a:lumMod val="75000"/>
                  </a:schemeClr>
                </a:solidFill>
                <a:latin typeface="+mj-lt"/>
              </a:rPr>
              <a:t>Single Footings design</a:t>
            </a:r>
          </a:p>
          <a:p>
            <a:pPr algn="l" rtl="0">
              <a:lnSpc>
                <a:spcPct val="150000"/>
              </a:lnSpc>
              <a:buClr>
                <a:schemeClr val="accent3"/>
              </a:buClr>
              <a:buFont typeface="Arial" pitchFamily="34" charset="0"/>
              <a:buChar char="•"/>
            </a:pPr>
            <a:endParaRPr lang="en-US" sz="2000" b="1" dirty="0" smtClean="0"/>
          </a:p>
          <a:p>
            <a:pPr algn="l" rtl="0">
              <a:lnSpc>
                <a:spcPct val="150000"/>
              </a:lnSpc>
              <a:buClr>
                <a:schemeClr val="accent3"/>
              </a:buClr>
            </a:pPr>
            <a:r>
              <a:rPr lang="en-US" sz="2000" b="1" dirty="0" smtClean="0"/>
              <a:t>Dimension:</a:t>
            </a:r>
          </a:p>
          <a:p>
            <a:pPr algn="l" rtl="0">
              <a:lnSpc>
                <a:spcPct val="150000"/>
              </a:lnSpc>
            </a:pPr>
            <a:r>
              <a:rPr lang="en-US" sz="2000" dirty="0" smtClean="0">
                <a:latin typeface="Arial" pitchFamily="34" charset="0"/>
                <a:cs typeface="Arial" pitchFamily="34" charset="0"/>
              </a:rPr>
              <a:t>for C1  ( 800 * 250 )  </a:t>
            </a:r>
          </a:p>
          <a:p>
            <a:pPr algn="l" rtl="0">
              <a:lnSpc>
                <a:spcPct val="150000"/>
              </a:lnSpc>
            </a:pPr>
            <a:r>
              <a:rPr lang="en-US" sz="2000" dirty="0" smtClean="0">
                <a:latin typeface="Arial" pitchFamily="34" charset="0"/>
                <a:cs typeface="Arial" pitchFamily="34" charset="0"/>
              </a:rPr>
              <a:t>P</a:t>
            </a:r>
            <a:r>
              <a:rPr lang="en-US" sz="2000" baseline="-25000" dirty="0" smtClean="0">
                <a:latin typeface="Arial" pitchFamily="34" charset="0"/>
                <a:cs typeface="Arial" pitchFamily="34" charset="0"/>
              </a:rPr>
              <a:t> (service)</a:t>
            </a:r>
            <a:r>
              <a:rPr lang="en-US" sz="2000" dirty="0" smtClean="0">
                <a:latin typeface="Arial" pitchFamily="34" charset="0"/>
                <a:cs typeface="Arial" pitchFamily="34" charset="0"/>
              </a:rPr>
              <a:t> = 743 KN           P</a:t>
            </a:r>
            <a:r>
              <a:rPr lang="en-US" sz="2000" baseline="-25000" dirty="0" smtClean="0">
                <a:latin typeface="Arial" pitchFamily="34" charset="0"/>
                <a:cs typeface="Arial" pitchFamily="34" charset="0"/>
              </a:rPr>
              <a:t> (</a:t>
            </a:r>
            <a:r>
              <a:rPr lang="en-US" sz="2000" baseline="-25000" dirty="0" err="1" smtClean="0">
                <a:latin typeface="Arial" pitchFamily="34" charset="0"/>
                <a:cs typeface="Arial" pitchFamily="34" charset="0"/>
              </a:rPr>
              <a:t>ult</a:t>
            </a:r>
            <a:r>
              <a:rPr lang="en-US" sz="2000" baseline="-25000" dirty="0" smtClean="0">
                <a:latin typeface="Arial" pitchFamily="34" charset="0"/>
                <a:cs typeface="Arial" pitchFamily="34" charset="0"/>
              </a:rPr>
              <a:t>) = </a:t>
            </a:r>
            <a:r>
              <a:rPr lang="en-US" sz="2000" dirty="0" smtClean="0">
                <a:latin typeface="Arial" pitchFamily="34" charset="0"/>
                <a:cs typeface="Arial" pitchFamily="34" charset="0"/>
              </a:rPr>
              <a:t>965 KN</a:t>
            </a:r>
          </a:p>
          <a:p>
            <a:pPr algn="l" rtl="0">
              <a:lnSpc>
                <a:spcPct val="150000"/>
              </a:lnSpc>
            </a:pPr>
            <a:endParaRPr lang="en-US" sz="2000" dirty="0" smtClean="0">
              <a:latin typeface="Arial" pitchFamily="34" charset="0"/>
              <a:cs typeface="Arial" pitchFamily="34" charset="0"/>
            </a:endParaRPr>
          </a:p>
          <a:p>
            <a:pPr algn="l" rtl="0">
              <a:lnSpc>
                <a:spcPct val="150000"/>
              </a:lnSpc>
            </a:pPr>
            <a:endParaRPr lang="en-US" sz="2000" dirty="0" smtClean="0">
              <a:latin typeface="Arial" pitchFamily="34" charset="0"/>
              <a:cs typeface="Arial" pitchFamily="34" charset="0"/>
            </a:endParaRPr>
          </a:p>
          <a:p>
            <a:pPr algn="l" rtl="0">
              <a:lnSpc>
                <a:spcPct val="150000"/>
              </a:lnSpc>
            </a:pPr>
            <a:r>
              <a:rPr lang="en-US" sz="2000" dirty="0" smtClean="0">
                <a:latin typeface="Arial" pitchFamily="34" charset="0"/>
                <a:cs typeface="Arial" pitchFamily="34" charset="0"/>
              </a:rPr>
              <a:t>L = 1.85 m     B= 1.3 m  area of footing = 2.4 m</a:t>
            </a:r>
            <a:r>
              <a:rPr lang="en-US" sz="2000" baseline="30000" dirty="0" smtClean="0">
                <a:latin typeface="Arial" pitchFamily="34" charset="0"/>
                <a:ea typeface="Times New Roman" pitchFamily="18" charset="0"/>
                <a:cs typeface="Arial" pitchFamily="34" charset="0"/>
                <a:sym typeface="Wingdings" pitchFamily="2" charset="2"/>
              </a:rPr>
              <a:t>2</a:t>
            </a:r>
          </a:p>
          <a:p>
            <a:pPr algn="l" rtl="0">
              <a:lnSpc>
                <a:spcPct val="150000"/>
              </a:lnSpc>
              <a:buClr>
                <a:schemeClr val="accent3"/>
              </a:buClr>
            </a:pPr>
            <a:r>
              <a:rPr lang="en-US" sz="2000" b="1" dirty="0" smtClean="0">
                <a:latin typeface="Arial" pitchFamily="34" charset="0"/>
                <a:cs typeface="Arial" pitchFamily="34" charset="0"/>
              </a:rPr>
              <a:t>Check of Wide Beam Shear :</a:t>
            </a:r>
          </a:p>
          <a:p>
            <a:pPr algn="l" rtl="0">
              <a:lnSpc>
                <a:spcPct val="150000"/>
              </a:lnSpc>
            </a:pPr>
            <a:r>
              <a:rPr lang="en-US" sz="2000" dirty="0" smtClean="0">
                <a:latin typeface="Arial" pitchFamily="34" charset="0"/>
                <a:cs typeface="Arial" pitchFamily="34" charset="0"/>
              </a:rPr>
              <a:t>d = 280 mm      h = 350 mm</a:t>
            </a:r>
          </a:p>
          <a:p>
            <a:pPr algn="l" rtl="0">
              <a:lnSpc>
                <a:spcPct val="150000"/>
              </a:lnSpc>
            </a:pPr>
            <a:r>
              <a:rPr lang="en-US" sz="2000" dirty="0" smtClean="0">
                <a:latin typeface="Arial" pitchFamily="34" charset="0"/>
                <a:cs typeface="Arial" pitchFamily="34" charset="0"/>
              </a:rPr>
              <a:t>Φ </a:t>
            </a:r>
            <a:r>
              <a:rPr lang="en-US" sz="2000" dirty="0" err="1" smtClean="0">
                <a:latin typeface="Arial" pitchFamily="34" charset="0"/>
                <a:cs typeface="Arial" pitchFamily="34" charset="0"/>
              </a:rPr>
              <a:t>V</a:t>
            </a:r>
            <a:r>
              <a:rPr lang="en-US" sz="2000" baseline="-25000" dirty="0" err="1" smtClean="0">
                <a:latin typeface="Arial" pitchFamily="34" charset="0"/>
                <a:cs typeface="Arial" pitchFamily="34" charset="0"/>
              </a:rPr>
              <a:t>c</a:t>
            </a:r>
            <a:r>
              <a:rPr lang="en-US" sz="2000" dirty="0" smtClean="0">
                <a:latin typeface="Arial" pitchFamily="34" charset="0"/>
                <a:cs typeface="Arial" pitchFamily="34" charset="0"/>
              </a:rPr>
              <a:t> = 183.1 &gt; Vu=133.8……… ok</a:t>
            </a:r>
          </a:p>
          <a:p>
            <a:pPr algn="l" rtl="0">
              <a:lnSpc>
                <a:spcPct val="150000"/>
              </a:lnSpc>
            </a:pPr>
            <a:endParaRPr lang="en-US" sz="2800" b="1" dirty="0" smtClean="0"/>
          </a:p>
          <a:p>
            <a:pPr algn="l" rtl="0"/>
            <a:endParaRPr lang="ar-SA" sz="2800" dirty="0"/>
          </a:p>
        </p:txBody>
      </p:sp>
      <p:graphicFrame>
        <p:nvGraphicFramePr>
          <p:cNvPr id="3" name="كائن 2"/>
          <p:cNvGraphicFramePr>
            <a:graphicFrameLocks noChangeAspect="1"/>
          </p:cNvGraphicFramePr>
          <p:nvPr/>
        </p:nvGraphicFramePr>
        <p:xfrm>
          <a:off x="755576" y="2996952"/>
          <a:ext cx="5087937" cy="720080"/>
        </p:xfrm>
        <a:graphic>
          <a:graphicData uri="http://schemas.openxmlformats.org/presentationml/2006/ole">
            <p:oleObj spid="_x0000_s56322" name="Equation" r:id="rId3" imgW="2692080" imgH="419040" progId="Equation.3">
              <p:embed/>
            </p:oleObj>
          </a:graphicData>
        </a:graphic>
      </p:graphicFrame>
      <p:sp>
        <p:nvSpPr>
          <p:cNvPr id="4" name="TextBox 3"/>
          <p:cNvSpPr txBox="1"/>
          <p:nvPr/>
        </p:nvSpPr>
        <p:spPr>
          <a:xfrm>
            <a:off x="285720" y="214290"/>
            <a:ext cx="8286808"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18</a:t>
            </a:fld>
            <a:endParaRPr lang="ar-J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683568" y="620688"/>
            <a:ext cx="9106256" cy="11233845"/>
          </a:xfrm>
          <a:prstGeom prst="rect">
            <a:avLst/>
          </a:prstGeom>
          <a:noFill/>
        </p:spPr>
        <p:txBody>
          <a:bodyPr wrap="square" rtlCol="1">
            <a:spAutoFit/>
          </a:bodyPr>
          <a:lstStyle/>
          <a:p>
            <a:pPr algn="l" rtl="0">
              <a:lnSpc>
                <a:spcPct val="150000"/>
              </a:lnSpc>
            </a:pPr>
            <a:endParaRPr lang="en-US" sz="2800" b="1" dirty="0" smtClean="0"/>
          </a:p>
          <a:p>
            <a:pPr algn="l" rtl="0">
              <a:lnSpc>
                <a:spcPct val="150000"/>
              </a:lnSpc>
              <a:buClr>
                <a:schemeClr val="accent3"/>
              </a:buClr>
              <a:buFont typeface="Wingdings" pitchFamily="2" charset="2"/>
              <a:buChar char="Ø"/>
            </a:pPr>
            <a:endParaRPr lang="en-US" sz="2000" b="1" dirty="0" smtClean="0">
              <a:latin typeface="Arial" pitchFamily="34" charset="0"/>
              <a:cs typeface="Arial" pitchFamily="34" charset="0"/>
            </a:endParaRPr>
          </a:p>
          <a:p>
            <a:pPr algn="l" rtl="0">
              <a:lnSpc>
                <a:spcPct val="150000"/>
              </a:lnSpc>
              <a:buClr>
                <a:schemeClr val="accent3"/>
              </a:buClr>
            </a:pPr>
            <a:r>
              <a:rPr lang="en-US" sz="2000" b="1" dirty="0" smtClean="0">
                <a:latin typeface="Arial" pitchFamily="34" charset="0"/>
                <a:cs typeface="Arial" pitchFamily="34" charset="0"/>
              </a:rPr>
              <a:t>Check of punching shear:</a:t>
            </a:r>
          </a:p>
          <a:p>
            <a:pPr algn="l" rtl="0">
              <a:lnSpc>
                <a:spcPct val="150000"/>
              </a:lnSpc>
            </a:pPr>
            <a:r>
              <a:rPr lang="en-US" sz="2000" dirty="0" err="1" smtClean="0">
                <a:latin typeface="Arial" pitchFamily="34" charset="0"/>
                <a:cs typeface="Arial" pitchFamily="34" charset="0"/>
              </a:rPr>
              <a:t>Vcp</a:t>
            </a:r>
            <a:r>
              <a:rPr lang="en-US" sz="2000" dirty="0" smtClean="0">
                <a:latin typeface="Arial" pitchFamily="34" charset="0"/>
                <a:cs typeface="Arial" pitchFamily="34" charset="0"/>
              </a:rPr>
              <a:t>=1104 KN &gt; </a:t>
            </a:r>
            <a:r>
              <a:rPr lang="en-US" sz="2000" dirty="0" err="1" smtClean="0">
                <a:latin typeface="Arial" pitchFamily="34" charset="0"/>
                <a:cs typeface="Arial" pitchFamily="34" charset="0"/>
              </a:rPr>
              <a:t>Vup</a:t>
            </a:r>
            <a:r>
              <a:rPr lang="en-US" sz="2000" dirty="0" smtClean="0">
                <a:latin typeface="Arial" pitchFamily="34" charset="0"/>
                <a:cs typeface="Arial" pitchFamily="34" charset="0"/>
              </a:rPr>
              <a:t>=753.3 ………. Ok</a:t>
            </a:r>
          </a:p>
          <a:p>
            <a:pPr algn="l" rtl="0">
              <a:lnSpc>
                <a:spcPct val="150000"/>
              </a:lnSpc>
            </a:pPr>
            <a:endParaRPr lang="en-US" sz="2000" dirty="0" smtClean="0">
              <a:latin typeface="Arial" pitchFamily="34" charset="0"/>
              <a:cs typeface="Arial" pitchFamily="34" charset="0"/>
            </a:endParaRPr>
          </a:p>
          <a:p>
            <a:pPr algn="l" rtl="0">
              <a:lnSpc>
                <a:spcPct val="150000"/>
              </a:lnSpc>
              <a:buClr>
                <a:schemeClr val="accent3"/>
              </a:buClr>
            </a:pPr>
            <a:r>
              <a:rPr lang="en-US" sz="2000" b="1" dirty="0" smtClean="0">
                <a:latin typeface="Arial" pitchFamily="34" charset="0"/>
                <a:cs typeface="Arial" pitchFamily="34" charset="0"/>
              </a:rPr>
              <a:t>Design Footing for Flexure:</a:t>
            </a:r>
          </a:p>
          <a:p>
            <a:pPr algn="l" rtl="0">
              <a:lnSpc>
                <a:spcPct val="150000"/>
              </a:lnSpc>
            </a:pPr>
            <a:r>
              <a:rPr lang="en-US" sz="2000" dirty="0" smtClean="0">
                <a:latin typeface="Arial" pitchFamily="34" charset="0"/>
                <a:cs typeface="Arial" pitchFamily="34" charset="0"/>
              </a:rPr>
              <a:t>M</a:t>
            </a:r>
            <a:r>
              <a:rPr lang="en-US" sz="2000" baseline="-25000" dirty="0" smtClean="0">
                <a:latin typeface="Arial" pitchFamily="34" charset="0"/>
                <a:cs typeface="Arial" pitchFamily="34" charset="0"/>
              </a:rPr>
              <a:t>u</a:t>
            </a:r>
            <a:r>
              <a:rPr lang="en-US" sz="2000" dirty="0" smtClean="0">
                <a:latin typeface="Arial" pitchFamily="34" charset="0"/>
                <a:cs typeface="Arial" pitchFamily="34" charset="0"/>
              </a:rPr>
              <a:t> =71.9 </a:t>
            </a:r>
            <a:r>
              <a:rPr lang="en-US" sz="2000" dirty="0" err="1" smtClean="0">
                <a:latin typeface="Arial" pitchFamily="34" charset="0"/>
                <a:cs typeface="Arial" pitchFamily="34" charset="0"/>
              </a:rPr>
              <a:t>KN.m</a:t>
            </a:r>
            <a:endParaRPr lang="en-US" sz="2000" dirty="0" smtClean="0">
              <a:latin typeface="Arial" pitchFamily="34" charset="0"/>
              <a:cs typeface="Arial" pitchFamily="34" charset="0"/>
            </a:endParaRPr>
          </a:p>
          <a:p>
            <a:pPr algn="l" rtl="0">
              <a:lnSpc>
                <a:spcPct val="150000"/>
              </a:lnSpc>
            </a:pPr>
            <a:r>
              <a:rPr lang="en-US" sz="2000" dirty="0" smtClean="0">
                <a:latin typeface="Arial" pitchFamily="34" charset="0"/>
                <a:cs typeface="Arial" pitchFamily="34" charset="0"/>
              </a:rPr>
              <a:t>d=280 mm      b=1000        </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=0.0025</a:t>
            </a:r>
          </a:p>
          <a:p>
            <a:pPr algn="l" rtl="0">
              <a:lnSpc>
                <a:spcPct val="150000"/>
              </a:lnSpc>
            </a:pPr>
            <a:r>
              <a:rPr lang="en-US" sz="2000" dirty="0" smtClean="0">
                <a:latin typeface="Arial" pitchFamily="34" charset="0"/>
                <a:cs typeface="Arial" pitchFamily="34" charset="0"/>
              </a:rPr>
              <a:t>A</a:t>
            </a:r>
            <a:r>
              <a:rPr lang="en-US" sz="2000" baseline="-25000" dirty="0" smtClean="0">
                <a:latin typeface="Arial" pitchFamily="34" charset="0"/>
                <a:cs typeface="Arial" pitchFamily="34" charset="0"/>
              </a:rPr>
              <a:t>s</a:t>
            </a:r>
            <a:r>
              <a:rPr lang="en-US" sz="2000" dirty="0" smtClean="0">
                <a:latin typeface="Arial" pitchFamily="34" charset="0"/>
                <a:cs typeface="Arial" pitchFamily="34" charset="0"/>
              </a:rPr>
              <a:t>= </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b×d</a:t>
            </a:r>
            <a:r>
              <a:rPr lang="en-US" sz="2000" dirty="0" smtClean="0">
                <a:latin typeface="Arial" pitchFamily="34" charset="0"/>
                <a:cs typeface="Arial" pitchFamily="34" charset="0"/>
              </a:rPr>
              <a:t>= 700 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&gt; A</a:t>
            </a:r>
            <a:r>
              <a:rPr lang="en-US" sz="2000" baseline="-25000" dirty="0" smtClean="0">
                <a:latin typeface="Arial" pitchFamily="34" charset="0"/>
                <a:cs typeface="Arial" pitchFamily="34" charset="0"/>
              </a:rPr>
              <a:t>s(min) </a:t>
            </a:r>
            <a:r>
              <a:rPr lang="en-US" sz="2000" dirty="0" smtClean="0">
                <a:latin typeface="Arial" pitchFamily="34" charset="0"/>
                <a:cs typeface="Arial" pitchFamily="34" charset="0"/>
              </a:rPr>
              <a:t>= 0.0018×b×h = 630 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p>
          <a:p>
            <a:pPr algn="l" rtl="0">
              <a:lnSpc>
                <a:spcPct val="150000"/>
              </a:lnSpc>
            </a:pPr>
            <a:r>
              <a:rPr lang="en-US" sz="2000" dirty="0" smtClean="0">
                <a:latin typeface="Arial" pitchFamily="34" charset="0"/>
                <a:cs typeface="Arial" pitchFamily="34" charset="0"/>
              </a:rPr>
              <a:t>Use</a:t>
            </a:r>
            <a:r>
              <a:rPr lang="en-US" sz="2000" u="sng" dirty="0" smtClean="0">
                <a:latin typeface="Arial" pitchFamily="34" charset="0"/>
                <a:cs typeface="Arial" pitchFamily="34" charset="0"/>
              </a:rPr>
              <a:t> 8</a:t>
            </a:r>
            <a:r>
              <a:rPr lang="el-GR" sz="2000" u="sng" dirty="0" smtClean="0">
                <a:latin typeface="Arial" pitchFamily="34" charset="0"/>
                <a:cs typeface="Arial" pitchFamily="34" charset="0"/>
              </a:rPr>
              <a:t>φ</a:t>
            </a:r>
            <a:r>
              <a:rPr lang="en-US" sz="2000" u="sng" dirty="0" smtClean="0">
                <a:latin typeface="Arial" pitchFamily="34" charset="0"/>
                <a:cs typeface="Arial" pitchFamily="34" charset="0"/>
              </a:rPr>
              <a:t>12/m</a:t>
            </a:r>
            <a:endParaRPr lang="en-US" sz="2000" u="sng" baseline="30000" dirty="0" smtClean="0">
              <a:latin typeface="Arial" pitchFamily="34" charset="0"/>
              <a:cs typeface="Arial" pitchFamily="34" charset="0"/>
            </a:endParaRPr>
          </a:p>
          <a:p>
            <a:pPr algn="l" rtl="0">
              <a:lnSpc>
                <a:spcPct val="150000"/>
              </a:lnSpc>
            </a:pPr>
            <a:r>
              <a:rPr lang="en-US" sz="2000" baseline="30000" dirty="0" smtClean="0">
                <a:latin typeface="Arial" pitchFamily="34" charset="0"/>
                <a:cs typeface="Arial" pitchFamily="34" charset="0"/>
              </a:rPr>
              <a:t> </a:t>
            </a:r>
          </a:p>
          <a:p>
            <a:pPr algn="l" rtl="0">
              <a:lnSpc>
                <a:spcPct val="150000"/>
              </a:lnSpc>
            </a:pPr>
            <a:endParaRPr lang="en-US" sz="2800" baseline="30000" dirty="0" smtClean="0"/>
          </a:p>
          <a:p>
            <a:pPr algn="l" rtl="0">
              <a:lnSpc>
                <a:spcPct val="150000"/>
              </a:lnSpc>
            </a:pPr>
            <a:r>
              <a:rPr lang="en-US" sz="2800" baseline="-25000" dirty="0" smtClean="0"/>
              <a:t> </a:t>
            </a:r>
            <a:endParaRPr lang="en-US" sz="2800" dirty="0" smtClean="0"/>
          </a:p>
          <a:p>
            <a:pPr algn="l" rtl="0">
              <a:lnSpc>
                <a:spcPct val="150000"/>
              </a:lnSpc>
            </a:pPr>
            <a:endParaRPr lang="en-US" sz="2800" dirty="0" smtClean="0"/>
          </a:p>
          <a:p>
            <a:pPr algn="l" rtl="0">
              <a:lnSpc>
                <a:spcPct val="150000"/>
              </a:lnSpc>
            </a:pPr>
            <a:endParaRPr lang="en-US" sz="2800" dirty="0" smtClean="0"/>
          </a:p>
          <a:p>
            <a:pPr algn="l" rtl="0">
              <a:lnSpc>
                <a:spcPct val="150000"/>
              </a:lnSpc>
            </a:pPr>
            <a:endParaRPr lang="en-US" sz="2800" dirty="0" smtClean="0"/>
          </a:p>
          <a:p>
            <a:pPr algn="l" rtl="0">
              <a:lnSpc>
                <a:spcPct val="150000"/>
              </a:lnSpc>
            </a:pPr>
            <a:endParaRPr lang="en-US" sz="2800" b="1" dirty="0" smtClean="0"/>
          </a:p>
          <a:p>
            <a:pPr algn="l" rtl="0">
              <a:lnSpc>
                <a:spcPct val="150000"/>
              </a:lnSpc>
            </a:pPr>
            <a:endParaRPr lang="en-US" sz="2800" dirty="0" smtClean="0"/>
          </a:p>
          <a:p>
            <a:pPr algn="l" rtl="0">
              <a:lnSpc>
                <a:spcPct val="150000"/>
              </a:lnSpc>
            </a:pPr>
            <a:endParaRPr lang="en-US" sz="2800" dirty="0" smtClean="0"/>
          </a:p>
          <a:p>
            <a:pPr algn="l" rtl="0">
              <a:lnSpc>
                <a:spcPct val="150000"/>
              </a:lnSpc>
            </a:pPr>
            <a:endParaRPr lang="en-US" sz="2800" dirty="0" smtClean="0"/>
          </a:p>
          <a:p>
            <a:pPr algn="l" rtl="0"/>
            <a:r>
              <a:rPr lang="en-US" sz="2800" dirty="0" smtClean="0"/>
              <a:t> </a:t>
            </a:r>
            <a:endParaRPr lang="ar-SA" sz="2800" dirty="0"/>
          </a:p>
        </p:txBody>
      </p:sp>
      <p:sp>
        <p:nvSpPr>
          <p:cNvPr id="8" name="مستطيل 7"/>
          <p:cNvSpPr/>
          <p:nvPr/>
        </p:nvSpPr>
        <p:spPr>
          <a:xfrm>
            <a:off x="1547664" y="188640"/>
            <a:ext cx="5857916" cy="1077218"/>
          </a:xfrm>
          <a:prstGeom prst="rect">
            <a:avLst/>
          </a:prstGeom>
        </p:spPr>
        <p:txBody>
          <a:bodyPr wrap="square">
            <a:spAutoFit/>
          </a:bodyPr>
          <a:lstStyle/>
          <a:p>
            <a:pPr algn="ctr" rtl="0"/>
            <a:endParaRPr lang="en-US" sz="3600" b="1" dirty="0" smtClean="0">
              <a:solidFill>
                <a:schemeClr val="accent2">
                  <a:lumMod val="75000"/>
                </a:schemeClr>
              </a:solidFill>
              <a:latin typeface="+mj-lt"/>
            </a:endParaRPr>
          </a:p>
          <a:p>
            <a:pPr algn="ctr" rtl="0"/>
            <a:r>
              <a:rPr lang="en-US" sz="2800" b="1" u="sng" dirty="0" smtClean="0">
                <a:solidFill>
                  <a:schemeClr val="accent2">
                    <a:lumMod val="75000"/>
                  </a:schemeClr>
                </a:solidFill>
                <a:latin typeface="+mj-lt"/>
              </a:rPr>
              <a:t>Single Footings design</a:t>
            </a:r>
          </a:p>
        </p:txBody>
      </p:sp>
      <p:sp>
        <p:nvSpPr>
          <p:cNvPr id="4" name="TextBox 3"/>
          <p:cNvSpPr txBox="1"/>
          <p:nvPr/>
        </p:nvSpPr>
        <p:spPr>
          <a:xfrm>
            <a:off x="285720" y="214290"/>
            <a:ext cx="8286808"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19</a:t>
            </a:fld>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082660"/>
          </a:xfrm>
        </p:spPr>
        <p:txBody>
          <a:bodyPr>
            <a:normAutofit/>
          </a:bodyPr>
          <a:lstStyle/>
          <a:p>
            <a:pPr algn="ctr"/>
            <a:r>
              <a:rPr lang="en-US" sz="2800" b="1" u="sng" dirty="0" smtClean="0">
                <a:solidFill>
                  <a:schemeClr val="accent2">
                    <a:lumMod val="75000"/>
                  </a:schemeClr>
                </a:solidFill>
              </a:rPr>
              <a:t>Main Contents</a:t>
            </a:r>
          </a:p>
        </p:txBody>
      </p:sp>
      <p:sp>
        <p:nvSpPr>
          <p:cNvPr id="3" name="Content Placeholder 2"/>
          <p:cNvSpPr>
            <a:spLocks noGrp="1"/>
          </p:cNvSpPr>
          <p:nvPr>
            <p:ph sz="quarter" idx="1"/>
          </p:nvPr>
        </p:nvSpPr>
        <p:spPr>
          <a:xfrm>
            <a:off x="285720" y="1428736"/>
            <a:ext cx="8501122" cy="5143536"/>
          </a:xfrm>
        </p:spPr>
        <p:txBody>
          <a:bodyPr>
            <a:normAutofit/>
          </a:bodyPr>
          <a:lstStyle/>
          <a:p>
            <a:pPr algn="l">
              <a:lnSpc>
                <a:spcPct val="150000"/>
              </a:lnSpc>
              <a:buNone/>
            </a:pPr>
            <a:r>
              <a:rPr lang="en-US" sz="2400" dirty="0" smtClean="0">
                <a:latin typeface="Arial" pitchFamily="34" charset="0"/>
                <a:cs typeface="Arial" pitchFamily="34" charset="0"/>
              </a:rPr>
              <a:t>1- Identifying the project.</a:t>
            </a:r>
          </a:p>
          <a:p>
            <a:pPr algn="l">
              <a:lnSpc>
                <a:spcPct val="150000"/>
              </a:lnSpc>
              <a:buNone/>
            </a:pPr>
            <a:r>
              <a:rPr lang="en-US" sz="2400" dirty="0" smtClean="0">
                <a:latin typeface="Arial" pitchFamily="34" charset="0"/>
                <a:cs typeface="Arial" pitchFamily="34" charset="0"/>
              </a:rPr>
              <a:t>2- Design of Power Supply Building.</a:t>
            </a:r>
          </a:p>
          <a:p>
            <a:pPr algn="l" rtl="0">
              <a:lnSpc>
                <a:spcPct val="150000"/>
              </a:lnSpc>
              <a:buNone/>
            </a:pPr>
            <a:r>
              <a:rPr lang="en-US" sz="2400" dirty="0" smtClean="0">
                <a:latin typeface="Arial" pitchFamily="34" charset="0"/>
                <a:cs typeface="Arial" pitchFamily="34" charset="0"/>
              </a:rPr>
              <a:t>3- Design of Administration Building.</a:t>
            </a:r>
          </a:p>
          <a:p>
            <a:pPr algn="l" rtl="0">
              <a:lnSpc>
                <a:spcPct val="150000"/>
              </a:lnSpc>
              <a:buNone/>
            </a:pPr>
            <a:r>
              <a:rPr lang="en-US" sz="2400" dirty="0" smtClean="0">
                <a:latin typeface="Arial" pitchFamily="34" charset="0"/>
                <a:cs typeface="Arial" pitchFamily="34" charset="0"/>
              </a:rPr>
              <a:t>4- Design of Rectangular Aeration Tank.</a:t>
            </a:r>
          </a:p>
          <a:p>
            <a:pPr algn="l">
              <a:lnSpc>
                <a:spcPct val="150000"/>
              </a:lnSpc>
              <a:buNone/>
            </a:pPr>
            <a:r>
              <a:rPr lang="ar-JO" sz="2400" dirty="0" smtClean="0">
                <a:latin typeface="Arial" pitchFamily="34" charset="0"/>
                <a:cs typeface="Arial" pitchFamily="34" charset="0"/>
              </a:rPr>
              <a:t>.</a:t>
            </a:r>
            <a:r>
              <a:rPr lang="en-US" sz="2400" dirty="0" smtClean="0">
                <a:latin typeface="Arial" pitchFamily="34" charset="0"/>
                <a:cs typeface="Arial" pitchFamily="34" charset="0"/>
              </a:rPr>
              <a:t>5- Design of Circular Settling Tank</a:t>
            </a:r>
          </a:p>
          <a:p>
            <a:pPr algn="l">
              <a:lnSpc>
                <a:spcPct val="150000"/>
              </a:lnSpc>
              <a:buNone/>
            </a:pPr>
            <a:endParaRPr lang="en-US" sz="2800"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14380"/>
          </a:xfrm>
        </p:spPr>
        <p:txBody>
          <a:bodyPr>
            <a:normAutofit/>
          </a:bodyPr>
          <a:lstStyle/>
          <a:p>
            <a:pPr algn="ctr" rtl="0"/>
            <a:r>
              <a:rPr lang="en-US" sz="2800" b="1" u="sng" dirty="0" smtClean="0">
                <a:solidFill>
                  <a:schemeClr val="accent2">
                    <a:lumMod val="75000"/>
                  </a:schemeClr>
                </a:solidFill>
              </a:rPr>
              <a:t>Footings Design Results</a:t>
            </a:r>
            <a:endParaRPr lang="ar-JO" sz="2800" dirty="0"/>
          </a:p>
        </p:txBody>
      </p:sp>
      <p:pic>
        <p:nvPicPr>
          <p:cNvPr id="37889" name="Picture 1"/>
          <p:cNvPicPr>
            <a:picLocks noChangeAspect="1" noChangeArrowheads="1"/>
          </p:cNvPicPr>
          <p:nvPr/>
        </p:nvPicPr>
        <p:blipFill>
          <a:blip r:embed="rId2" cstate="print"/>
          <a:srcRect t="2467" r="380"/>
          <a:stretch>
            <a:fillRect/>
          </a:stretch>
        </p:blipFill>
        <p:spPr bwMode="auto">
          <a:xfrm>
            <a:off x="214282" y="2000240"/>
            <a:ext cx="8572528" cy="2824172"/>
          </a:xfrm>
          <a:prstGeom prst="rect">
            <a:avLst/>
          </a:prstGeom>
          <a:noFill/>
          <a:ln w="9525">
            <a:noFill/>
            <a:miter lim="800000"/>
            <a:headEnd/>
            <a:tailEnd/>
          </a:ln>
          <a:effectLst/>
        </p:spPr>
      </p:pic>
      <p:sp>
        <p:nvSpPr>
          <p:cNvPr id="4" name="TextBox 3"/>
          <p:cNvSpPr txBox="1"/>
          <p:nvPr/>
        </p:nvSpPr>
        <p:spPr>
          <a:xfrm>
            <a:off x="357158"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20</a:t>
            </a:fld>
            <a:endParaRPr lang="ar-JO" dirty="0"/>
          </a:p>
        </p:txBody>
      </p:sp>
      <p:sp>
        <p:nvSpPr>
          <p:cNvPr id="6" name="Rectangle 5"/>
          <p:cNvSpPr/>
          <p:nvPr/>
        </p:nvSpPr>
        <p:spPr>
          <a:xfrm>
            <a:off x="285720" y="1500174"/>
            <a:ext cx="3300968" cy="369332"/>
          </a:xfrm>
          <a:prstGeom prst="rect">
            <a:avLst/>
          </a:prstGeom>
        </p:spPr>
        <p:txBody>
          <a:bodyPr wrap="none">
            <a:spAutoFit/>
          </a:bodyPr>
          <a:lstStyle/>
          <a:p>
            <a:r>
              <a:rPr lang="en-US" dirty="0" smtClean="0">
                <a:latin typeface="Arial" pitchFamily="34" charset="0"/>
                <a:cs typeface="Arial" pitchFamily="34" charset="0"/>
              </a:rPr>
              <a:t>Table 5: footing design results.</a:t>
            </a:r>
            <a:endParaRPr lang="ar-J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714380"/>
          </a:xfrm>
        </p:spPr>
        <p:txBody>
          <a:bodyPr>
            <a:normAutofit/>
          </a:bodyPr>
          <a:lstStyle/>
          <a:p>
            <a:pPr algn="ctr" rtl="0"/>
            <a:r>
              <a:rPr lang="en-US" sz="2800" b="1" u="sng" dirty="0" smtClean="0">
                <a:solidFill>
                  <a:schemeClr val="accent2">
                    <a:lumMod val="75000"/>
                  </a:schemeClr>
                </a:solidFill>
              </a:rPr>
              <a:t>Wall Design Results</a:t>
            </a:r>
            <a:endParaRPr lang="ar-JO" sz="2800" dirty="0"/>
          </a:p>
        </p:txBody>
      </p:sp>
      <p:sp>
        <p:nvSpPr>
          <p:cNvPr id="12" name="Content Placeholder 11"/>
          <p:cNvSpPr>
            <a:spLocks noGrp="1"/>
          </p:cNvSpPr>
          <p:nvPr>
            <p:ph sz="quarter" idx="1"/>
          </p:nvPr>
        </p:nvSpPr>
        <p:spPr>
          <a:xfrm>
            <a:off x="395536" y="1268760"/>
            <a:ext cx="8329642" cy="5181616"/>
          </a:xfrm>
        </p:spPr>
        <p:txBody>
          <a:bodyPr/>
          <a:lstStyle/>
          <a:p>
            <a:pPr algn="l">
              <a:lnSpc>
                <a:spcPct val="150000"/>
              </a:lnSpc>
              <a:buNone/>
            </a:pPr>
            <a:r>
              <a:rPr lang="en-US" sz="2000" dirty="0">
                <a:latin typeface="Arial" pitchFamily="34" charset="0"/>
                <a:cs typeface="Arial" pitchFamily="34" charset="0"/>
              </a:rPr>
              <a:t>Using SAP2000 the wall is modeled as a column of length </a:t>
            </a:r>
            <a:r>
              <a:rPr lang="en-US" sz="2000" dirty="0" smtClean="0">
                <a:latin typeface="Arial" pitchFamily="34" charset="0"/>
                <a:cs typeface="Arial" pitchFamily="34" charset="0"/>
              </a:rPr>
              <a:t>9.11 m </a:t>
            </a:r>
            <a:r>
              <a:rPr lang="en-US" sz="2000" dirty="0">
                <a:latin typeface="Arial" pitchFamily="34" charset="0"/>
                <a:cs typeface="Arial" pitchFamily="34" charset="0"/>
              </a:rPr>
              <a:t>and thickness 20 </a:t>
            </a:r>
            <a:r>
              <a:rPr lang="en-US" sz="2000" dirty="0" smtClean="0">
                <a:latin typeface="Arial" pitchFamily="34" charset="0"/>
                <a:cs typeface="Arial" pitchFamily="34" charset="0"/>
              </a:rPr>
              <a:t>mm</a:t>
            </a:r>
          </a:p>
          <a:p>
            <a:pPr algn="l">
              <a:lnSpc>
                <a:spcPct val="150000"/>
              </a:lnSpc>
              <a:buNone/>
            </a:pPr>
            <a:endParaRPr lang="ar-JO" sz="2000" dirty="0" smtClean="0">
              <a:latin typeface="Arial" pitchFamily="34" charset="0"/>
              <a:cs typeface="Arial" pitchFamily="34" charset="0"/>
            </a:endParaRPr>
          </a:p>
          <a:p>
            <a:pPr algn="l">
              <a:lnSpc>
                <a:spcPct val="150000"/>
              </a:lnSpc>
              <a:buNone/>
            </a:pPr>
            <a:r>
              <a:rPr lang="en-US" sz="2000" dirty="0" smtClean="0">
                <a:latin typeface="Arial" pitchFamily="34" charset="0"/>
                <a:cs typeface="Arial" pitchFamily="34" charset="0"/>
              </a:rPr>
              <a:t>wall interaction diagram</a:t>
            </a:r>
          </a:p>
          <a:p>
            <a:pPr algn="l">
              <a:buNone/>
            </a:pPr>
            <a:endParaRPr lang="en-US" sz="2000" dirty="0"/>
          </a:p>
          <a:p>
            <a:pPr algn="l">
              <a:buNone/>
            </a:pPr>
            <a:endParaRPr lang="ar-JO" sz="2400" dirty="0" smtClean="0"/>
          </a:p>
          <a:p>
            <a:pPr algn="l">
              <a:buNone/>
            </a:pPr>
            <a:r>
              <a:rPr lang="en-US" sz="2400" dirty="0" smtClean="0"/>
              <a:t> </a:t>
            </a:r>
            <a:r>
              <a:rPr lang="en-US" dirty="0" smtClean="0"/>
              <a:t> </a:t>
            </a:r>
            <a:endParaRPr lang="ar-JO" dirty="0"/>
          </a:p>
        </p:txBody>
      </p:sp>
      <p:pic>
        <p:nvPicPr>
          <p:cNvPr id="23" name="Picture 22"/>
          <p:cNvPicPr/>
          <p:nvPr/>
        </p:nvPicPr>
        <p:blipFill>
          <a:blip r:embed="rId2" cstate="print"/>
          <a:srcRect/>
          <a:stretch>
            <a:fillRect/>
          </a:stretch>
        </p:blipFill>
        <p:spPr bwMode="auto">
          <a:xfrm>
            <a:off x="1714480" y="3500438"/>
            <a:ext cx="5214974" cy="2942247"/>
          </a:xfrm>
          <a:prstGeom prst="rect">
            <a:avLst/>
          </a:prstGeom>
          <a:noFill/>
          <a:ln w="9525">
            <a:noFill/>
            <a:miter lim="800000"/>
            <a:headEnd/>
            <a:tailEnd/>
          </a:ln>
        </p:spPr>
      </p:pic>
      <p:sp>
        <p:nvSpPr>
          <p:cNvPr id="5" name="TextBox 4"/>
          <p:cNvSpPr txBox="1"/>
          <p:nvPr/>
        </p:nvSpPr>
        <p:spPr>
          <a:xfrm>
            <a:off x="357158" y="214290"/>
            <a:ext cx="821537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21</a:t>
            </a:fld>
            <a:endParaRPr lang="ar-J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43050"/>
            <a:ext cx="8229600" cy="4681550"/>
          </a:xfrm>
        </p:spPr>
        <p:txBody>
          <a:bodyPr/>
          <a:lstStyle/>
          <a:p>
            <a:pPr algn="l">
              <a:buNone/>
            </a:pPr>
            <a:r>
              <a:rPr lang="en-US" dirty="0" smtClean="0"/>
              <a:t>   </a:t>
            </a:r>
            <a:r>
              <a:rPr lang="en-US" sz="2000" dirty="0" smtClean="0">
                <a:latin typeface="Arial" pitchFamily="34" charset="0"/>
                <a:cs typeface="Arial" pitchFamily="34" charset="0"/>
              </a:rPr>
              <a:t>See the final reinforcement of the wall   </a:t>
            </a:r>
          </a:p>
          <a:p>
            <a:pPr algn="l"/>
            <a:endParaRPr lang="ar-JO" sz="2000" dirty="0"/>
          </a:p>
        </p:txBody>
      </p:sp>
      <p:pic>
        <p:nvPicPr>
          <p:cNvPr id="4" name="Picture 3"/>
          <p:cNvPicPr/>
          <p:nvPr/>
        </p:nvPicPr>
        <p:blipFill>
          <a:blip r:embed="rId2" cstate="print"/>
          <a:srcRect l="2602" b="5957"/>
          <a:stretch>
            <a:fillRect/>
          </a:stretch>
        </p:blipFill>
        <p:spPr bwMode="auto">
          <a:xfrm>
            <a:off x="928662" y="2428868"/>
            <a:ext cx="6883698" cy="3088364"/>
          </a:xfrm>
          <a:prstGeom prst="rect">
            <a:avLst/>
          </a:prstGeom>
          <a:noFill/>
          <a:ln w="9525">
            <a:noFill/>
            <a:miter lim="800000"/>
            <a:headEnd/>
            <a:tailEnd/>
          </a:ln>
        </p:spPr>
      </p:pic>
      <p:sp>
        <p:nvSpPr>
          <p:cNvPr id="5" name="مستطيل 4"/>
          <p:cNvSpPr/>
          <p:nvPr/>
        </p:nvSpPr>
        <p:spPr>
          <a:xfrm>
            <a:off x="971600" y="692696"/>
            <a:ext cx="7572428" cy="523220"/>
          </a:xfrm>
          <a:prstGeom prst="rect">
            <a:avLst/>
          </a:prstGeom>
        </p:spPr>
        <p:txBody>
          <a:bodyPr wrap="square">
            <a:spAutoFit/>
          </a:bodyPr>
          <a:lstStyle/>
          <a:p>
            <a:pPr algn="ctr"/>
            <a:r>
              <a:rPr lang="en-US" sz="2800" b="1" u="sng" dirty="0" smtClean="0">
                <a:solidFill>
                  <a:schemeClr val="accent2">
                    <a:lumMod val="75000"/>
                  </a:schemeClr>
                </a:solidFill>
              </a:rPr>
              <a:t>Wall Design Results</a:t>
            </a:r>
            <a:endParaRPr lang="ar-JO" sz="2800" dirty="0"/>
          </a:p>
        </p:txBody>
      </p:sp>
      <p:sp>
        <p:nvSpPr>
          <p:cNvPr id="6" name="TextBox 5"/>
          <p:cNvSpPr txBox="1"/>
          <p:nvPr/>
        </p:nvSpPr>
        <p:spPr>
          <a:xfrm>
            <a:off x="285720" y="214290"/>
            <a:ext cx="8286808"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22</a:t>
            </a:fld>
            <a:endParaRPr lang="ar-J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28694"/>
          </a:xfrm>
        </p:spPr>
        <p:txBody>
          <a:bodyPr>
            <a:normAutofit/>
          </a:bodyPr>
          <a:lstStyle/>
          <a:p>
            <a:pPr algn="ctr"/>
            <a:r>
              <a:rPr lang="en-US" sz="2800" b="1" u="sng" dirty="0" smtClean="0">
                <a:solidFill>
                  <a:schemeClr val="accent2">
                    <a:lumMod val="75000"/>
                  </a:schemeClr>
                </a:solidFill>
              </a:rPr>
              <a:t>Design of Administration Building </a:t>
            </a:r>
            <a:endParaRPr lang="ar-JO" sz="2800" dirty="0"/>
          </a:p>
        </p:txBody>
      </p:sp>
      <p:pic>
        <p:nvPicPr>
          <p:cNvPr id="34817" name="Picture 1"/>
          <p:cNvPicPr>
            <a:picLocks noChangeAspect="1" noChangeArrowheads="1"/>
          </p:cNvPicPr>
          <p:nvPr/>
        </p:nvPicPr>
        <p:blipFill>
          <a:blip r:embed="rId2" cstate="print"/>
          <a:srcRect/>
          <a:stretch>
            <a:fillRect/>
          </a:stretch>
        </p:blipFill>
        <p:spPr bwMode="auto">
          <a:xfrm>
            <a:off x="1979712" y="1556792"/>
            <a:ext cx="4608512" cy="5045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71570"/>
          </a:xfrm>
        </p:spPr>
        <p:txBody>
          <a:bodyPr>
            <a:normAutofit/>
          </a:bodyPr>
          <a:lstStyle/>
          <a:p>
            <a:pPr algn="ctr"/>
            <a:r>
              <a:rPr lang="en-US" sz="2800" b="1" u="sng" dirty="0" smtClean="0">
                <a:solidFill>
                  <a:schemeClr val="accent2">
                    <a:lumMod val="75000"/>
                  </a:schemeClr>
                </a:solidFill>
              </a:rPr>
              <a:t>General Description</a:t>
            </a:r>
            <a:endParaRPr lang="ar-JO" sz="2800" dirty="0"/>
          </a:p>
        </p:txBody>
      </p:sp>
      <p:sp>
        <p:nvSpPr>
          <p:cNvPr id="3" name="Content Placeholder 2"/>
          <p:cNvSpPr>
            <a:spLocks noGrp="1"/>
          </p:cNvSpPr>
          <p:nvPr>
            <p:ph sz="quarter" idx="1"/>
          </p:nvPr>
        </p:nvSpPr>
        <p:spPr>
          <a:xfrm>
            <a:off x="457200" y="1643050"/>
            <a:ext cx="8229600" cy="4681550"/>
          </a:xfrm>
        </p:spPr>
        <p:txBody>
          <a:bodyPr>
            <a:normAutofit/>
          </a:bodyPr>
          <a:lstStyle/>
          <a:p>
            <a:pPr lvl="0" algn="l" rtl="0">
              <a:lnSpc>
                <a:spcPct val="150000"/>
              </a:lnSpc>
              <a:buFont typeface="Wingdings" pitchFamily="2" charset="2"/>
              <a:buChar char="Ø"/>
            </a:pPr>
            <a:r>
              <a:rPr lang="en-US" sz="2000" dirty="0" smtClean="0">
                <a:latin typeface="Arial" pitchFamily="34" charset="0"/>
                <a:cs typeface="Arial" pitchFamily="34" charset="0"/>
              </a:rPr>
              <a:t>Four </a:t>
            </a:r>
            <a:r>
              <a:rPr lang="en-US" sz="2000" dirty="0">
                <a:latin typeface="Arial" pitchFamily="34" charset="0"/>
                <a:cs typeface="Arial" pitchFamily="34" charset="0"/>
              </a:rPr>
              <a:t>story building.</a:t>
            </a:r>
          </a:p>
          <a:p>
            <a:pPr lvl="0" algn="l" rtl="0">
              <a:lnSpc>
                <a:spcPct val="150000"/>
              </a:lnSpc>
              <a:buFont typeface="Wingdings" pitchFamily="2" charset="2"/>
              <a:buChar char="Ø"/>
            </a:pPr>
            <a:r>
              <a:rPr lang="en-US" sz="2000" dirty="0">
                <a:latin typeface="Arial" pitchFamily="34" charset="0"/>
                <a:cs typeface="Arial" pitchFamily="34" charset="0"/>
              </a:rPr>
              <a:t>The floor area of building is approximately 238 m</a:t>
            </a:r>
            <a:r>
              <a:rPr lang="en-US" sz="2000" baseline="30000" dirty="0">
                <a:latin typeface="Arial" pitchFamily="34" charset="0"/>
                <a:cs typeface="Arial" pitchFamily="34" charset="0"/>
              </a:rPr>
              <a:t>2</a:t>
            </a:r>
            <a:r>
              <a:rPr lang="en-US" sz="2000" dirty="0">
                <a:latin typeface="Arial" pitchFamily="34" charset="0"/>
                <a:cs typeface="Arial" pitchFamily="34" charset="0"/>
              </a:rPr>
              <a:t>.</a:t>
            </a:r>
          </a:p>
          <a:p>
            <a:pPr lvl="0" algn="l" rtl="0">
              <a:lnSpc>
                <a:spcPct val="150000"/>
              </a:lnSpc>
              <a:buFont typeface="Wingdings" pitchFamily="2" charset="2"/>
              <a:buChar char="Ø"/>
            </a:pPr>
            <a:r>
              <a:rPr lang="en-US" sz="2000" dirty="0">
                <a:latin typeface="Arial" pitchFamily="34" charset="0"/>
                <a:cs typeface="Arial" pitchFamily="34" charset="0"/>
              </a:rPr>
              <a:t>Story height is equal to 3.4 m.</a:t>
            </a:r>
          </a:p>
          <a:p>
            <a:pPr lvl="0" algn="l" rtl="0">
              <a:lnSpc>
                <a:spcPct val="150000"/>
              </a:lnSpc>
              <a:buFont typeface="Wingdings" pitchFamily="2" charset="2"/>
              <a:buChar char="Ø"/>
            </a:pPr>
            <a:r>
              <a:rPr lang="en-US" sz="2000" dirty="0">
                <a:latin typeface="Arial" pitchFamily="34" charset="0"/>
                <a:cs typeface="Arial" pitchFamily="34" charset="0"/>
              </a:rPr>
              <a:t>The partitions are 200 mm block walls.</a:t>
            </a:r>
          </a:p>
          <a:p>
            <a:pPr lvl="0" algn="l" rtl="0">
              <a:lnSpc>
                <a:spcPct val="150000"/>
              </a:lnSpc>
              <a:buFont typeface="Wingdings" pitchFamily="2" charset="2"/>
              <a:buChar char="Ø"/>
            </a:pPr>
            <a:r>
              <a:rPr lang="en-US" sz="2000" dirty="0">
                <a:latin typeface="Arial" pitchFamily="34" charset="0"/>
                <a:cs typeface="Arial" pitchFamily="34" charset="0"/>
              </a:rPr>
              <a:t>The perimeter walls are masonry. The wall is consisted of 50 mm masonry stone and 200 mm concrete.</a:t>
            </a:r>
          </a:p>
          <a:p>
            <a:pPr algn="l">
              <a:lnSpc>
                <a:spcPct val="150000"/>
              </a:lnSpc>
              <a:buFont typeface="Wingdings" pitchFamily="2" charset="2"/>
              <a:buChar char="Ø"/>
            </a:pPr>
            <a:endParaRPr lang="ar-JO" sz="2000" dirty="0">
              <a:latin typeface="Arial" pitchFamily="34" charset="0"/>
              <a:cs typeface="Arial" pitchFamily="34" charset="0"/>
            </a:endParaRPr>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24</a:t>
            </a:fld>
            <a:endParaRPr lang="ar-J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857256"/>
          </a:xfrm>
        </p:spPr>
        <p:txBody>
          <a:bodyPr>
            <a:normAutofit/>
          </a:bodyPr>
          <a:lstStyle/>
          <a:p>
            <a:pPr algn="ctr"/>
            <a:r>
              <a:rPr lang="en-US" sz="2800" b="1" u="sng" dirty="0" smtClean="0">
                <a:solidFill>
                  <a:schemeClr val="accent2">
                    <a:lumMod val="75000"/>
                  </a:schemeClr>
                </a:solidFill>
              </a:rPr>
              <a:t>Materials</a:t>
            </a:r>
            <a:endParaRPr lang="ar-JO" sz="2800" dirty="0"/>
          </a:p>
        </p:txBody>
      </p:sp>
      <p:sp>
        <p:nvSpPr>
          <p:cNvPr id="3" name="Content Placeholder 2"/>
          <p:cNvSpPr>
            <a:spLocks noGrp="1"/>
          </p:cNvSpPr>
          <p:nvPr>
            <p:ph sz="quarter" idx="1"/>
          </p:nvPr>
        </p:nvSpPr>
        <p:spPr>
          <a:xfrm>
            <a:off x="457200" y="1142984"/>
            <a:ext cx="8229600" cy="5357850"/>
          </a:xfrm>
        </p:spPr>
        <p:txBody>
          <a:bodyPr>
            <a:normAutofit/>
          </a:bodyPr>
          <a:lstStyle/>
          <a:p>
            <a:pPr algn="l" rtl="0">
              <a:lnSpc>
                <a:spcPct val="150000"/>
              </a:lnSpc>
              <a:buFont typeface="Wingdings" pitchFamily="2" charset="2"/>
              <a:buChar char="Ø"/>
            </a:pPr>
            <a:r>
              <a:rPr lang="en-US" sz="2000" dirty="0" smtClean="0">
                <a:latin typeface="Arial" pitchFamily="34" charset="0"/>
                <a:cs typeface="Arial" pitchFamily="34" charset="0"/>
              </a:rPr>
              <a:t>Reinforced concrete for buildings: 30N/mm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f'c</a:t>
            </a:r>
            <a:r>
              <a:rPr lang="en-US" sz="2000" dirty="0" smtClean="0">
                <a:latin typeface="Arial" pitchFamily="34" charset="0"/>
                <a:cs typeface="Arial" pitchFamily="34" charset="0"/>
              </a:rPr>
              <a:t> = 24 N/ mm</a:t>
            </a:r>
            <a:r>
              <a:rPr lang="en-US" sz="2000" baseline="30000" dirty="0" smtClean="0">
                <a:latin typeface="Arial" pitchFamily="34" charset="0"/>
                <a:cs typeface="Arial" pitchFamily="34" charset="0"/>
              </a:rPr>
              <a:t>2</a:t>
            </a:r>
          </a:p>
          <a:p>
            <a:pPr algn="just" rtl="0">
              <a:lnSpc>
                <a:spcPct val="150000"/>
              </a:lnSpc>
              <a:buFont typeface="Wingdings" pitchFamily="2" charset="2"/>
              <a:buChar char="Ø"/>
            </a:pPr>
            <a:r>
              <a:rPr lang="en-US" sz="2000" dirty="0" smtClean="0">
                <a:latin typeface="Arial" pitchFamily="34" charset="0"/>
                <a:cs typeface="Arial" pitchFamily="34" charset="0"/>
              </a:rPr>
              <a:t>Deformed high tensile steel bars shall have minimum yield stress of 420 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conforming to ASTM A615-Grade 60</a:t>
            </a:r>
          </a:p>
          <a:p>
            <a:pPr algn="l" rtl="0">
              <a:lnSpc>
                <a:spcPct val="150000"/>
              </a:lnSpc>
              <a:buNone/>
            </a:pPr>
            <a:endParaRPr lang="en-US" sz="1800" dirty="0" smtClean="0">
              <a:latin typeface="Arial" pitchFamily="34" charset="0"/>
              <a:cs typeface="Arial" pitchFamily="34" charset="0"/>
            </a:endParaRPr>
          </a:p>
          <a:p>
            <a:pPr algn="l" rtl="0">
              <a:lnSpc>
                <a:spcPct val="150000"/>
              </a:lnSpc>
              <a:buNone/>
            </a:pPr>
            <a:r>
              <a:rPr lang="en-US" sz="1800" dirty="0" smtClean="0">
                <a:latin typeface="Arial" pitchFamily="34" charset="0"/>
                <a:cs typeface="Arial" pitchFamily="34" charset="0"/>
              </a:rPr>
              <a:t>Table 6: unit weights of materials.   </a:t>
            </a:r>
            <a:endParaRPr lang="ar-JO" sz="1800" dirty="0" smtClean="0">
              <a:latin typeface="Arial" pitchFamily="34" charset="0"/>
              <a:cs typeface="Arial" pitchFamily="34" charset="0"/>
            </a:endParaRPr>
          </a:p>
        </p:txBody>
      </p:sp>
      <p:graphicFrame>
        <p:nvGraphicFramePr>
          <p:cNvPr id="4" name="Content Placeholder 3"/>
          <p:cNvGraphicFramePr>
            <a:graphicFrameLocks/>
          </p:cNvGraphicFramePr>
          <p:nvPr/>
        </p:nvGraphicFramePr>
        <p:xfrm>
          <a:off x="571472" y="3786190"/>
          <a:ext cx="5770518" cy="2880360"/>
        </p:xfrm>
        <a:graphic>
          <a:graphicData uri="http://schemas.openxmlformats.org/drawingml/2006/table">
            <a:tbl>
              <a:tblPr rtl="1">
                <a:tableStyleId>{BDBED569-4797-4DF1-A0F4-6AAB3CD982D8}</a:tableStyleId>
              </a:tblPr>
              <a:tblGrid>
                <a:gridCol w="2591115"/>
                <a:gridCol w="3179403"/>
              </a:tblGrid>
              <a:tr h="278529">
                <a:tc>
                  <a:txBody>
                    <a:bodyPr/>
                    <a:lstStyle/>
                    <a:p>
                      <a:pPr algn="ctr" rtl="0">
                        <a:lnSpc>
                          <a:spcPct val="150000"/>
                        </a:lnSpc>
                        <a:spcAft>
                          <a:spcPts val="0"/>
                        </a:spcAft>
                      </a:pPr>
                      <a:r>
                        <a:rPr lang="en-US" sz="1800" dirty="0"/>
                        <a:t>25 KN/m</a:t>
                      </a:r>
                      <a:r>
                        <a:rPr lang="en-US" sz="1800" baseline="30000" dirty="0"/>
                        <a:t>3</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Reinforced concrete</a:t>
                      </a:r>
                      <a:endParaRPr lang="en-US" sz="1800" dirty="0">
                        <a:latin typeface="Arial" pitchFamily="34" charset="0"/>
                        <a:ea typeface="Times New Roman"/>
                        <a:cs typeface="Arial" pitchFamily="34" charset="0"/>
                      </a:endParaRPr>
                    </a:p>
                  </a:txBody>
                  <a:tcPr marL="68580" marR="68580" marT="0" marB="0"/>
                </a:tc>
              </a:tr>
              <a:tr h="278529">
                <a:tc>
                  <a:txBody>
                    <a:bodyPr/>
                    <a:lstStyle/>
                    <a:p>
                      <a:pPr algn="ctr" rtl="0">
                        <a:lnSpc>
                          <a:spcPct val="150000"/>
                        </a:lnSpc>
                        <a:spcAft>
                          <a:spcPts val="0"/>
                        </a:spcAft>
                      </a:pPr>
                      <a:r>
                        <a:rPr lang="en-US" sz="1800" dirty="0"/>
                        <a:t>23 KN/m</a:t>
                      </a:r>
                      <a:r>
                        <a:rPr lang="en-US" sz="1800" baseline="30000" dirty="0"/>
                        <a:t>3</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Plain concrete</a:t>
                      </a:r>
                      <a:endParaRPr lang="en-US" sz="1800" dirty="0">
                        <a:latin typeface="Arial" pitchFamily="34" charset="0"/>
                        <a:ea typeface="Times New Roman"/>
                        <a:cs typeface="Arial" pitchFamily="34" charset="0"/>
                      </a:endParaRPr>
                    </a:p>
                  </a:txBody>
                  <a:tcPr marL="68580" marR="68580" marT="0" marB="0"/>
                </a:tc>
              </a:tr>
              <a:tr h="278529">
                <a:tc>
                  <a:txBody>
                    <a:bodyPr/>
                    <a:lstStyle/>
                    <a:p>
                      <a:pPr algn="ctr" rtl="0">
                        <a:lnSpc>
                          <a:spcPct val="150000"/>
                        </a:lnSpc>
                        <a:spcAft>
                          <a:spcPts val="0"/>
                        </a:spcAft>
                      </a:pPr>
                      <a:r>
                        <a:rPr lang="en-US" sz="1800" dirty="0"/>
                        <a:t>78.5 KN/m</a:t>
                      </a:r>
                      <a:r>
                        <a:rPr lang="en-US" sz="1800" baseline="30000" dirty="0"/>
                        <a:t>3</a:t>
                      </a:r>
                      <a:r>
                        <a:rPr lang="en-US" sz="1800" dirty="0"/>
                        <a:t> </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Reinforcing steel</a:t>
                      </a:r>
                      <a:endParaRPr lang="en-US" sz="1800" dirty="0">
                        <a:latin typeface="Arial" pitchFamily="34" charset="0"/>
                        <a:ea typeface="Times New Roman"/>
                        <a:cs typeface="Arial" pitchFamily="34" charset="0"/>
                      </a:endParaRPr>
                    </a:p>
                  </a:txBody>
                  <a:tcPr marL="68580" marR="68580" marT="0" marB="0"/>
                </a:tc>
              </a:tr>
              <a:tr h="278529">
                <a:tc>
                  <a:txBody>
                    <a:bodyPr/>
                    <a:lstStyle/>
                    <a:p>
                      <a:pPr algn="ctr" rtl="0">
                        <a:lnSpc>
                          <a:spcPct val="150000"/>
                        </a:lnSpc>
                        <a:spcAft>
                          <a:spcPts val="0"/>
                        </a:spcAft>
                      </a:pPr>
                      <a:r>
                        <a:rPr lang="en-US" sz="1800" dirty="0"/>
                        <a:t>12 KN/m</a:t>
                      </a:r>
                      <a:r>
                        <a:rPr lang="en-US" sz="1800" baseline="30000" dirty="0"/>
                        <a:t>3</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Building blocks</a:t>
                      </a:r>
                      <a:endParaRPr lang="en-US" sz="1800" dirty="0">
                        <a:latin typeface="Arial" pitchFamily="34" charset="0"/>
                        <a:ea typeface="Times New Roman"/>
                        <a:cs typeface="Arial" pitchFamily="34" charset="0"/>
                      </a:endParaRPr>
                    </a:p>
                  </a:txBody>
                  <a:tcPr marL="68580" marR="68580" marT="0" marB="0"/>
                </a:tc>
              </a:tr>
              <a:tr h="278529">
                <a:tc>
                  <a:txBody>
                    <a:bodyPr/>
                    <a:lstStyle/>
                    <a:p>
                      <a:pPr algn="ctr" rtl="0">
                        <a:lnSpc>
                          <a:spcPct val="150000"/>
                        </a:lnSpc>
                        <a:spcAft>
                          <a:spcPts val="0"/>
                        </a:spcAft>
                      </a:pPr>
                      <a:r>
                        <a:rPr lang="en-US" sz="1800" dirty="0"/>
                        <a:t>27 KN/m</a:t>
                      </a:r>
                      <a:r>
                        <a:rPr lang="en-US" sz="1800" baseline="30000" dirty="0"/>
                        <a:t>3</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Masonry stone</a:t>
                      </a:r>
                      <a:endParaRPr lang="en-US" sz="1800" dirty="0">
                        <a:latin typeface="Arial" pitchFamily="34" charset="0"/>
                        <a:ea typeface="Times New Roman"/>
                        <a:cs typeface="Arial" pitchFamily="34" charset="0"/>
                      </a:endParaRPr>
                    </a:p>
                  </a:txBody>
                  <a:tcPr marL="68580" marR="68580" marT="0" marB="0"/>
                </a:tc>
              </a:tr>
              <a:tr h="278529">
                <a:tc>
                  <a:txBody>
                    <a:bodyPr/>
                    <a:lstStyle/>
                    <a:p>
                      <a:pPr algn="ctr" rtl="0">
                        <a:lnSpc>
                          <a:spcPct val="150000"/>
                        </a:lnSpc>
                        <a:spcAft>
                          <a:spcPts val="0"/>
                        </a:spcAft>
                      </a:pPr>
                      <a:r>
                        <a:rPr lang="en-US" sz="1800" dirty="0"/>
                        <a:t>20 KN/m</a:t>
                      </a:r>
                      <a:r>
                        <a:rPr lang="en-US" sz="1800" baseline="30000" dirty="0"/>
                        <a:t>3</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Fill under tiles</a:t>
                      </a:r>
                      <a:endParaRPr lang="en-US" sz="1800" dirty="0">
                        <a:latin typeface="Arial" pitchFamily="34" charset="0"/>
                        <a:ea typeface="Times New Roman"/>
                        <a:cs typeface="Arial" pitchFamily="34" charset="0"/>
                      </a:endParaRPr>
                    </a:p>
                  </a:txBody>
                  <a:tcPr marL="68580" marR="68580" marT="0" marB="0"/>
                </a:tc>
              </a:tr>
              <a:tr h="278529">
                <a:tc>
                  <a:txBody>
                    <a:bodyPr/>
                    <a:lstStyle/>
                    <a:p>
                      <a:pPr algn="ctr" rtl="0">
                        <a:lnSpc>
                          <a:spcPct val="150000"/>
                        </a:lnSpc>
                        <a:spcAft>
                          <a:spcPts val="0"/>
                        </a:spcAft>
                      </a:pPr>
                      <a:r>
                        <a:rPr lang="en-US" sz="1800" dirty="0"/>
                        <a:t>23 KN/m</a:t>
                      </a:r>
                      <a:r>
                        <a:rPr lang="en-US" sz="1800" baseline="30000" dirty="0"/>
                        <a:t>3</a:t>
                      </a:r>
                      <a:endParaRPr lang="en-US" sz="18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Plastering</a:t>
                      </a:r>
                      <a:endParaRPr lang="en-US" sz="1800" dirty="0">
                        <a:latin typeface="Arial" pitchFamily="34" charset="0"/>
                        <a:ea typeface="Times New Roman"/>
                        <a:cs typeface="Arial" pitchFamily="34" charset="0"/>
                      </a:endParaRPr>
                    </a:p>
                  </a:txBody>
                  <a:tcPr marL="68580" marR="68580" marT="0" marB="0"/>
                </a:tc>
              </a:tr>
            </a:tbl>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25</a:t>
            </a:fld>
            <a:endParaRPr lang="ar-J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a:bodyPr>
          <a:lstStyle/>
          <a:p>
            <a:pPr algn="ctr" rtl="0"/>
            <a:r>
              <a:rPr lang="en-US" sz="2800" b="1" u="sng" dirty="0" smtClean="0">
                <a:solidFill>
                  <a:schemeClr val="accent2">
                    <a:lumMod val="75000"/>
                  </a:schemeClr>
                </a:solidFill>
              </a:rPr>
              <a:t>Loads</a:t>
            </a:r>
            <a:endParaRPr lang="ar-JO" sz="2800" dirty="0"/>
          </a:p>
        </p:txBody>
      </p:sp>
      <p:graphicFrame>
        <p:nvGraphicFramePr>
          <p:cNvPr id="4" name="Content Placeholder 3"/>
          <p:cNvGraphicFramePr>
            <a:graphicFrameLocks noGrp="1"/>
          </p:cNvGraphicFramePr>
          <p:nvPr>
            <p:ph sz="quarter" idx="1"/>
          </p:nvPr>
        </p:nvGraphicFramePr>
        <p:xfrm>
          <a:off x="1500166" y="1857364"/>
          <a:ext cx="5857916" cy="2743200"/>
        </p:xfrm>
        <a:graphic>
          <a:graphicData uri="http://schemas.openxmlformats.org/drawingml/2006/table">
            <a:tbl>
              <a:tblPr rtl="1">
                <a:tableStyleId>{BDBED569-4797-4DF1-A0F4-6AAB3CD982D8}</a:tableStyleId>
              </a:tblPr>
              <a:tblGrid>
                <a:gridCol w="2774962"/>
                <a:gridCol w="3082954"/>
              </a:tblGrid>
              <a:tr h="595509">
                <a:tc>
                  <a:txBody>
                    <a:bodyPr/>
                    <a:lstStyle/>
                    <a:p>
                      <a:pPr algn="ctr" rtl="0">
                        <a:lnSpc>
                          <a:spcPct val="150000"/>
                        </a:lnSpc>
                        <a:spcAft>
                          <a:spcPts val="0"/>
                        </a:spcAft>
                      </a:pPr>
                      <a:r>
                        <a:rPr lang="en-US" sz="2000" smtClean="0"/>
                        <a:t>4.6  KN/m</a:t>
                      </a:r>
                      <a:r>
                        <a:rPr lang="en-US" sz="2000" baseline="30000" smtClean="0"/>
                        <a:t>2</a:t>
                      </a:r>
                      <a:endParaRPr lang="en-US" sz="20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2000" smtClean="0"/>
                        <a:t>Super Imposed Dead Load </a:t>
                      </a:r>
                      <a:endParaRPr lang="en-US" sz="2000" dirty="0">
                        <a:latin typeface="Arial" pitchFamily="34" charset="0"/>
                        <a:ea typeface="Times New Roman"/>
                        <a:cs typeface="Arial" pitchFamily="34" charset="0"/>
                      </a:endParaRPr>
                    </a:p>
                  </a:txBody>
                  <a:tcPr marL="68580" marR="68580" marT="0" marB="0"/>
                </a:tc>
              </a:tr>
              <a:tr h="873753">
                <a:tc>
                  <a:txBody>
                    <a:bodyPr/>
                    <a:lstStyle/>
                    <a:p>
                      <a:pPr algn="ctr" rtl="0">
                        <a:lnSpc>
                          <a:spcPct val="150000"/>
                        </a:lnSpc>
                        <a:spcAft>
                          <a:spcPts val="0"/>
                        </a:spcAft>
                      </a:pPr>
                      <a:r>
                        <a:rPr lang="en-US" sz="2000" smtClean="0"/>
                        <a:t>2.5 KN/m</a:t>
                      </a:r>
                      <a:r>
                        <a:rPr lang="en-US" sz="2000" baseline="30000" smtClean="0"/>
                        <a:t>2</a:t>
                      </a:r>
                      <a:endParaRPr lang="en-US" sz="20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2000" kern="1200" smtClean="0"/>
                        <a:t>Live</a:t>
                      </a:r>
                      <a:r>
                        <a:rPr lang="en-US" sz="2000" kern="1200" baseline="0" smtClean="0"/>
                        <a:t> Load in</a:t>
                      </a:r>
                      <a:r>
                        <a:rPr lang="en-US" sz="2000" kern="1200" smtClean="0"/>
                        <a:t> </a:t>
                      </a:r>
                    </a:p>
                    <a:p>
                      <a:pPr algn="ctr" rtl="0">
                        <a:lnSpc>
                          <a:spcPct val="150000"/>
                        </a:lnSpc>
                        <a:spcAft>
                          <a:spcPts val="0"/>
                        </a:spcAft>
                      </a:pPr>
                      <a:r>
                        <a:rPr lang="en-US" sz="2000" kern="1200" smtClean="0"/>
                        <a:t>light weight stores </a:t>
                      </a:r>
                      <a:endParaRPr lang="en-US" sz="2000" dirty="0">
                        <a:latin typeface="Arial" pitchFamily="34" charset="0"/>
                        <a:ea typeface="Times New Roman"/>
                        <a:cs typeface="Arial" pitchFamily="34" charset="0"/>
                      </a:endParaRPr>
                    </a:p>
                  </a:txBody>
                  <a:tcPr marL="68580" marR="68580" marT="0" marB="0"/>
                </a:tc>
              </a:tr>
              <a:tr h="673878">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000" smtClean="0"/>
                        <a:t>5 KN/m</a:t>
                      </a:r>
                      <a:r>
                        <a:rPr lang="en-US" sz="2000" baseline="30000" smtClean="0"/>
                        <a:t>2</a:t>
                      </a:r>
                      <a:endParaRPr lang="en-US" sz="2000" smtClean="0"/>
                    </a:p>
                    <a:p>
                      <a:pPr algn="ctr" rtl="0">
                        <a:lnSpc>
                          <a:spcPct val="150000"/>
                        </a:lnSpc>
                        <a:spcAft>
                          <a:spcPts val="0"/>
                        </a:spcAft>
                      </a:pPr>
                      <a:endParaRPr lang="en-US" sz="200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2000" dirty="0" smtClean="0"/>
                        <a:t>Live load in stair</a:t>
                      </a:r>
                      <a:r>
                        <a:rPr lang="en-US" sz="2000" baseline="0" dirty="0" smtClean="0"/>
                        <a:t> well</a:t>
                      </a:r>
                      <a:endParaRPr lang="en-US" sz="2000" dirty="0">
                        <a:latin typeface="Arial" pitchFamily="34" charset="0"/>
                        <a:ea typeface="Times New Roman"/>
                        <a:cs typeface="Arial" pitchFamily="34" charset="0"/>
                      </a:endParaRPr>
                    </a:p>
                  </a:txBody>
                  <a:tcPr marL="68580" marR="68580" marT="0" marB="0"/>
                </a:tc>
              </a:tr>
            </a:tbl>
          </a:graphicData>
        </a:graphic>
      </p:graphicFrame>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26</a:t>
            </a:fld>
            <a:endParaRPr lang="ar-JO" dirty="0"/>
          </a:p>
        </p:txBody>
      </p:sp>
      <p:sp>
        <p:nvSpPr>
          <p:cNvPr id="6" name="Rectangle 5"/>
          <p:cNvSpPr/>
          <p:nvPr/>
        </p:nvSpPr>
        <p:spPr>
          <a:xfrm>
            <a:off x="1448870" y="1428736"/>
            <a:ext cx="4224233" cy="369332"/>
          </a:xfrm>
          <a:prstGeom prst="rect">
            <a:avLst/>
          </a:prstGeom>
        </p:spPr>
        <p:txBody>
          <a:bodyPr wrap="none">
            <a:spAutoFit/>
          </a:bodyPr>
          <a:lstStyle/>
          <a:p>
            <a:r>
              <a:rPr lang="en-US" dirty="0" smtClean="0">
                <a:latin typeface="Arial" pitchFamily="34" charset="0"/>
                <a:cs typeface="Arial" pitchFamily="34" charset="0"/>
              </a:rPr>
              <a:t>Table 7:loads in administration building.</a:t>
            </a:r>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1418484"/>
          </a:xfrm>
        </p:spPr>
        <p:txBody>
          <a:bodyPr>
            <a:normAutofit/>
          </a:bodyPr>
          <a:lstStyle/>
          <a:p>
            <a:pPr algn="ctr"/>
            <a:r>
              <a:rPr lang="en-US" sz="2800" b="1" u="sng" dirty="0" smtClean="0">
                <a:solidFill>
                  <a:schemeClr val="accent2">
                    <a:lumMod val="75000"/>
                  </a:schemeClr>
                </a:solidFill>
              </a:rPr>
              <a:t>Verification of Structural Analysis </a:t>
            </a:r>
            <a:r>
              <a:rPr lang="en-US" b="1" u="sng" dirty="0" smtClean="0"/>
              <a:t/>
            </a:r>
            <a:br>
              <a:rPr lang="en-US" b="1" u="sng" dirty="0" smtClean="0"/>
            </a:br>
            <a:endParaRPr lang="ar-JO" dirty="0"/>
          </a:p>
        </p:txBody>
      </p:sp>
      <p:sp>
        <p:nvSpPr>
          <p:cNvPr id="3" name="عنصر نائب للمحتوى 2"/>
          <p:cNvSpPr>
            <a:spLocks noGrp="1"/>
          </p:cNvSpPr>
          <p:nvPr>
            <p:ph sz="quarter" idx="1"/>
          </p:nvPr>
        </p:nvSpPr>
        <p:spPr>
          <a:xfrm>
            <a:off x="428564" y="1142984"/>
            <a:ext cx="8715436" cy="5357850"/>
          </a:xfrm>
        </p:spPr>
        <p:txBody>
          <a:bodyPr>
            <a:normAutofit/>
          </a:bodyPr>
          <a:lstStyle/>
          <a:p>
            <a:pPr algn="l" rtl="0">
              <a:lnSpc>
                <a:spcPct val="150000"/>
              </a:lnSpc>
              <a:buNone/>
            </a:pPr>
            <a:endParaRPr lang="en-US" sz="2000" b="1"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A-Compatibility…….. ok</a:t>
            </a:r>
          </a:p>
          <a:p>
            <a:pPr algn="l" rtl="0">
              <a:lnSpc>
                <a:spcPct val="150000"/>
              </a:lnSpc>
              <a:buNone/>
            </a:pPr>
            <a:r>
              <a:rPr lang="en-US" sz="2000" dirty="0" smtClean="0">
                <a:latin typeface="Arial" pitchFamily="34" charset="0"/>
                <a:cs typeface="Arial" pitchFamily="34" charset="0"/>
              </a:rPr>
              <a:t>B-Equilibrium ……….. ok</a:t>
            </a:r>
          </a:p>
          <a:p>
            <a:pPr algn="l" rtl="0">
              <a:lnSpc>
                <a:spcPct val="150000"/>
              </a:lnSpc>
              <a:buNone/>
            </a:pPr>
            <a:r>
              <a:rPr lang="en-US" sz="2000" dirty="0" smtClean="0">
                <a:latin typeface="Arial" pitchFamily="34" charset="0"/>
                <a:cs typeface="Arial" pitchFamily="34" charset="0"/>
              </a:rPr>
              <a:t>C-Stress Strain ……… ok</a:t>
            </a:r>
          </a:p>
        </p:txBody>
      </p:sp>
      <p:pic>
        <p:nvPicPr>
          <p:cNvPr id="4" name="Picture 8"/>
          <p:cNvPicPr/>
          <p:nvPr/>
        </p:nvPicPr>
        <p:blipFill>
          <a:blip r:embed="rId2" cstate="print"/>
          <a:srcRect/>
          <a:stretch>
            <a:fillRect/>
          </a:stretch>
        </p:blipFill>
        <p:spPr bwMode="auto">
          <a:xfrm>
            <a:off x="4786314" y="2143116"/>
            <a:ext cx="3929090" cy="4143404"/>
          </a:xfrm>
          <a:prstGeom prst="rect">
            <a:avLst/>
          </a:prstGeom>
          <a:noFill/>
          <a:ln w="9525">
            <a:noFill/>
            <a:miter lim="800000"/>
            <a:headEnd/>
            <a:tailEnd/>
          </a:ln>
        </p:spPr>
      </p:pic>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27</a:t>
            </a:fld>
            <a:endParaRPr lang="ar-J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642942"/>
          </a:xfrm>
        </p:spPr>
        <p:txBody>
          <a:bodyPr>
            <a:normAutofit/>
          </a:bodyPr>
          <a:lstStyle/>
          <a:p>
            <a:pPr algn="ctr" rtl="0"/>
            <a:r>
              <a:rPr lang="en-US" sz="2800" b="1" u="sng" dirty="0" smtClean="0">
                <a:solidFill>
                  <a:schemeClr val="accent2">
                    <a:lumMod val="75000"/>
                  </a:schemeClr>
                </a:solidFill>
              </a:rPr>
              <a:t>Structural Plan</a:t>
            </a:r>
            <a:endParaRPr lang="ar-JO" sz="2800" dirty="0"/>
          </a:p>
        </p:txBody>
      </p:sp>
      <p:pic>
        <p:nvPicPr>
          <p:cNvPr id="30721" name="Picture 1"/>
          <p:cNvPicPr>
            <a:picLocks noChangeAspect="1" noChangeArrowheads="1"/>
          </p:cNvPicPr>
          <p:nvPr/>
        </p:nvPicPr>
        <p:blipFill>
          <a:blip r:embed="rId2" cstate="print"/>
          <a:srcRect/>
          <a:stretch>
            <a:fillRect/>
          </a:stretch>
        </p:blipFill>
        <p:spPr bwMode="auto">
          <a:xfrm>
            <a:off x="1475656" y="1255219"/>
            <a:ext cx="5929354" cy="5602781"/>
          </a:xfrm>
          <a:prstGeom prst="rect">
            <a:avLst/>
          </a:prstGeom>
          <a:noFill/>
          <a:ln w="9525">
            <a:noFill/>
            <a:miter lim="800000"/>
            <a:headEnd/>
            <a:tailEnd/>
          </a:ln>
          <a:effectLst/>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28</a:t>
            </a:fld>
            <a:endParaRPr lang="ar-J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8"/>
          </a:xfrm>
        </p:spPr>
        <p:txBody>
          <a:bodyPr>
            <a:normAutofit/>
          </a:bodyPr>
          <a:lstStyle/>
          <a:p>
            <a:pPr algn="ctr"/>
            <a:r>
              <a:rPr lang="en-US" sz="2800" b="1" u="sng" dirty="0" smtClean="0">
                <a:solidFill>
                  <a:schemeClr val="accent2">
                    <a:lumMod val="75000"/>
                  </a:schemeClr>
                </a:solidFill>
              </a:rPr>
              <a:t>Design of slab</a:t>
            </a:r>
            <a:endParaRPr lang="ar-JO" sz="2800" b="1" u="sng" dirty="0">
              <a:solidFill>
                <a:schemeClr val="accent2">
                  <a:lumMod val="75000"/>
                </a:schemeClr>
              </a:solidFill>
            </a:endParaRPr>
          </a:p>
        </p:txBody>
      </p:sp>
      <p:sp>
        <p:nvSpPr>
          <p:cNvPr id="3" name="عنصر نائب للمحتوى 2"/>
          <p:cNvSpPr>
            <a:spLocks noGrp="1"/>
          </p:cNvSpPr>
          <p:nvPr>
            <p:ph sz="quarter" idx="1"/>
          </p:nvPr>
        </p:nvSpPr>
        <p:spPr>
          <a:xfrm>
            <a:off x="457200" y="1428736"/>
            <a:ext cx="8229600" cy="4895864"/>
          </a:xfrm>
        </p:spPr>
        <p:txBody>
          <a:bodyPr>
            <a:normAutofit/>
          </a:bodyPr>
          <a:lstStyle/>
          <a:p>
            <a:pPr algn="l" rtl="0">
              <a:lnSpc>
                <a:spcPct val="150000"/>
              </a:lnSpc>
              <a:buNone/>
            </a:pPr>
            <a:r>
              <a:rPr lang="en-US" sz="2000" b="1" dirty="0" smtClean="0">
                <a:latin typeface="Arial" pitchFamily="34" charset="0"/>
                <a:cs typeface="Arial" pitchFamily="34" charset="0"/>
              </a:rPr>
              <a:t> One Way Ribbed Slab in x direction</a:t>
            </a:r>
          </a:p>
          <a:p>
            <a:pPr algn="l" rtl="0">
              <a:lnSpc>
                <a:spcPct val="150000"/>
              </a:lnSpc>
              <a:buFont typeface="Wingdings" pitchFamily="2" charset="2"/>
              <a:buChar char="Ø"/>
            </a:pPr>
            <a:r>
              <a:rPr lang="en-US" sz="2000" dirty="0" smtClean="0">
                <a:latin typeface="Arial" pitchFamily="34" charset="0"/>
                <a:cs typeface="Arial" pitchFamily="34" charset="0"/>
              </a:rPr>
              <a:t>Slab thickness and dimensions</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p>
          <a:p>
            <a:pPr algn="l" rtl="0">
              <a:lnSpc>
                <a:spcPct val="150000"/>
              </a:lnSpc>
              <a:buNone/>
            </a:pPr>
            <a:r>
              <a:rPr lang="en-US" sz="2000" dirty="0" smtClean="0">
                <a:latin typeface="Arial" pitchFamily="34" charset="0"/>
                <a:cs typeface="Arial" pitchFamily="34" charset="0"/>
              </a:rPr>
              <a:t>Slab thickness =         = 0.3m</a:t>
            </a:r>
          </a:p>
          <a:p>
            <a:pPr lvl="0"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ar-JO" sz="2000" dirty="0"/>
          </a:p>
        </p:txBody>
      </p:sp>
      <p:pic>
        <p:nvPicPr>
          <p:cNvPr id="4" name="Picture 26"/>
          <p:cNvPicPr/>
          <p:nvPr/>
        </p:nvPicPr>
        <p:blipFill>
          <a:blip r:embed="rId3" cstate="print"/>
          <a:srcRect/>
          <a:stretch>
            <a:fillRect/>
          </a:stretch>
        </p:blipFill>
        <p:spPr bwMode="auto">
          <a:xfrm>
            <a:off x="2071670" y="3645024"/>
            <a:ext cx="4643470" cy="2069991"/>
          </a:xfrm>
          <a:prstGeom prst="rect">
            <a:avLst/>
          </a:prstGeom>
          <a:noFill/>
          <a:ln w="9525">
            <a:noFill/>
            <a:miter lim="800000"/>
            <a:headEnd/>
            <a:tailEnd/>
          </a:ln>
        </p:spPr>
      </p:pic>
      <p:graphicFrame>
        <p:nvGraphicFramePr>
          <p:cNvPr id="5" name="كائن 4"/>
          <p:cNvGraphicFramePr>
            <a:graphicFrameLocks noChangeAspect="1"/>
          </p:cNvGraphicFramePr>
          <p:nvPr/>
        </p:nvGraphicFramePr>
        <p:xfrm>
          <a:off x="2453324" y="2420888"/>
          <a:ext cx="504056" cy="648072"/>
        </p:xfrm>
        <a:graphic>
          <a:graphicData uri="http://schemas.openxmlformats.org/presentationml/2006/ole">
            <p:oleObj spid="_x0000_s136194" name="Equation" r:id="rId4" imgW="660240" imgH="838080" progId="Equation.3">
              <p:embed/>
            </p:oleObj>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29</a:t>
            </a:fld>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785818"/>
          </a:xfrm>
        </p:spPr>
        <p:txBody>
          <a:bodyPr>
            <a:normAutofit fontScale="90000"/>
          </a:bodyPr>
          <a:lstStyle/>
          <a:p>
            <a:pPr algn="ct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3100" b="1" u="sng" dirty="0" smtClean="0">
                <a:solidFill>
                  <a:schemeClr val="accent2">
                    <a:lumMod val="75000"/>
                  </a:schemeClr>
                </a:solidFill>
              </a:rPr>
              <a:t>Identifying the Project</a:t>
            </a:r>
            <a:endParaRPr lang="ar-JO" sz="3100" dirty="0"/>
          </a:p>
        </p:txBody>
      </p:sp>
      <p:sp>
        <p:nvSpPr>
          <p:cNvPr id="3" name="Content Placeholder 2"/>
          <p:cNvSpPr>
            <a:spLocks noGrp="1"/>
          </p:cNvSpPr>
          <p:nvPr>
            <p:ph sz="quarter" idx="1"/>
          </p:nvPr>
        </p:nvSpPr>
        <p:spPr>
          <a:xfrm>
            <a:off x="214282" y="1071546"/>
            <a:ext cx="8643998" cy="5572164"/>
          </a:xfrm>
        </p:spPr>
        <p:txBody>
          <a:bodyPr>
            <a:normAutofit/>
          </a:bodyPr>
          <a:lstStyle/>
          <a:p>
            <a:pPr algn="just" rtl="0">
              <a:lnSpc>
                <a:spcPct val="150000"/>
              </a:lnSpc>
              <a:buNone/>
            </a:pPr>
            <a:r>
              <a:rPr lang="en-US" sz="2800" dirty="0" smtClean="0"/>
              <a:t>    </a:t>
            </a:r>
            <a:r>
              <a:rPr lang="en-US" sz="2000" dirty="0" smtClean="0">
                <a:latin typeface="Arial" pitchFamily="34" charset="0"/>
                <a:cs typeface="Arial" pitchFamily="34" charset="0"/>
              </a:rPr>
              <a:t>This </a:t>
            </a:r>
            <a:r>
              <a:rPr lang="en-US" sz="2000" dirty="0">
                <a:latin typeface="Arial" pitchFamily="34" charset="0"/>
                <a:cs typeface="Arial" pitchFamily="34" charset="0"/>
              </a:rPr>
              <a:t>is a graduation project that introduces </a:t>
            </a:r>
            <a:r>
              <a:rPr lang="en-US" sz="2000" dirty="0" smtClean="0">
                <a:latin typeface="Arial" pitchFamily="34" charset="0"/>
                <a:cs typeface="Arial" pitchFamily="34" charset="0"/>
              </a:rPr>
              <a:t>a design of </a:t>
            </a:r>
            <a:r>
              <a:rPr lang="en-US" sz="2000" dirty="0">
                <a:latin typeface="Arial" pitchFamily="34" charset="0"/>
                <a:cs typeface="Arial" pitchFamily="34" charset="0"/>
              </a:rPr>
              <a:t>some </a:t>
            </a:r>
            <a:r>
              <a:rPr lang="en-US" sz="2000" dirty="0" smtClean="0">
                <a:latin typeface="Arial" pitchFamily="34" charset="0"/>
                <a:cs typeface="Arial" pitchFamily="34" charset="0"/>
              </a:rPr>
              <a:t>buildings and </a:t>
            </a:r>
            <a:r>
              <a:rPr lang="en-US" sz="2000" dirty="0">
                <a:latin typeface="Arial" pitchFamily="34" charset="0"/>
                <a:cs typeface="Arial" pitchFamily="34" charset="0"/>
              </a:rPr>
              <a:t>reservoirs in Nablus Waste Water Treatment Plant (WWTP</a:t>
            </a:r>
            <a:r>
              <a:rPr lang="en-US" sz="2000" dirty="0" smtClean="0">
                <a:latin typeface="Arial" pitchFamily="34" charset="0"/>
                <a:cs typeface="Arial" pitchFamily="34" charset="0"/>
              </a:rPr>
              <a:t>).</a:t>
            </a:r>
          </a:p>
          <a:p>
            <a:pPr algn="just" rtl="0">
              <a:lnSpc>
                <a:spcPct val="150000"/>
              </a:lnSpc>
              <a:buNone/>
            </a:pPr>
            <a:r>
              <a:rPr lang="en-US" sz="2000" dirty="0" smtClean="0">
                <a:latin typeface="Arial" pitchFamily="34" charset="0"/>
                <a:cs typeface="Arial" pitchFamily="34" charset="0"/>
              </a:rPr>
              <a:t>  This </a:t>
            </a:r>
            <a:r>
              <a:rPr lang="en-US" sz="2000" dirty="0">
                <a:latin typeface="Arial" pitchFamily="34" charset="0"/>
                <a:cs typeface="Arial" pitchFamily="34" charset="0"/>
              </a:rPr>
              <a:t>project will introduce the structural design </a:t>
            </a:r>
            <a:r>
              <a:rPr lang="en-US" sz="2000" dirty="0" smtClean="0">
                <a:latin typeface="Arial" pitchFamily="34" charset="0"/>
                <a:cs typeface="Arial" pitchFamily="34" charset="0"/>
              </a:rPr>
              <a:t>of :</a:t>
            </a:r>
          </a:p>
          <a:p>
            <a:pPr algn="just" rtl="0">
              <a:lnSpc>
                <a:spcPct val="150000"/>
              </a:lnSpc>
              <a:buFont typeface="Wingdings" pitchFamily="2" charset="2"/>
              <a:buChar char="Ø"/>
            </a:pPr>
            <a:r>
              <a:rPr lang="en-US" sz="2000" dirty="0" smtClean="0">
                <a:latin typeface="Arial" pitchFamily="34" charset="0"/>
                <a:cs typeface="Arial" pitchFamily="34" charset="0"/>
              </a:rPr>
              <a:t> Power Supply Building</a:t>
            </a:r>
          </a:p>
          <a:p>
            <a:pPr algn="just" rtl="0">
              <a:lnSpc>
                <a:spcPct val="150000"/>
              </a:lnSpc>
              <a:buFont typeface="Wingdings" pitchFamily="2" charset="2"/>
              <a:buChar char="Ø"/>
            </a:pPr>
            <a:r>
              <a:rPr lang="en-US" sz="2000" dirty="0" smtClean="0">
                <a:latin typeface="Arial" pitchFamily="34" charset="0"/>
                <a:cs typeface="Arial" pitchFamily="34" charset="0"/>
              </a:rPr>
              <a:t> Administration Building </a:t>
            </a:r>
          </a:p>
          <a:p>
            <a:pPr algn="just" rtl="0">
              <a:lnSpc>
                <a:spcPct val="150000"/>
              </a:lnSpc>
              <a:buFont typeface="Wingdings" pitchFamily="2" charset="2"/>
              <a:buChar char="Ø"/>
            </a:pPr>
            <a:r>
              <a:rPr lang="en-US" sz="2000" dirty="0" smtClean="0">
                <a:latin typeface="Arial" pitchFamily="34" charset="0"/>
                <a:cs typeface="Arial" pitchFamily="34" charset="0"/>
              </a:rPr>
              <a:t>Rectangular Aeration Tank</a:t>
            </a:r>
          </a:p>
          <a:p>
            <a:pPr algn="just" rtl="0">
              <a:lnSpc>
                <a:spcPct val="150000"/>
              </a:lnSpc>
              <a:buFont typeface="Wingdings" pitchFamily="2" charset="2"/>
              <a:buChar char="Ø"/>
            </a:pPr>
            <a:r>
              <a:rPr lang="en-US" sz="2000" dirty="0" smtClean="0">
                <a:latin typeface="Arial" pitchFamily="34" charset="0"/>
                <a:cs typeface="Arial" pitchFamily="34" charset="0"/>
              </a:rPr>
              <a:t>Circular Settling Tank.</a:t>
            </a:r>
            <a:endParaRPr lang="en-US" sz="2000" dirty="0">
              <a:latin typeface="Arial" pitchFamily="34" charset="0"/>
              <a:cs typeface="Arial" pitchFamily="34" charset="0"/>
            </a:endParaRPr>
          </a:p>
          <a:p>
            <a:pPr algn="l" rtl="0">
              <a:buNone/>
            </a:pPr>
            <a:endParaRPr lang="en-US" sz="2800" dirty="0" smtClean="0"/>
          </a:p>
          <a:p>
            <a:pPr algn="l" rtl="0">
              <a:buNone/>
            </a:pPr>
            <a:endParaRPr lang="en-US" sz="2800" dirty="0"/>
          </a:p>
          <a:p>
            <a:pPr algn="l" rtl="0">
              <a:buNone/>
            </a:pPr>
            <a:endParaRPr lang="ar-JO"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500042"/>
            <a:ext cx="8372476" cy="1143008"/>
          </a:xfrm>
        </p:spPr>
        <p:txBody>
          <a:bodyPr>
            <a:normAutofit fontScale="90000"/>
          </a:bodyPr>
          <a:lstStyle/>
          <a:p>
            <a:pPr algn="ctr"/>
            <a:r>
              <a:rPr lang="en-US" b="1" dirty="0" smtClean="0"/>
              <a:t/>
            </a:r>
            <a:br>
              <a:rPr lang="en-US" b="1" dirty="0" smtClean="0"/>
            </a:br>
            <a:r>
              <a:rPr lang="en-US" b="1" dirty="0" smtClean="0"/>
              <a:t/>
            </a:r>
            <a:br>
              <a:rPr lang="en-US" b="1" dirty="0" smtClean="0"/>
            </a:br>
            <a:r>
              <a:rPr lang="en-US" sz="3100" b="1" u="sng" dirty="0" smtClean="0">
                <a:solidFill>
                  <a:schemeClr val="accent2">
                    <a:lumMod val="75000"/>
                  </a:schemeClr>
                </a:solidFill>
              </a:rPr>
              <a:t>Bending Moments and Reinforcing Areas for Slab</a:t>
            </a:r>
            <a:endParaRPr lang="ar-JO" sz="3100" u="sng" dirty="0"/>
          </a:p>
        </p:txBody>
      </p:sp>
      <p:graphicFrame>
        <p:nvGraphicFramePr>
          <p:cNvPr id="4" name="عنصر نائب للمحتوى 3"/>
          <p:cNvGraphicFramePr>
            <a:graphicFrameLocks noGrp="1"/>
          </p:cNvGraphicFramePr>
          <p:nvPr>
            <p:ph sz="quarter" idx="1"/>
          </p:nvPr>
        </p:nvGraphicFramePr>
        <p:xfrm>
          <a:off x="500034" y="2071678"/>
          <a:ext cx="7467600" cy="3291840"/>
        </p:xfrm>
        <a:graphic>
          <a:graphicData uri="http://schemas.openxmlformats.org/drawingml/2006/table">
            <a:tbl>
              <a:tblPr rtl="1" firstRow="1" bandRow="1">
                <a:tableStyleId>{2D5ABB26-0587-4C30-8999-92F81FD0307C}</a:tableStyleId>
              </a:tblPr>
              <a:tblGrid>
                <a:gridCol w="975436"/>
                <a:gridCol w="1158164"/>
                <a:gridCol w="1066800"/>
                <a:gridCol w="988834"/>
                <a:gridCol w="1144766"/>
                <a:gridCol w="1066800"/>
                <a:gridCol w="1066800"/>
              </a:tblGrid>
              <a:tr h="370840">
                <a:tc>
                  <a:txBody>
                    <a:bodyPr/>
                    <a:lstStyle/>
                    <a:p>
                      <a:pPr algn="ctr" rtl="0">
                        <a:lnSpc>
                          <a:spcPct val="150000"/>
                        </a:lnSpc>
                        <a:spcAft>
                          <a:spcPts val="0"/>
                        </a:spcAft>
                      </a:pPr>
                      <a:r>
                        <a:rPr lang="en-US" sz="1800" dirty="0">
                          <a:latin typeface="Arial"/>
                          <a:ea typeface="Calibri"/>
                          <a:cs typeface="Arial"/>
                        </a:rPr>
                        <a:t>As used</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As min mm</a:t>
                      </a:r>
                      <a:r>
                        <a:rPr lang="en-US" sz="1800" baseline="30000" dirty="0">
                          <a:latin typeface="Arial"/>
                          <a:ea typeface="Calibri"/>
                          <a:cs typeface="Arial"/>
                        </a:rPr>
                        <a:t>2</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tabLst>
                          <a:tab pos="212090" algn="ctr"/>
                          <a:tab pos="424180" algn="r"/>
                        </a:tabLst>
                      </a:pPr>
                      <a:r>
                        <a:rPr lang="en-US" sz="1800" dirty="0">
                          <a:latin typeface="Arial"/>
                          <a:ea typeface="Calibri"/>
                          <a:cs typeface="Arial"/>
                        </a:rPr>
                        <a:t>As</a:t>
                      </a:r>
                      <a:endParaRPr lang="en-US" sz="1800" dirty="0">
                        <a:latin typeface="Arial"/>
                        <a:ea typeface="Times New Roman"/>
                        <a:cs typeface="Arial"/>
                      </a:endParaRPr>
                    </a:p>
                    <a:p>
                      <a:pPr algn="ctr" rtl="0">
                        <a:lnSpc>
                          <a:spcPct val="150000"/>
                        </a:lnSpc>
                        <a:spcAft>
                          <a:spcPts val="0"/>
                        </a:spcAft>
                        <a:tabLst>
                          <a:tab pos="212090" algn="ctr"/>
                          <a:tab pos="424180" algn="r"/>
                        </a:tabLst>
                      </a:pPr>
                      <a:r>
                        <a:rPr lang="en-US" sz="1800" dirty="0">
                          <a:latin typeface="Arial"/>
                          <a:ea typeface="Calibri"/>
                          <a:cs typeface="Arial"/>
                        </a:rPr>
                        <a:t>mm</a:t>
                      </a:r>
                      <a:r>
                        <a:rPr lang="en-US" sz="1800" baseline="30000" dirty="0">
                          <a:latin typeface="Arial"/>
                          <a:ea typeface="Calibri"/>
                          <a:cs typeface="Arial"/>
                        </a:rPr>
                        <a:t>2</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ρ</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solidFill>
                            <a:srgbClr val="000000"/>
                          </a:solidFill>
                          <a:latin typeface="Arial"/>
                          <a:ea typeface="Calibri"/>
                          <a:cs typeface="Arial"/>
                        </a:rPr>
                        <a:t>Moment/section cut length</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smtClean="0">
                          <a:latin typeface="Arial"/>
                          <a:ea typeface="Calibri"/>
                          <a:cs typeface="Arial"/>
                        </a:rPr>
                        <a:t>Moment (KN.m) </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Section cut #</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0">
                        <a:lnSpc>
                          <a:spcPct val="150000"/>
                        </a:lnSpc>
                        <a:spcAft>
                          <a:spcPts val="0"/>
                        </a:spcAft>
                      </a:pPr>
                      <a:r>
                        <a:rPr lang="en-US" sz="1800">
                          <a:latin typeface="Arial"/>
                          <a:ea typeface="Calibri"/>
                          <a:cs typeface="Arial"/>
                        </a:rPr>
                        <a:t>2 ø12</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125</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164</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0.00437</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14.83</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smtClean="0">
                          <a:latin typeface="Arial"/>
                          <a:ea typeface="Calibri"/>
                          <a:cs typeface="Arial"/>
                        </a:rPr>
                        <a:t>190.265</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1</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0">
                        <a:lnSpc>
                          <a:spcPct val="150000"/>
                        </a:lnSpc>
                        <a:spcAft>
                          <a:spcPts val="0"/>
                        </a:spcAft>
                      </a:pPr>
                      <a:r>
                        <a:rPr lang="en-US" sz="1800">
                          <a:latin typeface="Arial"/>
                          <a:ea typeface="Calibri"/>
                          <a:cs typeface="Arial"/>
                        </a:rPr>
                        <a:t>2 ø16</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125</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315</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0.0084</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27.4</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smtClean="0">
                          <a:latin typeface="Arial"/>
                          <a:ea typeface="Calibri"/>
                          <a:cs typeface="Arial"/>
                        </a:rPr>
                        <a:t>351.98</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2</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0">
                        <a:lnSpc>
                          <a:spcPct val="150000"/>
                        </a:lnSpc>
                        <a:spcAft>
                          <a:spcPts val="0"/>
                        </a:spcAft>
                      </a:pPr>
                      <a:r>
                        <a:rPr lang="en-US" sz="1800">
                          <a:latin typeface="Arial"/>
                          <a:ea typeface="Calibri"/>
                          <a:cs typeface="Arial"/>
                        </a:rPr>
                        <a:t>2ø12</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125</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86.6</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0.00063</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8.18</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smtClean="0">
                          <a:latin typeface="Arial"/>
                          <a:ea typeface="Calibri"/>
                          <a:cs typeface="Arial"/>
                        </a:rPr>
                        <a:t>104.967</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3</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0">
                        <a:lnSpc>
                          <a:spcPct val="150000"/>
                        </a:lnSpc>
                        <a:spcAft>
                          <a:spcPts val="0"/>
                        </a:spcAft>
                      </a:pPr>
                      <a:r>
                        <a:rPr lang="en-US" sz="1800">
                          <a:latin typeface="Arial"/>
                          <a:ea typeface="Calibri"/>
                          <a:cs typeface="Arial"/>
                        </a:rPr>
                        <a:t>2ø12</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125</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22.27</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0.00027</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3.52</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smtClean="0">
                          <a:latin typeface="Arial"/>
                          <a:ea typeface="Calibri"/>
                          <a:cs typeface="Arial"/>
                        </a:rPr>
                        <a:t>45.19</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4</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0">
                        <a:lnSpc>
                          <a:spcPct val="150000"/>
                        </a:lnSpc>
                        <a:spcAft>
                          <a:spcPts val="0"/>
                        </a:spcAft>
                      </a:pPr>
                      <a:r>
                        <a:rPr lang="en-US" sz="1800">
                          <a:latin typeface="Arial"/>
                          <a:ea typeface="Calibri"/>
                          <a:cs typeface="Arial"/>
                        </a:rPr>
                        <a:t>2ø12</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125</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262</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0.0019</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a:latin typeface="Arial"/>
                          <a:ea typeface="Calibri"/>
                          <a:cs typeface="Arial"/>
                        </a:rPr>
                        <a:t>24.33</a:t>
                      </a:r>
                      <a:endParaRPr lang="en-US" sz="180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smtClean="0">
                          <a:latin typeface="Arial"/>
                          <a:ea typeface="Calibri"/>
                          <a:cs typeface="Arial"/>
                        </a:rPr>
                        <a:t>312.3</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50000"/>
                        </a:lnSpc>
                        <a:spcAft>
                          <a:spcPts val="0"/>
                        </a:spcAft>
                      </a:pPr>
                      <a:r>
                        <a:rPr lang="en-US" sz="1800" dirty="0">
                          <a:latin typeface="Arial"/>
                          <a:ea typeface="Calibri"/>
                          <a:cs typeface="Arial"/>
                        </a:rPr>
                        <a:t>5</a:t>
                      </a:r>
                      <a:endParaRPr lang="en-US" sz="1800" dirty="0">
                        <a:latin typeface="Arial"/>
                        <a:ea typeface="Times New Roman"/>
                        <a:cs typeface="Arial"/>
                      </a:endParaRPr>
                    </a:p>
                  </a:txBody>
                  <a:tcPr marL="62230" marR="622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30</a:t>
            </a:fld>
            <a:endParaRPr lang="ar-JO" dirty="0"/>
          </a:p>
        </p:txBody>
      </p:sp>
      <p:sp>
        <p:nvSpPr>
          <p:cNvPr id="6" name="Rectangle 5"/>
          <p:cNvSpPr/>
          <p:nvPr/>
        </p:nvSpPr>
        <p:spPr>
          <a:xfrm>
            <a:off x="500034" y="1630908"/>
            <a:ext cx="4286280" cy="369332"/>
          </a:xfrm>
          <a:prstGeom prst="rect">
            <a:avLst/>
          </a:prstGeom>
        </p:spPr>
        <p:txBody>
          <a:bodyPr wrap="square">
            <a:spAutoFit/>
          </a:bodyPr>
          <a:lstStyle/>
          <a:p>
            <a:pPr algn="l"/>
            <a:r>
              <a:rPr lang="en-US" dirty="0" smtClean="0">
                <a:latin typeface="Arial" pitchFamily="34" charset="0"/>
                <a:cs typeface="Arial" pitchFamily="34" charset="0"/>
              </a:rPr>
              <a:t>Table 8: Final Reinforcement in Slab  </a:t>
            </a:r>
            <a:endParaRPr lang="ar-JO"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85818"/>
          </a:xfrm>
        </p:spPr>
        <p:txBody>
          <a:bodyPr>
            <a:normAutofit/>
          </a:bodyPr>
          <a:lstStyle/>
          <a:p>
            <a:pPr algn="ctr"/>
            <a:r>
              <a:rPr lang="en-US" sz="2800" b="1" u="sng" dirty="0" smtClean="0">
                <a:solidFill>
                  <a:schemeClr val="accent2">
                    <a:lumMod val="75000"/>
                  </a:schemeClr>
                </a:solidFill>
              </a:rPr>
              <a:t>Design of beam</a:t>
            </a:r>
            <a:endParaRPr lang="ar-JO" sz="2800" b="1" u="sng" dirty="0">
              <a:solidFill>
                <a:schemeClr val="accent2">
                  <a:lumMod val="75000"/>
                </a:schemeClr>
              </a:solidFill>
            </a:endParaRPr>
          </a:p>
        </p:txBody>
      </p:sp>
      <p:sp>
        <p:nvSpPr>
          <p:cNvPr id="3" name="عنصر نائب للمحتوى 2"/>
          <p:cNvSpPr>
            <a:spLocks noGrp="1"/>
          </p:cNvSpPr>
          <p:nvPr>
            <p:ph sz="quarter" idx="1"/>
          </p:nvPr>
        </p:nvSpPr>
        <p:spPr>
          <a:xfrm>
            <a:off x="285720" y="1357298"/>
            <a:ext cx="8401080" cy="4967302"/>
          </a:xfrm>
        </p:spPr>
        <p:txBody>
          <a:bodyPr>
            <a:normAutofit/>
          </a:bodyPr>
          <a:lstStyle/>
          <a:p>
            <a:pPr algn="l" rtl="0">
              <a:lnSpc>
                <a:spcPct val="150000"/>
              </a:lnSpc>
              <a:buNone/>
            </a:pPr>
            <a:r>
              <a:rPr lang="en-US" sz="2000" b="1" dirty="0" smtClean="0">
                <a:latin typeface="Arial" pitchFamily="34" charset="0"/>
                <a:cs typeface="Arial" pitchFamily="34" charset="0"/>
              </a:rPr>
              <a:t>Design of B4- 500*300 mm</a:t>
            </a:r>
          </a:p>
          <a:p>
            <a:pPr algn="l" rtl="0">
              <a:lnSpc>
                <a:spcPct val="150000"/>
              </a:lnSpc>
              <a:buFont typeface="Wingdings" pitchFamily="2" charset="2"/>
              <a:buChar char="Ø"/>
            </a:pPr>
            <a:r>
              <a:rPr lang="en-US" sz="2000" dirty="0" smtClean="0">
                <a:latin typeface="Arial" pitchFamily="34" charset="0"/>
                <a:cs typeface="Arial" pitchFamily="34" charset="0"/>
              </a:rPr>
              <a:t>Flexure reinforcement</a:t>
            </a:r>
          </a:p>
          <a:p>
            <a:pPr algn="l" rtl="0">
              <a:lnSpc>
                <a:spcPct val="150000"/>
              </a:lnSpc>
              <a:buNone/>
            </a:pPr>
            <a:r>
              <a:rPr lang="en-US" sz="2000" dirty="0" smtClean="0">
                <a:latin typeface="Arial" pitchFamily="34" charset="0"/>
                <a:cs typeface="Arial" pitchFamily="34" charset="0"/>
              </a:rPr>
              <a:t>Width =500mm    depth=300mm     </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=0.011</a:t>
            </a:r>
          </a:p>
          <a:p>
            <a:pPr algn="l" rtl="0">
              <a:lnSpc>
                <a:spcPct val="150000"/>
              </a:lnSpc>
              <a:buNone/>
            </a:pPr>
            <a:r>
              <a:rPr lang="en-US" sz="2000" dirty="0" smtClean="0">
                <a:latin typeface="Arial" pitchFamily="34" charset="0"/>
                <a:cs typeface="Arial" pitchFamily="34" charset="0"/>
              </a:rPr>
              <a:t>Mu - = 116.05KN.m    →   </a:t>
            </a:r>
            <a:r>
              <a:rPr lang="en-US" sz="2000" dirty="0" smtClean="0">
                <a:latin typeface="Arial" pitchFamily="34" charset="0"/>
                <a:ea typeface="Times New Roman" pitchFamily="18" charset="0"/>
                <a:cs typeface="Arial" pitchFamily="34" charset="0"/>
              </a:rPr>
              <a:t>As = 1383.6 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p>
          <a:p>
            <a:pPr algn="l" rtl="0">
              <a:lnSpc>
                <a:spcPct val="150000"/>
              </a:lnSpc>
              <a:buNone/>
            </a:pPr>
            <a:r>
              <a:rPr lang="en-US" sz="2000" dirty="0" smtClean="0">
                <a:latin typeface="Arial" pitchFamily="34" charset="0"/>
                <a:cs typeface="Arial" pitchFamily="34" charset="0"/>
              </a:rPr>
              <a:t>Mu+ =77.6 </a:t>
            </a:r>
            <a:r>
              <a:rPr lang="en-US" sz="2000" dirty="0" err="1" smtClean="0">
                <a:latin typeface="Arial" pitchFamily="34" charset="0"/>
                <a:cs typeface="Arial" pitchFamily="34" charset="0"/>
              </a:rPr>
              <a:t>KN.m</a:t>
            </a:r>
            <a:r>
              <a:rPr lang="en-US" sz="2000" dirty="0" smtClean="0">
                <a:latin typeface="Arial" pitchFamily="34" charset="0"/>
                <a:cs typeface="Arial" pitchFamily="34" charset="0"/>
              </a:rPr>
              <a:t>        →   As = 884</a:t>
            </a:r>
            <a:r>
              <a:rPr lang="en-US" sz="2000" dirty="0" smtClean="0">
                <a:latin typeface="Arial" pitchFamily="34" charset="0"/>
                <a:ea typeface="Times New Roman" pitchFamily="18" charset="0"/>
                <a:cs typeface="Arial" pitchFamily="34" charset="0"/>
              </a:rPr>
              <a:t> 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p>
          <a:p>
            <a:pPr algn="l" rtl="0">
              <a:lnSpc>
                <a:spcPct val="150000"/>
              </a:lnSpc>
              <a:buNone/>
            </a:pPr>
            <a:endParaRPr lang="en-US" sz="2800" dirty="0" smtClean="0"/>
          </a:p>
          <a:p>
            <a:pPr algn="l" rtl="0">
              <a:buNone/>
            </a:pPr>
            <a:endParaRPr lang="en-US" sz="2800" dirty="0" smtClean="0">
              <a:latin typeface="Arial" pitchFamily="34" charset="0"/>
              <a:ea typeface="Times New Roman" pitchFamily="18" charset="0"/>
              <a:cs typeface="Arial" pitchFamily="34" charset="0"/>
            </a:endParaRPr>
          </a:p>
          <a:p>
            <a:pPr algn="l" rtl="0">
              <a:buNone/>
            </a:pPr>
            <a:endParaRPr lang="en-US" dirty="0" smtClean="0"/>
          </a:p>
          <a:p>
            <a:pPr algn="l" rtl="0">
              <a:buNone/>
            </a:pPr>
            <a:endParaRPr lang="en-US" b="1" dirty="0"/>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31</a:t>
            </a:fld>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14380"/>
          </a:xfrm>
        </p:spPr>
        <p:txBody>
          <a:bodyPr>
            <a:normAutofit/>
          </a:bodyPr>
          <a:lstStyle/>
          <a:p>
            <a:pPr algn="ctr"/>
            <a:r>
              <a:rPr lang="en-US" sz="2800" b="1" u="sng" dirty="0" smtClean="0">
                <a:solidFill>
                  <a:schemeClr val="accent2">
                    <a:lumMod val="75000"/>
                  </a:schemeClr>
                </a:solidFill>
              </a:rPr>
              <a:t>Design of beam</a:t>
            </a:r>
            <a:endParaRPr lang="ar-JO" sz="2800" dirty="0"/>
          </a:p>
        </p:txBody>
      </p:sp>
      <p:sp>
        <p:nvSpPr>
          <p:cNvPr id="3" name="عنصر نائب للمحتوى 2"/>
          <p:cNvSpPr>
            <a:spLocks noGrp="1"/>
          </p:cNvSpPr>
          <p:nvPr>
            <p:ph sz="quarter" idx="1"/>
          </p:nvPr>
        </p:nvSpPr>
        <p:spPr>
          <a:xfrm>
            <a:off x="457200" y="1285860"/>
            <a:ext cx="8472518" cy="5038740"/>
          </a:xfrm>
        </p:spPr>
        <p:txBody>
          <a:bodyPr>
            <a:normAutofit/>
          </a:bodyPr>
          <a:lstStyle/>
          <a:p>
            <a:pPr algn="l" rtl="0">
              <a:lnSpc>
                <a:spcPct val="150000"/>
              </a:lnSpc>
              <a:buFont typeface="Wingdings" pitchFamily="2" charset="2"/>
              <a:buChar char="Ø"/>
            </a:pPr>
            <a:r>
              <a:rPr lang="en-US" sz="2000" b="1" dirty="0" smtClean="0">
                <a:latin typeface="Arial" pitchFamily="34" charset="0"/>
                <a:cs typeface="Arial" pitchFamily="34" charset="0"/>
              </a:rPr>
              <a:t>Shear  reinforcement</a:t>
            </a: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Vu =153.19KN</a:t>
            </a:r>
          </a:p>
          <a:p>
            <a:pPr algn="l" rtl="0">
              <a:lnSpc>
                <a:spcPct val="150000"/>
              </a:lnSpc>
              <a:buNone/>
            </a:pPr>
            <a:r>
              <a:rPr lang="en-US" sz="2000" dirty="0" err="1" smtClean="0">
                <a:latin typeface="Arial" pitchFamily="34" charset="0"/>
                <a:cs typeface="Arial" pitchFamily="34" charset="0"/>
              </a:rPr>
              <a:t>Vn</a:t>
            </a:r>
            <a:r>
              <a:rPr lang="en-US" sz="2000" dirty="0" smtClean="0">
                <a:latin typeface="Arial" pitchFamily="34" charset="0"/>
                <a:cs typeface="Arial" pitchFamily="34" charset="0"/>
              </a:rPr>
              <a:t> = Vu/Φ = 204.25 KN.</a:t>
            </a:r>
          </a:p>
          <a:p>
            <a:pPr algn="l" rtl="0">
              <a:lnSpc>
                <a:spcPct val="150000"/>
              </a:lnSpc>
              <a:buNone/>
            </a:pPr>
            <a:endParaRPr lang="en-US" sz="2000" b="1" u="sng" dirty="0" smtClean="0">
              <a:latin typeface="Arial" pitchFamily="34" charset="0"/>
              <a:cs typeface="Arial" pitchFamily="34" charset="0"/>
            </a:endParaRPr>
          </a:p>
          <a:p>
            <a:pPr algn="l" rtl="0">
              <a:lnSpc>
                <a:spcPct val="150000"/>
              </a:lnSpc>
              <a:buNone/>
            </a:pPr>
            <a:endParaRPr lang="en-US" sz="2000" b="1" u="sng"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Since, </a:t>
            </a:r>
            <a:r>
              <a:rPr lang="en-US" sz="2000" dirty="0" err="1" smtClean="0">
                <a:latin typeface="Arial" pitchFamily="34" charset="0"/>
                <a:cs typeface="Arial" pitchFamily="34" charset="0"/>
              </a:rPr>
              <a:t>Vn</a:t>
            </a:r>
            <a:r>
              <a:rPr lang="en-US" sz="2000" dirty="0" smtClean="0">
                <a:latin typeface="Arial" pitchFamily="34" charset="0"/>
                <a:cs typeface="Arial" pitchFamily="34" charset="0"/>
              </a:rPr>
              <a:t> &gt;1/2 </a:t>
            </a:r>
            <a:r>
              <a:rPr lang="en-US" sz="2000" dirty="0" err="1" smtClean="0">
                <a:latin typeface="Arial" pitchFamily="34" charset="0"/>
                <a:cs typeface="Arial" pitchFamily="34" charset="0"/>
              </a:rPr>
              <a:t>Vc</a:t>
            </a:r>
            <a:r>
              <a:rPr lang="en-US" sz="2000" dirty="0" smtClean="0">
                <a:latin typeface="Arial" pitchFamily="34" charset="0"/>
                <a:cs typeface="Arial" pitchFamily="34" charset="0"/>
              </a:rPr>
              <a:t>    then use shear reinforcement</a:t>
            </a:r>
          </a:p>
          <a:p>
            <a:pPr algn="l" rtl="0">
              <a:lnSpc>
                <a:spcPct val="150000"/>
              </a:lnSpc>
              <a:buNone/>
            </a:pPr>
            <a:r>
              <a:rPr lang="en-US" sz="2000" dirty="0" smtClean="0">
                <a:latin typeface="Arial" pitchFamily="34" charset="0"/>
                <a:cs typeface="Arial" pitchFamily="34" charset="0"/>
              </a:rPr>
              <a:t>Vs = </a:t>
            </a:r>
            <a:r>
              <a:rPr lang="en-US" sz="2000" dirty="0" err="1" smtClean="0">
                <a:latin typeface="Arial" pitchFamily="34" charset="0"/>
                <a:cs typeface="Arial" pitchFamily="34" charset="0"/>
              </a:rPr>
              <a:t>Vn</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Vc</a:t>
            </a:r>
            <a:r>
              <a:rPr lang="en-US" sz="2000" dirty="0" smtClean="0">
                <a:latin typeface="Arial" pitchFamily="34" charset="0"/>
                <a:cs typeface="Arial" pitchFamily="34" charset="0"/>
              </a:rPr>
              <a:t> = 102.19 KN</a:t>
            </a:r>
          </a:p>
          <a:p>
            <a:pPr algn="l" rtl="0">
              <a:lnSpc>
                <a:spcPct val="150000"/>
              </a:lnSpc>
              <a:buNone/>
            </a:pPr>
            <a:r>
              <a:rPr lang="en-US" sz="2000" dirty="0" smtClean="0">
                <a:latin typeface="Arial" pitchFamily="34" charset="0"/>
                <a:cs typeface="Arial" pitchFamily="34" charset="0"/>
              </a:rPr>
              <a:t>Av/s=Vs/fy*d = 0.973</a:t>
            </a:r>
          </a:p>
          <a:p>
            <a:pPr algn="l" rtl="0">
              <a:lnSpc>
                <a:spcPct val="150000"/>
              </a:lnSpc>
              <a:buNone/>
            </a:pPr>
            <a:endParaRPr lang="en-US" sz="2800" dirty="0" smtClean="0"/>
          </a:p>
          <a:p>
            <a:pPr algn="l" rtl="0">
              <a:buNone/>
            </a:pPr>
            <a:endParaRPr lang="en-US" dirty="0" smtClean="0"/>
          </a:p>
          <a:p>
            <a:pPr algn="l" rtl="0"/>
            <a:endParaRPr lang="ar-JO" dirty="0"/>
          </a:p>
        </p:txBody>
      </p:sp>
      <p:graphicFrame>
        <p:nvGraphicFramePr>
          <p:cNvPr id="4" name="كائن 3"/>
          <p:cNvGraphicFramePr>
            <a:graphicFrameLocks noChangeAspect="1"/>
          </p:cNvGraphicFramePr>
          <p:nvPr/>
        </p:nvGraphicFramePr>
        <p:xfrm>
          <a:off x="611560" y="2996952"/>
          <a:ext cx="4896544" cy="720080"/>
        </p:xfrm>
        <a:graphic>
          <a:graphicData uri="http://schemas.openxmlformats.org/presentationml/2006/ole">
            <p:oleObj spid="_x0000_s138242" name="Equation" r:id="rId3" imgW="4495680" imgH="863280" progId="Equation.3">
              <p:embed/>
            </p:oleObj>
          </a:graphicData>
        </a:graphic>
      </p:graphicFrame>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32</a:t>
            </a:fld>
            <a:endParaRPr lang="ar-J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85818"/>
          </a:xfrm>
        </p:spPr>
        <p:txBody>
          <a:bodyPr>
            <a:normAutofit/>
          </a:bodyPr>
          <a:lstStyle/>
          <a:p>
            <a:pPr algn="ctr"/>
            <a:r>
              <a:rPr lang="en-US" sz="2800" b="1" u="sng" dirty="0" smtClean="0">
                <a:solidFill>
                  <a:schemeClr val="accent2">
                    <a:lumMod val="75000"/>
                  </a:schemeClr>
                </a:solidFill>
              </a:rPr>
              <a:t>Design of beam</a:t>
            </a:r>
            <a:endParaRPr lang="ar-JO" sz="2800" dirty="0"/>
          </a:p>
        </p:txBody>
      </p:sp>
      <p:sp>
        <p:nvSpPr>
          <p:cNvPr id="3" name="عنصر نائب للمحتوى 2"/>
          <p:cNvSpPr>
            <a:spLocks noGrp="1"/>
          </p:cNvSpPr>
          <p:nvPr>
            <p:ph sz="quarter" idx="1"/>
          </p:nvPr>
        </p:nvSpPr>
        <p:spPr>
          <a:xfrm>
            <a:off x="285720" y="1428736"/>
            <a:ext cx="8643998" cy="4895864"/>
          </a:xfrm>
        </p:spPr>
        <p:txBody>
          <a:bodyPr>
            <a:normAutofit/>
          </a:bodyPr>
          <a:lstStyle/>
          <a:p>
            <a:pPr algn="l" rtl="0">
              <a:lnSpc>
                <a:spcPct val="150000"/>
              </a:lnSpc>
              <a:buFont typeface="Wingdings" pitchFamily="2" charset="2"/>
              <a:buChar char="Ø"/>
            </a:pPr>
            <a:r>
              <a:rPr lang="en-US" sz="2000" b="1" dirty="0" smtClean="0">
                <a:latin typeface="Arial" pitchFamily="34" charset="0"/>
                <a:cs typeface="Arial" pitchFamily="34" charset="0"/>
              </a:rPr>
              <a:t>Torsion reinforcement:</a:t>
            </a:r>
          </a:p>
          <a:p>
            <a:pPr algn="l" rtl="0">
              <a:lnSpc>
                <a:spcPct val="150000"/>
              </a:lnSpc>
              <a:buNone/>
            </a:pPr>
            <a:r>
              <a:rPr lang="en-US" sz="2000" dirty="0" err="1" smtClean="0">
                <a:latin typeface="Arial" pitchFamily="34" charset="0"/>
                <a:cs typeface="Arial" pitchFamily="34" charset="0"/>
              </a:rPr>
              <a:t>Tu</a:t>
            </a:r>
            <a:r>
              <a:rPr lang="en-US" sz="2000" dirty="0" smtClean="0">
                <a:latin typeface="Arial" pitchFamily="34" charset="0"/>
                <a:cs typeface="Arial" pitchFamily="34" charset="0"/>
              </a:rPr>
              <a:t> =4.41 </a:t>
            </a:r>
            <a:r>
              <a:rPr lang="en-US" sz="2000" dirty="0" err="1" smtClean="0">
                <a:latin typeface="Arial" pitchFamily="34" charset="0"/>
                <a:cs typeface="Arial" pitchFamily="34" charset="0"/>
              </a:rPr>
              <a:t>KN.m</a:t>
            </a: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dirty="0" err="1" smtClean="0">
                <a:latin typeface="Arial" pitchFamily="34" charset="0"/>
                <a:cs typeface="Arial" pitchFamily="34" charset="0"/>
              </a:rPr>
              <a:t>Tu</a:t>
            </a:r>
            <a:r>
              <a:rPr lang="en-US" sz="2000" dirty="0" smtClean="0">
                <a:latin typeface="Arial" pitchFamily="34" charset="0"/>
                <a:cs typeface="Arial" pitchFamily="34" charset="0"/>
              </a:rPr>
              <a:t> &gt;</a:t>
            </a:r>
            <a:r>
              <a:rPr lang="en-US" sz="2000" dirty="0" err="1" smtClean="0">
                <a:latin typeface="Arial" pitchFamily="34" charset="0"/>
                <a:cs typeface="Arial" pitchFamily="34" charset="0"/>
              </a:rPr>
              <a:t>Tth</a:t>
            </a:r>
            <a:r>
              <a:rPr lang="en-US" sz="2000" dirty="0" smtClean="0">
                <a:latin typeface="Arial" pitchFamily="34" charset="0"/>
                <a:cs typeface="Arial" pitchFamily="34" charset="0"/>
              </a:rPr>
              <a:t> so there is a need for torsion reinforcement</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buNone/>
            </a:pPr>
            <a:endParaRPr lang="en-US" sz="2000" dirty="0" smtClean="0">
              <a:latin typeface="Arial" pitchFamily="34" charset="0"/>
              <a:cs typeface="Arial" pitchFamily="34" charset="0"/>
            </a:endParaRPr>
          </a:p>
          <a:p>
            <a:pPr algn="l" rtl="0">
              <a:buNone/>
            </a:pPr>
            <a:endParaRPr lang="en-US" sz="2000" dirty="0" smtClean="0"/>
          </a:p>
          <a:p>
            <a:pPr algn="l" rtl="0">
              <a:buNone/>
            </a:pPr>
            <a:endParaRPr lang="en-US" sz="2800" dirty="0" smtClean="0"/>
          </a:p>
          <a:p>
            <a:pPr algn="l" rtl="0"/>
            <a:endParaRPr lang="ar-JO" sz="2800" dirty="0"/>
          </a:p>
        </p:txBody>
      </p:sp>
      <p:graphicFrame>
        <p:nvGraphicFramePr>
          <p:cNvPr id="4" name="كائن 3"/>
          <p:cNvGraphicFramePr>
            <a:graphicFrameLocks noChangeAspect="1"/>
          </p:cNvGraphicFramePr>
          <p:nvPr/>
        </p:nvGraphicFramePr>
        <p:xfrm>
          <a:off x="467544" y="2564904"/>
          <a:ext cx="4536504" cy="648072"/>
        </p:xfrm>
        <a:graphic>
          <a:graphicData uri="http://schemas.openxmlformats.org/presentationml/2006/ole">
            <p:oleObj spid="_x0000_s139266" name="Equation" r:id="rId3" imgW="5105160" imgH="939600" progId="Equation.3">
              <p:embed/>
            </p:oleObj>
          </a:graphicData>
        </a:graphic>
      </p:graphicFrame>
      <p:graphicFrame>
        <p:nvGraphicFramePr>
          <p:cNvPr id="5" name="كائن 4"/>
          <p:cNvGraphicFramePr>
            <a:graphicFrameLocks noChangeAspect="1"/>
          </p:cNvGraphicFramePr>
          <p:nvPr/>
        </p:nvGraphicFramePr>
        <p:xfrm>
          <a:off x="539750" y="4221163"/>
          <a:ext cx="3960813" cy="779462"/>
        </p:xfrm>
        <a:graphic>
          <a:graphicData uri="http://schemas.openxmlformats.org/presentationml/2006/ole">
            <p:oleObj spid="_x0000_s139267" name="Equation" r:id="rId4" imgW="4762440" imgH="914400" progId="Equation.3">
              <p:embed/>
            </p:oleObj>
          </a:graphicData>
        </a:graphic>
      </p:graphicFrame>
      <p:graphicFrame>
        <p:nvGraphicFramePr>
          <p:cNvPr id="6" name="كائن 5"/>
          <p:cNvGraphicFramePr>
            <a:graphicFrameLocks noChangeAspect="1"/>
          </p:cNvGraphicFramePr>
          <p:nvPr/>
        </p:nvGraphicFramePr>
        <p:xfrm>
          <a:off x="467544" y="5373216"/>
          <a:ext cx="4033018" cy="648072"/>
        </p:xfrm>
        <a:graphic>
          <a:graphicData uri="http://schemas.openxmlformats.org/presentationml/2006/ole">
            <p:oleObj spid="_x0000_s139268" name="Equation" r:id="rId5" imgW="5029200" imgH="838080" progId="Equation.3">
              <p:embed/>
            </p:oleObj>
          </a:graphicData>
        </a:graphic>
      </p:graphicFrame>
      <p:sp>
        <p:nvSpPr>
          <p:cNvPr id="7" name="TextBox 6"/>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33</a:t>
            </a:fld>
            <a:endParaRPr lang="ar-J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642942"/>
          </a:xfrm>
        </p:spPr>
        <p:txBody>
          <a:bodyPr>
            <a:normAutofit/>
          </a:bodyPr>
          <a:lstStyle/>
          <a:p>
            <a:pPr algn="ctr"/>
            <a:r>
              <a:rPr lang="en-US" sz="2800" b="1" u="sng" dirty="0" smtClean="0">
                <a:solidFill>
                  <a:schemeClr val="accent2">
                    <a:lumMod val="75000"/>
                  </a:schemeClr>
                </a:solidFill>
              </a:rPr>
              <a:t>Design of beam</a:t>
            </a:r>
            <a:endParaRPr lang="ar-JO" sz="2800" dirty="0"/>
          </a:p>
        </p:txBody>
      </p:sp>
      <p:sp>
        <p:nvSpPr>
          <p:cNvPr id="3" name="عنصر نائب للمحتوى 2"/>
          <p:cNvSpPr>
            <a:spLocks noGrp="1"/>
          </p:cNvSpPr>
          <p:nvPr>
            <p:ph sz="quarter" idx="1"/>
          </p:nvPr>
        </p:nvSpPr>
        <p:spPr>
          <a:xfrm>
            <a:off x="285720" y="1285860"/>
            <a:ext cx="8401080" cy="5038740"/>
          </a:xfrm>
        </p:spPr>
        <p:txBody>
          <a:bodyPr>
            <a:normAutofit/>
          </a:bodyPr>
          <a:lstStyle/>
          <a:p>
            <a:pPr algn="l" rtl="0">
              <a:buNone/>
            </a:pPr>
            <a:r>
              <a:rPr lang="en-US" sz="2000" dirty="0" smtClean="0">
                <a:latin typeface="Arial" pitchFamily="34" charset="0"/>
                <a:cs typeface="Arial" pitchFamily="34" charset="0"/>
              </a:rPr>
              <a:t>S=157/1.21 =130 mm</a:t>
            </a:r>
          </a:p>
          <a:p>
            <a:pPr algn="l" rtl="0">
              <a:buNone/>
            </a:pPr>
            <a:r>
              <a:rPr lang="en-US" sz="2000" dirty="0" smtClean="0">
                <a:latin typeface="Arial" pitchFamily="34" charset="0"/>
                <a:cs typeface="Arial" pitchFamily="34" charset="0"/>
              </a:rPr>
              <a:t>Use stirrups 1</a:t>
            </a:r>
            <a:r>
              <a:rPr lang="el-GR" sz="2000" dirty="0" smtClean="0">
                <a:latin typeface="Arial" pitchFamily="34" charset="0"/>
                <a:cs typeface="Arial" pitchFamily="34" charset="0"/>
              </a:rPr>
              <a:t>φ</a:t>
            </a:r>
            <a:r>
              <a:rPr lang="en-US" sz="2000" dirty="0" smtClean="0">
                <a:latin typeface="Arial" pitchFamily="34" charset="0"/>
                <a:cs typeface="Arial" pitchFamily="34" charset="0"/>
              </a:rPr>
              <a:t>10/130 mm</a:t>
            </a:r>
          </a:p>
          <a:p>
            <a:pPr algn="l" rtl="0">
              <a:buNone/>
            </a:pPr>
            <a:endParaRPr lang="en-US" sz="2000" dirty="0" smtClean="0">
              <a:latin typeface="Arial" pitchFamily="34" charset="0"/>
              <a:cs typeface="Arial" pitchFamily="34" charset="0"/>
            </a:endParaRPr>
          </a:p>
          <a:p>
            <a:pPr algn="l" rtl="0">
              <a:buFont typeface="Wingdings" pitchFamily="2" charset="2"/>
              <a:buChar char="Ø"/>
            </a:pPr>
            <a:r>
              <a:rPr lang="en-US" sz="2000" dirty="0" smtClean="0">
                <a:latin typeface="Arial" pitchFamily="34" charset="0"/>
                <a:cs typeface="Arial" pitchFamily="34" charset="0"/>
              </a:rPr>
              <a:t>Longitudinal steel:</a:t>
            </a:r>
          </a:p>
          <a:p>
            <a:pPr algn="l" rtl="0">
              <a:buNone/>
            </a:pPr>
            <a:endParaRPr lang="en-US" sz="2000" dirty="0" smtClean="0">
              <a:latin typeface="Arial" pitchFamily="34" charset="0"/>
              <a:cs typeface="Arial" pitchFamily="34" charset="0"/>
            </a:endParaRPr>
          </a:p>
          <a:p>
            <a:pPr algn="l" rtl="0">
              <a:buNone/>
            </a:pPr>
            <a:endParaRPr lang="en-US" sz="2000" dirty="0" smtClean="0">
              <a:latin typeface="Arial" pitchFamily="34" charset="0"/>
              <a:cs typeface="Arial" pitchFamily="34" charset="0"/>
            </a:endParaRPr>
          </a:p>
          <a:p>
            <a:pPr algn="l" rtl="0">
              <a:buNone/>
            </a:pPr>
            <a:endParaRPr lang="en-US" sz="2000" dirty="0" smtClean="0">
              <a:latin typeface="Arial" pitchFamily="34" charset="0"/>
              <a:cs typeface="Arial" pitchFamily="34" charset="0"/>
            </a:endParaRPr>
          </a:p>
          <a:p>
            <a:pPr algn="l" rtl="0">
              <a:buNone/>
            </a:pPr>
            <a:endParaRPr lang="en-US" sz="2000" dirty="0" smtClean="0">
              <a:latin typeface="Arial" pitchFamily="34" charset="0"/>
              <a:cs typeface="Arial" pitchFamily="34" charset="0"/>
            </a:endParaRPr>
          </a:p>
          <a:p>
            <a:pPr algn="l" rtl="0">
              <a:buNone/>
            </a:pPr>
            <a:endParaRPr lang="en-US" sz="2000" dirty="0" smtClean="0">
              <a:latin typeface="Arial" pitchFamily="34" charset="0"/>
              <a:cs typeface="Arial" pitchFamily="34" charset="0"/>
            </a:endParaRPr>
          </a:p>
          <a:p>
            <a:pPr algn="l" rtl="0">
              <a:buNone/>
            </a:pPr>
            <a:r>
              <a:rPr lang="en-US" sz="2000" dirty="0" smtClean="0">
                <a:latin typeface="Arial" pitchFamily="34" charset="0"/>
                <a:cs typeface="Arial" pitchFamily="34" charset="0"/>
              </a:rPr>
              <a:t>AL min&gt;AL</a:t>
            </a:r>
            <a:r>
              <a:rPr lang="en-US" sz="2000" dirty="0" smtClean="0">
                <a:latin typeface="Arial" pitchFamily="34" charset="0"/>
                <a:cs typeface="Arial" pitchFamily="34" charset="0"/>
                <a:sym typeface="Wingdings" pitchFamily="2" charset="2"/>
              </a:rPr>
              <a:t> </a:t>
            </a:r>
            <a:r>
              <a:rPr lang="en-US" sz="2000" dirty="0" smtClean="0">
                <a:latin typeface="Arial" pitchFamily="34" charset="0"/>
                <a:cs typeface="Arial" pitchFamily="34" charset="0"/>
              </a:rPr>
              <a:t>Use AL min=506.5 </a:t>
            </a:r>
            <a:endParaRPr lang="ar-JO" sz="2000" dirty="0">
              <a:latin typeface="Arial" pitchFamily="34" charset="0"/>
              <a:cs typeface="Arial" pitchFamily="34" charset="0"/>
            </a:endParaRPr>
          </a:p>
        </p:txBody>
      </p:sp>
      <p:graphicFrame>
        <p:nvGraphicFramePr>
          <p:cNvPr id="4" name="كائن 3"/>
          <p:cNvGraphicFramePr>
            <a:graphicFrameLocks noChangeAspect="1"/>
          </p:cNvGraphicFramePr>
          <p:nvPr/>
        </p:nvGraphicFramePr>
        <p:xfrm>
          <a:off x="467544" y="3140968"/>
          <a:ext cx="4495800" cy="720080"/>
        </p:xfrm>
        <a:graphic>
          <a:graphicData uri="http://schemas.openxmlformats.org/presentationml/2006/ole">
            <p:oleObj spid="_x0000_s140290" name="Equation" r:id="rId3" imgW="4495680" imgH="914400" progId="Equation.3">
              <p:embed/>
            </p:oleObj>
          </a:graphicData>
        </a:graphic>
      </p:graphicFrame>
      <p:graphicFrame>
        <p:nvGraphicFramePr>
          <p:cNvPr id="5" name="كائن 4"/>
          <p:cNvGraphicFramePr>
            <a:graphicFrameLocks noChangeAspect="1"/>
          </p:cNvGraphicFramePr>
          <p:nvPr/>
        </p:nvGraphicFramePr>
        <p:xfrm>
          <a:off x="395536" y="4005064"/>
          <a:ext cx="4392488" cy="720080"/>
        </p:xfrm>
        <a:graphic>
          <a:graphicData uri="http://schemas.openxmlformats.org/presentationml/2006/ole">
            <p:oleObj spid="_x0000_s140291" name="Equation" r:id="rId4" imgW="5562360" imgH="939600" progId="Equation.3">
              <p:embed/>
            </p:oleObj>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34</a:t>
            </a:fld>
            <a:endParaRPr lang="ar-J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857256"/>
          </a:xfrm>
        </p:spPr>
        <p:txBody>
          <a:bodyPr>
            <a:normAutofit/>
          </a:bodyPr>
          <a:lstStyle/>
          <a:p>
            <a:pPr algn="ctr"/>
            <a:r>
              <a:rPr lang="en-US" sz="2800" b="1" u="sng" dirty="0" smtClean="0">
                <a:solidFill>
                  <a:schemeClr val="accent2">
                    <a:lumMod val="75000"/>
                  </a:schemeClr>
                </a:solidFill>
              </a:rPr>
              <a:t>Design of beam</a:t>
            </a:r>
            <a:endParaRPr lang="ar-JO" sz="2800" dirty="0"/>
          </a:p>
        </p:txBody>
      </p:sp>
      <p:sp>
        <p:nvSpPr>
          <p:cNvPr id="3" name="عنصر نائب للمحتوى 2"/>
          <p:cNvSpPr>
            <a:spLocks noGrp="1"/>
          </p:cNvSpPr>
          <p:nvPr>
            <p:ph sz="quarter" idx="1"/>
          </p:nvPr>
        </p:nvSpPr>
        <p:spPr>
          <a:xfrm>
            <a:off x="428596" y="1357298"/>
            <a:ext cx="8286808" cy="4967302"/>
          </a:xfrm>
        </p:spPr>
        <p:txBody>
          <a:bodyPr>
            <a:normAutofit/>
          </a:bodyPr>
          <a:lstStyle/>
          <a:p>
            <a:pPr algn="l" rtl="0">
              <a:lnSpc>
                <a:spcPct val="150000"/>
              </a:lnSpc>
              <a:buNone/>
            </a:pPr>
            <a:r>
              <a:rPr lang="en-US" sz="2000" b="1" dirty="0" smtClean="0">
                <a:latin typeface="Arial" pitchFamily="34" charset="0"/>
                <a:cs typeface="Arial" pitchFamily="34" charset="0"/>
              </a:rPr>
              <a:t>Final reinforcement</a:t>
            </a:r>
            <a:endParaRPr lang="en-US" sz="2000" dirty="0" smtClean="0">
              <a:latin typeface="Arial" pitchFamily="34" charset="0"/>
              <a:cs typeface="Arial" pitchFamily="34" charset="0"/>
            </a:endParaRPr>
          </a:p>
          <a:p>
            <a:pPr algn="l" rtl="0">
              <a:lnSpc>
                <a:spcPct val="150000"/>
              </a:lnSpc>
              <a:buNone/>
            </a:pPr>
            <a:r>
              <a:rPr lang="en-US" sz="2000" b="1" dirty="0" smtClean="0">
                <a:latin typeface="Arial" pitchFamily="34" charset="0"/>
                <a:cs typeface="Arial" pitchFamily="34" charset="0"/>
              </a:rPr>
              <a:t>Top steel:</a:t>
            </a:r>
          </a:p>
          <a:p>
            <a:pPr algn="l" rtl="0">
              <a:lnSpc>
                <a:spcPct val="150000"/>
              </a:lnSpc>
              <a:buNone/>
            </a:pPr>
            <a:r>
              <a:rPr lang="en-US" sz="2000" dirty="0" smtClean="0">
                <a:latin typeface="Arial" pitchFamily="34" charset="0"/>
                <a:cs typeface="Arial" pitchFamily="34" charset="0"/>
              </a:rPr>
              <a:t>As =1383.6+  506.5/2= 1636.85mm</a:t>
            </a:r>
            <a:r>
              <a:rPr lang="en-US" sz="2000" baseline="30000" dirty="0" smtClean="0">
                <a:latin typeface="Arial" pitchFamily="34" charset="0"/>
                <a:cs typeface="Arial" pitchFamily="34" charset="0"/>
              </a:rPr>
              <a:t>2</a:t>
            </a: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Use </a:t>
            </a:r>
            <a:r>
              <a:rPr lang="en-US" sz="2000" u="sng" dirty="0" smtClean="0">
                <a:latin typeface="Arial" pitchFamily="34" charset="0"/>
                <a:cs typeface="Arial" pitchFamily="34" charset="0"/>
              </a:rPr>
              <a:t>7ϕ 18</a:t>
            </a:r>
            <a:r>
              <a:rPr lang="en-US" sz="2000" dirty="0" smtClean="0">
                <a:latin typeface="Arial" pitchFamily="34" charset="0"/>
                <a:cs typeface="Arial" pitchFamily="34" charset="0"/>
              </a:rPr>
              <a:t> on the right of the span and </a:t>
            </a:r>
            <a:r>
              <a:rPr lang="en-US" sz="2000" u="sng" dirty="0" smtClean="0">
                <a:latin typeface="Arial" pitchFamily="34" charset="0"/>
                <a:cs typeface="Arial" pitchFamily="34" charset="0"/>
              </a:rPr>
              <a:t>6ϕ18</a:t>
            </a:r>
            <a:r>
              <a:rPr lang="en-US" sz="2000" dirty="0" smtClean="0">
                <a:latin typeface="Arial" pitchFamily="34" charset="0"/>
                <a:cs typeface="Arial" pitchFamily="34" charset="0"/>
              </a:rPr>
              <a:t> on the left of the span.</a:t>
            </a:r>
          </a:p>
          <a:p>
            <a:pPr algn="l" rtl="0">
              <a:lnSpc>
                <a:spcPct val="150000"/>
              </a:lnSpc>
              <a:buNone/>
            </a:pPr>
            <a:r>
              <a:rPr lang="en-US" sz="2000" b="1" dirty="0" smtClean="0">
                <a:latin typeface="Arial" pitchFamily="34" charset="0"/>
                <a:cs typeface="Arial" pitchFamily="34" charset="0"/>
              </a:rPr>
              <a:t>Bottom steel:</a:t>
            </a:r>
          </a:p>
          <a:p>
            <a:pPr algn="l" rtl="0">
              <a:lnSpc>
                <a:spcPct val="150000"/>
              </a:lnSpc>
              <a:buNone/>
            </a:pPr>
            <a:r>
              <a:rPr lang="en-US" sz="2000" dirty="0" smtClean="0">
                <a:latin typeface="Arial" pitchFamily="34" charset="0"/>
                <a:cs typeface="Arial" pitchFamily="34" charset="0"/>
              </a:rPr>
              <a:t>As =884+ 506.5/2 =1137.25 mm</a:t>
            </a:r>
            <a:r>
              <a:rPr lang="en-US" sz="2000" baseline="30000" dirty="0" smtClean="0">
                <a:latin typeface="Arial" pitchFamily="34" charset="0"/>
                <a:cs typeface="Arial" pitchFamily="34" charset="0"/>
              </a:rPr>
              <a:t>2</a:t>
            </a:r>
            <a:endParaRPr lang="en-US" sz="2000" dirty="0" smtClean="0">
              <a:latin typeface="Arial" pitchFamily="34" charset="0"/>
              <a:cs typeface="Arial" pitchFamily="34" charset="0"/>
            </a:endParaRPr>
          </a:p>
          <a:p>
            <a:pPr algn="l" rtl="0">
              <a:lnSpc>
                <a:spcPct val="150000"/>
              </a:lnSpc>
              <a:buNone/>
            </a:pPr>
            <a:r>
              <a:rPr lang="en-US" sz="2000" u="sng" dirty="0" smtClean="0">
                <a:latin typeface="Arial" pitchFamily="34" charset="0"/>
                <a:cs typeface="Arial" pitchFamily="34" charset="0"/>
              </a:rPr>
              <a:t>Use 5 ϕ18</a:t>
            </a:r>
            <a:endParaRPr lang="en-US" sz="2000" dirty="0" smtClean="0">
              <a:latin typeface="Arial" pitchFamily="34" charset="0"/>
              <a:cs typeface="Arial" pitchFamily="34" charset="0"/>
            </a:endParaRPr>
          </a:p>
          <a:p>
            <a:pPr algn="l" rtl="0">
              <a:buNone/>
            </a:pPr>
            <a:endParaRPr lang="ar-JO" dirty="0"/>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35</a:t>
            </a:fld>
            <a:endParaRPr lang="ar-J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928670"/>
          </a:xfrm>
        </p:spPr>
        <p:txBody>
          <a:bodyPr>
            <a:normAutofit/>
          </a:bodyPr>
          <a:lstStyle/>
          <a:p>
            <a:pPr algn="ctr"/>
            <a:r>
              <a:rPr lang="en-US" sz="2800" b="1" u="sng" dirty="0" smtClean="0">
                <a:solidFill>
                  <a:schemeClr val="accent2">
                    <a:lumMod val="75000"/>
                  </a:schemeClr>
                </a:solidFill>
              </a:rPr>
              <a:t>Design of beam</a:t>
            </a:r>
            <a:endParaRPr lang="ar-JO" sz="2800" dirty="0"/>
          </a:p>
        </p:txBody>
      </p:sp>
      <p:sp>
        <p:nvSpPr>
          <p:cNvPr id="3" name="عنصر نائب للمحتوى 2"/>
          <p:cNvSpPr>
            <a:spLocks noGrp="1"/>
          </p:cNvSpPr>
          <p:nvPr>
            <p:ph sz="quarter" idx="1"/>
          </p:nvPr>
        </p:nvSpPr>
        <p:spPr>
          <a:xfrm>
            <a:off x="142844" y="1071546"/>
            <a:ext cx="9001156" cy="5572164"/>
          </a:xfrm>
        </p:spPr>
        <p:txBody>
          <a:bodyPr>
            <a:noAutofit/>
          </a:bodyPr>
          <a:lstStyle/>
          <a:p>
            <a:pPr algn="l" rtl="0">
              <a:lnSpc>
                <a:spcPct val="150000"/>
              </a:lnSpc>
              <a:buNone/>
            </a:pPr>
            <a:r>
              <a:rPr lang="en-US" sz="2000" dirty="0" smtClean="0">
                <a:latin typeface="Arial" pitchFamily="34" charset="0"/>
                <a:cs typeface="Arial" pitchFamily="34" charset="0"/>
              </a:rPr>
              <a:t>Reinforcement from sap 2000 result:</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b="1" dirty="0" smtClean="0">
                <a:latin typeface="Arial" pitchFamily="34" charset="0"/>
                <a:cs typeface="Arial" pitchFamily="34" charset="0"/>
              </a:rPr>
              <a:t>Top steel:</a:t>
            </a:r>
          </a:p>
          <a:p>
            <a:pPr algn="l" rtl="0">
              <a:lnSpc>
                <a:spcPct val="150000"/>
              </a:lnSpc>
              <a:buNone/>
            </a:pPr>
            <a:r>
              <a:rPr lang="en-US" sz="2000" dirty="0" smtClean="0">
                <a:latin typeface="Arial" pitchFamily="34" charset="0"/>
                <a:cs typeface="Arial" pitchFamily="34" charset="0"/>
              </a:rPr>
              <a:t>Left :</a:t>
            </a:r>
          </a:p>
          <a:p>
            <a:pPr algn="l" rtl="0">
              <a:lnSpc>
                <a:spcPct val="150000"/>
              </a:lnSpc>
              <a:buNone/>
            </a:pPr>
            <a:r>
              <a:rPr lang="en-US" sz="2000" dirty="0" smtClean="0">
                <a:latin typeface="Arial" pitchFamily="34" charset="0"/>
                <a:cs typeface="Arial" pitchFamily="34" charset="0"/>
              </a:rPr>
              <a:t>1260+478/2=1499mm</a:t>
            </a:r>
            <a:r>
              <a:rPr lang="en-US" sz="2000" baseline="30000" dirty="0" smtClean="0">
                <a:latin typeface="Arial" pitchFamily="34" charset="0"/>
                <a:cs typeface="Arial" pitchFamily="34" charset="0"/>
              </a:rPr>
              <a:t>2  </a:t>
            </a:r>
            <a:r>
              <a:rPr lang="en-US" sz="2000" dirty="0" smtClean="0">
                <a:latin typeface="Arial" pitchFamily="34" charset="0"/>
                <a:cs typeface="Arial" pitchFamily="34" charset="0"/>
              </a:rPr>
              <a:t>            use </a:t>
            </a:r>
            <a:r>
              <a:rPr lang="en-US" sz="2000" u="sng" dirty="0" smtClean="0">
                <a:latin typeface="Arial" pitchFamily="34" charset="0"/>
                <a:cs typeface="Arial" pitchFamily="34" charset="0"/>
              </a:rPr>
              <a:t>6</a:t>
            </a:r>
            <a:r>
              <a:rPr lang="el-GR" sz="2000" u="sng" dirty="0" smtClean="0">
                <a:latin typeface="Arial" pitchFamily="34" charset="0"/>
                <a:cs typeface="Arial" pitchFamily="34" charset="0"/>
              </a:rPr>
              <a:t>φ</a:t>
            </a:r>
            <a:r>
              <a:rPr lang="en-US" sz="2000" u="sng" dirty="0" smtClean="0">
                <a:latin typeface="Arial" pitchFamily="34" charset="0"/>
                <a:cs typeface="Arial" pitchFamily="34" charset="0"/>
              </a:rPr>
              <a:t> 18</a:t>
            </a:r>
            <a:r>
              <a:rPr lang="en-US" sz="2000" dirty="0" smtClean="0">
                <a:latin typeface="Arial" pitchFamily="34" charset="0"/>
                <a:cs typeface="Arial" pitchFamily="34" charset="0"/>
              </a:rPr>
              <a:t> </a:t>
            </a:r>
          </a:p>
          <a:p>
            <a:pPr algn="l" rtl="0">
              <a:lnSpc>
                <a:spcPct val="150000"/>
              </a:lnSpc>
              <a:buNone/>
            </a:pPr>
            <a:r>
              <a:rPr lang="en-US" sz="2000" dirty="0" smtClean="0">
                <a:latin typeface="Arial" pitchFamily="34" charset="0"/>
                <a:cs typeface="Arial" pitchFamily="34" charset="0"/>
              </a:rPr>
              <a:t>Right :</a:t>
            </a:r>
          </a:p>
          <a:p>
            <a:pPr algn="l" rtl="0">
              <a:lnSpc>
                <a:spcPct val="150000"/>
              </a:lnSpc>
              <a:buNone/>
            </a:pPr>
            <a:r>
              <a:rPr lang="en-US" sz="2000" dirty="0" smtClean="0">
                <a:latin typeface="Arial" pitchFamily="34" charset="0"/>
                <a:cs typeface="Arial" pitchFamily="34" charset="0"/>
              </a:rPr>
              <a:t>1386+478/2 =1625mm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use </a:t>
            </a:r>
            <a:r>
              <a:rPr lang="en-US" sz="2000" u="sng" dirty="0" smtClean="0">
                <a:latin typeface="Arial" pitchFamily="34" charset="0"/>
                <a:cs typeface="Arial" pitchFamily="34" charset="0"/>
              </a:rPr>
              <a:t>7</a:t>
            </a:r>
            <a:r>
              <a:rPr lang="el-GR" sz="2000" u="sng" dirty="0" smtClean="0">
                <a:latin typeface="Arial" pitchFamily="34" charset="0"/>
                <a:cs typeface="Arial" pitchFamily="34" charset="0"/>
              </a:rPr>
              <a:t>φ</a:t>
            </a:r>
            <a:r>
              <a:rPr lang="en-US" sz="2000" u="sng" dirty="0" smtClean="0">
                <a:latin typeface="Arial" pitchFamily="34" charset="0"/>
                <a:cs typeface="Arial" pitchFamily="34" charset="0"/>
              </a:rPr>
              <a:t>18</a:t>
            </a: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Bottom steel:</a:t>
            </a:r>
          </a:p>
          <a:p>
            <a:pPr algn="l" rtl="0">
              <a:lnSpc>
                <a:spcPct val="150000"/>
              </a:lnSpc>
              <a:buNone/>
            </a:pPr>
            <a:r>
              <a:rPr lang="en-US" sz="2000" dirty="0" smtClean="0">
                <a:latin typeface="Arial" pitchFamily="34" charset="0"/>
                <a:cs typeface="Arial" pitchFamily="34" charset="0"/>
              </a:rPr>
              <a:t>1078+478/2=1317 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use </a:t>
            </a:r>
            <a:r>
              <a:rPr lang="en-US" sz="2000" u="sng" dirty="0" smtClean="0">
                <a:latin typeface="Arial" pitchFamily="34" charset="0"/>
                <a:cs typeface="Arial" pitchFamily="34" charset="0"/>
              </a:rPr>
              <a:t>6 </a:t>
            </a:r>
            <a:r>
              <a:rPr lang="el-GR" sz="2000" u="sng" dirty="0" smtClean="0">
                <a:latin typeface="Arial" pitchFamily="34" charset="0"/>
                <a:cs typeface="Arial" pitchFamily="34" charset="0"/>
              </a:rPr>
              <a:t>φ</a:t>
            </a:r>
            <a:r>
              <a:rPr lang="en-US" sz="2000" u="sng" dirty="0" smtClean="0">
                <a:latin typeface="Arial" pitchFamily="34" charset="0"/>
                <a:cs typeface="Arial" pitchFamily="34" charset="0"/>
              </a:rPr>
              <a:t>18</a:t>
            </a:r>
            <a:r>
              <a:rPr lang="en-US" sz="2000" dirty="0" smtClean="0">
                <a:latin typeface="Arial" pitchFamily="34" charset="0"/>
                <a:cs typeface="Arial" pitchFamily="34" charset="0"/>
              </a:rPr>
              <a:t>  </a:t>
            </a:r>
          </a:p>
          <a:p>
            <a:pPr algn="l" rtl="0">
              <a:lnSpc>
                <a:spcPct val="150000"/>
              </a:lnSpc>
              <a:buNone/>
            </a:pPr>
            <a:r>
              <a:rPr lang="en-US" sz="2000" dirty="0" smtClean="0"/>
              <a:t> </a:t>
            </a:r>
          </a:p>
          <a:p>
            <a:pPr algn="l" rtl="0">
              <a:lnSpc>
                <a:spcPct val="150000"/>
              </a:lnSpc>
              <a:buNone/>
            </a:pPr>
            <a:endParaRPr lang="ar-JO" sz="2000" dirty="0"/>
          </a:p>
        </p:txBody>
      </p:sp>
      <p:pic>
        <p:nvPicPr>
          <p:cNvPr id="4" name="Picture 29"/>
          <p:cNvPicPr/>
          <p:nvPr/>
        </p:nvPicPr>
        <p:blipFill>
          <a:blip r:embed="rId2" cstate="print"/>
          <a:srcRect/>
          <a:stretch>
            <a:fillRect/>
          </a:stretch>
        </p:blipFill>
        <p:spPr bwMode="auto">
          <a:xfrm>
            <a:off x="2857488" y="1500174"/>
            <a:ext cx="5715040" cy="934085"/>
          </a:xfrm>
          <a:prstGeom prst="rect">
            <a:avLst/>
          </a:prstGeom>
          <a:noFill/>
          <a:ln w="9525">
            <a:noFill/>
            <a:miter lim="800000"/>
            <a:headEnd/>
            <a:tailEnd/>
          </a:ln>
        </p:spPr>
      </p:pic>
      <p:pic>
        <p:nvPicPr>
          <p:cNvPr id="5" name="Picture 28"/>
          <p:cNvPicPr/>
          <p:nvPr/>
        </p:nvPicPr>
        <p:blipFill>
          <a:blip r:embed="rId3" cstate="print"/>
          <a:srcRect/>
          <a:stretch>
            <a:fillRect/>
          </a:stretch>
        </p:blipFill>
        <p:spPr bwMode="auto">
          <a:xfrm>
            <a:off x="3000364" y="2357430"/>
            <a:ext cx="5715040" cy="914400"/>
          </a:xfrm>
          <a:prstGeom prst="rect">
            <a:avLst/>
          </a:prstGeom>
          <a:noFill/>
          <a:ln w="9525">
            <a:noFill/>
            <a:miter lim="800000"/>
            <a:headEnd/>
            <a:tailEnd/>
          </a:ln>
        </p:spPr>
      </p:pic>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36</a:t>
            </a:fld>
            <a:endParaRPr lang="ar-J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71480"/>
            <a:ext cx="8229600" cy="714380"/>
          </a:xfrm>
        </p:spPr>
        <p:txBody>
          <a:bodyPr>
            <a:normAutofit/>
          </a:bodyPr>
          <a:lstStyle/>
          <a:p>
            <a:pPr algn="ctr"/>
            <a:r>
              <a:rPr lang="en-US" sz="2800" b="1" u="sng" dirty="0" smtClean="0">
                <a:solidFill>
                  <a:schemeClr val="accent2">
                    <a:lumMod val="75000"/>
                  </a:schemeClr>
                </a:solidFill>
              </a:rPr>
              <a:t>Design of beam</a:t>
            </a:r>
            <a:endParaRPr lang="ar-JO" sz="2800" dirty="0"/>
          </a:p>
        </p:txBody>
      </p:sp>
      <p:sp>
        <p:nvSpPr>
          <p:cNvPr id="3" name="عنصر نائب للمحتوى 2"/>
          <p:cNvSpPr>
            <a:spLocks noGrp="1"/>
          </p:cNvSpPr>
          <p:nvPr>
            <p:ph sz="quarter" idx="1"/>
          </p:nvPr>
        </p:nvSpPr>
        <p:spPr>
          <a:xfrm>
            <a:off x="457200" y="1428736"/>
            <a:ext cx="8229600" cy="4895864"/>
          </a:xfrm>
        </p:spPr>
        <p:txBody>
          <a:bodyPr/>
          <a:lstStyle/>
          <a:p>
            <a:pPr algn="l" rtl="0">
              <a:lnSpc>
                <a:spcPct val="150000"/>
              </a:lnSpc>
            </a:pPr>
            <a:r>
              <a:rPr lang="en-US" sz="2000" dirty="0" smtClean="0">
                <a:latin typeface="Arial" pitchFamily="34" charset="0"/>
                <a:cs typeface="Arial" pitchFamily="34" charset="0"/>
              </a:rPr>
              <a:t>Shear and torsion reinforcement: </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Assume stirrups are </a:t>
            </a:r>
            <a:r>
              <a:rPr lang="el-GR" sz="2000" dirty="0" smtClean="0">
                <a:latin typeface="Arial" pitchFamily="34" charset="0"/>
                <a:cs typeface="Arial" pitchFamily="34" charset="0"/>
              </a:rPr>
              <a:t>φ</a:t>
            </a:r>
            <a:r>
              <a:rPr lang="en-US" sz="2000" dirty="0" smtClean="0">
                <a:latin typeface="Arial" pitchFamily="34" charset="0"/>
                <a:cs typeface="Arial" pitchFamily="34" charset="0"/>
              </a:rPr>
              <a:t>10</a:t>
            </a:r>
          </a:p>
          <a:p>
            <a:pPr algn="l" rtl="0">
              <a:lnSpc>
                <a:spcPct val="150000"/>
              </a:lnSpc>
              <a:buNone/>
            </a:pPr>
            <a:endParaRPr lang="en-US" sz="2000" b="1" u="sng" dirty="0" smtClean="0">
              <a:latin typeface="Arial" pitchFamily="34" charset="0"/>
              <a:cs typeface="Arial" pitchFamily="34" charset="0"/>
            </a:endParaRPr>
          </a:p>
          <a:p>
            <a:pPr algn="l" rtl="0">
              <a:lnSpc>
                <a:spcPct val="150000"/>
              </a:lnSpc>
              <a:buNone/>
            </a:pPr>
            <a:endParaRPr lang="en-US" sz="2000" b="1" u="sng" dirty="0" smtClean="0">
              <a:latin typeface="Arial" pitchFamily="34" charset="0"/>
              <a:cs typeface="Arial" pitchFamily="34" charset="0"/>
            </a:endParaRPr>
          </a:p>
          <a:p>
            <a:pPr algn="l" rtl="0">
              <a:lnSpc>
                <a:spcPct val="150000"/>
              </a:lnSpc>
              <a:buNone/>
            </a:pPr>
            <a:r>
              <a:rPr lang="en-US" sz="2000" u="sng" dirty="0" smtClean="0">
                <a:latin typeface="Arial" pitchFamily="34" charset="0"/>
                <a:cs typeface="Arial" pitchFamily="34" charset="0"/>
              </a:rPr>
              <a:t>Use stirrups 1</a:t>
            </a:r>
            <a:r>
              <a:rPr lang="el-GR" sz="2000" u="sng" dirty="0" smtClean="0">
                <a:latin typeface="Arial" pitchFamily="34" charset="0"/>
                <a:cs typeface="Arial" pitchFamily="34" charset="0"/>
              </a:rPr>
              <a:t>φ</a:t>
            </a:r>
            <a:r>
              <a:rPr lang="en-US" sz="2000" u="sng" dirty="0" smtClean="0">
                <a:latin typeface="Arial" pitchFamily="34" charset="0"/>
                <a:cs typeface="Arial" pitchFamily="34" charset="0"/>
              </a:rPr>
              <a:t>10/145 mm</a:t>
            </a:r>
            <a:endParaRPr lang="en-US" sz="2000" dirty="0" smtClean="0">
              <a:latin typeface="Arial" pitchFamily="34" charset="0"/>
              <a:cs typeface="Arial" pitchFamily="34" charset="0"/>
            </a:endParaRPr>
          </a:p>
          <a:p>
            <a:pPr algn="l" rtl="0">
              <a:buNone/>
            </a:pPr>
            <a:endParaRPr lang="ar-JO" sz="2800" dirty="0"/>
          </a:p>
        </p:txBody>
      </p:sp>
      <p:pic>
        <p:nvPicPr>
          <p:cNvPr id="4" name="Picture 17"/>
          <p:cNvPicPr/>
          <p:nvPr/>
        </p:nvPicPr>
        <p:blipFill>
          <a:blip r:embed="rId3" cstate="print"/>
          <a:srcRect/>
          <a:stretch>
            <a:fillRect/>
          </a:stretch>
        </p:blipFill>
        <p:spPr bwMode="auto">
          <a:xfrm>
            <a:off x="1187624" y="2132856"/>
            <a:ext cx="5214974" cy="855980"/>
          </a:xfrm>
          <a:prstGeom prst="rect">
            <a:avLst/>
          </a:prstGeom>
          <a:noFill/>
          <a:ln w="9525">
            <a:noFill/>
            <a:miter lim="800000"/>
            <a:headEnd/>
            <a:tailEnd/>
          </a:ln>
        </p:spPr>
      </p:pic>
      <p:pic>
        <p:nvPicPr>
          <p:cNvPr id="5" name="Picture 19"/>
          <p:cNvPicPr/>
          <p:nvPr/>
        </p:nvPicPr>
        <p:blipFill>
          <a:blip r:embed="rId4" cstate="print"/>
          <a:srcRect/>
          <a:stretch>
            <a:fillRect/>
          </a:stretch>
        </p:blipFill>
        <p:spPr bwMode="auto">
          <a:xfrm>
            <a:off x="1187624" y="2924944"/>
            <a:ext cx="5214974" cy="894715"/>
          </a:xfrm>
          <a:prstGeom prst="rect">
            <a:avLst/>
          </a:prstGeom>
          <a:noFill/>
          <a:ln w="9525">
            <a:noFill/>
            <a:miter lim="800000"/>
            <a:headEnd/>
            <a:tailEnd/>
          </a:ln>
        </p:spPr>
      </p:pic>
      <p:graphicFrame>
        <p:nvGraphicFramePr>
          <p:cNvPr id="20" name="كائن 19"/>
          <p:cNvGraphicFramePr>
            <a:graphicFrameLocks noChangeAspect="1"/>
          </p:cNvGraphicFramePr>
          <p:nvPr/>
        </p:nvGraphicFramePr>
        <p:xfrm>
          <a:off x="755576" y="4653136"/>
          <a:ext cx="2654300" cy="729200"/>
        </p:xfrm>
        <a:graphic>
          <a:graphicData uri="http://schemas.openxmlformats.org/presentationml/2006/ole">
            <p:oleObj spid="_x0000_s141327" name="Equation" r:id="rId5" imgW="2654280" imgH="838080" progId="Equation.3">
              <p:embed/>
            </p:oleObj>
          </a:graphicData>
        </a:graphic>
      </p:graphicFrame>
      <p:sp>
        <p:nvSpPr>
          <p:cNvPr id="7" name="TextBox 6"/>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37</a:t>
            </a:fld>
            <a:endParaRPr lang="ar-JO"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4290"/>
            <a:ext cx="8229600" cy="1000132"/>
          </a:xfrm>
        </p:spPr>
        <p:txBody>
          <a:bodyPr/>
          <a:lstStyle/>
          <a:p>
            <a:pPr algn="ctr"/>
            <a:r>
              <a:rPr lang="en-US" sz="2800" b="1" u="sng" dirty="0" smtClean="0">
                <a:solidFill>
                  <a:schemeClr val="accent2">
                    <a:lumMod val="75000"/>
                  </a:schemeClr>
                </a:solidFill>
              </a:rPr>
              <a:t>Comparing</a:t>
            </a:r>
            <a:endParaRPr lang="ar-JO" sz="2800" b="1" u="sng" dirty="0">
              <a:solidFill>
                <a:schemeClr val="accent2">
                  <a:lumMod val="75000"/>
                </a:schemeClr>
              </a:solidFill>
            </a:endParaRPr>
          </a:p>
        </p:txBody>
      </p:sp>
      <p:sp>
        <p:nvSpPr>
          <p:cNvPr id="3" name="عنصر نائب للمحتوى 2"/>
          <p:cNvSpPr>
            <a:spLocks noGrp="1"/>
          </p:cNvSpPr>
          <p:nvPr>
            <p:ph sz="quarter" idx="1"/>
          </p:nvPr>
        </p:nvSpPr>
        <p:spPr>
          <a:xfrm>
            <a:off x="142844" y="1500174"/>
            <a:ext cx="8715436" cy="4714908"/>
          </a:xfrm>
        </p:spPr>
        <p:txBody>
          <a:bodyPr>
            <a:normAutofit/>
          </a:bodyPr>
          <a:lstStyle/>
          <a:p>
            <a:pPr algn="l" rtl="0">
              <a:lnSpc>
                <a:spcPct val="150000"/>
              </a:lnSpc>
              <a:buNone/>
            </a:pPr>
            <a:r>
              <a:rPr lang="en-US" sz="2000" dirty="0" smtClean="0">
                <a:latin typeface="Arial" pitchFamily="34" charset="0"/>
                <a:cs typeface="Arial" pitchFamily="34" charset="0"/>
              </a:rPr>
              <a:t>         As comparing between hand calculation and sap results the top steel are the same but there is a different in the bottom steel in both cases .</a:t>
            </a:r>
          </a:p>
          <a:p>
            <a:pPr algn="l" rtl="0">
              <a:lnSpc>
                <a:spcPct val="150000"/>
              </a:lnSpc>
              <a:buNone/>
            </a:pPr>
            <a:r>
              <a:rPr lang="en-US" sz="2000" dirty="0" smtClean="0">
                <a:latin typeface="Arial" pitchFamily="34" charset="0"/>
                <a:cs typeface="Arial" pitchFamily="34" charset="0"/>
              </a:rPr>
              <a:t>    sap program  use a pattern live load factor equal to 0.75 and this factor made increment in  live load value so that there is a difference between Sap and manual calculation.</a:t>
            </a:r>
          </a:p>
          <a:p>
            <a:pPr algn="l" rtl="0">
              <a:buNone/>
            </a:pPr>
            <a:endParaRPr lang="ar-JO" dirty="0"/>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38</a:t>
            </a:fld>
            <a:endParaRPr lang="ar-JO"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28670"/>
          </a:xfrm>
        </p:spPr>
        <p:txBody>
          <a:bodyPr>
            <a:normAutofit/>
          </a:bodyPr>
          <a:lstStyle/>
          <a:p>
            <a:pPr algn="ctr" rtl="0"/>
            <a:r>
              <a:rPr lang="en-US" sz="2800" b="1" u="sng" dirty="0" smtClean="0">
                <a:solidFill>
                  <a:schemeClr val="accent2">
                    <a:lumMod val="75000"/>
                  </a:schemeClr>
                </a:solidFill>
              </a:rPr>
              <a:t>Design of Beams Results</a:t>
            </a:r>
            <a:endParaRPr lang="ar-JO" sz="2800" dirty="0"/>
          </a:p>
        </p:txBody>
      </p:sp>
      <p:pic>
        <p:nvPicPr>
          <p:cNvPr id="29739" name="Picture 43"/>
          <p:cNvPicPr>
            <a:picLocks noChangeAspect="1" noChangeArrowheads="1"/>
          </p:cNvPicPr>
          <p:nvPr/>
        </p:nvPicPr>
        <p:blipFill>
          <a:blip r:embed="rId2" cstate="print"/>
          <a:srcRect/>
          <a:stretch>
            <a:fillRect/>
          </a:stretch>
        </p:blipFill>
        <p:spPr bwMode="auto">
          <a:xfrm>
            <a:off x="683568" y="1628800"/>
            <a:ext cx="8064896" cy="5037150"/>
          </a:xfrm>
          <a:prstGeom prst="rect">
            <a:avLst/>
          </a:prstGeom>
          <a:noFill/>
          <a:ln w="9525">
            <a:noFill/>
            <a:miter lim="800000"/>
            <a:headEnd/>
            <a:tailEnd/>
          </a:ln>
          <a:effectLst/>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39</a:t>
            </a:fld>
            <a:endParaRPr lang="ar-JO" dirty="0"/>
          </a:p>
        </p:txBody>
      </p:sp>
      <p:sp>
        <p:nvSpPr>
          <p:cNvPr id="5" name="مستطيل 4"/>
          <p:cNvSpPr/>
          <p:nvPr/>
        </p:nvSpPr>
        <p:spPr>
          <a:xfrm>
            <a:off x="683568" y="1124744"/>
            <a:ext cx="4097789" cy="646331"/>
          </a:xfrm>
          <a:prstGeom prst="rect">
            <a:avLst/>
          </a:prstGeom>
        </p:spPr>
        <p:txBody>
          <a:bodyPr wrap="square">
            <a:spAutoFit/>
          </a:bodyPr>
          <a:lstStyle/>
          <a:p>
            <a:pPr algn="l"/>
            <a:r>
              <a:rPr lang="en-US" dirty="0" smtClean="0">
                <a:latin typeface="Arial" pitchFamily="34" charset="0"/>
                <a:cs typeface="Arial" pitchFamily="34" charset="0"/>
              </a:rPr>
              <a:t>Table 9: Final Reinforcement in beams  </a:t>
            </a:r>
            <a:endParaRPr lang="ar-J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85818"/>
          </a:xfrm>
        </p:spPr>
        <p:txBody>
          <a:bodyPr>
            <a:normAutofit/>
          </a:bodyPr>
          <a:lstStyle/>
          <a:p>
            <a:pPr algn="ctr"/>
            <a:r>
              <a:rPr lang="en-US" sz="2800" b="1" u="sng" dirty="0" smtClean="0">
                <a:solidFill>
                  <a:schemeClr val="accent2">
                    <a:lumMod val="75000"/>
                  </a:schemeClr>
                </a:solidFill>
              </a:rPr>
              <a:t>Design of Power Supply Building </a:t>
            </a:r>
            <a:endParaRPr lang="ar-JO" sz="2800" dirty="0"/>
          </a:p>
        </p:txBody>
      </p:sp>
      <p:pic>
        <p:nvPicPr>
          <p:cNvPr id="2049" name="Picture 1"/>
          <p:cNvPicPr>
            <a:picLocks noChangeAspect="1" noChangeArrowheads="1"/>
          </p:cNvPicPr>
          <p:nvPr/>
        </p:nvPicPr>
        <p:blipFill>
          <a:blip r:embed="rId2" cstate="print"/>
          <a:srcRect/>
          <a:stretch>
            <a:fillRect/>
          </a:stretch>
        </p:blipFill>
        <p:spPr bwMode="auto">
          <a:xfrm>
            <a:off x="500034" y="1643050"/>
            <a:ext cx="7572428" cy="4914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a:bodyPr>
          <a:lstStyle/>
          <a:p>
            <a:pPr algn="ctr" rtl="0"/>
            <a:r>
              <a:rPr lang="en-US" sz="2800" b="1" u="sng" dirty="0" smtClean="0">
                <a:solidFill>
                  <a:schemeClr val="accent2">
                    <a:lumMod val="75000"/>
                  </a:schemeClr>
                </a:solidFill>
              </a:rPr>
              <a:t>Design of Columns Results</a:t>
            </a:r>
            <a:endParaRPr lang="ar-JO" sz="2800" dirty="0"/>
          </a:p>
        </p:txBody>
      </p:sp>
      <p:graphicFrame>
        <p:nvGraphicFramePr>
          <p:cNvPr id="5" name="Content Placeholder 4"/>
          <p:cNvGraphicFramePr>
            <a:graphicFrameLocks noGrp="1"/>
          </p:cNvGraphicFramePr>
          <p:nvPr>
            <p:ph sz="quarter" idx="1"/>
          </p:nvPr>
        </p:nvGraphicFramePr>
        <p:xfrm>
          <a:off x="928660" y="2071679"/>
          <a:ext cx="7286677" cy="1928823"/>
        </p:xfrm>
        <a:graphic>
          <a:graphicData uri="http://schemas.openxmlformats.org/drawingml/2006/table">
            <a:tbl>
              <a:tblPr/>
              <a:tblGrid>
                <a:gridCol w="1699124"/>
                <a:gridCol w="2016224"/>
                <a:gridCol w="1944216"/>
                <a:gridCol w="1627113"/>
              </a:tblGrid>
              <a:tr h="857255">
                <a:tc>
                  <a:txBody>
                    <a:bodyPr/>
                    <a:lstStyle/>
                    <a:p>
                      <a:pPr marR="2540" algn="ctr" rtl="0">
                        <a:lnSpc>
                          <a:spcPct val="150000"/>
                        </a:lnSpc>
                        <a:spcAft>
                          <a:spcPts val="0"/>
                        </a:spcAft>
                        <a:tabLst>
                          <a:tab pos="2306320" algn="l"/>
                        </a:tabLst>
                      </a:pPr>
                      <a:r>
                        <a:rPr lang="en-US" sz="1800" b="0" dirty="0">
                          <a:solidFill>
                            <a:srgbClr val="000000"/>
                          </a:solidFill>
                          <a:latin typeface="Arial"/>
                          <a:ea typeface="Calibri"/>
                          <a:cs typeface="Arial"/>
                        </a:rPr>
                        <a:t>Columns ID</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dirty="0">
                          <a:solidFill>
                            <a:srgbClr val="000000"/>
                          </a:solidFill>
                          <a:latin typeface="Arial"/>
                          <a:ea typeface="Calibri"/>
                          <a:cs typeface="Arial"/>
                        </a:rPr>
                        <a:t>cross section dimensions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dirty="0">
                          <a:solidFill>
                            <a:srgbClr val="000000"/>
                          </a:solidFill>
                          <a:latin typeface="Arial"/>
                          <a:ea typeface="Calibri"/>
                          <a:cs typeface="Arial"/>
                        </a:rPr>
                        <a:t>Longitudinal reinforcement</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a:solidFill>
                            <a:srgbClr val="000000"/>
                          </a:solidFill>
                          <a:latin typeface="Arial"/>
                          <a:ea typeface="Calibri"/>
                          <a:cs typeface="Arial"/>
                        </a:rPr>
                        <a:t>Ties</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84">
                <a:tc>
                  <a:txBody>
                    <a:bodyPr/>
                    <a:lstStyle/>
                    <a:p>
                      <a:pPr marR="2540" algn="ctr" rtl="0">
                        <a:lnSpc>
                          <a:spcPct val="150000"/>
                        </a:lnSpc>
                        <a:spcAft>
                          <a:spcPts val="0"/>
                        </a:spcAft>
                        <a:tabLst>
                          <a:tab pos="2306320" algn="l"/>
                        </a:tabLst>
                      </a:pPr>
                      <a:r>
                        <a:rPr lang="en-US" sz="1800" b="0">
                          <a:solidFill>
                            <a:srgbClr val="000000"/>
                          </a:solidFill>
                          <a:latin typeface="Arial"/>
                          <a:ea typeface="Calibri"/>
                          <a:cs typeface="Arial"/>
                        </a:rPr>
                        <a:t>C1,C2 ,C3,C4</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dirty="0">
                          <a:solidFill>
                            <a:srgbClr val="000000"/>
                          </a:solidFill>
                          <a:latin typeface="Arial"/>
                          <a:ea typeface="Calibri"/>
                          <a:cs typeface="Arial"/>
                        </a:rPr>
                        <a:t>250*500</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dirty="0">
                          <a:solidFill>
                            <a:srgbClr val="000000"/>
                          </a:solidFill>
                          <a:latin typeface="Arial"/>
                          <a:ea typeface="Calibri"/>
                          <a:cs typeface="Arial"/>
                        </a:rPr>
                        <a:t>6</a:t>
                      </a:r>
                      <a:r>
                        <a:rPr lang="en-US" sz="1800" b="0" dirty="0">
                          <a:latin typeface="Arial"/>
                          <a:ea typeface="Calibri"/>
                          <a:cs typeface="Arial"/>
                        </a:rPr>
                        <a:t> Ø 18</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a:solidFill>
                            <a:srgbClr val="000000"/>
                          </a:solidFill>
                          <a:latin typeface="Arial"/>
                          <a:ea typeface="Calibri"/>
                          <a:cs typeface="Arial"/>
                        </a:rPr>
                        <a:t>10/250mm</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84">
                <a:tc>
                  <a:txBody>
                    <a:bodyPr/>
                    <a:lstStyle/>
                    <a:p>
                      <a:pPr marR="2540" algn="ctr" rtl="0">
                        <a:lnSpc>
                          <a:spcPct val="150000"/>
                        </a:lnSpc>
                        <a:spcAft>
                          <a:spcPts val="0"/>
                        </a:spcAft>
                        <a:tabLst>
                          <a:tab pos="2306320" algn="l"/>
                        </a:tabLst>
                      </a:pPr>
                      <a:r>
                        <a:rPr lang="en-US" sz="1800" b="0">
                          <a:solidFill>
                            <a:srgbClr val="000000"/>
                          </a:solidFill>
                          <a:latin typeface="Arial"/>
                          <a:ea typeface="Calibri"/>
                          <a:cs typeface="Arial"/>
                        </a:rPr>
                        <a:t>C3</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a:solidFill>
                            <a:srgbClr val="000000"/>
                          </a:solidFill>
                          <a:latin typeface="Arial"/>
                          <a:ea typeface="Calibri"/>
                          <a:cs typeface="Arial"/>
                        </a:rPr>
                        <a:t>600*200</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dirty="0">
                          <a:latin typeface="Arial"/>
                          <a:ea typeface="Calibri"/>
                          <a:cs typeface="Arial"/>
                        </a:rPr>
                        <a:t>10 Ø 14</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 algn="ctr" rtl="0">
                        <a:lnSpc>
                          <a:spcPct val="150000"/>
                        </a:lnSpc>
                        <a:spcAft>
                          <a:spcPts val="0"/>
                        </a:spcAft>
                        <a:tabLst>
                          <a:tab pos="2306320" algn="l"/>
                        </a:tabLst>
                      </a:pPr>
                      <a:r>
                        <a:rPr lang="en-US" sz="1800" b="0" dirty="0">
                          <a:solidFill>
                            <a:srgbClr val="000000"/>
                          </a:solidFill>
                          <a:latin typeface="Arial"/>
                          <a:ea typeface="Calibri"/>
                          <a:cs typeface="Arial"/>
                        </a:rPr>
                        <a:t>10 /250mm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40</a:t>
            </a:fld>
            <a:endParaRPr lang="ar-JO" dirty="0"/>
          </a:p>
        </p:txBody>
      </p:sp>
      <p:sp>
        <p:nvSpPr>
          <p:cNvPr id="6" name="مستطيل 5"/>
          <p:cNvSpPr/>
          <p:nvPr/>
        </p:nvSpPr>
        <p:spPr>
          <a:xfrm>
            <a:off x="899592" y="1628800"/>
            <a:ext cx="4429482" cy="369332"/>
          </a:xfrm>
          <a:prstGeom prst="rect">
            <a:avLst/>
          </a:prstGeom>
        </p:spPr>
        <p:txBody>
          <a:bodyPr wrap="none">
            <a:spAutoFit/>
          </a:bodyPr>
          <a:lstStyle/>
          <a:p>
            <a:pPr algn="l"/>
            <a:r>
              <a:rPr lang="en-US" dirty="0" smtClean="0">
                <a:latin typeface="Arial" pitchFamily="34" charset="0"/>
                <a:cs typeface="Arial" pitchFamily="34" charset="0"/>
              </a:rPr>
              <a:t>Table 10: Final Reinforcement in column  </a:t>
            </a:r>
            <a:endParaRPr lang="ar-J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000132"/>
          </a:xfrm>
        </p:spPr>
        <p:txBody>
          <a:bodyPr>
            <a:normAutofit/>
          </a:bodyPr>
          <a:lstStyle/>
          <a:p>
            <a:pPr algn="ctr" rtl="0"/>
            <a:r>
              <a:rPr lang="en-US" sz="2800" b="1" u="sng" dirty="0" smtClean="0">
                <a:solidFill>
                  <a:schemeClr val="accent2">
                    <a:lumMod val="75000"/>
                  </a:schemeClr>
                </a:solidFill>
              </a:rPr>
              <a:t>Footings Design Results</a:t>
            </a:r>
            <a:endParaRPr lang="ar-JO" sz="2800" dirty="0"/>
          </a:p>
        </p:txBody>
      </p:sp>
      <p:pic>
        <p:nvPicPr>
          <p:cNvPr id="41991" name="Picture 7"/>
          <p:cNvPicPr>
            <a:picLocks noChangeAspect="1" noChangeArrowheads="1"/>
          </p:cNvPicPr>
          <p:nvPr/>
        </p:nvPicPr>
        <p:blipFill>
          <a:blip r:embed="rId2" cstate="print"/>
          <a:srcRect/>
          <a:stretch>
            <a:fillRect/>
          </a:stretch>
        </p:blipFill>
        <p:spPr bwMode="auto">
          <a:xfrm>
            <a:off x="500034" y="2000241"/>
            <a:ext cx="8248430" cy="2292856"/>
          </a:xfrm>
          <a:prstGeom prst="rect">
            <a:avLst/>
          </a:prstGeom>
          <a:noFill/>
          <a:ln w="9525">
            <a:noFill/>
            <a:miter lim="800000"/>
            <a:headEnd/>
            <a:tailEnd/>
          </a:ln>
          <a:effectLst/>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Administration Building                                                                                   </a:t>
            </a:r>
            <a:fld id="{72A5BF34-F5FE-4484-9264-5D52B2B4160C}" type="slidenum">
              <a:rPr lang="en-US" smtClean="0"/>
              <a:pPr algn="l" rtl="0"/>
              <a:t>41</a:t>
            </a:fld>
            <a:endParaRPr lang="ar-JO" dirty="0"/>
          </a:p>
        </p:txBody>
      </p:sp>
      <p:sp>
        <p:nvSpPr>
          <p:cNvPr id="5" name="مستطيل 4"/>
          <p:cNvSpPr/>
          <p:nvPr/>
        </p:nvSpPr>
        <p:spPr>
          <a:xfrm>
            <a:off x="611560" y="1556792"/>
            <a:ext cx="4476482" cy="369332"/>
          </a:xfrm>
          <a:prstGeom prst="rect">
            <a:avLst/>
          </a:prstGeom>
        </p:spPr>
        <p:txBody>
          <a:bodyPr wrap="none">
            <a:spAutoFit/>
          </a:bodyPr>
          <a:lstStyle/>
          <a:p>
            <a:pPr algn="l"/>
            <a:r>
              <a:rPr lang="en-US" dirty="0" smtClean="0">
                <a:latin typeface="Arial" pitchFamily="34" charset="0"/>
                <a:cs typeface="Arial" pitchFamily="34" charset="0"/>
              </a:rPr>
              <a:t>Table 11: Final Reinforcement in footings  </a:t>
            </a:r>
            <a:endParaRPr lang="ar-JO"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435280" cy="1357322"/>
          </a:xfrm>
        </p:spPr>
        <p:txBody>
          <a:bodyPr>
            <a:normAutofit/>
          </a:bodyPr>
          <a:lstStyle/>
          <a:p>
            <a:pPr algn="ctr"/>
            <a:r>
              <a:rPr lang="en-US" sz="2800" b="1" u="sng" dirty="0" smtClean="0">
                <a:solidFill>
                  <a:schemeClr val="accent2">
                    <a:lumMod val="75000"/>
                  </a:schemeClr>
                </a:solidFill>
              </a:rPr>
              <a:t>Design of Rectangular Aeration Tank</a:t>
            </a:r>
            <a:endParaRPr lang="ar-JO" sz="2800" dirty="0">
              <a:solidFill>
                <a:schemeClr val="accent2">
                  <a:lumMod val="75000"/>
                </a:schemeClr>
              </a:solidFill>
            </a:endParaRPr>
          </a:p>
        </p:txBody>
      </p:sp>
      <p:pic>
        <p:nvPicPr>
          <p:cNvPr id="27650" name="Picture 2"/>
          <p:cNvPicPr>
            <a:picLocks noGrp="1" noChangeAspect="1" noChangeArrowheads="1"/>
          </p:cNvPicPr>
          <p:nvPr>
            <p:ph sz="quarter" idx="1"/>
          </p:nvPr>
        </p:nvPicPr>
        <p:blipFill>
          <a:blip r:embed="rId2" cstate="print"/>
          <a:srcRect/>
          <a:stretch>
            <a:fillRect/>
          </a:stretch>
        </p:blipFill>
        <p:spPr bwMode="auto">
          <a:xfrm>
            <a:off x="857224" y="1785926"/>
            <a:ext cx="7391207" cy="4842975"/>
          </a:xfrm>
          <a:prstGeom prst="rect">
            <a:avLst/>
          </a:prstGeom>
          <a:noFill/>
          <a:ln w="9525">
            <a:noFill/>
            <a:miter lim="800000"/>
            <a:headEnd/>
            <a:tailEnd/>
          </a:ln>
          <a:effectLst/>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42</a:t>
            </a:fld>
            <a:endParaRPr lang="ar-JO"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95510"/>
          </a:xfrm>
        </p:spPr>
        <p:txBody>
          <a:bodyPr>
            <a:normAutofit fontScale="90000"/>
          </a:bodyPr>
          <a:lstStyle/>
          <a:p>
            <a:pPr algn="ct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General Description</a:t>
            </a:r>
            <a:endParaRPr lang="ar-JO" sz="2800" dirty="0"/>
          </a:p>
        </p:txBody>
      </p:sp>
      <p:sp>
        <p:nvSpPr>
          <p:cNvPr id="3" name="Content Placeholder 2"/>
          <p:cNvSpPr>
            <a:spLocks noGrp="1"/>
          </p:cNvSpPr>
          <p:nvPr>
            <p:ph sz="quarter" idx="1"/>
          </p:nvPr>
        </p:nvSpPr>
        <p:spPr>
          <a:xfrm>
            <a:off x="467544" y="1268760"/>
            <a:ext cx="8472518" cy="5181616"/>
          </a:xfrm>
        </p:spPr>
        <p:txBody>
          <a:bodyPr>
            <a:normAutofit/>
          </a:bodyPr>
          <a:lstStyle/>
          <a:p>
            <a:pPr lvl="0" algn="l" rtl="0">
              <a:lnSpc>
                <a:spcPct val="150000"/>
              </a:lnSpc>
              <a:buFont typeface="Wingdings" pitchFamily="2" charset="2"/>
              <a:buChar char="Ø"/>
            </a:pPr>
            <a:endParaRPr lang="en-US" sz="2000" dirty="0" smtClean="0">
              <a:latin typeface="Arial" pitchFamily="34" charset="0"/>
              <a:cs typeface="Arial" pitchFamily="34" charset="0"/>
            </a:endParaRPr>
          </a:p>
          <a:p>
            <a:pPr lvl="0" algn="l" rtl="0">
              <a:lnSpc>
                <a:spcPct val="150000"/>
              </a:lnSpc>
              <a:buFont typeface="Wingdings" pitchFamily="2" charset="2"/>
              <a:buChar char="Ø"/>
            </a:pPr>
            <a:r>
              <a:rPr lang="en-US" sz="2000" dirty="0" smtClean="0">
                <a:latin typeface="Arial" pitchFamily="34" charset="0"/>
                <a:cs typeface="Arial" pitchFamily="34" charset="0"/>
              </a:rPr>
              <a:t>The area of rectangular aeration tank is approximately 3650 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a:t>
            </a:r>
          </a:p>
          <a:p>
            <a:pPr lvl="0" algn="l" rtl="0">
              <a:lnSpc>
                <a:spcPct val="150000"/>
              </a:lnSpc>
              <a:buFont typeface="Wingdings" pitchFamily="2" charset="2"/>
              <a:buChar char="Ø"/>
            </a:pPr>
            <a:r>
              <a:rPr lang="en-US" sz="2000" dirty="0" smtClean="0">
                <a:latin typeface="Arial" pitchFamily="34" charset="0"/>
                <a:cs typeface="Arial" pitchFamily="34" charset="0"/>
              </a:rPr>
              <a:t>Smooth curves are used at corners.</a:t>
            </a:r>
          </a:p>
          <a:p>
            <a:pPr lvl="0" algn="l" rtl="0">
              <a:lnSpc>
                <a:spcPct val="150000"/>
              </a:lnSpc>
              <a:buFont typeface="Wingdings" pitchFamily="2" charset="2"/>
              <a:buChar char="Ø"/>
            </a:pPr>
            <a:r>
              <a:rPr lang="en-US" sz="2000" dirty="0" smtClean="0">
                <a:latin typeface="Arial" pitchFamily="34" charset="0"/>
                <a:cs typeface="Arial" pitchFamily="34" charset="0"/>
              </a:rPr>
              <a:t>The clear height of tank is nearly 5.8 m.</a:t>
            </a:r>
          </a:p>
          <a:p>
            <a:pPr lvl="0" algn="l" rtl="0">
              <a:lnSpc>
                <a:spcPct val="150000"/>
              </a:lnSpc>
              <a:buFont typeface="Wingdings" pitchFamily="2" charset="2"/>
              <a:buChar char="Ø"/>
            </a:pPr>
            <a:r>
              <a:rPr lang="en-US" sz="2000" dirty="0" smtClean="0">
                <a:latin typeface="Arial" pitchFamily="34" charset="0"/>
                <a:cs typeface="Arial" pitchFamily="34" charset="0"/>
              </a:rPr>
              <a:t>The tank out-to-out dimensions are 34.5 m x 109.1 m with 5 walls in the </a:t>
            </a:r>
            <a:r>
              <a:rPr lang="en-US" sz="2000" dirty="0" smtClean="0">
                <a:latin typeface="Arial" pitchFamily="34" charset="0"/>
                <a:cs typeface="Arial" pitchFamily="34" charset="0"/>
              </a:rPr>
              <a:t>tank </a:t>
            </a:r>
            <a:r>
              <a:rPr lang="en-US" sz="2000" dirty="0" smtClean="0">
                <a:latin typeface="Arial" pitchFamily="34" charset="0"/>
                <a:cs typeface="Arial" pitchFamily="34" charset="0"/>
              </a:rPr>
              <a:t>long direction</a:t>
            </a:r>
            <a:r>
              <a:rPr lang="en-US" sz="2000" dirty="0" smtClean="0">
                <a:latin typeface="Arial" pitchFamily="34" charset="0"/>
                <a:cs typeface="Arial" pitchFamily="34" charset="0"/>
              </a:rPr>
              <a:t>.</a:t>
            </a:r>
          </a:p>
          <a:p>
            <a:pPr lvl="0" algn="l" rtl="0">
              <a:lnSpc>
                <a:spcPct val="150000"/>
              </a:lnSpc>
              <a:buFont typeface="Wingdings" pitchFamily="2" charset="2"/>
              <a:buChar char="Ø"/>
            </a:pPr>
            <a:r>
              <a:rPr lang="en-US" sz="2000" dirty="0" smtClean="0">
                <a:solidFill>
                  <a:srgbClr val="000000"/>
                </a:solidFill>
                <a:latin typeface="Arial" pitchFamily="34" charset="0"/>
                <a:ea typeface="Calibri" pitchFamily="34" charset="0"/>
                <a:cs typeface="Arial" pitchFamily="34" charset="0"/>
              </a:rPr>
              <a:t>The tank is consisted of two </a:t>
            </a:r>
            <a:r>
              <a:rPr lang="en-US" sz="2000" dirty="0" smtClean="0">
                <a:solidFill>
                  <a:srgbClr val="000000"/>
                </a:solidFill>
                <a:latin typeface="Arial" pitchFamily="34" charset="0"/>
                <a:ea typeface="Calibri" pitchFamily="34" charset="0"/>
                <a:cs typeface="Arial" pitchFamily="34" charset="0"/>
              </a:rPr>
              <a:t>chambers.</a:t>
            </a:r>
            <a:endParaRPr lang="en-US" sz="2000" dirty="0" smtClean="0">
              <a:latin typeface="Arial" pitchFamily="34" charset="0"/>
              <a:cs typeface="Arial" pitchFamily="34" charset="0"/>
            </a:endParaRPr>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43</a:t>
            </a:fld>
            <a:endParaRPr lang="ar-JO"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14380"/>
          </a:xfrm>
        </p:spPr>
        <p:txBody>
          <a:bodyPr>
            <a:normAutofit/>
          </a:bodyPr>
          <a:lstStyle/>
          <a:p>
            <a:pPr algn="ctr"/>
            <a:r>
              <a:rPr lang="en-US" sz="2800" b="1" u="sng" dirty="0" smtClean="0">
                <a:solidFill>
                  <a:schemeClr val="accent2">
                    <a:lumMod val="75000"/>
                  </a:schemeClr>
                </a:solidFill>
              </a:rPr>
              <a:t>Materials</a:t>
            </a:r>
            <a:endParaRPr lang="ar-JO" sz="2800" dirty="0"/>
          </a:p>
        </p:txBody>
      </p:sp>
      <p:sp>
        <p:nvSpPr>
          <p:cNvPr id="3" name="Content Placeholder 2"/>
          <p:cNvSpPr>
            <a:spLocks noGrp="1"/>
          </p:cNvSpPr>
          <p:nvPr>
            <p:ph sz="quarter" idx="1"/>
          </p:nvPr>
        </p:nvSpPr>
        <p:spPr>
          <a:xfrm>
            <a:off x="357158" y="1142984"/>
            <a:ext cx="8501122" cy="5357850"/>
          </a:xfrm>
        </p:spPr>
        <p:txBody>
          <a:bodyPr>
            <a:normAutofit/>
          </a:bodyPr>
          <a:lstStyle/>
          <a:p>
            <a:pPr algn="l" rtl="0">
              <a:lnSpc>
                <a:spcPct val="150000"/>
              </a:lnSpc>
              <a:buFont typeface="Wingdings" pitchFamily="2" charset="2"/>
              <a:buChar char="Ø"/>
            </a:pPr>
            <a:r>
              <a:rPr lang="en-US" sz="2000" dirty="0" smtClean="0">
                <a:latin typeface="Arial" pitchFamily="34" charset="0"/>
                <a:cs typeface="Arial" pitchFamily="34" charset="0"/>
              </a:rPr>
              <a:t>Reinforced concrete for buildings: 35N/mm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f'c</a:t>
            </a:r>
            <a:r>
              <a:rPr lang="en-US" sz="2000" dirty="0" smtClean="0">
                <a:latin typeface="Arial" pitchFamily="34" charset="0"/>
                <a:cs typeface="Arial" pitchFamily="34" charset="0"/>
              </a:rPr>
              <a:t> = 28 N/ mm</a:t>
            </a:r>
            <a:r>
              <a:rPr lang="en-US" sz="2000" baseline="30000" dirty="0" smtClean="0">
                <a:latin typeface="Arial" pitchFamily="34" charset="0"/>
                <a:cs typeface="Arial" pitchFamily="34" charset="0"/>
              </a:rPr>
              <a:t>2</a:t>
            </a:r>
          </a:p>
          <a:p>
            <a:pPr algn="l" rtl="0">
              <a:lnSpc>
                <a:spcPct val="150000"/>
              </a:lnSpc>
              <a:buFont typeface="Wingdings" pitchFamily="2" charset="2"/>
              <a:buChar char="Ø"/>
            </a:pPr>
            <a:r>
              <a:rPr lang="en-US" sz="2000" dirty="0" smtClean="0">
                <a:latin typeface="Arial" pitchFamily="34" charset="0"/>
                <a:cs typeface="Arial" pitchFamily="34" charset="0"/>
              </a:rPr>
              <a:t>Deformed high tensile steel bars shall have minimum yield stress of 420 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conforming to ASTM A615-Grade 60</a:t>
            </a:r>
          </a:p>
          <a:p>
            <a:pPr algn="l" rtl="0">
              <a:lnSpc>
                <a:spcPct val="150000"/>
              </a:lnSpc>
              <a:buNone/>
            </a:pPr>
            <a:r>
              <a:rPr lang="en-US" sz="2000" dirty="0" smtClean="0">
                <a:latin typeface="Arial" pitchFamily="34" charset="0"/>
                <a:cs typeface="Arial" pitchFamily="34" charset="0"/>
              </a:rPr>
              <a:t>  </a:t>
            </a:r>
          </a:p>
          <a:p>
            <a:pPr algn="l" rtl="0">
              <a:lnSpc>
                <a:spcPct val="150000"/>
              </a:lnSpc>
              <a:buNone/>
            </a:pPr>
            <a:r>
              <a:rPr lang="en-US" sz="2000" dirty="0" smtClean="0">
                <a:latin typeface="Arial" pitchFamily="34" charset="0"/>
                <a:cs typeface="Arial" pitchFamily="34" charset="0"/>
              </a:rPr>
              <a:t>The unit weights of materials that used are shown in the following figure.</a:t>
            </a:r>
          </a:p>
          <a:p>
            <a:pPr marL="0" lvl="0" indent="0" algn="l" rtl="0">
              <a:spcBef>
                <a:spcPts val="0"/>
              </a:spcBef>
              <a:buClrTx/>
              <a:buSzTx/>
              <a:buNone/>
            </a:pPr>
            <a:r>
              <a:rPr lang="en-US" sz="1800" dirty="0" smtClean="0">
                <a:solidFill>
                  <a:prstClr val="black"/>
                </a:solidFill>
                <a:latin typeface="Arial" pitchFamily="34" charset="0"/>
                <a:cs typeface="Arial" pitchFamily="34" charset="0"/>
              </a:rPr>
              <a:t>                       Table 12: </a:t>
            </a:r>
            <a:r>
              <a:rPr lang="en-US" sz="1800" dirty="0" smtClean="0">
                <a:latin typeface="Arial" pitchFamily="34" charset="0"/>
                <a:cs typeface="Arial" pitchFamily="34" charset="0"/>
              </a:rPr>
              <a:t>unit weights of materials </a:t>
            </a:r>
            <a:endParaRPr lang="ar-JO" sz="1800" dirty="0" smtClean="0">
              <a:solidFill>
                <a:prstClr val="black"/>
              </a:solidFill>
            </a:endParaRPr>
          </a:p>
          <a:p>
            <a:pPr algn="l" rtl="0">
              <a:lnSpc>
                <a:spcPct val="150000"/>
              </a:lnSpc>
              <a:buNone/>
            </a:pPr>
            <a:r>
              <a:rPr lang="en-US" sz="2000" dirty="0" smtClean="0">
                <a:latin typeface="Arial" pitchFamily="34" charset="0"/>
                <a:cs typeface="Arial" pitchFamily="34" charset="0"/>
              </a:rPr>
              <a:t>  </a:t>
            </a:r>
            <a:endParaRPr lang="ar-JO" sz="2000" dirty="0" smtClean="0">
              <a:latin typeface="Arial" pitchFamily="34" charset="0"/>
              <a:cs typeface="Arial" pitchFamily="34" charset="0"/>
            </a:endParaRPr>
          </a:p>
          <a:p>
            <a:pPr lvl="0" algn="l" rtl="0">
              <a:lnSpc>
                <a:spcPct val="150000"/>
              </a:lnSpc>
              <a:buFont typeface="Wingdings" pitchFamily="2" charset="2"/>
              <a:buChar char="Ø"/>
            </a:pPr>
            <a:endParaRPr lang="en-US" sz="2000" dirty="0" smtClean="0"/>
          </a:p>
        </p:txBody>
      </p:sp>
      <p:graphicFrame>
        <p:nvGraphicFramePr>
          <p:cNvPr id="4" name="Content Placeholder 3"/>
          <p:cNvGraphicFramePr>
            <a:graphicFrameLocks/>
          </p:cNvGraphicFramePr>
          <p:nvPr/>
        </p:nvGraphicFramePr>
        <p:xfrm>
          <a:off x="1907704" y="4221088"/>
          <a:ext cx="5400600" cy="1234440"/>
        </p:xfrm>
        <a:graphic>
          <a:graphicData uri="http://schemas.openxmlformats.org/drawingml/2006/table">
            <a:tbl>
              <a:tblPr rtl="1">
                <a:tableStyleId>{BDBED569-4797-4DF1-A0F4-6AAB3CD982D8}</a:tableStyleId>
              </a:tblPr>
              <a:tblGrid>
                <a:gridCol w="2720390"/>
                <a:gridCol w="2680210"/>
              </a:tblGrid>
              <a:tr h="350656">
                <a:tc>
                  <a:txBody>
                    <a:bodyPr/>
                    <a:lstStyle/>
                    <a:p>
                      <a:pPr algn="ctr" rtl="0">
                        <a:lnSpc>
                          <a:spcPct val="150000"/>
                        </a:lnSpc>
                        <a:spcAft>
                          <a:spcPts val="0"/>
                        </a:spcAft>
                      </a:pPr>
                      <a:r>
                        <a:rPr lang="en-US" sz="1800" dirty="0"/>
                        <a:t>25 KN/m</a:t>
                      </a:r>
                      <a:r>
                        <a:rPr lang="en-US" sz="1800" baseline="30000" dirty="0"/>
                        <a:t>3</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Reinforced concrete</a:t>
                      </a:r>
                      <a:endParaRPr lang="en-US" sz="1800" b="0" dirty="0">
                        <a:latin typeface="Arial" pitchFamily="34" charset="0"/>
                        <a:ea typeface="Times New Roman"/>
                        <a:cs typeface="Arial" pitchFamily="34" charset="0"/>
                      </a:endParaRPr>
                    </a:p>
                  </a:txBody>
                  <a:tcPr marL="68580" marR="68580" marT="0" marB="0"/>
                </a:tc>
              </a:tr>
              <a:tr h="350656">
                <a:tc>
                  <a:txBody>
                    <a:bodyPr/>
                    <a:lstStyle/>
                    <a:p>
                      <a:pPr algn="ctr" rtl="0">
                        <a:lnSpc>
                          <a:spcPct val="150000"/>
                        </a:lnSpc>
                        <a:spcAft>
                          <a:spcPts val="0"/>
                        </a:spcAft>
                      </a:pPr>
                      <a:r>
                        <a:rPr lang="en-US" sz="1800" dirty="0"/>
                        <a:t>23 KN/m</a:t>
                      </a:r>
                      <a:r>
                        <a:rPr lang="en-US" sz="1800" baseline="30000" dirty="0"/>
                        <a:t>3</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Plain concrete</a:t>
                      </a:r>
                      <a:endParaRPr lang="en-US" sz="1800" b="0" dirty="0">
                        <a:latin typeface="Arial" pitchFamily="34" charset="0"/>
                        <a:ea typeface="Times New Roman"/>
                        <a:cs typeface="Arial" pitchFamily="34" charset="0"/>
                      </a:endParaRPr>
                    </a:p>
                  </a:txBody>
                  <a:tcPr marL="68580" marR="68580" marT="0" marB="0"/>
                </a:tc>
              </a:tr>
              <a:tr h="350656">
                <a:tc>
                  <a:txBody>
                    <a:bodyPr/>
                    <a:lstStyle/>
                    <a:p>
                      <a:pPr algn="ctr" rtl="0">
                        <a:lnSpc>
                          <a:spcPct val="150000"/>
                        </a:lnSpc>
                        <a:spcAft>
                          <a:spcPts val="0"/>
                        </a:spcAft>
                      </a:pPr>
                      <a:r>
                        <a:rPr lang="en-US" sz="1800" dirty="0"/>
                        <a:t>78.5 KN/m</a:t>
                      </a:r>
                      <a:r>
                        <a:rPr lang="en-US" sz="1800" baseline="30000" dirty="0"/>
                        <a:t>3</a:t>
                      </a:r>
                      <a:r>
                        <a:rPr lang="en-US" sz="1800" dirty="0"/>
                        <a:t> </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Reinforcing steel</a:t>
                      </a:r>
                      <a:endParaRPr lang="en-US" sz="1800" b="0" dirty="0">
                        <a:latin typeface="Arial" pitchFamily="34" charset="0"/>
                        <a:ea typeface="Times New Roman"/>
                        <a:cs typeface="Arial" pitchFamily="34" charset="0"/>
                      </a:endParaRPr>
                    </a:p>
                  </a:txBody>
                  <a:tcPr marL="68580" marR="68580" marT="0" marB="0"/>
                </a:tc>
              </a:tr>
            </a:tbl>
          </a:graphicData>
        </a:graphic>
      </p:graphicFrame>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44</a:t>
            </a:fld>
            <a:endParaRPr lang="ar-JO"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ctr" rtl="0"/>
            <a:r>
              <a:rPr lang="en-US" sz="2800" b="1" u="sng" dirty="0" smtClean="0">
                <a:solidFill>
                  <a:schemeClr val="accent2">
                    <a:lumMod val="75000"/>
                  </a:schemeClr>
                </a:solidFill>
              </a:rPr>
              <a:t>Loads</a:t>
            </a:r>
            <a:endParaRPr lang="ar-JO" sz="2800" dirty="0"/>
          </a:p>
        </p:txBody>
      </p:sp>
      <p:graphicFrame>
        <p:nvGraphicFramePr>
          <p:cNvPr id="4" name="Content Placeholder 3"/>
          <p:cNvGraphicFramePr>
            <a:graphicFrameLocks noGrp="1"/>
          </p:cNvGraphicFramePr>
          <p:nvPr>
            <p:ph sz="quarter" idx="1"/>
          </p:nvPr>
        </p:nvGraphicFramePr>
        <p:xfrm>
          <a:off x="1285851" y="2071678"/>
          <a:ext cx="6368932" cy="2402364"/>
        </p:xfrm>
        <a:graphic>
          <a:graphicData uri="http://schemas.openxmlformats.org/drawingml/2006/table">
            <a:tbl>
              <a:tblPr rtl="1">
                <a:tableStyleId>{BDBED569-4797-4DF1-A0F4-6AAB3CD982D8}</a:tableStyleId>
              </a:tblPr>
              <a:tblGrid>
                <a:gridCol w="2711268"/>
                <a:gridCol w="3657664"/>
              </a:tblGrid>
              <a:tr h="63724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t>13.5 KN/m</a:t>
                      </a:r>
                      <a:r>
                        <a:rPr lang="en-US" sz="1800" baseline="30000" dirty="0" smtClean="0"/>
                        <a:t>2</a:t>
                      </a:r>
                      <a:endParaRPr lang="en-US" sz="1800" b="0" dirty="0" smtClean="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smtClean="0"/>
                        <a:t>Live Load</a:t>
                      </a:r>
                      <a:r>
                        <a:rPr lang="en-US" sz="1800" baseline="0" dirty="0" smtClean="0"/>
                        <a:t>  (from vehicles)</a:t>
                      </a:r>
                      <a:endParaRPr lang="en-US" sz="1800" b="0" dirty="0">
                        <a:latin typeface="Arial" pitchFamily="34" charset="0"/>
                        <a:ea typeface="Times New Roman"/>
                        <a:cs typeface="Arial" pitchFamily="34" charset="0"/>
                      </a:endParaRPr>
                    </a:p>
                  </a:txBody>
                  <a:tcPr marL="68580" marR="68580" marT="0" marB="0"/>
                </a:tc>
              </a:tr>
              <a:tr h="53068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t>55.88 KN/m</a:t>
                      </a:r>
                      <a:r>
                        <a:rPr lang="en-US" sz="1800" baseline="30000" dirty="0" smtClean="0"/>
                        <a:t>2</a:t>
                      </a:r>
                      <a:endParaRPr lang="en-US" sz="1800" dirty="0" smtClean="0"/>
                    </a:p>
                    <a:p>
                      <a:pPr algn="ctr" rtl="0">
                        <a:lnSpc>
                          <a:spcPct val="150000"/>
                        </a:lnSpc>
                        <a:spcAft>
                          <a:spcPts val="0"/>
                        </a:spcAft>
                      </a:pP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smtClean="0"/>
                        <a:t>Maximum</a:t>
                      </a:r>
                      <a:r>
                        <a:rPr lang="en-US" sz="1800" baseline="0" dirty="0" smtClean="0"/>
                        <a:t> Lateral Water Pressure at the Base of the Walls</a:t>
                      </a:r>
                      <a:endParaRPr lang="en-US" sz="1800" b="0" dirty="0">
                        <a:latin typeface="Arial" pitchFamily="34" charset="0"/>
                        <a:ea typeface="Times New Roman"/>
                        <a:cs typeface="Arial" pitchFamily="34" charset="0"/>
                      </a:endParaRPr>
                    </a:p>
                  </a:txBody>
                  <a:tcPr marL="68580" marR="68580" marT="0" marB="0"/>
                </a:tc>
              </a:tr>
              <a:tr h="530682">
                <a:tc>
                  <a:txBody>
                    <a:bodyPr/>
                    <a:lstStyle/>
                    <a:p>
                      <a:pPr algn="ctr" rtl="0">
                        <a:lnSpc>
                          <a:spcPct val="150000"/>
                        </a:lnSpc>
                        <a:spcAft>
                          <a:spcPts val="0"/>
                        </a:spcAft>
                      </a:pPr>
                      <a:r>
                        <a:rPr lang="en-US" sz="1800" dirty="0" smtClean="0"/>
                        <a:t>20 KN at each to span</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smtClean="0"/>
                        <a:t>Mechanical Load </a:t>
                      </a:r>
                      <a:endParaRPr lang="en-US" sz="1800" b="0" dirty="0">
                        <a:latin typeface="Arial" pitchFamily="34" charset="0"/>
                        <a:ea typeface="Times New Roman"/>
                        <a:cs typeface="Arial" pitchFamily="34" charset="0"/>
                      </a:endParaRPr>
                    </a:p>
                  </a:txBody>
                  <a:tcPr marL="68580" marR="68580" marT="0" marB="0"/>
                </a:tc>
              </a:tr>
            </a:tbl>
          </a:graphicData>
        </a:graphic>
      </p:graphicFrame>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45</a:t>
            </a:fld>
            <a:endParaRPr lang="ar-JO" dirty="0"/>
          </a:p>
        </p:txBody>
      </p:sp>
      <p:sp>
        <p:nvSpPr>
          <p:cNvPr id="6" name="مستطيل 5"/>
          <p:cNvSpPr/>
          <p:nvPr/>
        </p:nvSpPr>
        <p:spPr>
          <a:xfrm>
            <a:off x="3734669" y="1556792"/>
            <a:ext cx="248786" cy="369332"/>
          </a:xfrm>
          <a:prstGeom prst="rect">
            <a:avLst/>
          </a:prstGeom>
        </p:spPr>
        <p:txBody>
          <a:bodyPr wrap="none">
            <a:spAutoFit/>
          </a:bodyPr>
          <a:lstStyle/>
          <a:p>
            <a:r>
              <a:rPr lang="en-US" dirty="0" smtClean="0">
                <a:latin typeface="Arial" pitchFamily="34" charset="0"/>
                <a:cs typeface="Arial" pitchFamily="34" charset="0"/>
              </a:rPr>
              <a:t> </a:t>
            </a:r>
            <a:endParaRPr lang="ar-SA" dirty="0"/>
          </a:p>
        </p:txBody>
      </p:sp>
      <p:sp>
        <p:nvSpPr>
          <p:cNvPr id="7" name="مستطيل 6"/>
          <p:cNvSpPr/>
          <p:nvPr/>
        </p:nvSpPr>
        <p:spPr>
          <a:xfrm>
            <a:off x="1259632" y="1556792"/>
            <a:ext cx="3698513" cy="369332"/>
          </a:xfrm>
          <a:prstGeom prst="rect">
            <a:avLst/>
          </a:prstGeom>
        </p:spPr>
        <p:txBody>
          <a:bodyPr wrap="none">
            <a:spAutoFit/>
          </a:bodyPr>
          <a:lstStyle/>
          <a:p>
            <a:r>
              <a:rPr lang="en-US" dirty="0" smtClean="0">
                <a:solidFill>
                  <a:prstClr val="black"/>
                </a:solidFill>
                <a:latin typeface="Arial" pitchFamily="34" charset="0"/>
                <a:cs typeface="Arial" pitchFamily="34" charset="0"/>
              </a:rPr>
              <a:t>Table 13: </a:t>
            </a:r>
            <a:r>
              <a:rPr lang="en-US" dirty="0" smtClean="0">
                <a:latin typeface="Arial" pitchFamily="34" charset="0"/>
                <a:cs typeface="Arial" pitchFamily="34" charset="0"/>
              </a:rPr>
              <a:t>loads in rectangular tank</a:t>
            </a: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08720"/>
            <a:ext cx="8686800" cy="1071570"/>
          </a:xfrm>
        </p:spPr>
        <p:txBody>
          <a:bodyPr>
            <a:normAutofit fontScale="90000"/>
          </a:bodyPr>
          <a:lstStyle/>
          <a:p>
            <a:pPr rtl="0"/>
            <a:r>
              <a:rPr lang="en-US" sz="2800" b="1" u="sng" dirty="0" smtClean="0">
                <a:solidFill>
                  <a:schemeClr val="accent2">
                    <a:lumMod val="75000"/>
                  </a:schemeClr>
                </a:solidFill>
              </a:rPr>
              <a:t>Verification of Structural Analysis Results</a:t>
            </a:r>
            <a:r>
              <a:rPr lang="en-US" sz="3600" b="1" u="sng" dirty="0" smtClean="0">
                <a:solidFill>
                  <a:schemeClr val="accent2">
                    <a:lumMod val="75000"/>
                  </a:schemeClr>
                </a:solidFill>
              </a:rPr>
              <a:t/>
            </a:r>
            <a:br>
              <a:rPr lang="en-US" sz="3600" b="1" u="sng" dirty="0" smtClean="0">
                <a:solidFill>
                  <a:schemeClr val="accent2">
                    <a:lumMod val="75000"/>
                  </a:schemeClr>
                </a:solidFill>
              </a:rPr>
            </a:br>
            <a:endParaRPr lang="ar-JO" sz="3600" b="1" u="sng" dirty="0">
              <a:solidFill>
                <a:schemeClr val="accent2">
                  <a:lumMod val="75000"/>
                </a:schemeClr>
              </a:solidFill>
            </a:endParaRPr>
          </a:p>
        </p:txBody>
      </p:sp>
      <p:sp>
        <p:nvSpPr>
          <p:cNvPr id="3" name="عنصر نائب للمحتوى 2"/>
          <p:cNvSpPr>
            <a:spLocks noGrp="1"/>
          </p:cNvSpPr>
          <p:nvPr>
            <p:ph sz="quarter" idx="1"/>
          </p:nvPr>
        </p:nvSpPr>
        <p:spPr>
          <a:xfrm>
            <a:off x="214282" y="1214422"/>
            <a:ext cx="8715436" cy="4911741"/>
          </a:xfrm>
        </p:spPr>
        <p:txBody>
          <a:bodyPr>
            <a:normAutofit/>
          </a:bodyPr>
          <a:lstStyle/>
          <a:p>
            <a:pPr algn="l" rtl="0">
              <a:buNone/>
            </a:pPr>
            <a:endParaRPr lang="en-US" sz="2000" b="1" dirty="0" smtClean="0"/>
          </a:p>
          <a:p>
            <a:pPr algn="l" rtl="0">
              <a:buNone/>
            </a:pPr>
            <a:endParaRPr lang="en-US" sz="2000" b="1" dirty="0" smtClean="0"/>
          </a:p>
          <a:p>
            <a:pPr algn="l" rtl="0">
              <a:buNone/>
            </a:pPr>
            <a:r>
              <a:rPr lang="en-US" sz="2000" b="1" dirty="0" smtClean="0"/>
              <a:t>A) </a:t>
            </a:r>
            <a:r>
              <a:rPr lang="en-US" sz="2000" b="1" dirty="0" smtClean="0">
                <a:latin typeface="Arial" pitchFamily="34" charset="0"/>
                <a:cs typeface="Arial" pitchFamily="34" charset="0"/>
              </a:rPr>
              <a:t>Compatibility:</a:t>
            </a:r>
            <a:r>
              <a:rPr lang="en-US" sz="2000" dirty="0" smtClean="0">
                <a:latin typeface="Arial" pitchFamily="34" charset="0"/>
                <a:cs typeface="Arial" pitchFamily="34" charset="0"/>
              </a:rPr>
              <a:t> the structure achieves compatibility in deformations.</a:t>
            </a:r>
          </a:p>
        </p:txBody>
      </p:sp>
      <p:pic>
        <p:nvPicPr>
          <p:cNvPr id="4" name="Picture 596"/>
          <p:cNvPicPr/>
          <p:nvPr/>
        </p:nvPicPr>
        <p:blipFill>
          <a:blip r:embed="rId2" cstate="print"/>
          <a:srcRect/>
          <a:stretch>
            <a:fillRect/>
          </a:stretch>
        </p:blipFill>
        <p:spPr bwMode="auto">
          <a:xfrm>
            <a:off x="1619672" y="2636912"/>
            <a:ext cx="5929354" cy="3933190"/>
          </a:xfrm>
          <a:prstGeom prst="rect">
            <a:avLst/>
          </a:prstGeom>
          <a:noFill/>
          <a:ln w="9525">
            <a:noFill/>
            <a:miter lim="800000"/>
            <a:headEnd/>
            <a:tailEnd/>
          </a:ln>
        </p:spPr>
      </p:pic>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46</a:t>
            </a:fld>
            <a:endParaRPr lang="ar-JO"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836712"/>
            <a:ext cx="8229600" cy="1143000"/>
          </a:xfrm>
        </p:spPr>
        <p:txBody>
          <a:bodyPr>
            <a:normAutofit fontScale="90000"/>
          </a:bodyPr>
          <a:lstStyle/>
          <a:p>
            <a:r>
              <a:rPr lang="en-US" sz="3100" b="1" u="sng" dirty="0" smtClean="0">
                <a:solidFill>
                  <a:schemeClr val="accent2">
                    <a:lumMod val="75000"/>
                  </a:schemeClr>
                </a:solidFill>
              </a:rPr>
              <a:t>Verification of Structural Analysis </a:t>
            </a:r>
            <a:r>
              <a:rPr lang="ar-JO" sz="3100" b="1" u="sng" dirty="0" smtClean="0">
                <a:solidFill>
                  <a:schemeClr val="accent2">
                    <a:lumMod val="75000"/>
                  </a:schemeClr>
                </a:solidFill>
              </a:rPr>
              <a:t/>
            </a:r>
            <a:br>
              <a:rPr lang="ar-JO" sz="3100" b="1" u="sng" dirty="0" smtClean="0">
                <a:solidFill>
                  <a:schemeClr val="accent2">
                    <a:lumMod val="75000"/>
                  </a:schemeClr>
                </a:solidFill>
              </a:rPr>
            </a:br>
            <a:r>
              <a:rPr lang="en-US" sz="3100" b="1" u="sng" dirty="0" smtClean="0">
                <a:solidFill>
                  <a:schemeClr val="accent2">
                    <a:lumMod val="75000"/>
                  </a:schemeClr>
                </a:solidFill>
              </a:rPr>
              <a:t>Results</a:t>
            </a:r>
            <a:r>
              <a:rPr lang="en-US" b="1" dirty="0" smtClean="0"/>
              <a:t/>
            </a:r>
            <a:br>
              <a:rPr lang="en-US" b="1" dirty="0" smtClean="0"/>
            </a:br>
            <a:endParaRPr lang="ar-JO" dirty="0"/>
          </a:p>
        </p:txBody>
      </p:sp>
      <p:sp>
        <p:nvSpPr>
          <p:cNvPr id="3" name="عنصر نائب للمحتوى 2"/>
          <p:cNvSpPr>
            <a:spLocks noGrp="1"/>
          </p:cNvSpPr>
          <p:nvPr>
            <p:ph sz="quarter" idx="1"/>
          </p:nvPr>
        </p:nvSpPr>
        <p:spPr>
          <a:xfrm>
            <a:off x="357158" y="1643050"/>
            <a:ext cx="8329642" cy="4681550"/>
          </a:xfrm>
        </p:spPr>
        <p:txBody>
          <a:bodyPr>
            <a:normAutofit/>
          </a:bodyPr>
          <a:lstStyle/>
          <a:p>
            <a:pPr algn="l" rtl="0">
              <a:lnSpc>
                <a:spcPct val="150000"/>
              </a:lnSpc>
              <a:buNone/>
            </a:pPr>
            <a:endParaRPr lang="en-US" sz="2000" b="1" dirty="0" smtClean="0">
              <a:latin typeface="Arial" pitchFamily="34" charset="0"/>
              <a:cs typeface="Arial" pitchFamily="34" charset="0"/>
            </a:endParaRPr>
          </a:p>
          <a:p>
            <a:pPr algn="l" rtl="0">
              <a:lnSpc>
                <a:spcPct val="150000"/>
              </a:lnSpc>
              <a:buNone/>
            </a:pPr>
            <a:r>
              <a:rPr lang="en-US" sz="2000" b="1" dirty="0" smtClean="0">
                <a:latin typeface="Arial" pitchFamily="34" charset="0"/>
                <a:cs typeface="Arial" pitchFamily="34" charset="0"/>
              </a:rPr>
              <a:t>B) Equilibrium: </a:t>
            </a:r>
            <a:r>
              <a:rPr lang="en-US" sz="2000" dirty="0" smtClean="0">
                <a:latin typeface="Arial" pitchFamily="34" charset="0"/>
                <a:cs typeface="Arial" pitchFamily="34" charset="0"/>
              </a:rPr>
              <a:t>The equilibrium law is checked by calculating the weight of the structure and comparing it with the reactions from SAP </a:t>
            </a:r>
          </a:p>
          <a:p>
            <a:pPr algn="l" rtl="0">
              <a:lnSpc>
                <a:spcPct val="150000"/>
              </a:lnSpc>
              <a:buNone/>
            </a:pPr>
            <a:r>
              <a:rPr lang="en-US" sz="2000" dirty="0" smtClean="0">
                <a:latin typeface="Arial" pitchFamily="34" charset="0"/>
                <a:cs typeface="Arial" pitchFamily="34" charset="0"/>
              </a:rPr>
              <a:t>% of error in D.L = 0.08 % </a:t>
            </a:r>
            <a:endParaRPr lang="en-US" sz="2000" b="1" dirty="0" smtClean="0">
              <a:latin typeface="Arial" pitchFamily="34" charset="0"/>
              <a:cs typeface="Arial" pitchFamily="34" charset="0"/>
            </a:endParaRPr>
          </a:p>
          <a:p>
            <a:pPr algn="l" rtl="0">
              <a:lnSpc>
                <a:spcPct val="150000"/>
              </a:lnSpc>
              <a:buNone/>
            </a:pPr>
            <a:r>
              <a:rPr lang="en-US" sz="2000" b="1" dirty="0" smtClean="0">
                <a:latin typeface="Arial" pitchFamily="34" charset="0"/>
                <a:cs typeface="Arial" pitchFamily="34" charset="0"/>
              </a:rPr>
              <a:t>C) Stress Strain Checks:</a:t>
            </a: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 of error in shear = 0.0 %</a:t>
            </a:r>
          </a:p>
          <a:p>
            <a:pPr algn="l" rtl="0">
              <a:lnSpc>
                <a:spcPct val="150000"/>
              </a:lnSpc>
              <a:buNone/>
            </a:pPr>
            <a:r>
              <a:rPr lang="en-US" sz="2000" dirty="0" smtClean="0">
                <a:latin typeface="Arial" pitchFamily="34" charset="0"/>
                <a:cs typeface="Arial" pitchFamily="34" charset="0"/>
              </a:rPr>
              <a:t>% of error in moment = 0.0% </a:t>
            </a:r>
            <a:endParaRPr lang="ar-JO" sz="2000" dirty="0" smtClean="0">
              <a:latin typeface="Arial" pitchFamily="34" charset="0"/>
              <a:cs typeface="Arial" pitchFamily="34" charset="0"/>
            </a:endParaRPr>
          </a:p>
          <a:p>
            <a:pPr>
              <a:lnSpc>
                <a:spcPct val="150000"/>
              </a:lnSpc>
            </a:pPr>
            <a:endParaRPr lang="ar-JO" sz="2000" dirty="0">
              <a:latin typeface="Arial" pitchFamily="34" charset="0"/>
              <a:cs typeface="Arial" pitchFamily="34" charset="0"/>
            </a:endParaRPr>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47</a:t>
            </a:fld>
            <a:endParaRPr lang="ar-JO"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857256"/>
          </a:xfrm>
        </p:spPr>
        <p:txBody>
          <a:bodyPr>
            <a:normAutofit/>
          </a:bodyPr>
          <a:lstStyle/>
          <a:p>
            <a:pPr algn="ctr" rtl="0"/>
            <a:r>
              <a:rPr lang="en-US" sz="2800" b="1" u="sng" dirty="0" smtClean="0">
                <a:solidFill>
                  <a:schemeClr val="accent2">
                    <a:lumMod val="75000"/>
                  </a:schemeClr>
                </a:solidFill>
              </a:rPr>
              <a:t>Structural Plan</a:t>
            </a:r>
            <a:endParaRPr lang="ar-JO" sz="2800" dirty="0"/>
          </a:p>
        </p:txBody>
      </p:sp>
      <p:pic>
        <p:nvPicPr>
          <p:cNvPr id="1028" name="Picture 4"/>
          <p:cNvPicPr>
            <a:picLocks noChangeAspect="1" noChangeArrowheads="1"/>
          </p:cNvPicPr>
          <p:nvPr/>
        </p:nvPicPr>
        <p:blipFill>
          <a:blip r:embed="rId2" cstate="print"/>
          <a:srcRect/>
          <a:stretch>
            <a:fillRect/>
          </a:stretch>
        </p:blipFill>
        <p:spPr bwMode="auto">
          <a:xfrm>
            <a:off x="214282" y="1643050"/>
            <a:ext cx="8639175" cy="3486150"/>
          </a:xfrm>
          <a:prstGeom prst="rect">
            <a:avLst/>
          </a:prstGeom>
          <a:noFill/>
          <a:ln w="9525">
            <a:noFill/>
            <a:miter lim="800000"/>
            <a:headEnd/>
            <a:tailEnd/>
          </a:ln>
          <a:effectLst/>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48</a:t>
            </a:fld>
            <a:endParaRPr lang="ar-JO"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24648"/>
          </a:xfrm>
        </p:spPr>
        <p:txBody>
          <a:bodyPr>
            <a:normAutofit fontScale="90000"/>
          </a:bodyPr>
          <a:lstStyle/>
          <a:p>
            <a:pPr algn="ctr" rtl="0"/>
            <a:r>
              <a:rPr lang="en-US" sz="2800" b="1" u="sng" dirty="0" smtClean="0">
                <a:solidFill>
                  <a:schemeClr val="accent2">
                    <a:lumMod val="75000"/>
                  </a:schemeClr>
                </a:solidFill>
              </a:rPr>
              <a:t>Load Cases in Rectangular Aeration Tank</a:t>
            </a:r>
            <a:endParaRPr lang="ar-JO" sz="2800" u="sng" dirty="0">
              <a:solidFill>
                <a:schemeClr val="accent2">
                  <a:lumMod val="75000"/>
                </a:schemeClr>
              </a:solidFill>
            </a:endParaRPr>
          </a:p>
        </p:txBody>
      </p:sp>
      <p:pic>
        <p:nvPicPr>
          <p:cNvPr id="4" name="عنصر نائب للمحتوى 3" descr="Untitled.png"/>
          <p:cNvPicPr>
            <a:picLocks noGrp="1" noChangeAspect="1"/>
          </p:cNvPicPr>
          <p:nvPr>
            <p:ph sz="quarter" idx="1"/>
          </p:nvPr>
        </p:nvPicPr>
        <p:blipFill>
          <a:blip r:embed="rId2" cstate="print"/>
          <a:stretch>
            <a:fillRect/>
          </a:stretch>
        </p:blipFill>
        <p:spPr>
          <a:xfrm>
            <a:off x="485804" y="1928802"/>
            <a:ext cx="8229600" cy="4389120"/>
          </a:xfrm>
        </p:spPr>
      </p:pic>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49</a:t>
            </a:fld>
            <a:endParaRPr lang="ar-J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14380"/>
          </a:xfrm>
        </p:spPr>
        <p:txBody>
          <a:bodyPr>
            <a:normAutofit fontScale="90000"/>
          </a:bodyPr>
          <a:lstStyle/>
          <a:p>
            <a:pPr algn="ct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3100" b="1" u="sng" dirty="0" smtClean="0">
                <a:solidFill>
                  <a:schemeClr val="accent2">
                    <a:lumMod val="75000"/>
                  </a:schemeClr>
                </a:solidFill>
              </a:rPr>
              <a:t>General Description</a:t>
            </a:r>
            <a:endParaRPr lang="ar-JO" sz="3100" dirty="0"/>
          </a:p>
        </p:txBody>
      </p:sp>
      <p:sp>
        <p:nvSpPr>
          <p:cNvPr id="3" name="Content Placeholder 2"/>
          <p:cNvSpPr>
            <a:spLocks noGrp="1"/>
          </p:cNvSpPr>
          <p:nvPr>
            <p:ph sz="quarter" idx="1"/>
          </p:nvPr>
        </p:nvSpPr>
        <p:spPr>
          <a:xfrm>
            <a:off x="214282" y="1340768"/>
            <a:ext cx="8929718" cy="5715040"/>
          </a:xfrm>
        </p:spPr>
        <p:txBody>
          <a:bodyPr>
            <a:noAutofit/>
          </a:bodyPr>
          <a:lstStyle/>
          <a:p>
            <a:pPr marL="514350" lvl="0" indent="-514350" algn="l" rtl="0">
              <a:lnSpc>
                <a:spcPct val="150000"/>
              </a:lnSpc>
              <a:buFont typeface="Wingdings" pitchFamily="2" charset="2"/>
              <a:buChar char="Ø"/>
            </a:pPr>
            <a:r>
              <a:rPr lang="en-US" sz="2000" dirty="0" smtClean="0">
                <a:latin typeface="Arial" pitchFamily="34" charset="0"/>
                <a:cs typeface="Arial" pitchFamily="34" charset="0"/>
              </a:rPr>
              <a:t>Two-story building.</a:t>
            </a:r>
          </a:p>
          <a:p>
            <a:pPr marL="514350" lvl="0" indent="-514350" algn="l" rtl="0">
              <a:lnSpc>
                <a:spcPct val="150000"/>
              </a:lnSpc>
              <a:buFont typeface="Wingdings" pitchFamily="2" charset="2"/>
              <a:buChar char="Ø"/>
            </a:pPr>
            <a:r>
              <a:rPr lang="en-US" sz="2000" dirty="0" smtClean="0">
                <a:latin typeface="Arial" pitchFamily="34" charset="0"/>
                <a:cs typeface="Arial" pitchFamily="34" charset="0"/>
              </a:rPr>
              <a:t>The floor area of building is approximately 275 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a:t>
            </a:r>
          </a:p>
          <a:p>
            <a:pPr marL="514350" lvl="0" indent="-514350" algn="l" rtl="0">
              <a:lnSpc>
                <a:spcPct val="150000"/>
              </a:lnSpc>
              <a:buFont typeface="Wingdings" pitchFamily="2" charset="2"/>
              <a:buChar char="Ø"/>
            </a:pPr>
            <a:r>
              <a:rPr lang="en-US" sz="2000" dirty="0" smtClean="0">
                <a:latin typeface="Arial" pitchFamily="34" charset="0"/>
                <a:cs typeface="Arial" pitchFamily="34" charset="0"/>
              </a:rPr>
              <a:t>There are two levels of height in the same story. Story clear height is 4.42 m and 3.4 m.</a:t>
            </a:r>
          </a:p>
          <a:p>
            <a:pPr marL="514350" lvl="0" indent="-514350" algn="l" rtl="0">
              <a:lnSpc>
                <a:spcPct val="150000"/>
              </a:lnSpc>
              <a:buFont typeface="Wingdings" pitchFamily="2" charset="2"/>
              <a:buChar char="Ø"/>
            </a:pPr>
            <a:r>
              <a:rPr lang="en-US" sz="2000" dirty="0" smtClean="0">
                <a:latin typeface="Arial" pitchFamily="34" charset="0"/>
                <a:cs typeface="Arial" pitchFamily="34" charset="0"/>
              </a:rPr>
              <a:t>The partitions are 200 mm block walls.</a:t>
            </a:r>
          </a:p>
          <a:p>
            <a:pPr marL="514350" lvl="0" indent="-514350" algn="l" rtl="0">
              <a:lnSpc>
                <a:spcPct val="150000"/>
              </a:lnSpc>
              <a:buFont typeface="Wingdings" pitchFamily="2" charset="2"/>
              <a:buChar char="Ø"/>
            </a:pPr>
            <a:r>
              <a:rPr lang="en-US" sz="2000" dirty="0" smtClean="0">
                <a:latin typeface="Arial" pitchFamily="34" charset="0"/>
                <a:cs typeface="Arial" pitchFamily="34" charset="0"/>
              </a:rPr>
              <a:t>The perimeter walls are masonry.</a:t>
            </a:r>
          </a:p>
        </p:txBody>
      </p:sp>
      <p:sp>
        <p:nvSpPr>
          <p:cNvPr id="5" name="TextBox 4"/>
          <p:cNvSpPr txBox="1"/>
          <p:nvPr/>
        </p:nvSpPr>
        <p:spPr>
          <a:xfrm>
            <a:off x="428596" y="214290"/>
            <a:ext cx="81439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5</a:t>
            </a:fld>
            <a:endParaRPr lang="ar-J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428596" y="571480"/>
            <a:ext cx="7286676" cy="2643206"/>
          </a:xfrm>
          <a:prstGeom prst="rect">
            <a:avLst/>
          </a:prstGeom>
          <a:noFill/>
          <a:ln w="9525">
            <a:noFill/>
            <a:miter lim="800000"/>
            <a:headEnd/>
            <a:tailEnd/>
          </a:ln>
        </p:spPr>
      </p:pic>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50</a:t>
            </a:fld>
            <a:endParaRPr lang="ar-JO" dirty="0"/>
          </a:p>
        </p:txBody>
      </p:sp>
      <p:sp>
        <p:nvSpPr>
          <p:cNvPr id="6" name="TextBox 5"/>
          <p:cNvSpPr txBox="1"/>
          <p:nvPr/>
        </p:nvSpPr>
        <p:spPr>
          <a:xfrm>
            <a:off x="1214414" y="3571876"/>
            <a:ext cx="6786610" cy="1754326"/>
          </a:xfrm>
          <a:prstGeom prst="rect">
            <a:avLst/>
          </a:prstGeom>
          <a:noFill/>
        </p:spPr>
        <p:txBody>
          <a:bodyPr wrap="square" rtlCol="1">
            <a:spAutoFit/>
          </a:bodyPr>
          <a:lstStyle/>
          <a:p>
            <a:pPr algn="l" rtl="0"/>
            <a:r>
              <a:rPr lang="en-US" dirty="0" smtClean="0"/>
              <a:t>Thickness of  Wall 1 is non prismatic section =300 mm from top and 500 mm from bottom</a:t>
            </a:r>
          </a:p>
          <a:p>
            <a:pPr algn="l" rtl="0"/>
            <a:endParaRPr lang="en-US" dirty="0" smtClean="0"/>
          </a:p>
          <a:p>
            <a:pPr algn="l" rtl="0"/>
            <a:r>
              <a:rPr lang="en-US" dirty="0" smtClean="0"/>
              <a:t>Thickness of  wall 2 = 300 mm</a:t>
            </a:r>
          </a:p>
          <a:p>
            <a:pPr algn="l" rtl="0"/>
            <a:endParaRPr lang="en-US" dirty="0" smtClean="0"/>
          </a:p>
          <a:p>
            <a:pPr algn="l" rtl="0"/>
            <a:r>
              <a:rPr lang="en-US" dirty="0" smtClean="0"/>
              <a:t>Thickness of Wall 3 = 400 mm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857256"/>
          </a:xfrm>
        </p:spPr>
        <p:txBody>
          <a:bodyPr>
            <a:normAutofit/>
          </a:bodyPr>
          <a:lstStyle/>
          <a:p>
            <a:pPr algn="ctr"/>
            <a:r>
              <a:rPr lang="en-US" sz="2800" b="1" u="sng" dirty="0" smtClean="0">
                <a:solidFill>
                  <a:schemeClr val="accent2">
                    <a:lumMod val="75000"/>
                  </a:schemeClr>
                </a:solidFill>
              </a:rPr>
              <a:t>Walls Design </a:t>
            </a:r>
            <a:endParaRPr lang="ar-JO" sz="2800" dirty="0"/>
          </a:p>
        </p:txBody>
      </p:sp>
      <p:sp>
        <p:nvSpPr>
          <p:cNvPr id="3" name="عنصر نائب للمحتوى 2"/>
          <p:cNvSpPr>
            <a:spLocks noGrp="1"/>
          </p:cNvSpPr>
          <p:nvPr>
            <p:ph sz="quarter" idx="1"/>
          </p:nvPr>
        </p:nvSpPr>
        <p:spPr>
          <a:xfrm>
            <a:off x="357158" y="1571612"/>
            <a:ext cx="8501122" cy="4752988"/>
          </a:xfrm>
        </p:spPr>
        <p:txBody>
          <a:bodyPr>
            <a:normAutofit/>
          </a:bodyPr>
          <a:lstStyle/>
          <a:p>
            <a:pPr algn="l" rtl="0">
              <a:lnSpc>
                <a:spcPct val="150000"/>
              </a:lnSpc>
              <a:buNone/>
            </a:pPr>
            <a:r>
              <a:rPr lang="en-US" sz="2000" dirty="0" smtClean="0">
                <a:latin typeface="Arial" pitchFamily="34" charset="0"/>
                <a:cs typeface="Arial" pitchFamily="34" charset="0"/>
              </a:rPr>
              <a:t>Check thickness for:</a:t>
            </a:r>
          </a:p>
          <a:p>
            <a:pPr marL="457200" indent="-457200" algn="l" rtl="0">
              <a:lnSpc>
                <a:spcPct val="150000"/>
              </a:lnSpc>
              <a:buFont typeface="Wingdings" pitchFamily="2" charset="2"/>
              <a:buChar char="Ø"/>
            </a:pPr>
            <a:r>
              <a:rPr lang="en-US" sz="2000" dirty="0" smtClean="0">
                <a:latin typeface="Arial" pitchFamily="34" charset="0"/>
                <a:cs typeface="Arial" pitchFamily="34" charset="0"/>
              </a:rPr>
              <a:t>Shear:</a:t>
            </a:r>
          </a:p>
          <a:p>
            <a:pPr algn="l" rtl="0">
              <a:lnSpc>
                <a:spcPct val="150000"/>
              </a:lnSpc>
            </a:pPr>
            <a:endParaRPr lang="en-US" sz="2000" dirty="0" smtClean="0">
              <a:latin typeface="Arial" pitchFamily="34" charset="0"/>
              <a:cs typeface="Arial" pitchFamily="34" charset="0"/>
            </a:endParaRPr>
          </a:p>
          <a:p>
            <a:pPr algn="l" rtl="0">
              <a:lnSpc>
                <a:spcPct val="150000"/>
              </a:lnSpc>
            </a:pPr>
            <a:endParaRPr lang="en-US" sz="2000" dirty="0" smtClean="0">
              <a:latin typeface="Arial" pitchFamily="34" charset="0"/>
              <a:cs typeface="Arial" pitchFamily="34" charset="0"/>
            </a:endParaRPr>
          </a:p>
          <a:p>
            <a:pPr algn="l" rtl="0">
              <a:lnSpc>
                <a:spcPct val="150000"/>
              </a:lnSpc>
              <a:buFont typeface="Wingdings" pitchFamily="2" charset="2"/>
              <a:buChar char="Ø"/>
            </a:pPr>
            <a:r>
              <a:rPr lang="en-US" sz="2000" dirty="0" smtClean="0">
                <a:latin typeface="Arial" pitchFamily="34" charset="0"/>
                <a:cs typeface="Arial" pitchFamily="34" charset="0"/>
              </a:rPr>
              <a:t>Tension  :</a:t>
            </a:r>
          </a:p>
          <a:p>
            <a:pPr algn="l" rtl="0">
              <a:lnSpc>
                <a:spcPct val="150000"/>
              </a:lnSpc>
              <a:buNone/>
            </a:pPr>
            <a:r>
              <a:rPr lang="en-US" sz="2000" dirty="0" smtClean="0">
                <a:latin typeface="Arial" pitchFamily="34" charset="0"/>
                <a:cs typeface="Arial" pitchFamily="34" charset="0"/>
              </a:rPr>
              <a:t> </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i="1" dirty="0" smtClean="0">
                <a:latin typeface="Arial" pitchFamily="34" charset="0"/>
                <a:cs typeface="Arial" pitchFamily="34" charset="0"/>
              </a:rPr>
              <a:t> Ft &gt; </a:t>
            </a:r>
            <a:r>
              <a:rPr lang="en-US" sz="2000" i="1" dirty="0" err="1" smtClean="0">
                <a:latin typeface="Arial" pitchFamily="34" charset="0"/>
                <a:cs typeface="Arial" pitchFamily="34" charset="0"/>
              </a:rPr>
              <a:t>Fc</a:t>
            </a:r>
            <a:r>
              <a:rPr lang="en-US" sz="2000" i="1" dirty="0" smtClean="0">
                <a:latin typeface="Arial" pitchFamily="34" charset="0"/>
                <a:cs typeface="Arial" pitchFamily="34" charset="0"/>
              </a:rPr>
              <a:t> ……  ok</a:t>
            </a:r>
          </a:p>
          <a:p>
            <a:pPr algn="l" rtl="0">
              <a:lnSpc>
                <a:spcPct val="150000"/>
              </a:lnSpc>
              <a:buNone/>
            </a:pPr>
            <a:endParaRPr lang="ar-JO" sz="2000" dirty="0"/>
          </a:p>
        </p:txBody>
      </p:sp>
      <p:graphicFrame>
        <p:nvGraphicFramePr>
          <p:cNvPr id="8" name="كائن 7"/>
          <p:cNvGraphicFramePr>
            <a:graphicFrameLocks noChangeAspect="1"/>
          </p:cNvGraphicFramePr>
          <p:nvPr/>
        </p:nvGraphicFramePr>
        <p:xfrm>
          <a:off x="5500694" y="4286256"/>
          <a:ext cx="2167650" cy="438888"/>
        </p:xfrm>
        <a:graphic>
          <a:graphicData uri="http://schemas.openxmlformats.org/presentationml/2006/ole">
            <p:oleObj spid="_x0000_s4102" name="Equation" r:id="rId3" imgW="1942920" imgH="457200" progId="Equation.3">
              <p:embed/>
            </p:oleObj>
          </a:graphicData>
        </a:graphic>
      </p:graphicFrame>
      <p:graphicFrame>
        <p:nvGraphicFramePr>
          <p:cNvPr id="9" name="كائن 8"/>
          <p:cNvGraphicFramePr>
            <a:graphicFrameLocks noChangeAspect="1"/>
          </p:cNvGraphicFramePr>
          <p:nvPr/>
        </p:nvGraphicFramePr>
        <p:xfrm>
          <a:off x="899592" y="2708920"/>
          <a:ext cx="5740400" cy="713810"/>
        </p:xfrm>
        <a:graphic>
          <a:graphicData uri="http://schemas.openxmlformats.org/presentationml/2006/ole">
            <p:oleObj spid="_x0000_s4103" name="Equation" r:id="rId4" imgW="5740200" imgH="838080" progId="Equation.3">
              <p:embed/>
            </p:oleObj>
          </a:graphicData>
        </a:graphic>
      </p:graphicFrame>
      <p:graphicFrame>
        <p:nvGraphicFramePr>
          <p:cNvPr id="10" name="كائن 9"/>
          <p:cNvGraphicFramePr>
            <a:graphicFrameLocks noChangeAspect="1"/>
          </p:cNvGraphicFramePr>
          <p:nvPr/>
        </p:nvGraphicFramePr>
        <p:xfrm>
          <a:off x="755576" y="4221088"/>
          <a:ext cx="3492500" cy="725780"/>
        </p:xfrm>
        <a:graphic>
          <a:graphicData uri="http://schemas.openxmlformats.org/presentationml/2006/ole">
            <p:oleObj spid="_x0000_s4104" name="Equation" r:id="rId5" imgW="3492360" imgH="914400" progId="Equation.3">
              <p:embed/>
            </p:oleObj>
          </a:graphicData>
        </a:graphic>
      </p:graphicFrame>
      <p:sp>
        <p:nvSpPr>
          <p:cNvPr id="7" name="TextBox 6"/>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51</a:t>
            </a:fld>
            <a:endParaRPr lang="ar-JO"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96086"/>
          </a:xfrm>
        </p:spPr>
        <p:txBody>
          <a:bodyPr>
            <a:normAutofit/>
          </a:bodyPr>
          <a:lstStyle/>
          <a:p>
            <a:pPr algn="ctr"/>
            <a:r>
              <a:rPr lang="en-US" sz="2800" b="1" u="sng" dirty="0" smtClean="0">
                <a:solidFill>
                  <a:schemeClr val="accent2">
                    <a:lumMod val="75000"/>
                  </a:schemeClr>
                </a:solidFill>
              </a:rPr>
              <a:t>Walls Design</a:t>
            </a:r>
            <a:r>
              <a:rPr lang="en-US" sz="3600" b="1" u="sng" dirty="0" smtClean="0">
                <a:solidFill>
                  <a:schemeClr val="accent2">
                    <a:lumMod val="75000"/>
                  </a:schemeClr>
                </a:solidFill>
              </a:rPr>
              <a:t> </a:t>
            </a:r>
            <a:endParaRPr lang="ar-JO" sz="3600" dirty="0"/>
          </a:p>
        </p:txBody>
      </p:sp>
      <p:sp>
        <p:nvSpPr>
          <p:cNvPr id="3" name="عنصر نائب للمحتوى 2"/>
          <p:cNvSpPr>
            <a:spLocks noGrp="1"/>
          </p:cNvSpPr>
          <p:nvPr>
            <p:ph sz="quarter" idx="1"/>
          </p:nvPr>
        </p:nvSpPr>
        <p:spPr>
          <a:xfrm>
            <a:off x="457200" y="1571612"/>
            <a:ext cx="8229600" cy="4752988"/>
          </a:xfrm>
        </p:spPr>
        <p:txBody>
          <a:bodyPr>
            <a:normAutofit/>
          </a:bodyPr>
          <a:lstStyle/>
          <a:p>
            <a:pPr algn="l" rtl="0">
              <a:buNone/>
            </a:pPr>
            <a:r>
              <a:rPr lang="en-US" sz="2000" b="1" dirty="0" smtClean="0"/>
              <a:t>Moment:</a:t>
            </a:r>
          </a:p>
          <a:p>
            <a:pPr algn="l" rtl="0">
              <a:buNone/>
            </a:pPr>
            <a:endParaRPr lang="en-US" sz="2000" b="1" dirty="0" smtClean="0"/>
          </a:p>
          <a:p>
            <a:pPr algn="l" rtl="0">
              <a:buNone/>
            </a:pPr>
            <a:r>
              <a:rPr lang="en-US" sz="2000" b="1" dirty="0" smtClean="0"/>
              <a:t>                       ,</a:t>
            </a:r>
          </a:p>
          <a:p>
            <a:pPr rtl="0">
              <a:buNone/>
            </a:pPr>
            <a:endParaRPr lang="ar-JO" sz="2000" b="1" dirty="0"/>
          </a:p>
        </p:txBody>
      </p:sp>
      <p:graphicFrame>
        <p:nvGraphicFramePr>
          <p:cNvPr id="9" name="كائن 8"/>
          <p:cNvGraphicFramePr>
            <a:graphicFrameLocks noChangeAspect="1"/>
          </p:cNvGraphicFramePr>
          <p:nvPr/>
        </p:nvGraphicFramePr>
        <p:xfrm>
          <a:off x="611560" y="2204864"/>
          <a:ext cx="889000" cy="792088"/>
        </p:xfrm>
        <a:graphic>
          <a:graphicData uri="http://schemas.openxmlformats.org/presentationml/2006/ole">
            <p:oleObj spid="_x0000_s1026" name="Equation" r:id="rId3" imgW="888840" imgH="977760" progId="Equation.3">
              <p:embed/>
            </p:oleObj>
          </a:graphicData>
        </a:graphic>
      </p:graphicFrame>
      <p:graphicFrame>
        <p:nvGraphicFramePr>
          <p:cNvPr id="10" name="كائن 9"/>
          <p:cNvGraphicFramePr>
            <a:graphicFrameLocks noChangeAspect="1"/>
          </p:cNvGraphicFramePr>
          <p:nvPr/>
        </p:nvGraphicFramePr>
        <p:xfrm>
          <a:off x="2411760" y="2132856"/>
          <a:ext cx="1368152" cy="648072"/>
        </p:xfrm>
        <a:graphic>
          <a:graphicData uri="http://schemas.openxmlformats.org/presentationml/2006/ole">
            <p:oleObj spid="_x0000_s1027" name="Equation" r:id="rId4" imgW="1104840" imgH="799920" progId="Equation.3">
              <p:embed/>
            </p:oleObj>
          </a:graphicData>
        </a:graphic>
      </p:graphicFrame>
      <p:graphicFrame>
        <p:nvGraphicFramePr>
          <p:cNvPr id="11" name="كائن 10"/>
          <p:cNvGraphicFramePr>
            <a:graphicFrameLocks noChangeAspect="1"/>
          </p:cNvGraphicFramePr>
          <p:nvPr/>
        </p:nvGraphicFramePr>
        <p:xfrm>
          <a:off x="467544" y="2924944"/>
          <a:ext cx="3479800" cy="466526"/>
        </p:xfrm>
        <a:graphic>
          <a:graphicData uri="http://schemas.openxmlformats.org/presentationml/2006/ole">
            <p:oleObj spid="_x0000_s1028" name="Equation" r:id="rId5" imgW="3479760" imgH="596880" progId="Equation.3">
              <p:embed/>
            </p:oleObj>
          </a:graphicData>
        </a:graphic>
      </p:graphicFrame>
      <p:graphicFrame>
        <p:nvGraphicFramePr>
          <p:cNvPr id="12" name="كائن 11"/>
          <p:cNvGraphicFramePr>
            <a:graphicFrameLocks noChangeAspect="1"/>
          </p:cNvGraphicFramePr>
          <p:nvPr/>
        </p:nvGraphicFramePr>
        <p:xfrm>
          <a:off x="467544" y="3501008"/>
          <a:ext cx="1028700" cy="720080"/>
        </p:xfrm>
        <a:graphic>
          <a:graphicData uri="http://schemas.openxmlformats.org/presentationml/2006/ole">
            <p:oleObj spid="_x0000_s1029" name="Equation" r:id="rId6" imgW="1028520" imgH="799920" progId="Equation.3">
              <p:embed/>
            </p:oleObj>
          </a:graphicData>
        </a:graphic>
      </p:graphicFrame>
      <p:graphicFrame>
        <p:nvGraphicFramePr>
          <p:cNvPr id="13" name="كائن 12"/>
          <p:cNvGraphicFramePr>
            <a:graphicFrameLocks noChangeAspect="1"/>
          </p:cNvGraphicFramePr>
          <p:nvPr/>
        </p:nvGraphicFramePr>
        <p:xfrm>
          <a:off x="467544" y="4365104"/>
          <a:ext cx="4292601" cy="792088"/>
        </p:xfrm>
        <a:graphic>
          <a:graphicData uri="http://schemas.openxmlformats.org/presentationml/2006/ole">
            <p:oleObj spid="_x0000_s1030" name="Equation" r:id="rId7" imgW="4292280" imgH="914400" progId="Equation.3">
              <p:embed/>
            </p:oleObj>
          </a:graphicData>
        </a:graphic>
      </p:graphicFrame>
      <p:sp>
        <p:nvSpPr>
          <p:cNvPr id="14" name="TextBox 1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52</a:t>
            </a:fld>
            <a:endParaRPr lang="ar-JO"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785818"/>
          </a:xfrm>
        </p:spPr>
        <p:txBody>
          <a:bodyPr>
            <a:normAutofit/>
          </a:bodyPr>
          <a:lstStyle/>
          <a:p>
            <a:pPr algn="ctr"/>
            <a:r>
              <a:rPr lang="en-US" sz="2800" b="1" u="sng" dirty="0" smtClean="0">
                <a:solidFill>
                  <a:schemeClr val="accent2">
                    <a:lumMod val="75000"/>
                  </a:schemeClr>
                </a:solidFill>
              </a:rPr>
              <a:t>Walls Design </a:t>
            </a:r>
            <a:endParaRPr lang="ar-JO" sz="2800" dirty="0"/>
          </a:p>
        </p:txBody>
      </p:sp>
      <p:sp>
        <p:nvSpPr>
          <p:cNvPr id="3" name="عنصر نائب للمحتوى 2"/>
          <p:cNvSpPr>
            <a:spLocks noGrp="1"/>
          </p:cNvSpPr>
          <p:nvPr>
            <p:ph sz="quarter" idx="1"/>
          </p:nvPr>
        </p:nvSpPr>
        <p:spPr>
          <a:xfrm>
            <a:off x="285720" y="1357298"/>
            <a:ext cx="8401080" cy="5286412"/>
          </a:xfrm>
        </p:spPr>
        <p:txBody>
          <a:bodyPr>
            <a:normAutofit/>
          </a:bodyPr>
          <a:lstStyle/>
          <a:p>
            <a:pPr algn="l" rtl="0">
              <a:lnSpc>
                <a:spcPct val="150000"/>
              </a:lnSpc>
              <a:buNone/>
            </a:pPr>
            <a:r>
              <a:rPr lang="en-US" sz="2000" dirty="0" smtClean="0">
                <a:latin typeface="Arial" pitchFamily="34" charset="0"/>
                <a:cs typeface="Arial" pitchFamily="34" charset="0"/>
              </a:rPr>
              <a:t>Calculation steps:</a:t>
            </a:r>
          </a:p>
          <a:p>
            <a:pPr algn="l" rtl="0">
              <a:lnSpc>
                <a:spcPct val="150000"/>
              </a:lnSpc>
              <a:buNone/>
            </a:pPr>
            <a:r>
              <a:rPr lang="en-US" sz="2000" dirty="0" smtClean="0">
                <a:latin typeface="Arial" pitchFamily="34" charset="0"/>
                <a:cs typeface="Arial" pitchFamily="34" charset="0"/>
              </a:rPr>
              <a:t>1- vertical Reinforcement due to water , soil pressure:</a:t>
            </a:r>
          </a:p>
          <a:p>
            <a:pPr algn="l" rtl="0">
              <a:lnSpc>
                <a:spcPct val="150000"/>
              </a:lnSpc>
              <a:buNone/>
            </a:pPr>
            <a:r>
              <a:rPr lang="en-US" sz="2000" dirty="0" smtClean="0">
                <a:latin typeface="Arial" pitchFamily="34" charset="0"/>
                <a:cs typeface="Arial" pitchFamily="34" charset="0"/>
              </a:rPr>
              <a:t>Mu design= </a:t>
            </a:r>
            <a:r>
              <a:rPr lang="en-US" sz="2000" dirty="0" err="1" smtClean="0">
                <a:latin typeface="Arial" pitchFamily="34" charset="0"/>
                <a:cs typeface="Arial" pitchFamily="34" charset="0"/>
              </a:rPr>
              <a:t>Sd</a:t>
            </a:r>
            <a:r>
              <a:rPr lang="en-US" sz="2000" dirty="0" smtClean="0">
                <a:latin typeface="Arial" pitchFamily="34" charset="0"/>
                <a:cs typeface="Arial" pitchFamily="34" charset="0"/>
              </a:rPr>
              <a:t>*M</a:t>
            </a:r>
          </a:p>
          <a:p>
            <a:pPr algn="l" rtl="0">
              <a:lnSpc>
                <a:spcPct val="150000"/>
              </a:lnSpc>
              <a:buNone/>
            </a:pPr>
            <a:endParaRPr lang="ar-JO"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Mu design →  </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 → As=</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×b× d </a:t>
            </a:r>
          </a:p>
          <a:p>
            <a:pPr algn="l" rtl="0">
              <a:lnSpc>
                <a:spcPct val="150000"/>
              </a:lnSpc>
              <a:buNone/>
            </a:pPr>
            <a:r>
              <a:rPr lang="en-US" sz="2000" dirty="0" smtClean="0">
                <a:latin typeface="Arial" pitchFamily="34" charset="0"/>
                <a:cs typeface="Arial" pitchFamily="34" charset="0"/>
              </a:rPr>
              <a:t>Check As &gt; As min = 0.003/2×b× h </a:t>
            </a:r>
          </a:p>
          <a:p>
            <a:pPr algn="l" rtl="0">
              <a:lnSpc>
                <a:spcPct val="150000"/>
              </a:lnSpc>
              <a:buNone/>
            </a:pPr>
            <a:endParaRPr lang="ar-JO" sz="2000" dirty="0"/>
          </a:p>
        </p:txBody>
      </p:sp>
      <p:graphicFrame>
        <p:nvGraphicFramePr>
          <p:cNvPr id="7" name="كائن 6"/>
          <p:cNvGraphicFramePr>
            <a:graphicFrameLocks noChangeAspect="1"/>
          </p:cNvGraphicFramePr>
          <p:nvPr/>
        </p:nvGraphicFramePr>
        <p:xfrm>
          <a:off x="323528" y="2924944"/>
          <a:ext cx="1438450" cy="572074"/>
        </p:xfrm>
        <a:graphic>
          <a:graphicData uri="http://schemas.openxmlformats.org/presentationml/2006/ole">
            <p:oleObj spid="_x0000_s2050" name="Equation" r:id="rId3" imgW="1434960" imgH="749160" progId="Equation.3">
              <p:embed/>
            </p:oleObj>
          </a:graphicData>
        </a:graphic>
      </p:graphicFrame>
      <p:graphicFrame>
        <p:nvGraphicFramePr>
          <p:cNvPr id="8" name="كائن 7"/>
          <p:cNvGraphicFramePr>
            <a:graphicFrameLocks noChangeAspect="1"/>
          </p:cNvGraphicFramePr>
          <p:nvPr/>
        </p:nvGraphicFramePr>
        <p:xfrm>
          <a:off x="251520" y="3645024"/>
          <a:ext cx="6159500" cy="722930"/>
        </p:xfrm>
        <a:graphic>
          <a:graphicData uri="http://schemas.openxmlformats.org/presentationml/2006/ole">
            <p:oleObj spid="_x0000_s2051" name="Equation" r:id="rId4" imgW="6159240" imgH="1041120" progId="Equation.3">
              <p:embed/>
            </p:oleObj>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53</a:t>
            </a:fld>
            <a:endParaRPr lang="ar-JO"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928694"/>
          </a:xfrm>
        </p:spPr>
        <p:txBody>
          <a:bodyPr>
            <a:normAutofit/>
          </a:bodyPr>
          <a:lstStyle/>
          <a:p>
            <a:pPr algn="ctr"/>
            <a:r>
              <a:rPr lang="en-US" sz="2800" b="1" u="sng" dirty="0" smtClean="0">
                <a:solidFill>
                  <a:schemeClr val="accent2">
                    <a:lumMod val="75000"/>
                  </a:schemeClr>
                </a:solidFill>
              </a:rPr>
              <a:t>Walls Design</a:t>
            </a:r>
            <a:r>
              <a:rPr lang="en-US" sz="2800" b="1" dirty="0" smtClean="0">
                <a:solidFill>
                  <a:schemeClr val="accent2">
                    <a:lumMod val="75000"/>
                  </a:schemeClr>
                </a:solidFill>
              </a:rPr>
              <a:t> </a:t>
            </a:r>
            <a:endParaRPr lang="ar-JO" sz="2800" dirty="0"/>
          </a:p>
        </p:txBody>
      </p:sp>
      <p:sp>
        <p:nvSpPr>
          <p:cNvPr id="3" name="عنصر نائب للمحتوى 2"/>
          <p:cNvSpPr>
            <a:spLocks noGrp="1"/>
          </p:cNvSpPr>
          <p:nvPr>
            <p:ph sz="quarter" idx="1"/>
          </p:nvPr>
        </p:nvSpPr>
        <p:spPr>
          <a:xfrm>
            <a:off x="457200" y="1357298"/>
            <a:ext cx="8472518" cy="4967302"/>
          </a:xfrm>
        </p:spPr>
        <p:txBody>
          <a:bodyPr/>
          <a:lstStyle/>
          <a:p>
            <a:pPr algn="l" rtl="0">
              <a:lnSpc>
                <a:spcPct val="150000"/>
              </a:lnSpc>
              <a:buNone/>
            </a:pPr>
            <a:r>
              <a:rPr lang="en-US" sz="2000" dirty="0" smtClean="0">
                <a:latin typeface="Arial" pitchFamily="34" charset="0"/>
                <a:cs typeface="Arial" pitchFamily="34" charset="0"/>
              </a:rPr>
              <a:t>2.Reinforcement in horizontal direction:</a:t>
            </a:r>
          </a:p>
          <a:p>
            <a:pPr algn="l" rtl="0">
              <a:lnSpc>
                <a:spcPct val="150000"/>
              </a:lnSpc>
              <a:buNone/>
            </a:pPr>
            <a:endParaRPr lang="en-US" sz="2000" dirty="0" smtClean="0">
              <a:latin typeface="Arial" pitchFamily="34" charset="0"/>
              <a:cs typeface="Arial" pitchFamily="34" charset="0"/>
            </a:endParaRPr>
          </a:p>
          <a:p>
            <a:pPr algn="l" rtl="0">
              <a:lnSpc>
                <a:spcPct val="150000"/>
              </a:lnSpc>
            </a:pPr>
            <a:endParaRPr lang="en-US" sz="2000" dirty="0" smtClean="0">
              <a:latin typeface="Arial" pitchFamily="34" charset="0"/>
              <a:cs typeface="Arial" pitchFamily="34" charset="0"/>
            </a:endParaRPr>
          </a:p>
          <a:p>
            <a:pPr algn="l" rtl="0">
              <a:lnSpc>
                <a:spcPct val="150000"/>
              </a:lnSpc>
            </a:pPr>
            <a:endParaRPr lang="en-US" sz="2000" dirty="0" smtClean="0">
              <a:latin typeface="Arial" pitchFamily="34" charset="0"/>
              <a:cs typeface="Arial" pitchFamily="34" charset="0"/>
            </a:endParaRPr>
          </a:p>
          <a:p>
            <a:pPr algn="l" rtl="0">
              <a:lnSpc>
                <a:spcPct val="150000"/>
              </a:lnSpc>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As total= As horizontal flexural + As for tension/2</a:t>
            </a:r>
          </a:p>
          <a:p>
            <a:pPr algn="l" rtl="0">
              <a:lnSpc>
                <a:spcPct val="150000"/>
              </a:lnSpc>
              <a:buNone/>
            </a:pPr>
            <a:r>
              <a:rPr lang="en-US" sz="2000" dirty="0" smtClean="0">
                <a:latin typeface="Arial" pitchFamily="34" charset="0"/>
                <a:cs typeface="Arial" pitchFamily="34" charset="0"/>
              </a:rPr>
              <a:t>Check  As&gt;As min = 0.005/2×b× h </a:t>
            </a:r>
          </a:p>
          <a:p>
            <a:pPr algn="l" rtl="0"/>
            <a:endParaRPr lang="en-US" sz="2800" dirty="0" smtClean="0">
              <a:latin typeface="Arial" pitchFamily="34" charset="0"/>
              <a:cs typeface="Arial" pitchFamily="34" charset="0"/>
            </a:endParaRPr>
          </a:p>
          <a:p>
            <a:pPr algn="l" rtl="0"/>
            <a:endParaRPr lang="ar-JO" sz="2800" dirty="0"/>
          </a:p>
        </p:txBody>
      </p:sp>
      <p:graphicFrame>
        <p:nvGraphicFramePr>
          <p:cNvPr id="4" name="كائن 3"/>
          <p:cNvGraphicFramePr>
            <a:graphicFrameLocks noChangeAspect="1"/>
          </p:cNvGraphicFramePr>
          <p:nvPr/>
        </p:nvGraphicFramePr>
        <p:xfrm>
          <a:off x="611560" y="2924944"/>
          <a:ext cx="1638300" cy="714950"/>
        </p:xfrm>
        <a:graphic>
          <a:graphicData uri="http://schemas.openxmlformats.org/presentationml/2006/ole">
            <p:oleObj spid="_x0000_s146434" name="Equation" r:id="rId3" imgW="1638000" imgH="888840" progId="Equation.3">
              <p:embed/>
            </p:oleObj>
          </a:graphicData>
        </a:graphic>
      </p:graphicFrame>
      <p:graphicFrame>
        <p:nvGraphicFramePr>
          <p:cNvPr id="5" name="كائن 4"/>
          <p:cNvGraphicFramePr>
            <a:graphicFrameLocks noChangeAspect="1"/>
          </p:cNvGraphicFramePr>
          <p:nvPr/>
        </p:nvGraphicFramePr>
        <p:xfrm>
          <a:off x="642910" y="2285992"/>
          <a:ext cx="2413000" cy="350920"/>
        </p:xfrm>
        <a:graphic>
          <a:graphicData uri="http://schemas.openxmlformats.org/presentationml/2006/ole">
            <p:oleObj spid="_x0000_s146435" name="Equation" r:id="rId4" imgW="2412720" imgH="355320" progId="Equation.3">
              <p:embed/>
            </p:oleObj>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54</a:t>
            </a:fld>
            <a:endParaRPr lang="ar-JO"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186766" cy="714380"/>
          </a:xfrm>
        </p:spPr>
        <p:txBody>
          <a:bodyPr>
            <a:normAutofit/>
          </a:bodyPr>
          <a:lstStyle/>
          <a:p>
            <a:pPr algn="ctr" rtl="0"/>
            <a:r>
              <a:rPr lang="en-US" sz="2800" b="1" u="sng" dirty="0" smtClean="0">
                <a:solidFill>
                  <a:schemeClr val="accent2">
                    <a:lumMod val="75000"/>
                  </a:schemeClr>
                </a:solidFill>
              </a:rPr>
              <a:t>Walls Design Results</a:t>
            </a:r>
            <a:endParaRPr lang="ar-JO" sz="2800" dirty="0"/>
          </a:p>
        </p:txBody>
      </p:sp>
      <p:pic>
        <p:nvPicPr>
          <p:cNvPr id="4" name="Picture 3"/>
          <p:cNvPicPr/>
          <p:nvPr/>
        </p:nvPicPr>
        <p:blipFill>
          <a:blip r:embed="rId2" cstate="print"/>
          <a:srcRect/>
          <a:stretch>
            <a:fillRect/>
          </a:stretch>
        </p:blipFill>
        <p:spPr bwMode="auto">
          <a:xfrm>
            <a:off x="899592" y="1268760"/>
            <a:ext cx="7286676" cy="2643206"/>
          </a:xfrm>
          <a:prstGeom prst="rect">
            <a:avLst/>
          </a:prstGeom>
          <a:noFill/>
          <a:ln w="9525">
            <a:noFill/>
            <a:miter lim="800000"/>
            <a:headEnd/>
            <a:tailEnd/>
          </a:ln>
        </p:spPr>
      </p:pic>
      <p:graphicFrame>
        <p:nvGraphicFramePr>
          <p:cNvPr id="5" name="Table 4"/>
          <p:cNvGraphicFramePr>
            <a:graphicFrameLocks noGrp="1"/>
          </p:cNvGraphicFramePr>
          <p:nvPr/>
        </p:nvGraphicFramePr>
        <p:xfrm>
          <a:off x="357158" y="4286256"/>
          <a:ext cx="7562856" cy="2248571"/>
        </p:xfrm>
        <a:graphic>
          <a:graphicData uri="http://schemas.openxmlformats.org/drawingml/2006/table">
            <a:tbl>
              <a:tblPr rtl="1"/>
              <a:tblGrid>
                <a:gridCol w="1451505"/>
                <a:gridCol w="1354261"/>
                <a:gridCol w="2038183"/>
                <a:gridCol w="2038981"/>
                <a:gridCol w="679926"/>
              </a:tblGrid>
              <a:tr h="330694">
                <a:tc gridSpan="2">
                  <a:txBody>
                    <a:bodyPr/>
                    <a:lstStyle/>
                    <a:p>
                      <a:pPr algn="ctr" rtl="0">
                        <a:lnSpc>
                          <a:spcPct val="150000"/>
                        </a:lnSpc>
                        <a:spcAft>
                          <a:spcPts val="0"/>
                        </a:spcAft>
                      </a:pPr>
                      <a:r>
                        <a:rPr lang="en-US" sz="1400" b="1" dirty="0">
                          <a:latin typeface="Arial"/>
                          <a:ea typeface="Times New Roman"/>
                          <a:cs typeface="Arial"/>
                        </a:rPr>
                        <a:t>Total horizontal reinforcement</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rowSpan="2">
                  <a:txBody>
                    <a:bodyPr/>
                    <a:lstStyle/>
                    <a:p>
                      <a:pPr algn="ctr" rtl="0">
                        <a:lnSpc>
                          <a:spcPct val="150000"/>
                        </a:lnSpc>
                        <a:spcAft>
                          <a:spcPts val="0"/>
                        </a:spcAft>
                      </a:pPr>
                      <a:r>
                        <a:rPr lang="en-US" sz="1400" b="1" dirty="0">
                          <a:latin typeface="Arial"/>
                          <a:ea typeface="Times New Roman"/>
                          <a:cs typeface="Arial"/>
                        </a:rPr>
                        <a:t>Vertical reinforcement due to water pressure</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50000"/>
                        </a:lnSpc>
                        <a:spcAft>
                          <a:spcPts val="0"/>
                        </a:spcAft>
                      </a:pPr>
                      <a:r>
                        <a:rPr lang="en-US" sz="1400" b="1">
                          <a:latin typeface="Arial"/>
                          <a:ea typeface="Times New Roman"/>
                          <a:cs typeface="Arial"/>
                        </a:rPr>
                        <a:t>Vertical reinforcement due to soil pressure</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50000"/>
                        </a:lnSpc>
                        <a:spcAft>
                          <a:spcPts val="0"/>
                        </a:spcAft>
                      </a:pPr>
                      <a:r>
                        <a:rPr lang="en-US" sz="1400" b="1" dirty="0">
                          <a:latin typeface="Arial"/>
                          <a:ea typeface="Times New Roman"/>
                          <a:cs typeface="Arial"/>
                        </a:rPr>
                        <a:t>Walls</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930">
                <a:tc>
                  <a:txBody>
                    <a:bodyPr/>
                    <a:lstStyle/>
                    <a:p>
                      <a:pPr algn="ctr" rtl="0">
                        <a:lnSpc>
                          <a:spcPct val="150000"/>
                        </a:lnSpc>
                        <a:spcAft>
                          <a:spcPts val="0"/>
                        </a:spcAft>
                      </a:pPr>
                      <a:r>
                        <a:rPr lang="en-US" sz="1400" b="1">
                          <a:latin typeface="Arial"/>
                          <a:ea typeface="Times New Roman"/>
                          <a:cs typeface="Arial"/>
                        </a:rPr>
                        <a:t>Middle wall</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dirty="0">
                          <a:latin typeface="Arial"/>
                          <a:ea typeface="Times New Roman"/>
                          <a:cs typeface="Arial"/>
                        </a:rPr>
                        <a:t>corners</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c vMerge="1">
                  <a:txBody>
                    <a:bodyPr/>
                    <a:lstStyle/>
                    <a:p>
                      <a:pPr rtl="1"/>
                      <a:endParaRPr lang="ar-JO"/>
                    </a:p>
                  </a:txBody>
                  <a:tcPr/>
                </a:tc>
                <a:tc vMerge="1">
                  <a:txBody>
                    <a:bodyPr/>
                    <a:lstStyle/>
                    <a:p>
                      <a:pPr rtl="1"/>
                      <a:endParaRPr lang="ar-JO"/>
                    </a:p>
                  </a:txBody>
                  <a:tcPr/>
                </a:tc>
              </a:tr>
              <a:tr h="386577">
                <a:tc>
                  <a:txBody>
                    <a:bodyPr/>
                    <a:lstStyle/>
                    <a:p>
                      <a:pPr algn="ctr" rtl="0">
                        <a:lnSpc>
                          <a:spcPct val="150000"/>
                        </a:lnSpc>
                        <a:spcAft>
                          <a:spcPts val="0"/>
                        </a:spcAft>
                      </a:pPr>
                      <a:r>
                        <a:rPr lang="en-US" sz="1400" b="1" dirty="0">
                          <a:latin typeface="Arial"/>
                          <a:ea typeface="Times New Roman"/>
                          <a:cs typeface="Arial"/>
                        </a:rPr>
                        <a:t>1Φ25/125</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1 Φ 25 / 90</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1Φ 25 / 125</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dirty="0">
                          <a:latin typeface="Arial"/>
                          <a:ea typeface="Times New Roman"/>
                          <a:cs typeface="Arial"/>
                        </a:rPr>
                        <a:t>1Φ 25 / 150</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dirty="0">
                          <a:latin typeface="Arial"/>
                          <a:ea typeface="Times New Roman"/>
                          <a:cs typeface="Arial"/>
                        </a:rPr>
                        <a:t>1</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47">
                <a:tc>
                  <a:txBody>
                    <a:bodyPr/>
                    <a:lstStyle/>
                    <a:p>
                      <a:pPr algn="ctr" rtl="0">
                        <a:lnSpc>
                          <a:spcPct val="150000"/>
                        </a:lnSpc>
                        <a:spcAft>
                          <a:spcPts val="0"/>
                        </a:spcAft>
                      </a:pPr>
                      <a:r>
                        <a:rPr lang="en-US" sz="1400" b="1">
                          <a:latin typeface="Arial"/>
                          <a:ea typeface="Times New Roman"/>
                          <a:cs typeface="Arial"/>
                        </a:rPr>
                        <a:t>1Φ 12 / 150</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1Φ 12 / 150</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1Φ 14 / 150</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____</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dirty="0">
                          <a:latin typeface="Arial"/>
                          <a:ea typeface="Times New Roman"/>
                          <a:cs typeface="Arial"/>
                        </a:rPr>
                        <a:t>2</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223">
                <a:tc>
                  <a:txBody>
                    <a:bodyPr/>
                    <a:lstStyle/>
                    <a:p>
                      <a:pPr algn="ctr" rtl="0">
                        <a:lnSpc>
                          <a:spcPct val="150000"/>
                        </a:lnSpc>
                        <a:spcAft>
                          <a:spcPts val="0"/>
                        </a:spcAft>
                      </a:pPr>
                      <a:r>
                        <a:rPr lang="en-US" sz="1400" b="1">
                          <a:latin typeface="Arial"/>
                          <a:ea typeface="Calibri"/>
                          <a:cs typeface="Arial"/>
                        </a:rPr>
                        <a:t>1Φ25 / 150</a:t>
                      </a:r>
                      <a:endParaRPr lang="en-US" sz="1400" b="1">
                        <a:latin typeface="Arial"/>
                        <a:ea typeface="Times New Roman"/>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Calibri"/>
                          <a:cs typeface="Arial"/>
                        </a:rPr>
                        <a:t>1Φ25 / 150</a:t>
                      </a:r>
                      <a:endParaRPr lang="en-US" sz="1400" b="1">
                        <a:latin typeface="Arial"/>
                        <a:ea typeface="Times New Roman"/>
                        <a:cs typeface="Arial"/>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1Φ 25 / 125 mm</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a:latin typeface="Arial"/>
                          <a:ea typeface="Times New Roman"/>
                          <a:cs typeface="Arial"/>
                        </a:rPr>
                        <a:t>____</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b="1" dirty="0">
                          <a:latin typeface="Arial"/>
                          <a:ea typeface="Times New Roman"/>
                          <a:cs typeface="Arial"/>
                        </a:rPr>
                        <a:t>3</a:t>
                      </a: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55</a:t>
            </a:fld>
            <a:endParaRPr lang="ar-JO" dirty="0"/>
          </a:p>
        </p:txBody>
      </p:sp>
      <p:sp>
        <p:nvSpPr>
          <p:cNvPr id="7" name="مستطيل 6"/>
          <p:cNvSpPr/>
          <p:nvPr/>
        </p:nvSpPr>
        <p:spPr>
          <a:xfrm>
            <a:off x="395536" y="3861048"/>
            <a:ext cx="5622117" cy="369332"/>
          </a:xfrm>
          <a:prstGeom prst="rect">
            <a:avLst/>
          </a:prstGeom>
        </p:spPr>
        <p:txBody>
          <a:bodyPr wrap="none">
            <a:spAutoFit/>
          </a:bodyPr>
          <a:lstStyle/>
          <a:p>
            <a:r>
              <a:rPr lang="en-US" dirty="0" smtClean="0">
                <a:solidFill>
                  <a:prstClr val="black"/>
                </a:solidFill>
                <a:latin typeface="Arial" pitchFamily="34" charset="0"/>
                <a:cs typeface="Arial" pitchFamily="34" charset="0"/>
              </a:rPr>
              <a:t>Table 14: </a:t>
            </a:r>
            <a:r>
              <a:rPr lang="en-US" dirty="0" smtClean="0">
                <a:latin typeface="Arial" pitchFamily="34" charset="0"/>
                <a:cs typeface="Arial" pitchFamily="34" charset="0"/>
              </a:rPr>
              <a:t>final reinforcement in rectangular tank walls</a:t>
            </a:r>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1214446"/>
          </a:xfrm>
        </p:spPr>
        <p:txBody>
          <a:bodyPr>
            <a:normAutofit/>
          </a:bodyPr>
          <a:lstStyle/>
          <a:p>
            <a:pPr algn="ctr"/>
            <a:r>
              <a:rPr lang="en-US" sz="2800" b="1" u="sng" dirty="0" smtClean="0">
                <a:solidFill>
                  <a:schemeClr val="accent2">
                    <a:lumMod val="75000"/>
                  </a:schemeClr>
                </a:solidFill>
              </a:rPr>
              <a:t>Base Design </a:t>
            </a:r>
            <a:r>
              <a:rPr lang="en-US" sz="3600" b="1" u="sng" dirty="0" smtClean="0"/>
              <a:t/>
            </a:r>
            <a:br>
              <a:rPr lang="en-US" sz="3600" b="1" u="sng" dirty="0" smtClean="0"/>
            </a:br>
            <a:endParaRPr lang="ar-JO" sz="3600" dirty="0"/>
          </a:p>
        </p:txBody>
      </p:sp>
      <p:sp>
        <p:nvSpPr>
          <p:cNvPr id="3" name="عنصر نائب للمحتوى 2"/>
          <p:cNvSpPr>
            <a:spLocks noGrp="1"/>
          </p:cNvSpPr>
          <p:nvPr>
            <p:ph sz="quarter" idx="1"/>
          </p:nvPr>
        </p:nvSpPr>
        <p:spPr>
          <a:xfrm>
            <a:off x="500034" y="1571612"/>
            <a:ext cx="8229600" cy="4525963"/>
          </a:xfrm>
        </p:spPr>
        <p:txBody>
          <a:bodyPr>
            <a:normAutofit fontScale="92500" lnSpcReduction="10000"/>
          </a:bodyPr>
          <a:lstStyle/>
          <a:p>
            <a:pPr algn="l" rtl="0">
              <a:lnSpc>
                <a:spcPct val="150000"/>
              </a:lnSpc>
              <a:buNone/>
            </a:pPr>
            <a:r>
              <a:rPr lang="en-US" sz="2000" b="1" dirty="0" smtClean="0">
                <a:latin typeface="Arial" pitchFamily="34" charset="0"/>
                <a:cs typeface="Arial" pitchFamily="34" charset="0"/>
              </a:rPr>
              <a:t>The base thickness is 500 mm</a:t>
            </a:r>
          </a:p>
          <a:p>
            <a:pPr algn="l" rtl="0">
              <a:lnSpc>
                <a:spcPct val="150000"/>
              </a:lnSpc>
              <a:buNone/>
            </a:pPr>
            <a:r>
              <a:rPr lang="en-US" sz="2000" b="1" dirty="0" smtClean="0">
                <a:latin typeface="Arial" pitchFamily="34" charset="0"/>
                <a:cs typeface="Arial" pitchFamily="34" charset="0"/>
              </a:rPr>
              <a:t>Check thickness:</a:t>
            </a:r>
          </a:p>
          <a:p>
            <a:pPr algn="l" rtl="0">
              <a:lnSpc>
                <a:spcPct val="150000"/>
              </a:lnSpc>
              <a:buFont typeface="Wingdings" pitchFamily="2" charset="2"/>
              <a:buChar char="Ø"/>
            </a:pPr>
            <a:r>
              <a:rPr lang="en-US" sz="2000" dirty="0" smtClean="0">
                <a:latin typeface="Arial" pitchFamily="34" charset="0"/>
                <a:cs typeface="Arial" pitchFamily="34" charset="0"/>
              </a:rPr>
              <a:t>Shear</a:t>
            </a:r>
          </a:p>
          <a:p>
            <a:pPr algn="l" rtl="0">
              <a:lnSpc>
                <a:spcPct val="150000"/>
              </a:lnSpc>
              <a:buFont typeface="Wingdings" pitchFamily="2" charset="2"/>
              <a:buChar char="Ø"/>
            </a:pPr>
            <a:r>
              <a:rPr lang="en-US" sz="2000" dirty="0" smtClean="0">
                <a:latin typeface="Arial" pitchFamily="34" charset="0"/>
                <a:cs typeface="Arial" pitchFamily="34" charset="0"/>
              </a:rPr>
              <a:t>Tension</a:t>
            </a:r>
          </a:p>
          <a:p>
            <a:pPr algn="l" rtl="0">
              <a:lnSpc>
                <a:spcPct val="150000"/>
              </a:lnSpc>
              <a:buFont typeface="Wingdings" pitchFamily="2" charset="2"/>
              <a:buChar char="Ø"/>
            </a:pPr>
            <a:r>
              <a:rPr lang="en-US" sz="2000" dirty="0" smtClean="0">
                <a:latin typeface="Arial" pitchFamily="34" charset="0"/>
                <a:cs typeface="Arial" pitchFamily="34" charset="0"/>
              </a:rPr>
              <a:t>moment</a:t>
            </a:r>
          </a:p>
          <a:p>
            <a:pPr algn="l" rtl="0">
              <a:lnSpc>
                <a:spcPct val="150000"/>
              </a:lnSpc>
            </a:pPr>
            <a:endParaRPr lang="en-US" sz="2000" dirty="0" smtClean="0">
              <a:latin typeface="Arial" pitchFamily="34" charset="0"/>
              <a:cs typeface="Arial" pitchFamily="34" charset="0"/>
            </a:endParaRPr>
          </a:p>
          <a:p>
            <a:pPr algn="l" rtl="0">
              <a:lnSpc>
                <a:spcPct val="150000"/>
              </a:lnSpc>
              <a:buNone/>
            </a:pPr>
            <a:r>
              <a:rPr lang="en-US" sz="2000" b="1" dirty="0" smtClean="0">
                <a:latin typeface="Arial" pitchFamily="34" charset="0"/>
                <a:cs typeface="Arial" pitchFamily="34" charset="0"/>
              </a:rPr>
              <a:t>Reinforcement for flexure and tension </a:t>
            </a:r>
          </a:p>
          <a:p>
            <a:pPr algn="l" rtl="0">
              <a:lnSpc>
                <a:spcPct val="150000"/>
              </a:lnSpc>
              <a:buFont typeface="Wingdings" pitchFamily="2" charset="2"/>
              <a:buChar char="Ø"/>
            </a:pPr>
            <a:r>
              <a:rPr lang="en-US" sz="2000" dirty="0" smtClean="0">
                <a:latin typeface="Arial" pitchFamily="34" charset="0"/>
                <a:cs typeface="Arial" pitchFamily="34" charset="0"/>
              </a:rPr>
              <a:t>In long direction</a:t>
            </a:r>
          </a:p>
          <a:p>
            <a:pPr algn="l" rtl="0">
              <a:lnSpc>
                <a:spcPct val="150000"/>
              </a:lnSpc>
              <a:buFont typeface="Wingdings" pitchFamily="2" charset="2"/>
              <a:buChar char="Ø"/>
            </a:pPr>
            <a:r>
              <a:rPr lang="en-US" sz="2000" dirty="0" smtClean="0">
                <a:latin typeface="Arial" pitchFamily="34" charset="0"/>
                <a:cs typeface="Arial" pitchFamily="34" charset="0"/>
              </a:rPr>
              <a:t>In short direction</a:t>
            </a:r>
          </a:p>
          <a:p>
            <a:pPr algn="l" rtl="0">
              <a:buNone/>
            </a:pPr>
            <a:endParaRPr lang="ar-JO" dirty="0"/>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56</a:t>
            </a:fld>
            <a:endParaRPr lang="ar-JO"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928694"/>
          </a:xfrm>
        </p:spPr>
        <p:txBody>
          <a:bodyPr>
            <a:normAutofit/>
          </a:bodyPr>
          <a:lstStyle/>
          <a:p>
            <a:pPr algn="ctr" rtl="0"/>
            <a:r>
              <a:rPr lang="en-US" sz="2800" b="1" u="sng" dirty="0" smtClean="0">
                <a:solidFill>
                  <a:schemeClr val="accent2">
                    <a:lumMod val="75000"/>
                  </a:schemeClr>
                </a:solidFill>
              </a:rPr>
              <a:t>Base Design</a:t>
            </a:r>
            <a:endParaRPr lang="ar-JO" sz="2800" dirty="0"/>
          </a:p>
        </p:txBody>
      </p:sp>
      <p:sp>
        <p:nvSpPr>
          <p:cNvPr id="3" name="عنصر نائب للمحتوى 2"/>
          <p:cNvSpPr>
            <a:spLocks noGrp="1"/>
          </p:cNvSpPr>
          <p:nvPr>
            <p:ph sz="quarter" idx="1"/>
          </p:nvPr>
        </p:nvSpPr>
        <p:spPr>
          <a:xfrm>
            <a:off x="357158" y="1428736"/>
            <a:ext cx="8329642" cy="4895864"/>
          </a:xfrm>
        </p:spPr>
        <p:txBody>
          <a:bodyPr>
            <a:normAutofit/>
          </a:bodyPr>
          <a:lstStyle/>
          <a:p>
            <a:pPr algn="l" rtl="0">
              <a:lnSpc>
                <a:spcPct val="150000"/>
              </a:lnSpc>
              <a:buNone/>
            </a:pPr>
            <a:r>
              <a:rPr lang="en-US" sz="2000" dirty="0" smtClean="0">
                <a:latin typeface="Arial" pitchFamily="34" charset="0"/>
                <a:cs typeface="Arial" pitchFamily="34" charset="0"/>
              </a:rPr>
              <a:t>Reinforcement in long/short direction:</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Mu design= </a:t>
            </a:r>
            <a:r>
              <a:rPr lang="en-US" sz="2000" dirty="0" err="1" smtClean="0">
                <a:latin typeface="Arial" pitchFamily="34" charset="0"/>
                <a:cs typeface="Arial" pitchFamily="34" charset="0"/>
              </a:rPr>
              <a:t>Sd</a:t>
            </a:r>
            <a:r>
              <a:rPr lang="en-US" sz="2000" dirty="0" smtClean="0">
                <a:latin typeface="Arial" pitchFamily="34" charset="0"/>
                <a:cs typeface="Arial" pitchFamily="34" charset="0"/>
              </a:rPr>
              <a:t>*M</a:t>
            </a:r>
          </a:p>
          <a:p>
            <a:pPr algn="l" rtl="0">
              <a:lnSpc>
                <a:spcPct val="150000"/>
              </a:lnSpc>
              <a:buNone/>
            </a:pPr>
            <a:r>
              <a:rPr lang="en-US" sz="2000" dirty="0" smtClean="0">
                <a:latin typeface="Arial" pitchFamily="34" charset="0"/>
                <a:cs typeface="Arial" pitchFamily="34" charset="0"/>
              </a:rPr>
              <a:t>Mu design →  </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 → As=</a:t>
            </a:r>
            <a:r>
              <a:rPr lang="el-GR" sz="2000" dirty="0" smtClean="0">
                <a:latin typeface="Arial" pitchFamily="34" charset="0"/>
                <a:cs typeface="Arial" pitchFamily="34" charset="0"/>
              </a:rPr>
              <a:t>ρ</a:t>
            </a:r>
            <a:r>
              <a:rPr lang="en-US" sz="2000" dirty="0" smtClean="0">
                <a:latin typeface="Arial" pitchFamily="34" charset="0"/>
                <a:cs typeface="Arial" pitchFamily="34" charset="0"/>
              </a:rPr>
              <a:t>×b× d </a:t>
            </a:r>
          </a:p>
          <a:p>
            <a:pPr algn="l" rtl="0">
              <a:lnSpc>
                <a:spcPct val="150000"/>
              </a:lnSpc>
              <a:buNone/>
            </a:pPr>
            <a:r>
              <a:rPr lang="en-US" sz="2000" dirty="0" smtClean="0">
                <a:latin typeface="Arial" pitchFamily="34" charset="0"/>
                <a:cs typeface="Arial" pitchFamily="34" charset="0"/>
              </a:rPr>
              <a:t>As total= As horizontal flexural + As for tension/2</a:t>
            </a:r>
          </a:p>
          <a:p>
            <a:pPr algn="l" rtl="0">
              <a:lnSpc>
                <a:spcPct val="150000"/>
              </a:lnSpc>
              <a:buNone/>
            </a:pPr>
            <a:r>
              <a:rPr lang="en-US" sz="2000" dirty="0" smtClean="0">
                <a:latin typeface="Arial" pitchFamily="34" charset="0"/>
                <a:cs typeface="Arial" pitchFamily="34" charset="0"/>
              </a:rPr>
              <a:t>Check As total &gt; As min = 0.005/2×b× h </a:t>
            </a:r>
          </a:p>
          <a:p>
            <a:pPr algn="l" rtl="0">
              <a:lnSpc>
                <a:spcPct val="150000"/>
              </a:lnSpc>
            </a:pPr>
            <a:endParaRPr lang="en-US" sz="2000" dirty="0" smtClean="0"/>
          </a:p>
          <a:p>
            <a:pPr algn="l" rtl="0"/>
            <a:endParaRPr lang="ar-JO" sz="2800" dirty="0"/>
          </a:p>
        </p:txBody>
      </p:sp>
      <p:graphicFrame>
        <p:nvGraphicFramePr>
          <p:cNvPr id="4" name="كائن 3"/>
          <p:cNvGraphicFramePr>
            <a:graphicFrameLocks noChangeAspect="1"/>
          </p:cNvGraphicFramePr>
          <p:nvPr/>
        </p:nvGraphicFramePr>
        <p:xfrm>
          <a:off x="611560" y="2996952"/>
          <a:ext cx="1638300" cy="708680"/>
        </p:xfrm>
        <a:graphic>
          <a:graphicData uri="http://schemas.openxmlformats.org/presentationml/2006/ole">
            <p:oleObj spid="_x0000_s3074" name="Equation" r:id="rId3" imgW="1638000" imgH="888840" progId="Equation.3">
              <p:embed/>
            </p:oleObj>
          </a:graphicData>
        </a:graphic>
      </p:graphicFrame>
      <p:graphicFrame>
        <p:nvGraphicFramePr>
          <p:cNvPr id="5" name="كائن 4"/>
          <p:cNvGraphicFramePr>
            <a:graphicFrameLocks noChangeAspect="1"/>
          </p:cNvGraphicFramePr>
          <p:nvPr/>
        </p:nvGraphicFramePr>
        <p:xfrm>
          <a:off x="642910" y="2285992"/>
          <a:ext cx="2848970" cy="350920"/>
        </p:xfrm>
        <a:graphic>
          <a:graphicData uri="http://schemas.openxmlformats.org/presentationml/2006/ole">
            <p:oleObj spid="_x0000_s3075" name="Equation" r:id="rId4" imgW="2412720" imgH="355320" progId="Equation.3">
              <p:embed/>
            </p:oleObj>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57</a:t>
            </a:fld>
            <a:endParaRPr lang="ar-JO"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642942"/>
          </a:xfrm>
        </p:spPr>
        <p:txBody>
          <a:bodyPr>
            <a:normAutofit/>
          </a:bodyPr>
          <a:lstStyle/>
          <a:p>
            <a:pPr algn="ctr"/>
            <a:r>
              <a:rPr lang="en-US" sz="2800" b="1" u="sng" dirty="0" smtClean="0">
                <a:solidFill>
                  <a:schemeClr val="accent2">
                    <a:lumMod val="75000"/>
                  </a:schemeClr>
                </a:solidFill>
                <a:cs typeface="Arial" pitchFamily="34" charset="0"/>
              </a:rPr>
              <a:t>Base Design Results</a:t>
            </a:r>
            <a:endParaRPr lang="ar-JO" sz="2800" dirty="0">
              <a:cs typeface="Arial" pitchFamily="34" charset="0"/>
            </a:endParaRPr>
          </a:p>
        </p:txBody>
      </p:sp>
      <p:sp>
        <p:nvSpPr>
          <p:cNvPr id="3" name="Content Placeholder 2"/>
          <p:cNvSpPr>
            <a:spLocks noGrp="1"/>
          </p:cNvSpPr>
          <p:nvPr>
            <p:ph sz="quarter" idx="1"/>
          </p:nvPr>
        </p:nvSpPr>
        <p:spPr>
          <a:xfrm>
            <a:off x="285720" y="1285860"/>
            <a:ext cx="8301038" cy="4668839"/>
          </a:xfrm>
        </p:spPr>
        <p:txBody>
          <a:bodyPr>
            <a:normAutofit/>
          </a:bodyPr>
          <a:lstStyle/>
          <a:p>
            <a:pPr lvl="0" algn="l" rtl="0">
              <a:lnSpc>
                <a:spcPct val="150000"/>
              </a:lnSpc>
              <a:buNone/>
            </a:pPr>
            <a:r>
              <a:rPr lang="en-US" sz="2000" dirty="0" smtClean="0">
                <a:latin typeface="Arial" pitchFamily="34" charset="0"/>
                <a:cs typeface="Arial" pitchFamily="34" charset="0"/>
              </a:rPr>
              <a:t>Reinforcement on section between the beams in short direction. </a:t>
            </a:r>
          </a:p>
          <a:p>
            <a:pPr lvl="0" algn="l" rtl="0">
              <a:lnSpc>
                <a:spcPct val="150000"/>
              </a:lnSpc>
              <a:buNone/>
            </a:pPr>
            <a:endParaRPr lang="en-US" sz="2000" dirty="0" smtClean="0">
              <a:latin typeface="Arial" pitchFamily="34" charset="0"/>
              <a:cs typeface="Arial" pitchFamily="34" charset="0"/>
            </a:endParaRPr>
          </a:p>
          <a:p>
            <a:pPr lvl="0" algn="l" rtl="0">
              <a:lnSpc>
                <a:spcPct val="150000"/>
              </a:lnSpc>
              <a:buNone/>
            </a:pPr>
            <a:endParaRPr lang="en-US" sz="2000" dirty="0" smtClean="0">
              <a:latin typeface="Arial" pitchFamily="34" charset="0"/>
              <a:cs typeface="Arial" pitchFamily="34" charset="0"/>
            </a:endParaRPr>
          </a:p>
          <a:p>
            <a:pPr lvl="0" algn="l" rtl="0">
              <a:lnSpc>
                <a:spcPct val="150000"/>
              </a:lnSpc>
              <a:buNone/>
            </a:pPr>
            <a:endParaRPr lang="en-US" sz="2000" dirty="0" smtClean="0">
              <a:latin typeface="Arial" pitchFamily="34" charset="0"/>
              <a:cs typeface="Arial" pitchFamily="34" charset="0"/>
            </a:endParaRPr>
          </a:p>
          <a:p>
            <a:pPr lvl="0" algn="l" rtl="0">
              <a:lnSpc>
                <a:spcPct val="150000"/>
              </a:lnSpc>
              <a:buNone/>
            </a:pPr>
            <a:endParaRPr lang="en-US" sz="2000" dirty="0" smtClean="0">
              <a:latin typeface="Arial" pitchFamily="34" charset="0"/>
              <a:cs typeface="Arial" pitchFamily="34" charset="0"/>
            </a:endParaRPr>
          </a:p>
          <a:p>
            <a:pPr lvl="0" algn="l" rtl="0">
              <a:lnSpc>
                <a:spcPct val="150000"/>
              </a:lnSpc>
              <a:buNone/>
            </a:pPr>
            <a:r>
              <a:rPr lang="en-US" sz="2000" dirty="0" smtClean="0">
                <a:latin typeface="Arial" pitchFamily="34" charset="0"/>
                <a:cs typeface="Arial" pitchFamily="34" charset="0"/>
              </a:rPr>
              <a:t>Reinforcement on section between the beams in long direction. </a:t>
            </a:r>
          </a:p>
          <a:p>
            <a:pPr>
              <a:lnSpc>
                <a:spcPct val="150000"/>
              </a:lnSpc>
              <a:buNone/>
            </a:pPr>
            <a:endParaRPr lang="ar-JO" sz="2000" dirty="0">
              <a:latin typeface="Arial" pitchFamily="34" charset="0"/>
              <a:cs typeface="Arial" pitchFamily="34" charset="0"/>
            </a:endParaRPr>
          </a:p>
        </p:txBody>
      </p:sp>
      <p:pic>
        <p:nvPicPr>
          <p:cNvPr id="4" name="صورة 75"/>
          <p:cNvPicPr/>
          <p:nvPr/>
        </p:nvPicPr>
        <p:blipFill>
          <a:blip r:embed="rId2" cstate="print"/>
          <a:srcRect/>
          <a:stretch>
            <a:fillRect/>
          </a:stretch>
        </p:blipFill>
        <p:spPr bwMode="auto">
          <a:xfrm>
            <a:off x="214282" y="2071678"/>
            <a:ext cx="8429684" cy="1571636"/>
          </a:xfrm>
          <a:prstGeom prst="rect">
            <a:avLst/>
          </a:prstGeom>
          <a:noFill/>
          <a:ln w="9525">
            <a:noFill/>
            <a:miter lim="800000"/>
            <a:headEnd/>
            <a:tailEnd/>
          </a:ln>
        </p:spPr>
      </p:pic>
      <p:pic>
        <p:nvPicPr>
          <p:cNvPr id="5" name="صورة 78"/>
          <p:cNvPicPr/>
          <p:nvPr/>
        </p:nvPicPr>
        <p:blipFill>
          <a:blip r:embed="rId3" cstate="print"/>
          <a:srcRect/>
          <a:stretch>
            <a:fillRect/>
          </a:stretch>
        </p:blipFill>
        <p:spPr bwMode="auto">
          <a:xfrm>
            <a:off x="142844" y="4643446"/>
            <a:ext cx="8572560" cy="1643074"/>
          </a:xfrm>
          <a:prstGeom prst="rect">
            <a:avLst/>
          </a:prstGeom>
          <a:noFill/>
          <a:ln w="9525">
            <a:noFill/>
            <a:miter lim="800000"/>
            <a:headEnd/>
            <a:tailEnd/>
          </a:ln>
        </p:spPr>
      </p:pic>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58</a:t>
            </a:fld>
            <a:endParaRPr lang="ar-JO"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000132"/>
          </a:xfrm>
        </p:spPr>
        <p:txBody>
          <a:bodyPr>
            <a:normAutofit/>
          </a:bodyPr>
          <a:lstStyle/>
          <a:p>
            <a:pPr algn="ctr"/>
            <a:r>
              <a:rPr lang="en-US" sz="2800" b="1" u="sng" dirty="0" smtClean="0">
                <a:solidFill>
                  <a:schemeClr val="accent2">
                    <a:lumMod val="75000"/>
                  </a:schemeClr>
                </a:solidFill>
              </a:rPr>
              <a:t>Base Design Results</a:t>
            </a:r>
            <a:endParaRPr lang="ar-JO" sz="2800" dirty="0"/>
          </a:p>
        </p:txBody>
      </p:sp>
      <p:sp>
        <p:nvSpPr>
          <p:cNvPr id="3" name="Content Placeholder 2"/>
          <p:cNvSpPr>
            <a:spLocks noGrp="1"/>
          </p:cNvSpPr>
          <p:nvPr>
            <p:ph sz="quarter" idx="1"/>
          </p:nvPr>
        </p:nvSpPr>
        <p:spPr>
          <a:xfrm>
            <a:off x="357158" y="1428736"/>
            <a:ext cx="8229600" cy="4525963"/>
          </a:xfrm>
        </p:spPr>
        <p:txBody>
          <a:bodyPr/>
          <a:lstStyle/>
          <a:p>
            <a:pPr lvl="0" algn="l">
              <a:lnSpc>
                <a:spcPct val="150000"/>
              </a:lnSpc>
              <a:buNone/>
            </a:pPr>
            <a:r>
              <a:rPr lang="en-US" sz="2000" dirty="0" smtClean="0">
                <a:latin typeface="Arial" pitchFamily="34" charset="0"/>
                <a:cs typeface="Arial" pitchFamily="34" charset="0"/>
              </a:rPr>
              <a:t>Reinforcement around the beams in short direction</a:t>
            </a:r>
          </a:p>
          <a:p>
            <a:pPr lvl="0">
              <a:lnSpc>
                <a:spcPct val="150000"/>
              </a:lnSpc>
              <a:buNone/>
            </a:pPr>
            <a:endParaRPr lang="en-US" sz="2000" dirty="0" smtClean="0">
              <a:latin typeface="Arial" pitchFamily="34" charset="0"/>
              <a:cs typeface="Arial" pitchFamily="34" charset="0"/>
            </a:endParaRPr>
          </a:p>
          <a:p>
            <a:pPr lvl="0">
              <a:lnSpc>
                <a:spcPct val="150000"/>
              </a:lnSpc>
              <a:buNone/>
            </a:pPr>
            <a:endParaRPr lang="en-US" sz="2000" dirty="0" smtClean="0">
              <a:latin typeface="Arial" pitchFamily="34" charset="0"/>
              <a:cs typeface="Arial" pitchFamily="34" charset="0"/>
            </a:endParaRPr>
          </a:p>
          <a:p>
            <a:pPr lvl="0" algn="l">
              <a:lnSpc>
                <a:spcPct val="150000"/>
              </a:lnSpc>
              <a:buNone/>
            </a:pPr>
            <a:endParaRPr lang="en-US" sz="2000" dirty="0" smtClean="0">
              <a:latin typeface="Arial" pitchFamily="34" charset="0"/>
              <a:cs typeface="Arial" pitchFamily="34" charset="0"/>
            </a:endParaRPr>
          </a:p>
          <a:p>
            <a:pPr lvl="0" algn="l">
              <a:lnSpc>
                <a:spcPct val="150000"/>
              </a:lnSpc>
              <a:buNone/>
            </a:pPr>
            <a:endParaRPr lang="ar-JO" sz="2000" dirty="0" smtClean="0">
              <a:latin typeface="Arial" pitchFamily="34" charset="0"/>
              <a:cs typeface="Arial" pitchFamily="34" charset="0"/>
            </a:endParaRPr>
          </a:p>
          <a:p>
            <a:pPr lvl="0" algn="l">
              <a:lnSpc>
                <a:spcPct val="150000"/>
              </a:lnSpc>
              <a:buNone/>
            </a:pPr>
            <a:r>
              <a:rPr lang="en-US" sz="2000" dirty="0" smtClean="0">
                <a:latin typeface="Arial" pitchFamily="34" charset="0"/>
                <a:cs typeface="Arial" pitchFamily="34" charset="0"/>
              </a:rPr>
              <a:t>Reinforcement around the beams in long direction</a:t>
            </a:r>
          </a:p>
          <a:p>
            <a:pPr lvl="0" algn="l">
              <a:buNone/>
            </a:pPr>
            <a:endParaRPr lang="en-US" sz="2400" dirty="0" smtClean="0"/>
          </a:p>
          <a:p>
            <a:pPr lvl="0" algn="l">
              <a:buNone/>
            </a:pPr>
            <a:endParaRPr lang="ar-JO" dirty="0"/>
          </a:p>
        </p:txBody>
      </p:sp>
      <p:pic>
        <p:nvPicPr>
          <p:cNvPr id="6" name="صورة 27"/>
          <p:cNvPicPr/>
          <p:nvPr/>
        </p:nvPicPr>
        <p:blipFill>
          <a:blip r:embed="rId2" cstate="print"/>
          <a:srcRect/>
          <a:stretch>
            <a:fillRect/>
          </a:stretch>
        </p:blipFill>
        <p:spPr bwMode="auto">
          <a:xfrm>
            <a:off x="428596" y="1928802"/>
            <a:ext cx="8286808" cy="2000264"/>
          </a:xfrm>
          <a:prstGeom prst="rect">
            <a:avLst/>
          </a:prstGeom>
          <a:noFill/>
          <a:ln w="9525">
            <a:noFill/>
            <a:miter lim="800000"/>
            <a:headEnd/>
            <a:tailEnd/>
          </a:ln>
        </p:spPr>
      </p:pic>
      <p:pic>
        <p:nvPicPr>
          <p:cNvPr id="7" name="صورة 79"/>
          <p:cNvPicPr/>
          <p:nvPr/>
        </p:nvPicPr>
        <p:blipFill>
          <a:blip r:embed="rId3" cstate="print"/>
          <a:srcRect/>
          <a:stretch>
            <a:fillRect/>
          </a:stretch>
        </p:blipFill>
        <p:spPr bwMode="auto">
          <a:xfrm>
            <a:off x="428596" y="4643446"/>
            <a:ext cx="8286808" cy="1785950"/>
          </a:xfrm>
          <a:prstGeom prst="rect">
            <a:avLst/>
          </a:prstGeom>
          <a:noFill/>
          <a:ln w="9525">
            <a:noFill/>
            <a:miter lim="800000"/>
            <a:headEnd/>
            <a:tailEnd/>
          </a:ln>
        </p:spPr>
      </p:pic>
      <p:sp>
        <p:nvSpPr>
          <p:cNvPr id="8" name="TextBox 7"/>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59</a:t>
            </a:fld>
            <a:endParaRPr lang="ar-J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785818"/>
          </a:xfrm>
        </p:spPr>
        <p:txBody>
          <a:bodyPr>
            <a:normAutofit/>
          </a:bodyPr>
          <a:lstStyle/>
          <a:p>
            <a:pPr algn="ctr"/>
            <a:r>
              <a:rPr lang="en-US" sz="2800" b="1" u="sng" dirty="0" smtClean="0">
                <a:solidFill>
                  <a:schemeClr val="accent2">
                    <a:lumMod val="75000"/>
                  </a:schemeClr>
                </a:solidFill>
              </a:rPr>
              <a:t>Materials</a:t>
            </a:r>
            <a:endParaRPr lang="ar-JO" sz="2800" dirty="0"/>
          </a:p>
        </p:txBody>
      </p:sp>
      <p:sp>
        <p:nvSpPr>
          <p:cNvPr id="3" name="Content Placeholder 2"/>
          <p:cNvSpPr>
            <a:spLocks noGrp="1"/>
          </p:cNvSpPr>
          <p:nvPr>
            <p:ph sz="quarter" idx="1"/>
          </p:nvPr>
        </p:nvSpPr>
        <p:spPr>
          <a:xfrm>
            <a:off x="179512" y="1052736"/>
            <a:ext cx="8715436" cy="5500726"/>
          </a:xfrm>
        </p:spPr>
        <p:txBody>
          <a:bodyPr>
            <a:normAutofit/>
          </a:bodyPr>
          <a:lstStyle/>
          <a:p>
            <a:pPr algn="l" rtl="0">
              <a:lnSpc>
                <a:spcPct val="150000"/>
              </a:lnSpc>
              <a:buFont typeface="Wingdings" pitchFamily="2" charset="2"/>
              <a:buChar char="Ø"/>
            </a:pPr>
            <a:r>
              <a:rPr lang="en-US" sz="2000" dirty="0" smtClean="0">
                <a:latin typeface="Arial" pitchFamily="34" charset="0"/>
                <a:cs typeface="Arial" pitchFamily="34" charset="0"/>
              </a:rPr>
              <a:t>Reinforced concrete for buildings: 30N/mm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f'c</a:t>
            </a:r>
            <a:r>
              <a:rPr lang="en-US" sz="2000" dirty="0" smtClean="0">
                <a:latin typeface="Arial" pitchFamily="34" charset="0"/>
                <a:cs typeface="Arial" pitchFamily="34" charset="0"/>
              </a:rPr>
              <a:t> = 24 N/ mm</a:t>
            </a:r>
            <a:r>
              <a:rPr lang="en-US" sz="2000" baseline="30000" dirty="0" smtClean="0">
                <a:latin typeface="Arial" pitchFamily="34" charset="0"/>
                <a:cs typeface="Arial" pitchFamily="34" charset="0"/>
              </a:rPr>
              <a:t>2</a:t>
            </a:r>
          </a:p>
          <a:p>
            <a:pPr algn="l" rtl="0">
              <a:lnSpc>
                <a:spcPct val="150000"/>
              </a:lnSpc>
              <a:buFont typeface="Wingdings" pitchFamily="2" charset="2"/>
              <a:buChar char="Ø"/>
            </a:pPr>
            <a:r>
              <a:rPr lang="en-US" sz="2000" dirty="0" smtClean="0">
                <a:latin typeface="Arial" pitchFamily="34" charset="0"/>
                <a:cs typeface="Arial" pitchFamily="34" charset="0"/>
              </a:rPr>
              <a:t>Deformed high tensile steel bars shall have minimum yield stress of 420 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conforming to ASTM A615-Grade 60</a:t>
            </a:r>
          </a:p>
          <a:p>
            <a:pPr algn="l" rtl="0">
              <a:lnSpc>
                <a:spcPct val="150000"/>
              </a:lnSpc>
              <a:buFont typeface="Wingdings" pitchFamily="2" charset="2"/>
              <a:buChar char="Ø"/>
            </a:pPr>
            <a:r>
              <a:rPr lang="en-US" sz="2000" dirty="0" smtClean="0">
                <a:latin typeface="Arial" pitchFamily="34" charset="0"/>
                <a:cs typeface="Arial" pitchFamily="34" charset="0"/>
              </a:rPr>
              <a:t> The unit weights of materials are shown in the following table</a:t>
            </a:r>
            <a:r>
              <a:rPr lang="en-US" sz="2800" dirty="0" smtClean="0">
                <a:latin typeface="Arial" pitchFamily="34" charset="0"/>
                <a:cs typeface="Arial" pitchFamily="34" charset="0"/>
              </a:rPr>
              <a:t>:</a:t>
            </a:r>
            <a:endParaRPr lang="ar-JO" sz="2800" dirty="0" smtClean="0">
              <a:latin typeface="Arial" pitchFamily="34" charset="0"/>
              <a:cs typeface="Arial" pitchFamily="34" charset="0"/>
            </a:endParaRPr>
          </a:p>
          <a:p>
            <a:pPr algn="l" rtl="0">
              <a:buNone/>
            </a:pPr>
            <a:r>
              <a:rPr lang="en-US" sz="2800" dirty="0" smtClean="0">
                <a:latin typeface="Arial" pitchFamily="34" charset="0"/>
                <a:cs typeface="Arial" pitchFamily="34" charset="0"/>
              </a:rPr>
              <a:t>                 </a:t>
            </a:r>
            <a:r>
              <a:rPr lang="en-US" sz="1800" dirty="0" smtClean="0">
                <a:solidFill>
                  <a:prstClr val="black"/>
                </a:solidFill>
                <a:latin typeface="Arial" pitchFamily="34" charset="0"/>
                <a:cs typeface="Arial" pitchFamily="34" charset="0"/>
              </a:rPr>
              <a:t>Table 1:unit weights of materials.</a:t>
            </a:r>
            <a:endParaRPr lang="en-US" sz="1800" dirty="0" smtClean="0">
              <a:latin typeface="Arial" pitchFamily="34" charset="0"/>
              <a:cs typeface="Arial" pitchFamily="34" charset="0"/>
            </a:endParaRPr>
          </a:p>
        </p:txBody>
      </p:sp>
      <p:graphicFrame>
        <p:nvGraphicFramePr>
          <p:cNvPr id="4" name="Content Placeholder 3"/>
          <p:cNvGraphicFramePr>
            <a:graphicFrameLocks/>
          </p:cNvGraphicFramePr>
          <p:nvPr/>
        </p:nvGraphicFramePr>
        <p:xfrm>
          <a:off x="1979712" y="3789040"/>
          <a:ext cx="4786346" cy="2880360"/>
        </p:xfrm>
        <a:graphic>
          <a:graphicData uri="http://schemas.openxmlformats.org/drawingml/2006/table">
            <a:tbl>
              <a:tblPr rtl="1">
                <a:tableStyleId>{BDBED569-4797-4DF1-A0F4-6AAB3CD982D8}</a:tableStyleId>
              </a:tblPr>
              <a:tblGrid>
                <a:gridCol w="2410979"/>
                <a:gridCol w="2375367"/>
              </a:tblGrid>
              <a:tr h="350656">
                <a:tc>
                  <a:txBody>
                    <a:bodyPr/>
                    <a:lstStyle/>
                    <a:p>
                      <a:pPr algn="ctr" rtl="0">
                        <a:lnSpc>
                          <a:spcPct val="150000"/>
                        </a:lnSpc>
                        <a:spcAft>
                          <a:spcPts val="0"/>
                        </a:spcAft>
                      </a:pPr>
                      <a:r>
                        <a:rPr lang="en-US" sz="1800" dirty="0"/>
                        <a:t>25 KN/m</a:t>
                      </a:r>
                      <a:r>
                        <a:rPr lang="en-US" sz="1800" baseline="30000" dirty="0"/>
                        <a:t>3</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Reinforced concrete</a:t>
                      </a:r>
                      <a:endParaRPr lang="en-US" sz="1800" dirty="0">
                        <a:latin typeface="Arial"/>
                        <a:ea typeface="Times New Roman"/>
                        <a:cs typeface="Arial"/>
                      </a:endParaRPr>
                    </a:p>
                  </a:txBody>
                  <a:tcPr marL="68580" marR="68580" marT="0" marB="0"/>
                </a:tc>
              </a:tr>
              <a:tr h="350656">
                <a:tc>
                  <a:txBody>
                    <a:bodyPr/>
                    <a:lstStyle/>
                    <a:p>
                      <a:pPr algn="ctr" rtl="0">
                        <a:lnSpc>
                          <a:spcPct val="150000"/>
                        </a:lnSpc>
                        <a:spcAft>
                          <a:spcPts val="0"/>
                        </a:spcAft>
                      </a:pPr>
                      <a:r>
                        <a:rPr lang="en-US" sz="1800" dirty="0"/>
                        <a:t>23 KN/m</a:t>
                      </a:r>
                      <a:r>
                        <a:rPr lang="en-US" sz="1800" baseline="30000" dirty="0"/>
                        <a:t>3</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Plain concrete</a:t>
                      </a:r>
                      <a:endParaRPr lang="en-US" sz="1800" dirty="0">
                        <a:latin typeface="Arial"/>
                        <a:ea typeface="Times New Roman"/>
                        <a:cs typeface="Arial"/>
                      </a:endParaRPr>
                    </a:p>
                  </a:txBody>
                  <a:tcPr marL="68580" marR="68580" marT="0" marB="0"/>
                </a:tc>
              </a:tr>
              <a:tr h="350656">
                <a:tc>
                  <a:txBody>
                    <a:bodyPr/>
                    <a:lstStyle/>
                    <a:p>
                      <a:pPr algn="ctr" rtl="0">
                        <a:lnSpc>
                          <a:spcPct val="150000"/>
                        </a:lnSpc>
                        <a:spcAft>
                          <a:spcPts val="0"/>
                        </a:spcAft>
                      </a:pPr>
                      <a:r>
                        <a:rPr lang="en-US" sz="1800" dirty="0" smtClean="0"/>
                        <a:t>78.5 </a:t>
                      </a:r>
                      <a:r>
                        <a:rPr lang="en-US" sz="1800" dirty="0"/>
                        <a:t>KN/m</a:t>
                      </a:r>
                      <a:r>
                        <a:rPr lang="en-US" sz="1800" baseline="30000" dirty="0"/>
                        <a:t>3</a:t>
                      </a:r>
                      <a:r>
                        <a:rPr lang="en-US" sz="1800" dirty="0"/>
                        <a:t> </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Reinforcing steel</a:t>
                      </a:r>
                      <a:endParaRPr lang="en-US" sz="1800" dirty="0">
                        <a:latin typeface="Arial"/>
                        <a:ea typeface="Times New Roman"/>
                        <a:cs typeface="Arial"/>
                      </a:endParaRPr>
                    </a:p>
                  </a:txBody>
                  <a:tcPr marL="68580" marR="68580" marT="0" marB="0"/>
                </a:tc>
              </a:tr>
              <a:tr h="350656">
                <a:tc>
                  <a:txBody>
                    <a:bodyPr/>
                    <a:lstStyle/>
                    <a:p>
                      <a:pPr algn="ctr" rtl="0">
                        <a:lnSpc>
                          <a:spcPct val="150000"/>
                        </a:lnSpc>
                        <a:spcAft>
                          <a:spcPts val="0"/>
                        </a:spcAft>
                      </a:pPr>
                      <a:r>
                        <a:rPr lang="en-US" sz="1800" dirty="0"/>
                        <a:t>12 KN/m</a:t>
                      </a:r>
                      <a:r>
                        <a:rPr lang="en-US" sz="1800" baseline="30000" dirty="0"/>
                        <a:t>3</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Building blocks</a:t>
                      </a:r>
                      <a:endParaRPr lang="en-US" sz="1800" dirty="0">
                        <a:latin typeface="Arial"/>
                        <a:ea typeface="Times New Roman"/>
                        <a:cs typeface="Arial"/>
                      </a:endParaRPr>
                    </a:p>
                  </a:txBody>
                  <a:tcPr marL="68580" marR="68580" marT="0" marB="0"/>
                </a:tc>
              </a:tr>
              <a:tr h="350656">
                <a:tc>
                  <a:txBody>
                    <a:bodyPr/>
                    <a:lstStyle/>
                    <a:p>
                      <a:pPr algn="ctr" rtl="0">
                        <a:lnSpc>
                          <a:spcPct val="150000"/>
                        </a:lnSpc>
                        <a:spcAft>
                          <a:spcPts val="0"/>
                        </a:spcAft>
                      </a:pPr>
                      <a:r>
                        <a:rPr lang="en-US" sz="1800" dirty="0"/>
                        <a:t>27 KN/m</a:t>
                      </a:r>
                      <a:r>
                        <a:rPr lang="en-US" sz="1800" baseline="30000" dirty="0"/>
                        <a:t>3</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Masonry stone</a:t>
                      </a:r>
                      <a:endParaRPr lang="en-US" sz="1800" dirty="0">
                        <a:latin typeface="Arial"/>
                        <a:ea typeface="Times New Roman"/>
                        <a:cs typeface="Arial"/>
                      </a:endParaRPr>
                    </a:p>
                  </a:txBody>
                  <a:tcPr marL="68580" marR="68580" marT="0" marB="0"/>
                </a:tc>
              </a:tr>
              <a:tr h="350656">
                <a:tc>
                  <a:txBody>
                    <a:bodyPr/>
                    <a:lstStyle/>
                    <a:p>
                      <a:pPr algn="ctr" rtl="0">
                        <a:lnSpc>
                          <a:spcPct val="150000"/>
                        </a:lnSpc>
                        <a:spcAft>
                          <a:spcPts val="0"/>
                        </a:spcAft>
                      </a:pPr>
                      <a:r>
                        <a:rPr lang="en-US" sz="1800" dirty="0"/>
                        <a:t>20 KN/m</a:t>
                      </a:r>
                      <a:r>
                        <a:rPr lang="en-US" sz="1800" baseline="30000" dirty="0"/>
                        <a:t>3</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Fill under tiles</a:t>
                      </a:r>
                      <a:endParaRPr lang="en-US" sz="1800" dirty="0">
                        <a:latin typeface="Arial"/>
                        <a:ea typeface="Times New Roman"/>
                        <a:cs typeface="Arial"/>
                      </a:endParaRPr>
                    </a:p>
                  </a:txBody>
                  <a:tcPr marL="68580" marR="68580" marT="0" marB="0"/>
                </a:tc>
              </a:tr>
              <a:tr h="350656">
                <a:tc>
                  <a:txBody>
                    <a:bodyPr/>
                    <a:lstStyle/>
                    <a:p>
                      <a:pPr algn="ctr" rtl="0">
                        <a:lnSpc>
                          <a:spcPct val="150000"/>
                        </a:lnSpc>
                        <a:spcAft>
                          <a:spcPts val="0"/>
                        </a:spcAft>
                      </a:pPr>
                      <a:r>
                        <a:rPr lang="en-US" sz="1800" dirty="0"/>
                        <a:t>23 KN/m</a:t>
                      </a:r>
                      <a:r>
                        <a:rPr lang="en-US" sz="1800" baseline="30000" dirty="0"/>
                        <a:t>3</a:t>
                      </a:r>
                      <a:endParaRPr lang="en-US" sz="180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a:t>Plastering</a:t>
                      </a:r>
                      <a:endParaRPr lang="en-US" sz="1800" dirty="0">
                        <a:latin typeface="Arial"/>
                        <a:ea typeface="Times New Roman"/>
                        <a:cs typeface="Arial"/>
                      </a:endParaRPr>
                    </a:p>
                  </a:txBody>
                  <a:tcPr marL="68580" marR="68580" marT="0" marB="0"/>
                </a:tc>
              </a:tr>
            </a:tbl>
          </a:graphicData>
        </a:graphic>
      </p:graphicFrame>
      <p:sp>
        <p:nvSpPr>
          <p:cNvPr id="5" name="TextBox 4"/>
          <p:cNvSpPr txBox="1"/>
          <p:nvPr/>
        </p:nvSpPr>
        <p:spPr>
          <a:xfrm>
            <a:off x="428596" y="214290"/>
            <a:ext cx="81439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6</a:t>
            </a:fld>
            <a:endParaRPr lang="ar-JO"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14380"/>
          </a:xfrm>
        </p:spPr>
        <p:txBody>
          <a:bodyPr>
            <a:normAutofit/>
          </a:bodyPr>
          <a:lstStyle/>
          <a:p>
            <a:pPr algn="ctr"/>
            <a:r>
              <a:rPr lang="en-US" sz="2800" b="1" u="sng" dirty="0" smtClean="0">
                <a:solidFill>
                  <a:schemeClr val="accent2">
                    <a:lumMod val="75000"/>
                  </a:schemeClr>
                </a:solidFill>
              </a:rPr>
              <a:t>Base Design Results</a:t>
            </a:r>
            <a:endParaRPr lang="ar-JO" sz="2800" dirty="0"/>
          </a:p>
        </p:txBody>
      </p:sp>
      <p:sp>
        <p:nvSpPr>
          <p:cNvPr id="3" name="Content Placeholder 2"/>
          <p:cNvSpPr>
            <a:spLocks noGrp="1"/>
          </p:cNvSpPr>
          <p:nvPr>
            <p:ph sz="quarter" idx="1"/>
          </p:nvPr>
        </p:nvSpPr>
        <p:spPr>
          <a:xfrm>
            <a:off x="357158" y="1214422"/>
            <a:ext cx="8429684" cy="4740277"/>
          </a:xfrm>
        </p:spPr>
        <p:txBody>
          <a:bodyPr/>
          <a:lstStyle/>
          <a:p>
            <a:pPr lvl="0" algn="l">
              <a:lnSpc>
                <a:spcPct val="150000"/>
              </a:lnSpc>
              <a:buNone/>
            </a:pPr>
            <a:r>
              <a:rPr lang="en-US" sz="2000" dirty="0" smtClean="0">
                <a:latin typeface="Arial" pitchFamily="34" charset="0"/>
                <a:cs typeface="Arial" pitchFamily="34" charset="0"/>
              </a:rPr>
              <a:t>Reinforcement near the arcs at the end of the tank in short direction</a:t>
            </a:r>
          </a:p>
          <a:p>
            <a:pPr lvl="0" algn="l">
              <a:lnSpc>
                <a:spcPct val="150000"/>
              </a:lnSpc>
              <a:buNone/>
            </a:pPr>
            <a:endParaRPr lang="en-US" sz="2000" dirty="0" smtClean="0">
              <a:latin typeface="Arial" pitchFamily="34" charset="0"/>
              <a:cs typeface="Arial" pitchFamily="34" charset="0"/>
            </a:endParaRPr>
          </a:p>
          <a:p>
            <a:pPr lvl="0" algn="l">
              <a:lnSpc>
                <a:spcPct val="150000"/>
              </a:lnSpc>
              <a:buNone/>
            </a:pPr>
            <a:endParaRPr lang="en-US" sz="2000" dirty="0" smtClean="0">
              <a:latin typeface="Arial" pitchFamily="34" charset="0"/>
              <a:cs typeface="Arial" pitchFamily="34" charset="0"/>
            </a:endParaRPr>
          </a:p>
          <a:p>
            <a:pPr lvl="0" algn="l">
              <a:lnSpc>
                <a:spcPct val="150000"/>
              </a:lnSpc>
              <a:buNone/>
            </a:pPr>
            <a:endParaRPr lang="en-US" sz="2000" dirty="0" smtClean="0">
              <a:latin typeface="Arial" pitchFamily="34" charset="0"/>
              <a:cs typeface="Arial" pitchFamily="34" charset="0"/>
            </a:endParaRPr>
          </a:p>
          <a:p>
            <a:pPr lvl="0" algn="l">
              <a:lnSpc>
                <a:spcPct val="150000"/>
              </a:lnSpc>
              <a:buNone/>
            </a:pPr>
            <a:endParaRPr lang="en-US" sz="2000" dirty="0" smtClean="0">
              <a:latin typeface="Arial" pitchFamily="34" charset="0"/>
              <a:cs typeface="Arial" pitchFamily="34" charset="0"/>
            </a:endParaRPr>
          </a:p>
          <a:p>
            <a:pPr lvl="0" algn="l">
              <a:lnSpc>
                <a:spcPct val="150000"/>
              </a:lnSpc>
              <a:buNone/>
            </a:pPr>
            <a:r>
              <a:rPr lang="en-US" sz="2000" dirty="0" smtClean="0">
                <a:latin typeface="Arial" pitchFamily="34" charset="0"/>
                <a:cs typeface="Arial" pitchFamily="34" charset="0"/>
              </a:rPr>
              <a:t>Reinforcement near the arcs at the end of the tank in long direction</a:t>
            </a:r>
          </a:p>
          <a:p>
            <a:pPr lvl="0" algn="l">
              <a:buNone/>
            </a:pPr>
            <a:endParaRPr lang="en-US" sz="2400" dirty="0" smtClean="0">
              <a:latin typeface="Arial" pitchFamily="34" charset="0"/>
              <a:cs typeface="Arial" pitchFamily="34" charset="0"/>
            </a:endParaRPr>
          </a:p>
          <a:p>
            <a:pPr lvl="0" algn="l">
              <a:buNone/>
            </a:pPr>
            <a:endParaRPr lang="en-US" sz="2400" dirty="0" smtClean="0">
              <a:latin typeface="Arial" pitchFamily="34" charset="0"/>
              <a:cs typeface="Arial" pitchFamily="34" charset="0"/>
            </a:endParaRPr>
          </a:p>
          <a:p>
            <a:pPr lvl="0" algn="l">
              <a:buNone/>
            </a:pPr>
            <a:endParaRPr lang="en-US" sz="2400" dirty="0" smtClean="0">
              <a:latin typeface="Arial" pitchFamily="34" charset="0"/>
              <a:cs typeface="Arial" pitchFamily="34" charset="0"/>
            </a:endParaRPr>
          </a:p>
          <a:p>
            <a:pPr lvl="0" algn="l">
              <a:buNone/>
            </a:pPr>
            <a:endParaRPr lang="ar-JO" sz="2400" dirty="0" smtClean="0"/>
          </a:p>
          <a:p>
            <a:pPr lvl="0" algn="l">
              <a:buNone/>
            </a:pPr>
            <a:endParaRPr lang="en-US" sz="2400" dirty="0" smtClean="0"/>
          </a:p>
          <a:p>
            <a:pPr lvl="0" algn="l">
              <a:buNone/>
            </a:pPr>
            <a:endParaRPr lang="ar-JO" sz="2400" dirty="0" smtClean="0"/>
          </a:p>
          <a:p>
            <a:pPr lvl="0" algn="l">
              <a:buNone/>
            </a:pPr>
            <a:endParaRPr lang="en-US" sz="2400" dirty="0" smtClean="0"/>
          </a:p>
          <a:p>
            <a:pPr lvl="0" algn="l">
              <a:buNone/>
            </a:pPr>
            <a:endParaRPr lang="en-US" sz="2400" dirty="0" smtClean="0"/>
          </a:p>
          <a:p>
            <a:pPr lvl="0" algn="l">
              <a:buNone/>
            </a:pPr>
            <a:endParaRPr lang="en-US" sz="2400" dirty="0" smtClean="0"/>
          </a:p>
          <a:p>
            <a:pPr lvl="0" algn="l">
              <a:buNone/>
            </a:pPr>
            <a:endParaRPr lang="en-US" sz="2400" dirty="0" smtClean="0"/>
          </a:p>
          <a:p>
            <a:pPr lvl="0" algn="l">
              <a:buNone/>
            </a:pPr>
            <a:endParaRPr lang="ar-JO" sz="2400" dirty="0" smtClean="0"/>
          </a:p>
          <a:p>
            <a:pPr lvl="0" algn="l">
              <a:buNone/>
            </a:pPr>
            <a:endParaRPr lang="en-US" sz="2400" dirty="0" smtClean="0"/>
          </a:p>
          <a:p>
            <a:pPr lvl="0" algn="l">
              <a:buNone/>
            </a:pPr>
            <a:endParaRPr lang="ar-JO" dirty="0"/>
          </a:p>
        </p:txBody>
      </p:sp>
      <p:pic>
        <p:nvPicPr>
          <p:cNvPr id="8" name="Picture 7"/>
          <p:cNvPicPr/>
          <p:nvPr/>
        </p:nvPicPr>
        <p:blipFill>
          <a:blip r:embed="rId2" cstate="print"/>
          <a:srcRect/>
          <a:stretch>
            <a:fillRect/>
          </a:stretch>
        </p:blipFill>
        <p:spPr bwMode="auto">
          <a:xfrm>
            <a:off x="611560" y="1844824"/>
            <a:ext cx="7286676" cy="1785950"/>
          </a:xfrm>
          <a:prstGeom prst="rect">
            <a:avLst/>
          </a:prstGeom>
          <a:noFill/>
          <a:ln w="9525">
            <a:noFill/>
            <a:miter lim="800000"/>
            <a:headEnd/>
            <a:tailEnd/>
          </a:ln>
        </p:spPr>
      </p:pic>
      <p:pic>
        <p:nvPicPr>
          <p:cNvPr id="9" name="صورة 80"/>
          <p:cNvPicPr/>
          <p:nvPr/>
        </p:nvPicPr>
        <p:blipFill>
          <a:blip r:embed="rId3" cstate="print"/>
          <a:srcRect/>
          <a:stretch>
            <a:fillRect/>
          </a:stretch>
        </p:blipFill>
        <p:spPr bwMode="auto">
          <a:xfrm>
            <a:off x="467544" y="4725144"/>
            <a:ext cx="7500990" cy="1785950"/>
          </a:xfrm>
          <a:prstGeom prst="rect">
            <a:avLst/>
          </a:prstGeom>
          <a:noFill/>
          <a:ln w="9525">
            <a:noFill/>
            <a:miter lim="800000"/>
            <a:headEnd/>
            <a:tailEnd/>
          </a:ln>
        </p:spPr>
      </p:pic>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60</a:t>
            </a:fld>
            <a:endParaRPr lang="ar-JO"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428604"/>
            <a:ext cx="7467600" cy="1143000"/>
          </a:xfrm>
        </p:spPr>
        <p:txBody>
          <a:bodyPr>
            <a:normAutofit fontScale="90000"/>
          </a:bodyPr>
          <a:lstStyle/>
          <a:p>
            <a:pPr algn="ctr" rtl="0"/>
            <a:r>
              <a:rPr lang="en-US" sz="3100" b="1" u="sng" dirty="0" smtClean="0">
                <a:solidFill>
                  <a:schemeClr val="accent1">
                    <a:lumMod val="50000"/>
                  </a:schemeClr>
                </a:solidFill>
              </a:rPr>
              <a:t/>
            </a:r>
            <a:br>
              <a:rPr lang="en-US" sz="3100" b="1" u="sng" dirty="0" smtClean="0">
                <a:solidFill>
                  <a:schemeClr val="accent1">
                    <a:lumMod val="50000"/>
                  </a:schemeClr>
                </a:solidFill>
              </a:rPr>
            </a:br>
            <a:r>
              <a:rPr lang="en-US" sz="3100" b="1" u="sng" dirty="0" smtClean="0">
                <a:solidFill>
                  <a:schemeClr val="accent1">
                    <a:lumMod val="50000"/>
                  </a:schemeClr>
                </a:solidFill>
              </a:rPr>
              <a:t/>
            </a:r>
            <a:br>
              <a:rPr lang="en-US" sz="3100" b="1" u="sng" dirty="0" smtClean="0">
                <a:solidFill>
                  <a:schemeClr val="accent1">
                    <a:lumMod val="50000"/>
                  </a:schemeClr>
                </a:solidFill>
              </a:rPr>
            </a:br>
            <a:r>
              <a:rPr lang="en-US" sz="3100" b="1" u="sng" dirty="0" smtClean="0">
                <a:solidFill>
                  <a:schemeClr val="accent1">
                    <a:lumMod val="50000"/>
                  </a:schemeClr>
                </a:solidFill>
              </a:rPr>
              <a:t/>
            </a:r>
            <a:br>
              <a:rPr lang="en-US" sz="3100" b="1" u="sng" dirty="0" smtClean="0">
                <a:solidFill>
                  <a:schemeClr val="accent1">
                    <a:lumMod val="50000"/>
                  </a:schemeClr>
                </a:solidFill>
              </a:rPr>
            </a:br>
            <a:r>
              <a:rPr lang="en-US" sz="3100" b="1" u="sng" dirty="0" smtClean="0">
                <a:solidFill>
                  <a:schemeClr val="accent1">
                    <a:lumMod val="50000"/>
                  </a:schemeClr>
                </a:solidFill>
              </a:rPr>
              <a:t/>
            </a:r>
            <a:br>
              <a:rPr lang="en-US" sz="3100" b="1" u="sng" dirty="0" smtClean="0">
                <a:solidFill>
                  <a:schemeClr val="accent1">
                    <a:lumMod val="50000"/>
                  </a:schemeClr>
                </a:solidFill>
              </a:rPr>
            </a:br>
            <a:r>
              <a:rPr lang="en-US" sz="3100" b="1" u="sng" dirty="0" smtClean="0">
                <a:solidFill>
                  <a:schemeClr val="accent1">
                    <a:lumMod val="50000"/>
                  </a:schemeClr>
                </a:solidFill>
              </a:rPr>
              <a:t/>
            </a:r>
            <a:br>
              <a:rPr lang="en-US" sz="3100" b="1" u="sng" dirty="0" smtClean="0">
                <a:solidFill>
                  <a:schemeClr val="accent1">
                    <a:lumMod val="50000"/>
                  </a:schemeClr>
                </a:solidFill>
              </a:rPr>
            </a:br>
            <a:r>
              <a:rPr lang="en-US" sz="3100" b="1" u="sng" dirty="0" smtClean="0">
                <a:solidFill>
                  <a:schemeClr val="accent1">
                    <a:lumMod val="50000"/>
                  </a:schemeClr>
                </a:solidFill>
              </a:rPr>
              <a:t/>
            </a:r>
            <a:br>
              <a:rPr lang="en-US" sz="3100" b="1" u="sng" dirty="0" smtClean="0">
                <a:solidFill>
                  <a:schemeClr val="accent1">
                    <a:lumMod val="50000"/>
                  </a:schemeClr>
                </a:solidFill>
              </a:rPr>
            </a:br>
            <a:r>
              <a:rPr lang="en-US" sz="3100" b="1" u="sng" dirty="0" smtClean="0">
                <a:solidFill>
                  <a:schemeClr val="accent1">
                    <a:lumMod val="50000"/>
                  </a:schemeClr>
                </a:solidFill>
              </a:rPr>
              <a:t>Comparing</a:t>
            </a:r>
            <a:r>
              <a:rPr lang="en-US" dirty="0" smtClean="0"/>
              <a:t/>
            </a:r>
            <a:br>
              <a:rPr lang="en-US" dirty="0" smtClean="0"/>
            </a:br>
            <a:endParaRPr lang="ar-JO" dirty="0"/>
          </a:p>
        </p:txBody>
      </p:sp>
      <p:sp>
        <p:nvSpPr>
          <p:cNvPr id="3" name="عنصر نائب للمحتوى 2"/>
          <p:cNvSpPr>
            <a:spLocks noGrp="1"/>
          </p:cNvSpPr>
          <p:nvPr>
            <p:ph sz="quarter" idx="1"/>
          </p:nvPr>
        </p:nvSpPr>
        <p:spPr>
          <a:xfrm>
            <a:off x="251520" y="1268760"/>
            <a:ext cx="8443914" cy="5000660"/>
          </a:xfrm>
        </p:spPr>
        <p:txBody>
          <a:bodyPr>
            <a:normAutofit/>
          </a:bodyPr>
          <a:lstStyle/>
          <a:p>
            <a:pPr algn="just" rtl="0">
              <a:lnSpc>
                <a:spcPct val="150000"/>
              </a:lnSpc>
              <a:buNone/>
            </a:pPr>
            <a:r>
              <a:rPr lang="en-US" sz="2000" dirty="0" smtClean="0">
                <a:latin typeface="Arial" pitchFamily="34" charset="0"/>
                <a:cs typeface="Arial" pitchFamily="34" charset="0"/>
              </a:rPr>
              <a:t>        By modeling  a frame on sap2000 program as a section in the middle of the tank shows the walls and the base, and after comparing between the results from the 3D model and from the frame for designing the base and the walls , we conclude that the results are very close to each other , so we can use the frame for the design of base and walls instead of 3D model .</a:t>
            </a:r>
          </a:p>
          <a:p>
            <a:pPr>
              <a:lnSpc>
                <a:spcPct val="150000"/>
              </a:lnSpc>
            </a:pPr>
            <a:endParaRPr lang="ar-JO" sz="2000" dirty="0"/>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Rectangular Tank                                                                                             </a:t>
            </a:r>
            <a:fld id="{72A5BF34-F5FE-4484-9264-5D52B2B4160C}" type="slidenum">
              <a:rPr lang="en-US" smtClean="0"/>
              <a:pPr algn="l" rtl="0"/>
              <a:t>61</a:t>
            </a:fld>
            <a:endParaRPr lang="ar-JO"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820472" cy="1225536"/>
          </a:xfrm>
        </p:spPr>
        <p:txBody>
          <a:bodyPr>
            <a:normAutofit/>
          </a:bodyPr>
          <a:lstStyle/>
          <a:p>
            <a:pPr algn="ctr"/>
            <a:r>
              <a:rPr lang="en-US" sz="2800" b="1" u="sng" dirty="0" smtClean="0">
                <a:solidFill>
                  <a:schemeClr val="accent2">
                    <a:lumMod val="75000"/>
                  </a:schemeClr>
                </a:solidFill>
              </a:rPr>
              <a:t>The Design of Final Settling </a:t>
            </a:r>
            <a:br>
              <a:rPr lang="en-US" sz="2800" b="1" u="sng" dirty="0" smtClean="0">
                <a:solidFill>
                  <a:schemeClr val="accent2">
                    <a:lumMod val="75000"/>
                  </a:schemeClr>
                </a:solidFill>
              </a:rPr>
            </a:br>
            <a:r>
              <a:rPr lang="en-US" sz="2800" b="1" u="sng" dirty="0" smtClean="0">
                <a:solidFill>
                  <a:schemeClr val="accent2">
                    <a:lumMod val="75000"/>
                  </a:schemeClr>
                </a:solidFill>
              </a:rPr>
              <a:t>Circular Tank</a:t>
            </a:r>
            <a:endParaRPr lang="ar-JO" sz="2800" dirty="0"/>
          </a:p>
        </p:txBody>
      </p:sp>
      <p:pic>
        <p:nvPicPr>
          <p:cNvPr id="27649" name="Picture 1"/>
          <p:cNvPicPr>
            <a:picLocks noGrp="1" noChangeAspect="1" noChangeArrowheads="1"/>
          </p:cNvPicPr>
          <p:nvPr>
            <p:ph sz="quarter" idx="1"/>
          </p:nvPr>
        </p:nvPicPr>
        <p:blipFill>
          <a:blip r:embed="rId2" cstate="print"/>
          <a:stretch>
            <a:fillRect/>
          </a:stretch>
        </p:blipFill>
        <p:spPr bwMode="auto">
          <a:xfrm>
            <a:off x="1609725" y="2370137"/>
            <a:ext cx="5162550" cy="3333750"/>
          </a:xfrm>
          <a:prstGeom prst="rect">
            <a:avLst/>
          </a:prstGeom>
          <a:noFill/>
          <a:ln w="9525">
            <a:noFill/>
            <a:miter lim="800000"/>
            <a:headEnd/>
            <a:tailEnd/>
          </a:ln>
          <a:effectLst/>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62</a:t>
            </a:fld>
            <a:endParaRPr lang="ar-JO"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714380"/>
          </a:xfrm>
        </p:spPr>
        <p:txBody>
          <a:bodyPr>
            <a:normAutofit fontScale="90000"/>
          </a:bodyPr>
          <a:lstStyle/>
          <a:p>
            <a:pPr algn="ctr" rtl="0"/>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2800" b="1" u="sng" dirty="0" smtClean="0">
                <a:solidFill>
                  <a:schemeClr val="accent2">
                    <a:lumMod val="75000"/>
                  </a:schemeClr>
                </a:solidFill>
              </a:rPr>
              <a:t/>
            </a:r>
            <a:br>
              <a:rPr lang="en-US" sz="2800" b="1" u="sng" dirty="0" smtClean="0">
                <a:solidFill>
                  <a:schemeClr val="accent2">
                    <a:lumMod val="75000"/>
                  </a:schemeClr>
                </a:solidFill>
              </a:rPr>
            </a:br>
            <a:r>
              <a:rPr lang="en-US" sz="3100" b="1" u="sng" dirty="0" smtClean="0">
                <a:solidFill>
                  <a:schemeClr val="accent2">
                    <a:lumMod val="75000"/>
                  </a:schemeClr>
                </a:solidFill>
              </a:rPr>
              <a:t>General Description</a:t>
            </a:r>
            <a:endParaRPr lang="ar-JO" sz="3100" dirty="0"/>
          </a:p>
        </p:txBody>
      </p:sp>
      <p:sp>
        <p:nvSpPr>
          <p:cNvPr id="3" name="Content Placeholder 2"/>
          <p:cNvSpPr>
            <a:spLocks noGrp="1"/>
          </p:cNvSpPr>
          <p:nvPr>
            <p:ph sz="quarter" idx="1"/>
          </p:nvPr>
        </p:nvSpPr>
        <p:spPr>
          <a:xfrm>
            <a:off x="500034" y="1785926"/>
            <a:ext cx="8186766" cy="4340237"/>
          </a:xfrm>
        </p:spPr>
        <p:txBody>
          <a:bodyPr>
            <a:normAutofit/>
          </a:bodyPr>
          <a:lstStyle/>
          <a:p>
            <a:pPr lvl="0" algn="l" rtl="0">
              <a:buFont typeface="Wingdings" pitchFamily="2" charset="2"/>
              <a:buChar char="Ø"/>
            </a:pPr>
            <a:r>
              <a:rPr lang="en-US" sz="2000" dirty="0" smtClean="0"/>
              <a:t>The area of tank is approximately 1019 m</a:t>
            </a:r>
            <a:r>
              <a:rPr lang="en-US" sz="2000" baseline="30000" dirty="0" smtClean="0"/>
              <a:t>2</a:t>
            </a:r>
            <a:r>
              <a:rPr lang="en-US" sz="2000" dirty="0" smtClean="0"/>
              <a:t>.</a:t>
            </a:r>
          </a:p>
          <a:p>
            <a:pPr lvl="0" algn="l" rtl="0">
              <a:buFont typeface="Wingdings" pitchFamily="2" charset="2"/>
              <a:buChar char="Ø"/>
            </a:pPr>
            <a:r>
              <a:rPr lang="en-US" sz="2000" dirty="0" smtClean="0"/>
              <a:t>The clear height of settling tank is varies from 4.5m near the perimeter to 8.37m near the center.</a:t>
            </a:r>
          </a:p>
          <a:p>
            <a:pPr lvl="0" algn="l" rtl="0">
              <a:buFont typeface="Wingdings" pitchFamily="2" charset="2"/>
              <a:buChar char="Ø"/>
            </a:pPr>
            <a:r>
              <a:rPr lang="en-US" sz="2000" dirty="0" smtClean="0"/>
              <a:t>The diameter of the tank is 36 m.</a:t>
            </a:r>
          </a:p>
        </p:txBody>
      </p:sp>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63</a:t>
            </a:fld>
            <a:endParaRPr lang="ar-JO"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928694"/>
          </a:xfrm>
        </p:spPr>
        <p:txBody>
          <a:bodyPr>
            <a:normAutofit/>
          </a:bodyPr>
          <a:lstStyle/>
          <a:p>
            <a:pPr algn="ctr"/>
            <a:r>
              <a:rPr lang="en-US" sz="2800" b="1" u="sng" dirty="0" smtClean="0">
                <a:solidFill>
                  <a:schemeClr val="accent2">
                    <a:lumMod val="75000"/>
                  </a:schemeClr>
                </a:solidFill>
              </a:rPr>
              <a:t>Materials</a:t>
            </a:r>
            <a:endParaRPr lang="ar-JO" sz="2800" dirty="0"/>
          </a:p>
        </p:txBody>
      </p:sp>
      <p:sp>
        <p:nvSpPr>
          <p:cNvPr id="3" name="Content Placeholder 2"/>
          <p:cNvSpPr>
            <a:spLocks noGrp="1"/>
          </p:cNvSpPr>
          <p:nvPr>
            <p:ph sz="quarter" idx="1"/>
          </p:nvPr>
        </p:nvSpPr>
        <p:spPr>
          <a:xfrm>
            <a:off x="357158" y="1357298"/>
            <a:ext cx="8329642" cy="4967302"/>
          </a:xfrm>
        </p:spPr>
        <p:txBody>
          <a:bodyPr>
            <a:normAutofit/>
          </a:bodyPr>
          <a:lstStyle/>
          <a:p>
            <a:pPr algn="l" rtl="0">
              <a:lnSpc>
                <a:spcPct val="150000"/>
              </a:lnSpc>
              <a:buFont typeface="Wingdings" pitchFamily="2" charset="2"/>
              <a:buChar char="Ø"/>
            </a:pPr>
            <a:r>
              <a:rPr lang="en-US" sz="2000" dirty="0" smtClean="0">
                <a:latin typeface="Arial" pitchFamily="34" charset="0"/>
                <a:cs typeface="Arial" pitchFamily="34" charset="0"/>
              </a:rPr>
              <a:t>Reinforced concrete for buildings: 35N/mm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f'c</a:t>
            </a:r>
            <a:r>
              <a:rPr lang="en-US" sz="2000" dirty="0" smtClean="0">
                <a:latin typeface="Arial" pitchFamily="34" charset="0"/>
                <a:cs typeface="Arial" pitchFamily="34" charset="0"/>
              </a:rPr>
              <a:t> = 28 N/ mm</a:t>
            </a:r>
            <a:r>
              <a:rPr lang="en-US" sz="2000" baseline="30000" dirty="0" smtClean="0">
                <a:latin typeface="Arial" pitchFamily="34" charset="0"/>
                <a:cs typeface="Arial" pitchFamily="34" charset="0"/>
              </a:rPr>
              <a:t>2</a:t>
            </a:r>
          </a:p>
          <a:p>
            <a:pPr algn="l" rtl="0">
              <a:lnSpc>
                <a:spcPct val="150000"/>
              </a:lnSpc>
              <a:buFont typeface="Wingdings" pitchFamily="2" charset="2"/>
              <a:buChar char="Ø"/>
            </a:pPr>
            <a:r>
              <a:rPr lang="en-US" sz="2000" dirty="0" smtClean="0">
                <a:latin typeface="Arial" pitchFamily="34" charset="0"/>
                <a:cs typeface="Arial" pitchFamily="34" charset="0"/>
              </a:rPr>
              <a:t>Deformed high tensile steel bars shall have minimum yield stress of 420 N/mm</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conforming to ASTM A615-Grade 60</a:t>
            </a:r>
          </a:p>
          <a:p>
            <a:pPr algn="l" rtl="0">
              <a:lnSpc>
                <a:spcPct val="150000"/>
              </a:lnSpc>
              <a:buNone/>
            </a:pPr>
            <a:r>
              <a:rPr lang="en-US" sz="2000" dirty="0" smtClean="0">
                <a:latin typeface="Arial" pitchFamily="34" charset="0"/>
                <a:cs typeface="Arial" pitchFamily="34" charset="0"/>
              </a:rPr>
              <a:t>  The unit weights of materials that used are shown in the following figure.  </a:t>
            </a:r>
          </a:p>
          <a:p>
            <a:pPr algn="l" rtl="0">
              <a:lnSpc>
                <a:spcPct val="150000"/>
              </a:lnSpc>
              <a:buNone/>
            </a:pPr>
            <a:endParaRPr lang="en-US" sz="2000" dirty="0" smtClean="0">
              <a:latin typeface="Arial" pitchFamily="34" charset="0"/>
              <a:cs typeface="Arial" pitchFamily="34" charset="0"/>
            </a:endParaRPr>
          </a:p>
          <a:p>
            <a:pPr marL="0" lvl="0" indent="0" algn="l" rtl="0">
              <a:spcBef>
                <a:spcPts val="0"/>
              </a:spcBef>
              <a:buClrTx/>
              <a:buSzTx/>
              <a:buNone/>
            </a:pPr>
            <a:r>
              <a:rPr lang="en-US" sz="1800" dirty="0" smtClean="0">
                <a:solidFill>
                  <a:prstClr val="black"/>
                </a:solidFill>
                <a:latin typeface="Arial" pitchFamily="34" charset="0"/>
                <a:cs typeface="Arial" pitchFamily="34" charset="0"/>
              </a:rPr>
              <a:t>                Table 15: unit weights of materials .</a:t>
            </a:r>
          </a:p>
          <a:p>
            <a:pPr marL="0" lvl="0" indent="0" algn="l" rtl="0">
              <a:spcBef>
                <a:spcPts val="0"/>
              </a:spcBef>
              <a:buClrTx/>
              <a:buSzTx/>
              <a:buNone/>
            </a:pPr>
            <a:endParaRPr lang="ar-SA" sz="1800" dirty="0" smtClean="0">
              <a:solidFill>
                <a:prstClr val="black"/>
              </a:solidFill>
            </a:endParaRPr>
          </a:p>
          <a:p>
            <a:pPr algn="l" rtl="0">
              <a:lnSpc>
                <a:spcPct val="150000"/>
              </a:lnSpc>
              <a:buNone/>
            </a:pPr>
            <a:endParaRPr lang="ar-JO" sz="2000" dirty="0" smtClean="0">
              <a:latin typeface="Arial" pitchFamily="34" charset="0"/>
              <a:cs typeface="Arial" pitchFamily="34" charset="0"/>
            </a:endParaRPr>
          </a:p>
          <a:p>
            <a:pPr lvl="0" algn="l" rtl="0">
              <a:buFont typeface="Wingdings" pitchFamily="2" charset="2"/>
              <a:buChar char="Ø"/>
            </a:pPr>
            <a:endParaRPr lang="en-US" sz="2400" dirty="0" smtClean="0"/>
          </a:p>
        </p:txBody>
      </p:sp>
      <p:graphicFrame>
        <p:nvGraphicFramePr>
          <p:cNvPr id="4" name="Content Placeholder 3"/>
          <p:cNvGraphicFramePr>
            <a:graphicFrameLocks/>
          </p:cNvGraphicFramePr>
          <p:nvPr/>
        </p:nvGraphicFramePr>
        <p:xfrm>
          <a:off x="1475656" y="4869160"/>
          <a:ext cx="5643602" cy="1349788"/>
        </p:xfrm>
        <a:graphic>
          <a:graphicData uri="http://schemas.openxmlformats.org/drawingml/2006/table">
            <a:tbl>
              <a:tblPr rtl="1">
                <a:tableStyleId>{BDBED569-4797-4DF1-A0F4-6AAB3CD982D8}</a:tableStyleId>
              </a:tblPr>
              <a:tblGrid>
                <a:gridCol w="2892445"/>
                <a:gridCol w="2751157"/>
              </a:tblGrid>
              <a:tr h="504056">
                <a:tc>
                  <a:txBody>
                    <a:bodyPr/>
                    <a:lstStyle/>
                    <a:p>
                      <a:pPr algn="ctr" rtl="0">
                        <a:lnSpc>
                          <a:spcPct val="150000"/>
                        </a:lnSpc>
                        <a:spcAft>
                          <a:spcPts val="0"/>
                        </a:spcAft>
                      </a:pPr>
                      <a:r>
                        <a:rPr lang="en-US" sz="1800" dirty="0"/>
                        <a:t>25 KN/m</a:t>
                      </a:r>
                      <a:r>
                        <a:rPr lang="en-US" sz="1800" baseline="30000" dirty="0"/>
                        <a:t>3</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Reinforced concrete</a:t>
                      </a:r>
                      <a:endParaRPr lang="en-US" sz="1800" b="0" dirty="0">
                        <a:latin typeface="Arial" pitchFamily="34" charset="0"/>
                        <a:ea typeface="Times New Roman"/>
                        <a:cs typeface="Arial" pitchFamily="34" charset="0"/>
                      </a:endParaRPr>
                    </a:p>
                  </a:txBody>
                  <a:tcPr marL="68580" marR="68580" marT="0" marB="0"/>
                </a:tc>
              </a:tr>
              <a:tr h="422866">
                <a:tc>
                  <a:txBody>
                    <a:bodyPr/>
                    <a:lstStyle/>
                    <a:p>
                      <a:pPr algn="ctr" rtl="0">
                        <a:lnSpc>
                          <a:spcPct val="150000"/>
                        </a:lnSpc>
                        <a:spcAft>
                          <a:spcPts val="0"/>
                        </a:spcAft>
                      </a:pPr>
                      <a:r>
                        <a:rPr lang="en-US" sz="1800" dirty="0"/>
                        <a:t>23 KN/m</a:t>
                      </a:r>
                      <a:r>
                        <a:rPr lang="en-US" sz="1800" baseline="30000" dirty="0"/>
                        <a:t>3</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Plain concrete</a:t>
                      </a:r>
                      <a:endParaRPr lang="en-US" sz="1800" b="0" dirty="0">
                        <a:latin typeface="Arial" pitchFamily="34" charset="0"/>
                        <a:ea typeface="Times New Roman"/>
                        <a:cs typeface="Arial" pitchFamily="34" charset="0"/>
                      </a:endParaRPr>
                    </a:p>
                  </a:txBody>
                  <a:tcPr marL="68580" marR="68580" marT="0" marB="0"/>
                </a:tc>
              </a:tr>
              <a:tr h="422866">
                <a:tc>
                  <a:txBody>
                    <a:bodyPr/>
                    <a:lstStyle/>
                    <a:p>
                      <a:pPr algn="ctr" rtl="0">
                        <a:lnSpc>
                          <a:spcPct val="150000"/>
                        </a:lnSpc>
                        <a:spcAft>
                          <a:spcPts val="0"/>
                        </a:spcAft>
                      </a:pPr>
                      <a:r>
                        <a:rPr lang="en-US" sz="1800" dirty="0"/>
                        <a:t>78.5 KN/m</a:t>
                      </a:r>
                      <a:r>
                        <a:rPr lang="en-US" sz="1800" baseline="30000" dirty="0"/>
                        <a:t>3</a:t>
                      </a:r>
                      <a:r>
                        <a:rPr lang="en-US" sz="1800" dirty="0"/>
                        <a:t> </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a:t>Reinforcing steel</a:t>
                      </a:r>
                      <a:endParaRPr lang="en-US" sz="1800" b="0" dirty="0">
                        <a:latin typeface="Arial" pitchFamily="34" charset="0"/>
                        <a:ea typeface="Times New Roman"/>
                        <a:cs typeface="Arial" pitchFamily="34" charset="0"/>
                      </a:endParaRPr>
                    </a:p>
                  </a:txBody>
                  <a:tcPr marL="68580" marR="68580" marT="0" marB="0"/>
                </a:tc>
              </a:tr>
            </a:tbl>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64</a:t>
            </a:fld>
            <a:endParaRPr lang="ar-JO"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a:bodyPr>
          <a:lstStyle/>
          <a:p>
            <a:pPr algn="ctr" rtl="0"/>
            <a:r>
              <a:rPr lang="en-US" sz="3600" b="1" u="sng" dirty="0" smtClean="0">
                <a:solidFill>
                  <a:schemeClr val="accent2">
                    <a:lumMod val="75000"/>
                  </a:schemeClr>
                </a:solidFill>
              </a:rPr>
              <a:t>Loads</a:t>
            </a:r>
            <a:endParaRPr lang="ar-JO" sz="3600" dirty="0"/>
          </a:p>
        </p:txBody>
      </p:sp>
      <p:graphicFrame>
        <p:nvGraphicFramePr>
          <p:cNvPr id="4" name="Content Placeholder 3"/>
          <p:cNvGraphicFramePr>
            <a:graphicFrameLocks noGrp="1"/>
          </p:cNvGraphicFramePr>
          <p:nvPr>
            <p:ph sz="quarter" idx="1"/>
          </p:nvPr>
        </p:nvGraphicFramePr>
        <p:xfrm>
          <a:off x="611560" y="2132856"/>
          <a:ext cx="7560840" cy="2243454"/>
        </p:xfrm>
        <a:graphic>
          <a:graphicData uri="http://schemas.openxmlformats.org/drawingml/2006/table">
            <a:tbl>
              <a:tblPr rtl="1">
                <a:tableStyleId>{BDBED569-4797-4DF1-A0F4-6AAB3CD982D8}</a:tableStyleId>
              </a:tblPr>
              <a:tblGrid>
                <a:gridCol w="3154120"/>
                <a:gridCol w="4406720"/>
              </a:tblGrid>
              <a:tr h="640643">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t>13.5 KN/m</a:t>
                      </a:r>
                      <a:r>
                        <a:rPr lang="en-US" sz="1800" baseline="30000" dirty="0" smtClean="0"/>
                        <a:t>2</a:t>
                      </a:r>
                      <a:endParaRPr lang="en-US" sz="1800" dirty="0" smtClean="0"/>
                    </a:p>
                    <a:p>
                      <a:pPr algn="ctr" rtl="0">
                        <a:lnSpc>
                          <a:spcPct val="150000"/>
                        </a:lnSpc>
                        <a:spcAft>
                          <a:spcPts val="0"/>
                        </a:spcAft>
                      </a:pP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smtClean="0"/>
                        <a:t>Live Load</a:t>
                      </a:r>
                      <a:r>
                        <a:rPr lang="en-US" sz="1800" baseline="0" dirty="0" smtClean="0"/>
                        <a:t>  (from vehicles)</a:t>
                      </a:r>
                      <a:endParaRPr lang="en-US" sz="1800" b="0" dirty="0">
                        <a:latin typeface="Arial" pitchFamily="34" charset="0"/>
                        <a:ea typeface="Times New Roman"/>
                        <a:cs typeface="Arial" pitchFamily="34" charset="0"/>
                      </a:endParaRPr>
                    </a:p>
                  </a:txBody>
                  <a:tcPr marL="68580" marR="68580" marT="0" marB="0"/>
                </a:tc>
              </a:tr>
              <a:tr h="916307">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t>55.88 KN/m</a:t>
                      </a:r>
                      <a:r>
                        <a:rPr lang="en-US" sz="1800" baseline="30000" dirty="0" smtClean="0"/>
                        <a:t>2</a:t>
                      </a:r>
                      <a:endParaRPr lang="en-US" sz="1800" dirty="0" smtClean="0"/>
                    </a:p>
                    <a:p>
                      <a:pPr algn="ctr" rtl="0">
                        <a:lnSpc>
                          <a:spcPct val="150000"/>
                        </a:lnSpc>
                        <a:spcAft>
                          <a:spcPts val="0"/>
                        </a:spcAft>
                      </a:pP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smtClean="0"/>
                        <a:t>Maximum</a:t>
                      </a:r>
                      <a:r>
                        <a:rPr lang="en-US" sz="1800" baseline="0" dirty="0" smtClean="0"/>
                        <a:t> Lateral Water Pressure at the Base of the Walls</a:t>
                      </a:r>
                      <a:endParaRPr lang="en-US" sz="1800" b="0" dirty="0">
                        <a:latin typeface="Arial" pitchFamily="34" charset="0"/>
                        <a:ea typeface="Times New Roman"/>
                        <a:cs typeface="Arial" pitchFamily="34" charset="0"/>
                      </a:endParaRPr>
                    </a:p>
                  </a:txBody>
                  <a:tcPr marL="68580" marR="68580" marT="0" marB="0"/>
                </a:tc>
              </a:tr>
              <a:tr h="504187">
                <a:tc>
                  <a:txBody>
                    <a:bodyPr/>
                    <a:lstStyle/>
                    <a:p>
                      <a:pPr algn="ctr" rtl="0">
                        <a:lnSpc>
                          <a:spcPct val="150000"/>
                        </a:lnSpc>
                        <a:spcAft>
                          <a:spcPts val="0"/>
                        </a:spcAft>
                      </a:pPr>
                      <a:r>
                        <a:rPr lang="en-US" sz="1800" dirty="0" smtClean="0"/>
                        <a:t>20 KN at each to span</a:t>
                      </a:r>
                      <a:endParaRPr lang="en-US" sz="1800" b="0" dirty="0">
                        <a:latin typeface="Arial" pitchFamily="34" charset="0"/>
                        <a:ea typeface="Times New Roman"/>
                        <a:cs typeface="Arial" pitchFamily="34" charset="0"/>
                      </a:endParaRPr>
                    </a:p>
                  </a:txBody>
                  <a:tcPr marL="68580" marR="68580" marT="0" marB="0"/>
                </a:tc>
                <a:tc>
                  <a:txBody>
                    <a:bodyPr/>
                    <a:lstStyle/>
                    <a:p>
                      <a:pPr algn="ctr" rtl="0">
                        <a:lnSpc>
                          <a:spcPct val="150000"/>
                        </a:lnSpc>
                        <a:spcAft>
                          <a:spcPts val="0"/>
                        </a:spcAft>
                      </a:pPr>
                      <a:r>
                        <a:rPr lang="en-US" sz="1800" dirty="0" smtClean="0"/>
                        <a:t>Mechanical Load </a:t>
                      </a:r>
                      <a:endParaRPr lang="en-US" sz="1800" b="0" dirty="0">
                        <a:latin typeface="Arial" pitchFamily="34" charset="0"/>
                        <a:ea typeface="Times New Roman"/>
                        <a:cs typeface="Arial" pitchFamily="34" charset="0"/>
                      </a:endParaRPr>
                    </a:p>
                  </a:txBody>
                  <a:tcPr marL="68580" marR="68580" marT="0" marB="0"/>
                </a:tc>
              </a:tr>
            </a:tbl>
          </a:graphicData>
        </a:graphic>
      </p:graphicFrame>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65</a:t>
            </a:fld>
            <a:endParaRPr lang="ar-JO" dirty="0"/>
          </a:p>
        </p:txBody>
      </p:sp>
      <p:sp>
        <p:nvSpPr>
          <p:cNvPr id="5" name="مستطيل 4"/>
          <p:cNvSpPr/>
          <p:nvPr/>
        </p:nvSpPr>
        <p:spPr>
          <a:xfrm>
            <a:off x="611560" y="1628800"/>
            <a:ext cx="6120680" cy="369332"/>
          </a:xfrm>
          <a:prstGeom prst="rect">
            <a:avLst/>
          </a:prstGeom>
        </p:spPr>
        <p:txBody>
          <a:bodyPr wrap="square">
            <a:spAutoFit/>
          </a:bodyPr>
          <a:lstStyle/>
          <a:p>
            <a:pPr algn="l" rtl="0"/>
            <a:r>
              <a:rPr lang="en-US" dirty="0" smtClean="0">
                <a:solidFill>
                  <a:prstClr val="black"/>
                </a:solidFill>
                <a:latin typeface="Arial" pitchFamily="34" charset="0"/>
                <a:cs typeface="Arial" pitchFamily="34" charset="0"/>
              </a:rPr>
              <a:t>Table 16: loads in circular tank</a:t>
            </a:r>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642942"/>
          </a:xfrm>
        </p:spPr>
        <p:txBody>
          <a:bodyPr>
            <a:normAutofit/>
          </a:bodyPr>
          <a:lstStyle/>
          <a:p>
            <a:pPr algn="ctr" rtl="0"/>
            <a:r>
              <a:rPr lang="en-US" sz="2800" b="1" u="sng" dirty="0" smtClean="0">
                <a:solidFill>
                  <a:schemeClr val="accent2">
                    <a:lumMod val="75000"/>
                  </a:schemeClr>
                </a:solidFill>
              </a:rPr>
              <a:t>Structural Plan</a:t>
            </a:r>
            <a:endParaRPr lang="ar-JO" sz="2800" dirty="0"/>
          </a:p>
        </p:txBody>
      </p:sp>
      <p:pic>
        <p:nvPicPr>
          <p:cNvPr id="1026" name="Picture 2"/>
          <p:cNvPicPr>
            <a:picLocks noChangeAspect="1" noChangeArrowheads="1"/>
          </p:cNvPicPr>
          <p:nvPr/>
        </p:nvPicPr>
        <p:blipFill>
          <a:blip r:embed="rId2" cstate="print"/>
          <a:srcRect l="2653" b="-135"/>
          <a:stretch>
            <a:fillRect/>
          </a:stretch>
        </p:blipFill>
        <p:spPr bwMode="auto">
          <a:xfrm>
            <a:off x="1714480" y="1214422"/>
            <a:ext cx="5241764" cy="5286412"/>
          </a:xfrm>
          <a:prstGeom prst="rect">
            <a:avLst/>
          </a:prstGeom>
          <a:noFill/>
          <a:ln w="9525">
            <a:noFill/>
            <a:miter lim="800000"/>
            <a:headEnd/>
            <a:tailEnd/>
          </a:ln>
          <a:effectLst/>
        </p:spPr>
      </p:pic>
      <p:sp>
        <p:nvSpPr>
          <p:cNvPr id="5" name="TextBox 4"/>
          <p:cNvSpPr txBox="1"/>
          <p:nvPr/>
        </p:nvSpPr>
        <p:spPr>
          <a:xfrm>
            <a:off x="285720" y="214290"/>
            <a:ext cx="8286808"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66</a:t>
            </a:fld>
            <a:endParaRPr lang="ar-JO"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7467600" cy="1143000"/>
          </a:xfrm>
        </p:spPr>
        <p:txBody>
          <a:bodyPr>
            <a:normAutofit fontScale="90000"/>
          </a:bodyPr>
          <a:lstStyle/>
          <a:p>
            <a:pPr algn="ctr" rtl="0"/>
            <a:r>
              <a:rPr lang="en-US" sz="3100" b="1" u="sng" dirty="0" smtClean="0">
                <a:solidFill>
                  <a:schemeClr val="accent2">
                    <a:lumMod val="75000"/>
                  </a:schemeClr>
                </a:solidFill>
              </a:rPr>
              <a:t/>
            </a:r>
            <a:br>
              <a:rPr lang="en-US" sz="3100" b="1" u="sng" dirty="0" smtClean="0">
                <a:solidFill>
                  <a:schemeClr val="accent2">
                    <a:lumMod val="75000"/>
                  </a:schemeClr>
                </a:solidFill>
              </a:rPr>
            </a:br>
            <a:r>
              <a:rPr lang="en-US" sz="3100" b="1" u="sng" dirty="0" smtClean="0">
                <a:solidFill>
                  <a:schemeClr val="accent2">
                    <a:lumMod val="75000"/>
                  </a:schemeClr>
                </a:solidFill>
              </a:rPr>
              <a:t/>
            </a:r>
            <a:br>
              <a:rPr lang="en-US" sz="3100" b="1" u="sng" dirty="0" smtClean="0">
                <a:solidFill>
                  <a:schemeClr val="accent2">
                    <a:lumMod val="75000"/>
                  </a:schemeClr>
                </a:solidFill>
              </a:rPr>
            </a:br>
            <a:r>
              <a:rPr lang="en-US" sz="3100" b="1" u="sng" dirty="0" smtClean="0">
                <a:solidFill>
                  <a:schemeClr val="accent2">
                    <a:lumMod val="75000"/>
                  </a:schemeClr>
                </a:solidFill>
              </a:rPr>
              <a:t/>
            </a:r>
            <a:br>
              <a:rPr lang="en-US" sz="3100" b="1" u="sng" dirty="0" smtClean="0">
                <a:solidFill>
                  <a:schemeClr val="accent2">
                    <a:lumMod val="75000"/>
                  </a:schemeClr>
                </a:solidFill>
              </a:rPr>
            </a:br>
            <a:r>
              <a:rPr lang="en-US" sz="3100" b="1" u="sng" dirty="0" smtClean="0">
                <a:solidFill>
                  <a:schemeClr val="accent2">
                    <a:lumMod val="75000"/>
                  </a:schemeClr>
                </a:solidFill>
              </a:rPr>
              <a:t>The load cases </a:t>
            </a:r>
            <a:r>
              <a:rPr lang="en-US" dirty="0" smtClean="0"/>
              <a:t/>
            </a:r>
            <a:br>
              <a:rPr lang="en-US" dirty="0" smtClean="0"/>
            </a:br>
            <a:endParaRPr lang="ar-JO" dirty="0"/>
          </a:p>
        </p:txBody>
      </p:sp>
      <p:pic>
        <p:nvPicPr>
          <p:cNvPr id="4" name="عنصر نائب للمحتوى 3" descr="v.png"/>
          <p:cNvPicPr>
            <a:picLocks noGrp="1" noChangeAspect="1"/>
          </p:cNvPicPr>
          <p:nvPr>
            <p:ph sz="quarter" idx="1"/>
          </p:nvPr>
        </p:nvPicPr>
        <p:blipFill>
          <a:blip r:embed="rId2" cstate="print"/>
          <a:stretch>
            <a:fillRect/>
          </a:stretch>
        </p:blipFill>
        <p:spPr>
          <a:xfrm>
            <a:off x="500034" y="1571612"/>
            <a:ext cx="7929618" cy="4143404"/>
          </a:xfrm>
        </p:spPr>
      </p:pic>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67</a:t>
            </a:fld>
            <a:endParaRPr lang="ar-JO"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1000132"/>
          </a:xfrm>
        </p:spPr>
        <p:txBody>
          <a:bodyPr>
            <a:normAutofit/>
          </a:bodyPr>
          <a:lstStyle/>
          <a:p>
            <a:pPr algn="ctr"/>
            <a:r>
              <a:rPr lang="en-US" sz="2800" b="1" u="sng" dirty="0" smtClean="0">
                <a:solidFill>
                  <a:schemeClr val="accent2">
                    <a:lumMod val="75000"/>
                  </a:schemeClr>
                </a:solidFill>
              </a:rPr>
              <a:t>Verification of Structural Analysis</a:t>
            </a:r>
            <a:endParaRPr lang="ar-JO" sz="2800" b="1" u="sng" dirty="0">
              <a:solidFill>
                <a:schemeClr val="accent2">
                  <a:lumMod val="75000"/>
                </a:schemeClr>
              </a:solidFill>
            </a:endParaRPr>
          </a:p>
        </p:txBody>
      </p:sp>
      <p:sp>
        <p:nvSpPr>
          <p:cNvPr id="3" name="عنصر نائب للمحتوى 2"/>
          <p:cNvSpPr>
            <a:spLocks noGrp="1"/>
          </p:cNvSpPr>
          <p:nvPr>
            <p:ph sz="quarter" idx="1"/>
          </p:nvPr>
        </p:nvSpPr>
        <p:spPr>
          <a:xfrm>
            <a:off x="214282" y="1571612"/>
            <a:ext cx="8715436" cy="4752988"/>
          </a:xfrm>
        </p:spPr>
        <p:txBody>
          <a:bodyPr/>
          <a:lstStyle/>
          <a:p>
            <a:pPr algn="l" rtl="0">
              <a:buNone/>
            </a:pPr>
            <a:r>
              <a:rPr lang="en-US" sz="2000" b="1" dirty="0" smtClean="0"/>
              <a:t>A) </a:t>
            </a:r>
            <a:r>
              <a:rPr lang="en-US" sz="2000" b="1" dirty="0" smtClean="0">
                <a:latin typeface="Arial" pitchFamily="34" charset="0"/>
                <a:cs typeface="Arial" pitchFamily="34" charset="0"/>
              </a:rPr>
              <a:t>Compatibility: </a:t>
            </a:r>
            <a:r>
              <a:rPr lang="en-US" sz="2000" dirty="0" smtClean="0">
                <a:latin typeface="Arial" pitchFamily="34" charset="0"/>
                <a:cs typeface="Arial" pitchFamily="34" charset="0"/>
              </a:rPr>
              <a:t>the structure achieves compatibility in deformations.</a:t>
            </a:r>
          </a:p>
          <a:p>
            <a:pPr algn="l" rtl="0">
              <a:buNone/>
            </a:pPr>
            <a:endParaRPr lang="en-US" sz="2800" b="1" dirty="0" smtClean="0">
              <a:latin typeface="Arial" pitchFamily="34" charset="0"/>
              <a:cs typeface="Arial" pitchFamily="34" charset="0"/>
            </a:endParaRPr>
          </a:p>
        </p:txBody>
      </p:sp>
      <p:pic>
        <p:nvPicPr>
          <p:cNvPr id="4" name="Picture 556"/>
          <p:cNvPicPr/>
          <p:nvPr/>
        </p:nvPicPr>
        <p:blipFill>
          <a:blip r:embed="rId2" cstate="print"/>
          <a:srcRect/>
          <a:stretch>
            <a:fillRect/>
          </a:stretch>
        </p:blipFill>
        <p:spPr bwMode="auto">
          <a:xfrm>
            <a:off x="2143108" y="2643182"/>
            <a:ext cx="5237166" cy="3635375"/>
          </a:xfrm>
          <a:prstGeom prst="rect">
            <a:avLst/>
          </a:prstGeom>
          <a:noFill/>
          <a:ln w="9525">
            <a:noFill/>
            <a:miter lim="800000"/>
            <a:headEnd/>
            <a:tailEnd/>
          </a:ln>
        </p:spPr>
      </p:pic>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68</a:t>
            </a:fld>
            <a:endParaRPr lang="ar-JO"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14380"/>
          </a:xfrm>
        </p:spPr>
        <p:txBody>
          <a:bodyPr>
            <a:normAutofit/>
          </a:bodyPr>
          <a:lstStyle/>
          <a:p>
            <a:pPr algn="ctr"/>
            <a:r>
              <a:rPr lang="en-US" sz="2800" b="1" u="sng" dirty="0" smtClean="0">
                <a:solidFill>
                  <a:schemeClr val="accent2">
                    <a:lumMod val="75000"/>
                  </a:schemeClr>
                </a:solidFill>
              </a:rPr>
              <a:t>Verification of Structural Analysis</a:t>
            </a:r>
            <a:endParaRPr lang="ar-JO" sz="2800" dirty="0"/>
          </a:p>
        </p:txBody>
      </p:sp>
      <p:sp>
        <p:nvSpPr>
          <p:cNvPr id="3" name="عنصر نائب للمحتوى 2"/>
          <p:cNvSpPr>
            <a:spLocks noGrp="1"/>
          </p:cNvSpPr>
          <p:nvPr>
            <p:ph sz="quarter" idx="1"/>
          </p:nvPr>
        </p:nvSpPr>
        <p:spPr>
          <a:xfrm>
            <a:off x="457200" y="1357298"/>
            <a:ext cx="8229600" cy="4952022"/>
          </a:xfrm>
        </p:spPr>
        <p:txBody>
          <a:bodyPr>
            <a:normAutofit/>
          </a:bodyPr>
          <a:lstStyle/>
          <a:p>
            <a:pPr algn="l" rtl="0">
              <a:lnSpc>
                <a:spcPct val="150000"/>
              </a:lnSpc>
              <a:buNone/>
            </a:pPr>
            <a:r>
              <a:rPr lang="en-US" sz="2000" b="1" dirty="0" smtClean="0">
                <a:latin typeface="Arial" pitchFamily="34" charset="0"/>
                <a:cs typeface="Arial" pitchFamily="34" charset="0"/>
              </a:rPr>
              <a:t>B) Equilibrium</a:t>
            </a:r>
            <a:r>
              <a:rPr lang="en-US" sz="2000" dirty="0" smtClean="0">
                <a:latin typeface="Arial" pitchFamily="34" charset="0"/>
                <a:cs typeface="Arial" pitchFamily="34" charset="0"/>
              </a:rPr>
              <a:t> </a:t>
            </a:r>
          </a:p>
          <a:p>
            <a:pPr algn="l" rtl="0">
              <a:lnSpc>
                <a:spcPct val="150000"/>
              </a:lnSpc>
              <a:buNone/>
            </a:pPr>
            <a:r>
              <a:rPr lang="en-US" sz="2000" dirty="0" smtClean="0">
                <a:latin typeface="Arial" pitchFamily="34" charset="0"/>
                <a:cs typeface="Arial" pitchFamily="34" charset="0"/>
              </a:rPr>
              <a:t>Total DL = 14632.3 KN.</a:t>
            </a:r>
          </a:p>
          <a:p>
            <a:pPr algn="l" rtl="0">
              <a:lnSpc>
                <a:spcPct val="150000"/>
              </a:lnSpc>
              <a:buNone/>
            </a:pPr>
            <a:r>
              <a:rPr lang="en-US" sz="2000" dirty="0" smtClean="0">
                <a:latin typeface="Arial" pitchFamily="34" charset="0"/>
                <a:cs typeface="Arial" pitchFamily="34" charset="0"/>
              </a:rPr>
              <a:t> Total </a:t>
            </a:r>
            <a:r>
              <a:rPr lang="en-US" sz="2000" dirty="0" err="1" smtClean="0">
                <a:latin typeface="Arial" pitchFamily="34" charset="0"/>
                <a:cs typeface="Arial" pitchFamily="34" charset="0"/>
              </a:rPr>
              <a:t>wL</a:t>
            </a:r>
            <a:r>
              <a:rPr lang="en-US" sz="2000" dirty="0" smtClean="0">
                <a:latin typeface="Arial" pitchFamily="34" charset="0"/>
                <a:cs typeface="Arial" pitchFamily="34" charset="0"/>
              </a:rPr>
              <a:t>=50386.05 KN</a:t>
            </a:r>
          </a:p>
          <a:p>
            <a:pPr algn="l" rtl="0">
              <a:lnSpc>
                <a:spcPct val="150000"/>
              </a:lnSpc>
              <a:buNone/>
            </a:pPr>
            <a:r>
              <a:rPr lang="en-US" sz="2000" dirty="0" smtClean="0">
                <a:latin typeface="Arial" pitchFamily="34" charset="0"/>
                <a:cs typeface="Arial" pitchFamily="34" charset="0"/>
              </a:rPr>
              <a:t>The results of Dead load and water load from SAP</a:t>
            </a: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endParaRPr lang="en-US" sz="2000" dirty="0" smtClean="0">
              <a:latin typeface="Arial" pitchFamily="34" charset="0"/>
              <a:cs typeface="Arial" pitchFamily="34" charset="0"/>
            </a:endParaRPr>
          </a:p>
          <a:p>
            <a:pPr algn="l" rtl="0">
              <a:lnSpc>
                <a:spcPct val="150000"/>
              </a:lnSpc>
              <a:buNone/>
            </a:pPr>
            <a:r>
              <a:rPr lang="en-US" sz="2000" dirty="0" smtClean="0">
                <a:latin typeface="Arial" pitchFamily="34" charset="0"/>
                <a:cs typeface="Arial" pitchFamily="34" charset="0"/>
              </a:rPr>
              <a:t>% of error in D.L  = 0.9 % </a:t>
            </a:r>
          </a:p>
          <a:p>
            <a:pPr algn="l" rtl="0">
              <a:lnSpc>
                <a:spcPct val="150000"/>
              </a:lnSpc>
              <a:buNone/>
            </a:pPr>
            <a:r>
              <a:rPr lang="en-US" sz="2000" dirty="0" smtClean="0">
                <a:latin typeface="Arial" pitchFamily="34" charset="0"/>
                <a:cs typeface="Arial" pitchFamily="34" charset="0"/>
              </a:rPr>
              <a:t>% of error in water load = 10.9 %</a:t>
            </a:r>
          </a:p>
          <a:p>
            <a:pPr algn="l" rtl="0">
              <a:buNone/>
            </a:pPr>
            <a:endParaRPr lang="ar-JO" dirty="0" smtClean="0"/>
          </a:p>
          <a:p>
            <a:pPr algn="l" rtl="0">
              <a:buNone/>
            </a:pPr>
            <a:endParaRPr lang="ar-JO" dirty="0"/>
          </a:p>
        </p:txBody>
      </p:sp>
      <p:pic>
        <p:nvPicPr>
          <p:cNvPr id="4" name="Picture 6"/>
          <p:cNvPicPr/>
          <p:nvPr/>
        </p:nvPicPr>
        <p:blipFill>
          <a:blip r:embed="rId2" cstate="print"/>
          <a:srcRect/>
          <a:stretch>
            <a:fillRect/>
          </a:stretch>
        </p:blipFill>
        <p:spPr bwMode="auto">
          <a:xfrm>
            <a:off x="539552" y="3429000"/>
            <a:ext cx="6643734" cy="1581150"/>
          </a:xfrm>
          <a:prstGeom prst="rect">
            <a:avLst/>
          </a:prstGeom>
          <a:noFill/>
          <a:ln w="9525">
            <a:noFill/>
            <a:miter lim="800000"/>
            <a:headEnd/>
            <a:tailEnd/>
          </a:ln>
        </p:spPr>
      </p:pic>
      <p:sp>
        <p:nvSpPr>
          <p:cNvPr id="6" name="TextBox 5"/>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69</a:t>
            </a:fld>
            <a:endParaRPr lang="ar-J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a:bodyPr>
          <a:lstStyle/>
          <a:p>
            <a:pPr algn="ctr" rtl="0"/>
            <a:r>
              <a:rPr lang="en-US" sz="2800" b="1" u="sng" dirty="0" smtClean="0">
                <a:solidFill>
                  <a:schemeClr val="accent2">
                    <a:lumMod val="75000"/>
                  </a:schemeClr>
                </a:solidFill>
              </a:rPr>
              <a:t>Loads</a:t>
            </a:r>
            <a:endParaRPr lang="ar-JO" sz="2800" dirty="0"/>
          </a:p>
        </p:txBody>
      </p:sp>
      <p:graphicFrame>
        <p:nvGraphicFramePr>
          <p:cNvPr id="4" name="Content Placeholder 3"/>
          <p:cNvGraphicFramePr>
            <a:graphicFrameLocks noGrp="1"/>
          </p:cNvGraphicFramePr>
          <p:nvPr>
            <p:ph sz="quarter" idx="1"/>
          </p:nvPr>
        </p:nvGraphicFramePr>
        <p:xfrm>
          <a:off x="1142976" y="2000240"/>
          <a:ext cx="6525368" cy="1655614"/>
        </p:xfrm>
        <a:graphic>
          <a:graphicData uri="http://schemas.openxmlformats.org/drawingml/2006/table">
            <a:tbl>
              <a:tblPr rtl="1">
                <a:tableStyleId>{BDBED569-4797-4DF1-A0F4-6AAB3CD982D8}</a:tableStyleId>
              </a:tblPr>
              <a:tblGrid>
                <a:gridCol w="2086869"/>
                <a:gridCol w="4438499"/>
              </a:tblGrid>
              <a:tr h="584044">
                <a:tc>
                  <a:txBody>
                    <a:bodyPr/>
                    <a:lstStyle/>
                    <a:p>
                      <a:pPr algn="ctr" rtl="0">
                        <a:lnSpc>
                          <a:spcPct val="150000"/>
                        </a:lnSpc>
                        <a:spcAft>
                          <a:spcPts val="0"/>
                        </a:spcAft>
                      </a:pPr>
                      <a:r>
                        <a:rPr lang="en-US" sz="1800" dirty="0" smtClean="0"/>
                        <a:t>3.6  KN/m</a:t>
                      </a:r>
                      <a:r>
                        <a:rPr lang="en-US" sz="1800" baseline="30000" dirty="0" smtClean="0"/>
                        <a:t>2</a:t>
                      </a:r>
                      <a:endParaRPr lang="en-US" sz="1800" b="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dirty="0" smtClean="0"/>
                        <a:t>Super Imposed Dead Load</a:t>
                      </a:r>
                      <a:endParaRPr lang="en-US" sz="1800" b="0" dirty="0">
                        <a:latin typeface="Arial"/>
                        <a:ea typeface="Times New Roman"/>
                        <a:cs typeface="Arial"/>
                      </a:endParaRPr>
                    </a:p>
                  </a:txBody>
                  <a:tcPr marL="68580" marR="68580" marT="0" marB="0"/>
                </a:tc>
              </a:tr>
              <a:tr h="582502">
                <a:tc>
                  <a:txBody>
                    <a:bodyPr/>
                    <a:lstStyle/>
                    <a:p>
                      <a:pPr algn="ctr" rtl="0">
                        <a:lnSpc>
                          <a:spcPct val="150000"/>
                        </a:lnSpc>
                        <a:spcAft>
                          <a:spcPts val="0"/>
                        </a:spcAft>
                      </a:pPr>
                      <a:r>
                        <a:rPr lang="en-US" sz="1800" dirty="0" smtClean="0"/>
                        <a:t>5 KN/m</a:t>
                      </a:r>
                      <a:r>
                        <a:rPr lang="en-US" sz="1800" baseline="30000" dirty="0" smtClean="0"/>
                        <a:t>2</a:t>
                      </a:r>
                      <a:endParaRPr lang="en-US" sz="1800" b="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kern="1200" dirty="0" smtClean="0"/>
                        <a:t>Live</a:t>
                      </a:r>
                      <a:r>
                        <a:rPr lang="en-US" sz="1800" kern="1200" baseline="0" dirty="0" smtClean="0"/>
                        <a:t> Load in</a:t>
                      </a:r>
                      <a:r>
                        <a:rPr lang="en-US" sz="1800" kern="1200" dirty="0" smtClean="0"/>
                        <a:t> </a:t>
                      </a:r>
                      <a:r>
                        <a:rPr lang="en-US" sz="1800" kern="1200" baseline="0" dirty="0" smtClean="0"/>
                        <a:t> </a:t>
                      </a:r>
                      <a:r>
                        <a:rPr lang="en-US" sz="1800" kern="1200" dirty="0" smtClean="0"/>
                        <a:t>light weight stores </a:t>
                      </a:r>
                      <a:endParaRPr lang="en-US" sz="1800" b="0" dirty="0">
                        <a:latin typeface="Arial"/>
                        <a:ea typeface="Times New Roman"/>
                        <a:cs typeface="Arial"/>
                      </a:endParaRPr>
                    </a:p>
                  </a:txBody>
                  <a:tcPr marL="68580" marR="68580" marT="0" marB="0"/>
                </a:tc>
              </a:tr>
              <a:tr h="489068">
                <a:tc>
                  <a:txBody>
                    <a:bodyPr/>
                    <a:lstStyle/>
                    <a:p>
                      <a:pPr algn="ctr" rtl="0">
                        <a:lnSpc>
                          <a:spcPct val="150000"/>
                        </a:lnSpc>
                        <a:spcAft>
                          <a:spcPts val="0"/>
                        </a:spcAft>
                      </a:pPr>
                      <a:r>
                        <a:rPr lang="en-US" sz="1800" dirty="0" smtClean="0"/>
                        <a:t>3 KN/m</a:t>
                      </a:r>
                      <a:r>
                        <a:rPr lang="en-US" sz="1800" baseline="30000" dirty="0" smtClean="0"/>
                        <a:t>2</a:t>
                      </a:r>
                      <a:r>
                        <a:rPr lang="en-US" sz="1800" dirty="0" smtClean="0"/>
                        <a:t> </a:t>
                      </a:r>
                      <a:endParaRPr lang="en-US" sz="1800" b="0" dirty="0">
                        <a:latin typeface="Arial"/>
                        <a:ea typeface="Times New Roman"/>
                        <a:cs typeface="Arial"/>
                      </a:endParaRPr>
                    </a:p>
                  </a:txBody>
                  <a:tcPr marL="68580" marR="68580" marT="0" marB="0"/>
                </a:tc>
                <a:tc>
                  <a:txBody>
                    <a:bodyPr/>
                    <a:lstStyle/>
                    <a:p>
                      <a:pPr algn="ctr" rtl="0">
                        <a:lnSpc>
                          <a:spcPct val="150000"/>
                        </a:lnSpc>
                        <a:spcAft>
                          <a:spcPts val="0"/>
                        </a:spcAft>
                      </a:pPr>
                      <a:r>
                        <a:rPr lang="en-US" sz="1800" kern="1200" dirty="0" smtClean="0"/>
                        <a:t>Live Load</a:t>
                      </a:r>
                      <a:r>
                        <a:rPr lang="en-US" sz="1800" kern="1200" baseline="0" dirty="0" smtClean="0"/>
                        <a:t> in</a:t>
                      </a:r>
                      <a:r>
                        <a:rPr lang="en-US" sz="1800" kern="1200" dirty="0" smtClean="0"/>
                        <a:t> steel roof </a:t>
                      </a:r>
                      <a:endParaRPr lang="en-US" sz="1800" b="0" dirty="0">
                        <a:latin typeface="Arial"/>
                        <a:ea typeface="Times New Roman"/>
                        <a:cs typeface="Arial"/>
                      </a:endParaRPr>
                    </a:p>
                  </a:txBody>
                  <a:tcPr marL="68580" marR="68580" marT="0" marB="0"/>
                </a:tc>
              </a:tr>
            </a:tbl>
          </a:graphicData>
        </a:graphic>
      </p:graphicFrame>
      <p:sp>
        <p:nvSpPr>
          <p:cNvPr id="5" name="TextBox 4"/>
          <p:cNvSpPr txBox="1"/>
          <p:nvPr/>
        </p:nvSpPr>
        <p:spPr>
          <a:xfrm>
            <a:off x="428596" y="214290"/>
            <a:ext cx="81439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7</a:t>
            </a:fld>
            <a:endParaRPr lang="ar-JO" dirty="0"/>
          </a:p>
        </p:txBody>
      </p:sp>
      <p:sp>
        <p:nvSpPr>
          <p:cNvPr id="6" name="Rectangle 5"/>
          <p:cNvSpPr/>
          <p:nvPr/>
        </p:nvSpPr>
        <p:spPr>
          <a:xfrm>
            <a:off x="1007418" y="1500174"/>
            <a:ext cx="5064780" cy="369332"/>
          </a:xfrm>
          <a:prstGeom prst="rect">
            <a:avLst/>
          </a:prstGeom>
        </p:spPr>
        <p:txBody>
          <a:bodyPr wrap="square">
            <a:spAutoFit/>
          </a:bodyPr>
          <a:lstStyle/>
          <a:p>
            <a:pPr algn="l" rtl="0"/>
            <a:r>
              <a:rPr lang="en-US" dirty="0" smtClean="0">
                <a:latin typeface="Arial" pitchFamily="34" charset="0"/>
                <a:cs typeface="Arial" pitchFamily="34" charset="0"/>
              </a:rPr>
              <a:t>Table2: loads in power supply building .</a:t>
            </a:r>
            <a:endParaRPr lang="ar-JO"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857256"/>
          </a:xfrm>
        </p:spPr>
        <p:txBody>
          <a:bodyPr>
            <a:normAutofit/>
          </a:bodyPr>
          <a:lstStyle/>
          <a:p>
            <a:pPr algn="ctr"/>
            <a:r>
              <a:rPr lang="en-US" sz="2800" b="1" u="sng" dirty="0" smtClean="0">
                <a:solidFill>
                  <a:schemeClr val="accent2">
                    <a:lumMod val="75000"/>
                  </a:schemeClr>
                </a:solidFill>
              </a:rPr>
              <a:t>Verification of Structural Analysis</a:t>
            </a:r>
            <a:endParaRPr lang="ar-JO" sz="2800" dirty="0"/>
          </a:p>
        </p:txBody>
      </p:sp>
      <p:sp>
        <p:nvSpPr>
          <p:cNvPr id="3" name="عنصر نائب للمحتوى 2"/>
          <p:cNvSpPr>
            <a:spLocks noGrp="1"/>
          </p:cNvSpPr>
          <p:nvPr>
            <p:ph sz="quarter" idx="1"/>
          </p:nvPr>
        </p:nvSpPr>
        <p:spPr>
          <a:xfrm>
            <a:off x="428596" y="1500174"/>
            <a:ext cx="8258204" cy="4824426"/>
          </a:xfrm>
        </p:spPr>
        <p:txBody>
          <a:bodyPr>
            <a:normAutofit/>
          </a:bodyPr>
          <a:lstStyle/>
          <a:p>
            <a:pPr algn="l" rtl="0">
              <a:lnSpc>
                <a:spcPct val="150000"/>
              </a:lnSpc>
              <a:buNone/>
            </a:pPr>
            <a:r>
              <a:rPr lang="en-US" sz="2000" b="1" dirty="0" smtClean="0"/>
              <a:t>C</a:t>
            </a:r>
            <a:r>
              <a:rPr lang="en-US" sz="2000" b="1" dirty="0" smtClean="0">
                <a:latin typeface="Arial" pitchFamily="34" charset="0"/>
                <a:cs typeface="Arial" pitchFamily="34" charset="0"/>
              </a:rPr>
              <a:t>) Stress strain relationship check:</a:t>
            </a:r>
            <a:r>
              <a:rPr lang="en-US" sz="2000" dirty="0" smtClean="0">
                <a:latin typeface="Arial" pitchFamily="34" charset="0"/>
                <a:cs typeface="Arial" pitchFamily="34" charset="0"/>
              </a:rPr>
              <a:t>. </a:t>
            </a:r>
          </a:p>
          <a:p>
            <a:pPr algn="l" rtl="0">
              <a:lnSpc>
                <a:spcPct val="150000"/>
              </a:lnSpc>
              <a:buFont typeface="Wingdings" pitchFamily="2" charset="2"/>
              <a:buChar char="Ø"/>
            </a:pPr>
            <a:r>
              <a:rPr lang="en-US" sz="2000" dirty="0" smtClean="0">
                <a:latin typeface="Arial" pitchFamily="34" charset="0"/>
                <a:cs typeface="Arial" pitchFamily="34" charset="0"/>
              </a:rPr>
              <a:t>Maximum moment occur at 0.5H=12.12 </a:t>
            </a:r>
            <a:r>
              <a:rPr lang="en-US" sz="2000" dirty="0" err="1" smtClean="0">
                <a:latin typeface="Arial" pitchFamily="34" charset="0"/>
                <a:cs typeface="Arial" pitchFamily="34" charset="0"/>
              </a:rPr>
              <a:t>KN.m</a:t>
            </a:r>
            <a:r>
              <a:rPr lang="en-US" sz="2000" dirty="0" smtClean="0">
                <a:latin typeface="Arial" pitchFamily="34" charset="0"/>
                <a:cs typeface="Arial" pitchFamily="34" charset="0"/>
              </a:rPr>
              <a:t>/m</a:t>
            </a:r>
          </a:p>
          <a:p>
            <a:pPr algn="l" rtl="0">
              <a:lnSpc>
                <a:spcPct val="150000"/>
              </a:lnSpc>
              <a:buFont typeface="Wingdings" pitchFamily="2" charset="2"/>
              <a:buChar char="Ø"/>
            </a:pPr>
            <a:r>
              <a:rPr lang="en-US" sz="2000" dirty="0" smtClean="0">
                <a:latin typeface="Arial" pitchFamily="34" charset="0"/>
                <a:cs typeface="Arial" pitchFamily="34" charset="0"/>
              </a:rPr>
              <a:t>Maximum moment in the wall from SAP=19.2 </a:t>
            </a:r>
            <a:r>
              <a:rPr lang="en-US" sz="2000" dirty="0" err="1" smtClean="0">
                <a:latin typeface="Arial" pitchFamily="34" charset="0"/>
                <a:cs typeface="Arial" pitchFamily="34" charset="0"/>
              </a:rPr>
              <a:t>KN.m</a:t>
            </a:r>
            <a:r>
              <a:rPr lang="en-US" sz="2000" dirty="0" smtClean="0">
                <a:latin typeface="Arial" pitchFamily="34" charset="0"/>
                <a:cs typeface="Arial" pitchFamily="34" charset="0"/>
              </a:rPr>
              <a:t>/m</a:t>
            </a:r>
          </a:p>
          <a:p>
            <a:pPr algn="l" rtl="0">
              <a:lnSpc>
                <a:spcPct val="150000"/>
              </a:lnSpc>
              <a:buNone/>
            </a:pPr>
            <a:r>
              <a:rPr lang="en-US" sz="2000" dirty="0" smtClean="0">
                <a:latin typeface="Arial" pitchFamily="34" charset="0"/>
                <a:cs typeface="Arial" pitchFamily="34" charset="0"/>
              </a:rPr>
              <a:t>    % of error = 58%</a:t>
            </a:r>
          </a:p>
          <a:p>
            <a:pPr algn="l" rtl="0">
              <a:lnSpc>
                <a:spcPct val="150000"/>
              </a:lnSpc>
              <a:buNone/>
            </a:pPr>
            <a:endParaRPr lang="en-US" sz="2000" dirty="0" smtClean="0">
              <a:latin typeface="Arial" pitchFamily="34" charset="0"/>
              <a:cs typeface="Arial" pitchFamily="34" charset="0"/>
            </a:endParaRPr>
          </a:p>
          <a:p>
            <a:pPr algn="l" rtl="0">
              <a:lnSpc>
                <a:spcPct val="150000"/>
              </a:lnSpc>
              <a:buFont typeface="Wingdings" pitchFamily="2" charset="2"/>
              <a:buChar char="Ø"/>
            </a:pPr>
            <a:r>
              <a:rPr lang="en-US" sz="2000" dirty="0" smtClean="0">
                <a:latin typeface="Arial" pitchFamily="34" charset="0"/>
                <a:cs typeface="Arial" pitchFamily="34" charset="0"/>
              </a:rPr>
              <a:t>Maximum shear V= 70.6 KN</a:t>
            </a:r>
          </a:p>
          <a:p>
            <a:pPr algn="l" rtl="0">
              <a:lnSpc>
                <a:spcPct val="150000"/>
              </a:lnSpc>
              <a:buFont typeface="Wingdings" pitchFamily="2" charset="2"/>
              <a:buChar char="Ø"/>
            </a:pPr>
            <a:r>
              <a:rPr lang="en-US" sz="2000" dirty="0" smtClean="0">
                <a:latin typeface="Arial" pitchFamily="34" charset="0"/>
                <a:cs typeface="Arial" pitchFamily="34" charset="0"/>
              </a:rPr>
              <a:t>Maximum shear in the wall from SAP=64.28 KN /m</a:t>
            </a:r>
          </a:p>
          <a:p>
            <a:pPr algn="l" rtl="0">
              <a:lnSpc>
                <a:spcPct val="150000"/>
              </a:lnSpc>
              <a:buNone/>
            </a:pPr>
            <a:r>
              <a:rPr lang="en-US" sz="2000" dirty="0" smtClean="0">
                <a:latin typeface="Arial" pitchFamily="34" charset="0"/>
                <a:cs typeface="Arial" pitchFamily="34" charset="0"/>
              </a:rPr>
              <a:t>    % of error = 8.9 %</a:t>
            </a:r>
          </a:p>
          <a:p>
            <a:pPr algn="l" rtl="0">
              <a:lnSpc>
                <a:spcPct val="150000"/>
              </a:lnSpc>
              <a:buNone/>
            </a:pPr>
            <a:r>
              <a:rPr lang="en-US" sz="2000" dirty="0" smtClean="0">
                <a:latin typeface="Arial" pitchFamily="34" charset="0"/>
                <a:cs typeface="Arial" pitchFamily="34" charset="0"/>
              </a:rPr>
              <a:t>  </a:t>
            </a:r>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70</a:t>
            </a:fld>
            <a:endParaRPr lang="ar-JO"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96086"/>
          </a:xfrm>
        </p:spPr>
        <p:txBody>
          <a:bodyPr>
            <a:normAutofit/>
          </a:bodyPr>
          <a:lstStyle/>
          <a:p>
            <a:pPr algn="ctr"/>
            <a:r>
              <a:rPr lang="en-US" sz="2800" b="1" u="sng" dirty="0" smtClean="0">
                <a:solidFill>
                  <a:schemeClr val="accent2">
                    <a:lumMod val="75000"/>
                  </a:schemeClr>
                </a:solidFill>
              </a:rPr>
              <a:t>Verification of Structural Analysis</a:t>
            </a:r>
            <a:endParaRPr lang="ar-JO" sz="2800" dirty="0"/>
          </a:p>
        </p:txBody>
      </p:sp>
      <p:sp>
        <p:nvSpPr>
          <p:cNvPr id="3" name="عنصر نائب للمحتوى 2"/>
          <p:cNvSpPr>
            <a:spLocks noGrp="1"/>
          </p:cNvSpPr>
          <p:nvPr>
            <p:ph sz="quarter" idx="1"/>
          </p:nvPr>
        </p:nvSpPr>
        <p:spPr/>
        <p:txBody>
          <a:bodyPr/>
          <a:lstStyle/>
          <a:p>
            <a:pPr algn="just" rtl="0">
              <a:lnSpc>
                <a:spcPct val="150000"/>
              </a:lnSpc>
              <a:buNone/>
            </a:pPr>
            <a:r>
              <a:rPr lang="en-US" sz="2000" dirty="0" smtClean="0">
                <a:latin typeface="Arial" pitchFamily="34" charset="0"/>
                <a:cs typeface="Arial" pitchFamily="34" charset="0"/>
              </a:rPr>
              <a:t>      The previous error is very large that’s related to the assumption of the fixed base but actually the base is 0.4 m and the wall is 0.35m therefore it is not fixed. </a:t>
            </a:r>
          </a:p>
          <a:p>
            <a:pPr algn="l" rtl="0">
              <a:buNone/>
            </a:pPr>
            <a:endParaRPr lang="ar-JO" dirty="0">
              <a:latin typeface="Arial" pitchFamily="34" charset="0"/>
              <a:cs typeface="Arial" pitchFamily="34" charset="0"/>
            </a:endParaRPr>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71</a:t>
            </a:fld>
            <a:endParaRPr lang="ar-JO"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785818"/>
          </a:xfrm>
        </p:spPr>
        <p:txBody>
          <a:bodyPr>
            <a:normAutofit/>
          </a:bodyPr>
          <a:lstStyle/>
          <a:p>
            <a:pPr algn="ctr"/>
            <a:r>
              <a:rPr lang="en-US" sz="2800" b="1" u="sng" dirty="0" smtClean="0">
                <a:solidFill>
                  <a:schemeClr val="accent2">
                    <a:lumMod val="75000"/>
                  </a:schemeClr>
                </a:solidFill>
              </a:rPr>
              <a:t>Wall Design</a:t>
            </a:r>
            <a:endParaRPr lang="ar-JO" sz="2800" dirty="0"/>
          </a:p>
        </p:txBody>
      </p:sp>
      <p:sp>
        <p:nvSpPr>
          <p:cNvPr id="3" name="عنصر نائب للمحتوى 2"/>
          <p:cNvSpPr>
            <a:spLocks noGrp="1"/>
          </p:cNvSpPr>
          <p:nvPr>
            <p:ph sz="quarter" idx="1"/>
          </p:nvPr>
        </p:nvSpPr>
        <p:spPr>
          <a:xfrm>
            <a:off x="357158" y="1357298"/>
            <a:ext cx="8329642" cy="4967302"/>
          </a:xfrm>
        </p:spPr>
        <p:txBody>
          <a:bodyPr>
            <a:noAutofit/>
          </a:bodyPr>
          <a:lstStyle/>
          <a:p>
            <a:pPr algn="l" rtl="0">
              <a:lnSpc>
                <a:spcPct val="150000"/>
              </a:lnSpc>
              <a:buNone/>
            </a:pPr>
            <a:r>
              <a:rPr lang="en-US" sz="2000" b="1" dirty="0" smtClean="0">
                <a:latin typeface="Arial" pitchFamily="34" charset="0"/>
                <a:cs typeface="Arial" pitchFamily="34" charset="0"/>
              </a:rPr>
              <a:t>Check thickness</a:t>
            </a:r>
            <a:r>
              <a:rPr lang="en-US" sz="2000" dirty="0" smtClean="0">
                <a:latin typeface="Arial" pitchFamily="34" charset="0"/>
                <a:cs typeface="Arial" pitchFamily="34" charset="0"/>
              </a:rPr>
              <a:t>:</a:t>
            </a:r>
          </a:p>
          <a:p>
            <a:pPr algn="l" rtl="0">
              <a:lnSpc>
                <a:spcPct val="150000"/>
              </a:lnSpc>
              <a:buFont typeface="Wingdings" pitchFamily="2" charset="2"/>
              <a:buChar char="Ø"/>
            </a:pPr>
            <a:r>
              <a:rPr lang="en-US" sz="2000" dirty="0" smtClean="0">
                <a:latin typeface="Arial" pitchFamily="34" charset="0"/>
                <a:cs typeface="Arial" pitchFamily="34" charset="0"/>
              </a:rPr>
              <a:t>Shear</a:t>
            </a:r>
          </a:p>
          <a:p>
            <a:pPr algn="l" rtl="0">
              <a:lnSpc>
                <a:spcPct val="150000"/>
              </a:lnSpc>
              <a:buFont typeface="Wingdings" pitchFamily="2" charset="2"/>
              <a:buChar char="Ø"/>
            </a:pPr>
            <a:r>
              <a:rPr lang="en-US" sz="2000" dirty="0" smtClean="0">
                <a:latin typeface="Arial" pitchFamily="34" charset="0"/>
                <a:cs typeface="Arial" pitchFamily="34" charset="0"/>
              </a:rPr>
              <a:t>Tension</a:t>
            </a:r>
          </a:p>
          <a:p>
            <a:pPr algn="l" rtl="0">
              <a:lnSpc>
                <a:spcPct val="150000"/>
              </a:lnSpc>
              <a:buFont typeface="Wingdings" pitchFamily="2" charset="2"/>
              <a:buChar char="Ø"/>
            </a:pPr>
            <a:r>
              <a:rPr lang="en-US" sz="2000" dirty="0" smtClean="0">
                <a:latin typeface="Arial" pitchFamily="34" charset="0"/>
                <a:cs typeface="Arial" pitchFamily="34" charset="0"/>
              </a:rPr>
              <a:t>Moment</a:t>
            </a:r>
          </a:p>
          <a:p>
            <a:pPr algn="l" rtl="0">
              <a:lnSpc>
                <a:spcPct val="150000"/>
              </a:lnSpc>
              <a:buNone/>
            </a:pPr>
            <a:r>
              <a:rPr lang="en-US" sz="2000" b="1" dirty="0" smtClean="0">
                <a:latin typeface="Arial" pitchFamily="34" charset="0"/>
                <a:cs typeface="Arial" pitchFamily="34" charset="0"/>
              </a:rPr>
              <a:t>Reinforcement for flexure and tension</a:t>
            </a:r>
            <a:r>
              <a:rPr lang="en-US" sz="2000" dirty="0" smtClean="0">
                <a:latin typeface="Arial" pitchFamily="34" charset="0"/>
                <a:cs typeface="Arial" pitchFamily="34" charset="0"/>
              </a:rPr>
              <a:t> </a:t>
            </a:r>
          </a:p>
          <a:p>
            <a:pPr lvl="0" algn="l" rtl="0">
              <a:lnSpc>
                <a:spcPct val="150000"/>
              </a:lnSpc>
              <a:buFont typeface="Wingdings" pitchFamily="2" charset="2"/>
              <a:buChar char="Ø"/>
            </a:pPr>
            <a:r>
              <a:rPr lang="en-US" sz="2000" dirty="0" smtClean="0">
                <a:latin typeface="Arial" pitchFamily="34" charset="0"/>
                <a:cs typeface="Arial" pitchFamily="34" charset="0"/>
              </a:rPr>
              <a:t>Vertical Reinforcement due to soil pressure:</a:t>
            </a:r>
          </a:p>
          <a:p>
            <a:pPr algn="l" rtl="0">
              <a:lnSpc>
                <a:spcPct val="150000"/>
              </a:lnSpc>
              <a:buFont typeface="Wingdings" pitchFamily="2" charset="2"/>
              <a:buChar char="Ø"/>
            </a:pPr>
            <a:r>
              <a:rPr lang="en-US" sz="2000" dirty="0" smtClean="0">
                <a:latin typeface="Arial" pitchFamily="34" charset="0"/>
                <a:cs typeface="Arial" pitchFamily="34" charset="0"/>
              </a:rPr>
              <a:t>Vertical Reinforcement due to water pressure</a:t>
            </a:r>
          </a:p>
          <a:p>
            <a:pPr lvl="0" algn="l" rtl="0">
              <a:lnSpc>
                <a:spcPct val="150000"/>
              </a:lnSpc>
              <a:buFont typeface="Wingdings" pitchFamily="2" charset="2"/>
              <a:buChar char="Ø"/>
            </a:pPr>
            <a:r>
              <a:rPr lang="en-US" sz="2000" dirty="0" smtClean="0">
                <a:latin typeface="Arial" pitchFamily="34" charset="0"/>
                <a:cs typeface="Arial" pitchFamily="34" charset="0"/>
              </a:rPr>
              <a:t>horizontal Reinforcement due to soil pressure:</a:t>
            </a:r>
          </a:p>
          <a:p>
            <a:pPr algn="l" rtl="0">
              <a:lnSpc>
                <a:spcPct val="150000"/>
              </a:lnSpc>
              <a:buFont typeface="Wingdings" pitchFamily="2" charset="2"/>
              <a:buChar char="Ø"/>
            </a:pPr>
            <a:r>
              <a:rPr lang="en-US" sz="2000" dirty="0" smtClean="0">
                <a:latin typeface="Arial" pitchFamily="34" charset="0"/>
                <a:cs typeface="Arial" pitchFamily="34" charset="0"/>
              </a:rPr>
              <a:t>horizontal Reinforcement due to water pressure</a:t>
            </a:r>
          </a:p>
          <a:p>
            <a:pPr algn="l" rtl="0">
              <a:lnSpc>
                <a:spcPct val="150000"/>
              </a:lnSpc>
              <a:buFont typeface="Wingdings" pitchFamily="2" charset="2"/>
              <a:buChar char="Ø"/>
            </a:pPr>
            <a:endParaRPr lang="en-US" sz="2000" dirty="0" smtClean="0"/>
          </a:p>
        </p:txBody>
      </p:sp>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72</a:t>
            </a:fld>
            <a:endParaRPr lang="ar-JO"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rtl="0"/>
            <a:r>
              <a:rPr lang="en-US" sz="2800" b="1" u="sng" dirty="0" smtClean="0">
                <a:solidFill>
                  <a:schemeClr val="accent2">
                    <a:lumMod val="75000"/>
                  </a:schemeClr>
                </a:solidFill>
              </a:rPr>
              <a:t>Wall Design Results</a:t>
            </a:r>
            <a:endParaRPr lang="ar-JO" sz="2800" dirty="0"/>
          </a:p>
        </p:txBody>
      </p:sp>
      <p:graphicFrame>
        <p:nvGraphicFramePr>
          <p:cNvPr id="6" name="Table 5"/>
          <p:cNvGraphicFramePr>
            <a:graphicFrameLocks noGrp="1"/>
          </p:cNvGraphicFramePr>
          <p:nvPr/>
        </p:nvGraphicFramePr>
        <p:xfrm>
          <a:off x="323528" y="2348880"/>
          <a:ext cx="8119152" cy="2376265"/>
        </p:xfrm>
        <a:graphic>
          <a:graphicData uri="http://schemas.openxmlformats.org/drawingml/2006/table">
            <a:tbl>
              <a:tblPr rtl="1"/>
              <a:tblGrid>
                <a:gridCol w="1798768"/>
                <a:gridCol w="2266877"/>
                <a:gridCol w="2285721"/>
                <a:gridCol w="1767786"/>
              </a:tblGrid>
              <a:tr h="1188133">
                <a:tc>
                  <a:txBody>
                    <a:bodyPr/>
                    <a:lstStyle/>
                    <a:p>
                      <a:pPr algn="ctr" rtl="0">
                        <a:lnSpc>
                          <a:spcPct val="150000"/>
                        </a:lnSpc>
                        <a:spcAft>
                          <a:spcPts val="0"/>
                        </a:spcAft>
                      </a:pPr>
                      <a:r>
                        <a:rPr lang="en-US" sz="1800" b="0" dirty="0">
                          <a:latin typeface="Arial"/>
                          <a:ea typeface="Calibri"/>
                          <a:cs typeface="Arial"/>
                        </a:rPr>
                        <a:t>Notes</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dirty="0">
                          <a:latin typeface="Arial"/>
                          <a:ea typeface="Calibri"/>
                          <a:cs typeface="Arial"/>
                        </a:rPr>
                        <a:t>Reinforcement due to water pressure</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latin typeface="Arial"/>
                          <a:ea typeface="Calibri"/>
                          <a:cs typeface="Arial"/>
                        </a:rPr>
                        <a:t>Reinforcement due soil pressure</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latin typeface="Arial"/>
                          <a:ea typeface="Calibri"/>
                          <a:cs typeface="Arial"/>
                        </a:rPr>
                        <a:t>Reinforcement direction</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066">
                <a:tc>
                  <a:txBody>
                    <a:bodyPr/>
                    <a:lstStyle/>
                    <a:p>
                      <a:pPr algn="ctr" rtl="1">
                        <a:lnSpc>
                          <a:spcPct val="150000"/>
                        </a:lnSpc>
                        <a:spcAft>
                          <a:spcPts val="0"/>
                        </a:spcAft>
                      </a:pPr>
                      <a:r>
                        <a:rPr lang="en-US" sz="1800" b="0" dirty="0">
                          <a:latin typeface="Arial"/>
                          <a:ea typeface="Calibri"/>
                          <a:cs typeface="Arial"/>
                        </a:rPr>
                        <a:t>Due to moment</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800" b="0" dirty="0" smtClean="0">
                          <a:latin typeface="Arial"/>
                          <a:ea typeface="Calibri"/>
                          <a:cs typeface="Arial"/>
                        </a:rPr>
                        <a:t>1ɸ12 </a:t>
                      </a:r>
                      <a:r>
                        <a:rPr lang="en-US" sz="1800" b="0" dirty="0">
                          <a:latin typeface="Arial"/>
                          <a:ea typeface="Calibri"/>
                          <a:cs typeface="Arial"/>
                        </a:rPr>
                        <a:t>/150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smtClean="0">
                          <a:latin typeface="Arial"/>
                          <a:ea typeface="Calibri"/>
                          <a:cs typeface="Arial"/>
                        </a:rPr>
                        <a:t>1ɸ14/150 </a:t>
                      </a:r>
                      <a:r>
                        <a:rPr lang="en-US" sz="1800" b="0" dirty="0">
                          <a:latin typeface="Arial"/>
                          <a:ea typeface="Calibri"/>
                          <a:cs typeface="Arial"/>
                        </a:rPr>
                        <a:t>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latin typeface="Arial"/>
                          <a:ea typeface="Calibri"/>
                          <a:cs typeface="Arial"/>
                        </a:rPr>
                        <a:t>Vertical</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066">
                <a:tc>
                  <a:txBody>
                    <a:bodyPr/>
                    <a:lstStyle/>
                    <a:p>
                      <a:pPr algn="ctr" rtl="1">
                        <a:lnSpc>
                          <a:spcPct val="150000"/>
                        </a:lnSpc>
                        <a:spcAft>
                          <a:spcPts val="0"/>
                        </a:spcAft>
                      </a:pPr>
                      <a:r>
                        <a:rPr lang="en-US" sz="1800" b="0" dirty="0">
                          <a:latin typeface="Arial"/>
                          <a:ea typeface="Calibri"/>
                          <a:cs typeface="Arial"/>
                        </a:rPr>
                        <a:t>Due to tension</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smtClean="0">
                          <a:latin typeface="Arial"/>
                          <a:ea typeface="Calibri"/>
                          <a:cs typeface="Arial"/>
                        </a:rPr>
                        <a:t>1ɸ18 </a:t>
                      </a:r>
                      <a:r>
                        <a:rPr lang="en-US" sz="1800" b="0" dirty="0">
                          <a:latin typeface="Arial"/>
                          <a:ea typeface="Calibri"/>
                          <a:cs typeface="Arial"/>
                        </a:rPr>
                        <a:t>/150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smtClean="0">
                          <a:latin typeface="Arial"/>
                          <a:ea typeface="Calibri"/>
                          <a:cs typeface="Arial"/>
                        </a:rPr>
                        <a:t>1ɸ18 </a:t>
                      </a:r>
                      <a:r>
                        <a:rPr lang="en-US" sz="1800" b="0" dirty="0">
                          <a:latin typeface="Arial"/>
                          <a:ea typeface="Calibri"/>
                          <a:cs typeface="Arial"/>
                        </a:rPr>
                        <a:t>/150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latin typeface="Arial"/>
                          <a:ea typeface="Calibri"/>
                          <a:cs typeface="Arial"/>
                        </a:rPr>
                        <a:t>horizontal</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73</a:t>
            </a:fld>
            <a:endParaRPr lang="ar-JO" dirty="0"/>
          </a:p>
        </p:txBody>
      </p:sp>
      <p:sp>
        <p:nvSpPr>
          <p:cNvPr id="5" name="مستطيل 4"/>
          <p:cNvSpPr/>
          <p:nvPr/>
        </p:nvSpPr>
        <p:spPr>
          <a:xfrm>
            <a:off x="323528" y="1700808"/>
            <a:ext cx="5184576" cy="369332"/>
          </a:xfrm>
          <a:prstGeom prst="rect">
            <a:avLst/>
          </a:prstGeom>
        </p:spPr>
        <p:txBody>
          <a:bodyPr wrap="square">
            <a:spAutoFit/>
          </a:bodyPr>
          <a:lstStyle/>
          <a:p>
            <a:r>
              <a:rPr lang="en-US" dirty="0" smtClean="0">
                <a:solidFill>
                  <a:prstClr val="black"/>
                </a:solidFill>
                <a:latin typeface="Arial" pitchFamily="34" charset="0"/>
                <a:cs typeface="Arial" pitchFamily="34" charset="0"/>
              </a:rPr>
              <a:t>Table 17: </a:t>
            </a:r>
            <a:r>
              <a:rPr lang="en-US" dirty="0" smtClean="0">
                <a:latin typeface="Arial" pitchFamily="34" charset="0"/>
                <a:cs typeface="Arial" pitchFamily="34" charset="0"/>
              </a:rPr>
              <a:t>final reinforcement in circular tank walls</a:t>
            </a:r>
            <a:endParaRPr lang="ar-SA"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pPr algn="ctr" rtl="0"/>
            <a:r>
              <a:rPr lang="en-US" sz="2800" b="1" u="sng" dirty="0" smtClean="0">
                <a:solidFill>
                  <a:schemeClr val="accent2">
                    <a:lumMod val="75000"/>
                  </a:schemeClr>
                </a:solidFill>
              </a:rPr>
              <a:t>Base Design Results</a:t>
            </a:r>
            <a:endParaRPr lang="ar-JO" sz="2800" dirty="0"/>
          </a:p>
        </p:txBody>
      </p:sp>
      <p:pic>
        <p:nvPicPr>
          <p:cNvPr id="8" name="صورة 25"/>
          <p:cNvPicPr/>
          <p:nvPr/>
        </p:nvPicPr>
        <p:blipFill>
          <a:blip r:embed="rId2" cstate="print"/>
          <a:srcRect/>
          <a:stretch>
            <a:fillRect/>
          </a:stretch>
        </p:blipFill>
        <p:spPr bwMode="auto">
          <a:xfrm>
            <a:off x="1142976" y="2419350"/>
            <a:ext cx="6643734" cy="3081352"/>
          </a:xfrm>
          <a:prstGeom prst="rect">
            <a:avLst/>
          </a:prstGeom>
          <a:noFill/>
          <a:ln w="9525">
            <a:noFill/>
            <a:miter lim="800000"/>
            <a:headEnd/>
            <a:tailEnd/>
          </a:ln>
        </p:spPr>
      </p:pic>
      <p:sp>
        <p:nvSpPr>
          <p:cNvPr id="4" name="TextBox 3"/>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74</a:t>
            </a:fld>
            <a:endParaRPr lang="ar-JO"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rtl="0"/>
            <a:r>
              <a:rPr lang="en-US" sz="2800" b="1" u="sng" dirty="0" smtClean="0">
                <a:solidFill>
                  <a:schemeClr val="accent2">
                    <a:lumMod val="75000"/>
                  </a:schemeClr>
                </a:solidFill>
              </a:rPr>
              <a:t>Base Design Results</a:t>
            </a:r>
            <a:endParaRPr lang="ar-JO" sz="2800" dirty="0"/>
          </a:p>
        </p:txBody>
      </p:sp>
      <p:graphicFrame>
        <p:nvGraphicFramePr>
          <p:cNvPr id="4" name="Table 3"/>
          <p:cNvGraphicFramePr>
            <a:graphicFrameLocks noGrp="1"/>
          </p:cNvGraphicFramePr>
          <p:nvPr/>
        </p:nvGraphicFramePr>
        <p:xfrm>
          <a:off x="179512" y="2060848"/>
          <a:ext cx="8496943" cy="4254152"/>
        </p:xfrm>
        <a:graphic>
          <a:graphicData uri="http://schemas.openxmlformats.org/drawingml/2006/table">
            <a:tbl>
              <a:tblPr rtl="1"/>
              <a:tblGrid>
                <a:gridCol w="1665198"/>
                <a:gridCol w="1665198"/>
                <a:gridCol w="1866190"/>
                <a:gridCol w="3300357"/>
              </a:tblGrid>
              <a:tr h="962312">
                <a:tc>
                  <a:txBody>
                    <a:bodyPr/>
                    <a:lstStyle/>
                    <a:p>
                      <a:pPr marL="0" marR="0" indent="177165" algn="ctr" defTabSz="914400" rtl="0" eaLnBrk="1" fontAlgn="auto" latinLnBrk="0" hangingPunct="1">
                        <a:lnSpc>
                          <a:spcPct val="150000"/>
                        </a:lnSpc>
                        <a:spcBef>
                          <a:spcPts val="0"/>
                        </a:spcBef>
                        <a:spcAft>
                          <a:spcPts val="0"/>
                        </a:spcAft>
                        <a:buClrTx/>
                        <a:buSzTx/>
                        <a:buFontTx/>
                        <a:buNone/>
                        <a:tabLst/>
                        <a:defRPr/>
                      </a:pPr>
                      <a:r>
                        <a:rPr lang="en-US" sz="1800" b="0" dirty="0" smtClean="0">
                          <a:solidFill>
                            <a:srgbClr val="000000"/>
                          </a:solidFill>
                          <a:latin typeface="Arial"/>
                          <a:ea typeface="Times New Roman"/>
                          <a:cs typeface="Arial"/>
                        </a:rPr>
                        <a:t>Use</a:t>
                      </a:r>
                      <a:r>
                        <a:rPr lang="en-US" sz="1800" b="0" baseline="0" dirty="0" smtClean="0">
                          <a:solidFill>
                            <a:srgbClr val="000000"/>
                          </a:solidFill>
                          <a:latin typeface="Arial"/>
                          <a:ea typeface="Times New Roman"/>
                          <a:cs typeface="Arial"/>
                        </a:rPr>
                        <a:t> </a:t>
                      </a:r>
                      <a:r>
                        <a:rPr lang="en-US" sz="1800" b="0" dirty="0" smtClean="0">
                          <a:solidFill>
                            <a:srgbClr val="000000"/>
                          </a:solidFill>
                          <a:latin typeface="Arial"/>
                          <a:ea typeface="Times New Roman"/>
                          <a:cs typeface="Arial"/>
                        </a:rPr>
                        <a:t>in part 3</a:t>
                      </a:r>
                      <a:endParaRPr lang="en-US" sz="1800" b="0" dirty="0" smtClean="0">
                        <a:latin typeface="Arial"/>
                        <a:ea typeface="Times New Roman"/>
                        <a:cs typeface="Arial"/>
                      </a:endParaRPr>
                    </a:p>
                    <a:p>
                      <a:pPr indent="177165" algn="ctr" rtl="0">
                        <a:lnSpc>
                          <a:spcPct val="150000"/>
                        </a:lnSpc>
                        <a:spcAft>
                          <a:spcPts val="0"/>
                        </a:spcAft>
                      </a:pP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77165" algn="ctr" defTabSz="914400" rtl="0" eaLnBrk="1" fontAlgn="auto" latinLnBrk="0" hangingPunct="1">
                        <a:lnSpc>
                          <a:spcPct val="150000"/>
                        </a:lnSpc>
                        <a:spcBef>
                          <a:spcPts val="0"/>
                        </a:spcBef>
                        <a:spcAft>
                          <a:spcPts val="0"/>
                        </a:spcAft>
                        <a:buClrTx/>
                        <a:buSzTx/>
                        <a:buFontTx/>
                        <a:buNone/>
                        <a:tabLst/>
                        <a:defRPr/>
                      </a:pPr>
                      <a:r>
                        <a:rPr lang="en-US" sz="1800" b="0" dirty="0" smtClean="0">
                          <a:solidFill>
                            <a:srgbClr val="000000"/>
                          </a:solidFill>
                          <a:latin typeface="Arial"/>
                          <a:ea typeface="Times New Roman"/>
                          <a:cs typeface="Arial"/>
                        </a:rPr>
                        <a:t>Use</a:t>
                      </a:r>
                      <a:r>
                        <a:rPr lang="en-US" sz="1800" b="0" baseline="0" dirty="0" smtClean="0">
                          <a:solidFill>
                            <a:srgbClr val="000000"/>
                          </a:solidFill>
                          <a:latin typeface="Arial"/>
                          <a:ea typeface="Times New Roman"/>
                          <a:cs typeface="Arial"/>
                        </a:rPr>
                        <a:t> </a:t>
                      </a:r>
                      <a:r>
                        <a:rPr lang="en-US" sz="1800" b="0" dirty="0" smtClean="0">
                          <a:solidFill>
                            <a:srgbClr val="000000"/>
                          </a:solidFill>
                          <a:latin typeface="Arial"/>
                          <a:ea typeface="Times New Roman"/>
                          <a:cs typeface="Arial"/>
                        </a:rPr>
                        <a:t>in part 2</a:t>
                      </a:r>
                      <a:endParaRPr lang="en-US" sz="1800" b="0" dirty="0" smtClean="0">
                        <a:latin typeface="Arial"/>
                        <a:ea typeface="Times New Roman"/>
                        <a:cs typeface="Arial"/>
                      </a:endParaRPr>
                    </a:p>
                    <a:p>
                      <a:pPr indent="177165" algn="r" rtl="0">
                        <a:lnSpc>
                          <a:spcPct val="150000"/>
                        </a:lnSpc>
                        <a:spcAft>
                          <a:spcPts val="0"/>
                        </a:spcAft>
                      </a:pP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smtClean="0">
                          <a:solidFill>
                            <a:srgbClr val="000000"/>
                          </a:solidFill>
                          <a:latin typeface="Arial"/>
                          <a:ea typeface="Times New Roman"/>
                          <a:cs typeface="Arial"/>
                        </a:rPr>
                        <a:t>Use</a:t>
                      </a:r>
                      <a:r>
                        <a:rPr lang="en-US" sz="1800" b="0" baseline="0" dirty="0" smtClean="0">
                          <a:solidFill>
                            <a:srgbClr val="000000"/>
                          </a:solidFill>
                          <a:latin typeface="Arial"/>
                          <a:ea typeface="Times New Roman"/>
                          <a:cs typeface="Arial"/>
                        </a:rPr>
                        <a:t> </a:t>
                      </a:r>
                      <a:r>
                        <a:rPr lang="en-US" sz="1800" b="0" dirty="0" smtClean="0">
                          <a:solidFill>
                            <a:srgbClr val="000000"/>
                          </a:solidFill>
                          <a:latin typeface="Arial"/>
                          <a:ea typeface="Times New Roman"/>
                          <a:cs typeface="Arial"/>
                        </a:rPr>
                        <a:t>in part 1</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en-US" sz="1800" b="0" dirty="0">
                        <a:latin typeface="Calibri"/>
                        <a:ea typeface="Calibri"/>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947">
                <a:tc>
                  <a:txBody>
                    <a:bodyPr/>
                    <a:lstStyle/>
                    <a:p>
                      <a:pPr algn="ctr" rtl="0">
                        <a:lnSpc>
                          <a:spcPct val="150000"/>
                        </a:lnSpc>
                        <a:spcAft>
                          <a:spcPts val="0"/>
                        </a:spcAft>
                      </a:pPr>
                      <a:r>
                        <a:rPr lang="en-US" sz="1800" b="0" dirty="0">
                          <a:solidFill>
                            <a:srgbClr val="000000"/>
                          </a:solidFill>
                          <a:latin typeface="Arial"/>
                          <a:ea typeface="Times New Roman"/>
                          <a:cs typeface="Arial"/>
                        </a:rPr>
                        <a:t>1Φ25/150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solidFill>
                            <a:srgbClr val="000000"/>
                          </a:solidFill>
                          <a:latin typeface="Arial"/>
                          <a:ea typeface="Times New Roman"/>
                          <a:cs typeface="Arial"/>
                        </a:rPr>
                        <a:t>1Φ25/150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a:solidFill>
                            <a:srgbClr val="000000"/>
                          </a:solidFill>
                          <a:latin typeface="Arial"/>
                          <a:ea typeface="Times New Roman"/>
                          <a:cs typeface="Arial"/>
                        </a:rPr>
                        <a:t>1Φ14/150 mm</a:t>
                      </a:r>
                      <a:endParaRPr lang="en-US" sz="1800" b="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a:solidFill>
                            <a:srgbClr val="000000"/>
                          </a:solidFill>
                          <a:latin typeface="Arial"/>
                          <a:ea typeface="Times New Roman"/>
                          <a:cs typeface="Arial"/>
                        </a:rPr>
                        <a:t>top reinforcement in 11 direction</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947">
                <a:tc>
                  <a:txBody>
                    <a:bodyPr/>
                    <a:lstStyle/>
                    <a:p>
                      <a:pPr algn="ctr" rtl="0">
                        <a:lnSpc>
                          <a:spcPct val="150000"/>
                        </a:lnSpc>
                        <a:spcAft>
                          <a:spcPts val="0"/>
                        </a:spcAft>
                      </a:pPr>
                      <a:r>
                        <a:rPr lang="en-US" sz="1800" b="0">
                          <a:solidFill>
                            <a:srgbClr val="000000"/>
                          </a:solidFill>
                          <a:latin typeface="Arial"/>
                          <a:ea typeface="Times New Roman"/>
                          <a:cs typeface="Arial"/>
                        </a:rPr>
                        <a:t>1Φ25/150 mm</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solidFill>
                            <a:srgbClr val="000000"/>
                          </a:solidFill>
                          <a:latin typeface="Arial"/>
                          <a:ea typeface="Times New Roman"/>
                          <a:cs typeface="Arial"/>
                        </a:rPr>
                        <a:t>1Φ25/150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a:solidFill>
                            <a:srgbClr val="000000"/>
                          </a:solidFill>
                          <a:latin typeface="Arial"/>
                          <a:ea typeface="Times New Roman"/>
                          <a:cs typeface="Arial"/>
                        </a:rPr>
                        <a:t>1Φ14/150 mm</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a:solidFill>
                            <a:srgbClr val="000000"/>
                          </a:solidFill>
                          <a:latin typeface="Arial"/>
                          <a:ea typeface="Times New Roman"/>
                          <a:cs typeface="Arial"/>
                        </a:rPr>
                        <a:t>bottom reinforcement in 11 direction</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947">
                <a:tc>
                  <a:txBody>
                    <a:bodyPr/>
                    <a:lstStyle/>
                    <a:p>
                      <a:pPr algn="ctr" rtl="0">
                        <a:lnSpc>
                          <a:spcPct val="150000"/>
                        </a:lnSpc>
                        <a:spcAft>
                          <a:spcPts val="0"/>
                        </a:spcAft>
                      </a:pPr>
                      <a:r>
                        <a:rPr lang="en-US" sz="1800" b="0">
                          <a:solidFill>
                            <a:srgbClr val="000000"/>
                          </a:solidFill>
                          <a:latin typeface="Arial"/>
                          <a:ea typeface="Times New Roman"/>
                          <a:cs typeface="Arial"/>
                        </a:rPr>
                        <a:t>1Φ32/150 mm</a:t>
                      </a:r>
                      <a:endParaRPr lang="en-US" sz="1800" b="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solidFill>
                            <a:srgbClr val="000000"/>
                          </a:solidFill>
                          <a:latin typeface="Arial"/>
                          <a:ea typeface="Times New Roman"/>
                          <a:cs typeface="Arial"/>
                        </a:rPr>
                        <a:t>1Φ32/150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a:solidFill>
                            <a:srgbClr val="000000"/>
                          </a:solidFill>
                          <a:latin typeface="Arial"/>
                          <a:ea typeface="Times New Roman"/>
                          <a:cs typeface="Arial"/>
                        </a:rPr>
                        <a:t>1Φ25/150 mm</a:t>
                      </a:r>
                      <a:endParaRPr lang="en-US" sz="1800" b="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a:solidFill>
                            <a:srgbClr val="000000"/>
                          </a:solidFill>
                          <a:latin typeface="Arial"/>
                          <a:ea typeface="Times New Roman"/>
                          <a:cs typeface="Arial"/>
                        </a:rPr>
                        <a:t>top reinforcement in 22 direction</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947">
                <a:tc>
                  <a:txBody>
                    <a:bodyPr/>
                    <a:lstStyle/>
                    <a:p>
                      <a:pPr algn="ctr" rtl="0">
                        <a:lnSpc>
                          <a:spcPct val="150000"/>
                        </a:lnSpc>
                        <a:spcAft>
                          <a:spcPts val="0"/>
                        </a:spcAft>
                      </a:pPr>
                      <a:r>
                        <a:rPr lang="en-US" sz="1800" b="0" dirty="0">
                          <a:solidFill>
                            <a:srgbClr val="000000"/>
                          </a:solidFill>
                          <a:latin typeface="Arial"/>
                          <a:ea typeface="Times New Roman"/>
                          <a:cs typeface="Arial"/>
                        </a:rPr>
                        <a:t>1Φ25/150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b="0" dirty="0">
                          <a:solidFill>
                            <a:srgbClr val="000000"/>
                          </a:solidFill>
                          <a:latin typeface="Arial"/>
                          <a:ea typeface="Times New Roman"/>
                          <a:cs typeface="Arial"/>
                        </a:rPr>
                        <a:t>1Φ25/150 mm</a:t>
                      </a:r>
                      <a:endParaRPr lang="en-US" sz="1800" b="0" dirty="0">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a:solidFill>
                            <a:srgbClr val="000000"/>
                          </a:solidFill>
                          <a:latin typeface="Arial"/>
                          <a:ea typeface="Times New Roman"/>
                          <a:cs typeface="Arial"/>
                        </a:rPr>
                        <a:t>1Φ14/150 mm</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165" algn="ctr" rtl="0">
                        <a:lnSpc>
                          <a:spcPct val="150000"/>
                        </a:lnSpc>
                        <a:spcAft>
                          <a:spcPts val="0"/>
                        </a:spcAft>
                      </a:pPr>
                      <a:r>
                        <a:rPr lang="en-US" sz="1800" b="0" dirty="0">
                          <a:solidFill>
                            <a:srgbClr val="000000"/>
                          </a:solidFill>
                          <a:latin typeface="Arial"/>
                          <a:ea typeface="Times New Roman"/>
                          <a:cs typeface="Arial"/>
                        </a:rPr>
                        <a:t>bottom reinforcement in 22 direction</a:t>
                      </a:r>
                      <a:endParaRPr lang="en-US" sz="1800" b="0" dirty="0">
                        <a:latin typeface="Arial"/>
                        <a:ea typeface="Times New Roman"/>
                        <a:cs typeface="Arial"/>
                      </a:endParaRPr>
                    </a:p>
                  </a:txBody>
                  <a:tcPr marL="67463" marR="67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85720" y="214290"/>
            <a:ext cx="835824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Circular Tank                                                                                                    </a:t>
            </a:r>
            <a:fld id="{72A5BF34-F5FE-4484-9264-5D52B2B4160C}" type="slidenum">
              <a:rPr lang="en-US" smtClean="0"/>
              <a:pPr algn="l" rtl="0"/>
              <a:t>75</a:t>
            </a:fld>
            <a:endParaRPr lang="ar-JO" dirty="0"/>
          </a:p>
        </p:txBody>
      </p:sp>
      <p:sp>
        <p:nvSpPr>
          <p:cNvPr id="6" name="مستطيل 5"/>
          <p:cNvSpPr/>
          <p:nvPr/>
        </p:nvSpPr>
        <p:spPr>
          <a:xfrm>
            <a:off x="179512" y="1412776"/>
            <a:ext cx="5184576" cy="369332"/>
          </a:xfrm>
          <a:prstGeom prst="rect">
            <a:avLst/>
          </a:prstGeom>
        </p:spPr>
        <p:txBody>
          <a:bodyPr wrap="square">
            <a:spAutoFit/>
          </a:bodyPr>
          <a:lstStyle/>
          <a:p>
            <a:r>
              <a:rPr lang="en-US" dirty="0" smtClean="0">
                <a:solidFill>
                  <a:prstClr val="black"/>
                </a:solidFill>
                <a:latin typeface="Arial" pitchFamily="34" charset="0"/>
                <a:cs typeface="Arial" pitchFamily="34" charset="0"/>
              </a:rPr>
              <a:t>Table 18: </a:t>
            </a:r>
            <a:r>
              <a:rPr lang="en-US" dirty="0" smtClean="0">
                <a:latin typeface="Arial" pitchFamily="34" charset="0"/>
                <a:cs typeface="Arial" pitchFamily="34" charset="0"/>
              </a:rPr>
              <a:t>final reinforcement in circular tank base</a:t>
            </a: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8229600" cy="1285884"/>
          </a:xfrm>
        </p:spPr>
        <p:txBody>
          <a:bodyPr>
            <a:normAutofit/>
          </a:bodyPr>
          <a:lstStyle/>
          <a:p>
            <a:pPr algn="ctr"/>
            <a:r>
              <a:rPr lang="en-US" sz="2800" b="1" u="sng" dirty="0" smtClean="0"/>
              <a:t>Verification of Structural Analysis</a:t>
            </a:r>
            <a:br>
              <a:rPr lang="en-US" sz="2800" b="1" u="sng" dirty="0" smtClean="0"/>
            </a:br>
            <a:endParaRPr lang="ar-JO" sz="2800" dirty="0"/>
          </a:p>
        </p:txBody>
      </p:sp>
      <p:sp>
        <p:nvSpPr>
          <p:cNvPr id="3" name="عنصر نائب للمحتوى 2"/>
          <p:cNvSpPr>
            <a:spLocks noGrp="1"/>
          </p:cNvSpPr>
          <p:nvPr>
            <p:ph sz="quarter" idx="1"/>
          </p:nvPr>
        </p:nvSpPr>
        <p:spPr>
          <a:xfrm>
            <a:off x="457200" y="1428736"/>
            <a:ext cx="8472518" cy="4895864"/>
          </a:xfrm>
        </p:spPr>
        <p:txBody>
          <a:bodyPr>
            <a:normAutofit/>
          </a:bodyPr>
          <a:lstStyle/>
          <a:p>
            <a:pPr algn="l" rtl="0">
              <a:buNone/>
            </a:pPr>
            <a:r>
              <a:rPr lang="en-US" sz="2000" b="1" dirty="0" smtClean="0"/>
              <a:t>A) </a:t>
            </a:r>
            <a:r>
              <a:rPr lang="en-US" sz="2000" b="1" dirty="0" smtClean="0">
                <a:latin typeface="Arial" pitchFamily="34" charset="0"/>
                <a:cs typeface="Arial" pitchFamily="34" charset="0"/>
              </a:rPr>
              <a:t>Compatibility: </a:t>
            </a:r>
            <a:r>
              <a:rPr lang="en-US" sz="2000" dirty="0" smtClean="0">
                <a:latin typeface="Arial" pitchFamily="34" charset="0"/>
                <a:cs typeface="Arial" pitchFamily="34" charset="0"/>
              </a:rPr>
              <a:t>the structure achieves compatibility in deformations</a:t>
            </a:r>
            <a:endParaRPr lang="ar-JO" sz="2000" dirty="0">
              <a:latin typeface="Arial" pitchFamily="34" charset="0"/>
              <a:cs typeface="Arial" pitchFamily="34" charset="0"/>
            </a:endParaRPr>
          </a:p>
        </p:txBody>
      </p:sp>
      <p:pic>
        <p:nvPicPr>
          <p:cNvPr id="4" name="صورة 3"/>
          <p:cNvPicPr/>
          <p:nvPr/>
        </p:nvPicPr>
        <p:blipFill>
          <a:blip r:embed="rId2" cstate="print"/>
          <a:srcRect l="28298" t="40590" r="26947" b="24093"/>
          <a:stretch>
            <a:fillRect/>
          </a:stretch>
        </p:blipFill>
        <p:spPr bwMode="auto">
          <a:xfrm>
            <a:off x="1619672" y="2857496"/>
            <a:ext cx="6286544" cy="2857520"/>
          </a:xfrm>
          <a:prstGeom prst="rect">
            <a:avLst/>
          </a:prstGeom>
          <a:noFill/>
          <a:ln w="9525">
            <a:noFill/>
            <a:miter lim="800000"/>
            <a:headEnd/>
            <a:tailEnd/>
          </a:ln>
        </p:spPr>
      </p:pic>
      <p:sp>
        <p:nvSpPr>
          <p:cNvPr id="5" name="TextBox 4"/>
          <p:cNvSpPr txBox="1"/>
          <p:nvPr/>
        </p:nvSpPr>
        <p:spPr>
          <a:xfrm>
            <a:off x="428596" y="214290"/>
            <a:ext cx="81439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8</a:t>
            </a:fld>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8229600" cy="857256"/>
          </a:xfrm>
        </p:spPr>
        <p:txBody>
          <a:bodyPr>
            <a:normAutofit fontScale="90000"/>
          </a:bodyPr>
          <a:lstStyle/>
          <a:p>
            <a:pPr algn="ctr"/>
            <a:r>
              <a:rPr lang="en-US" sz="2800" b="1" u="sng" dirty="0" smtClean="0"/>
              <a:t>Verification of Structural Analysis Results</a:t>
            </a:r>
            <a:endParaRPr lang="ar-JO" sz="2800" dirty="0"/>
          </a:p>
        </p:txBody>
      </p:sp>
      <p:sp>
        <p:nvSpPr>
          <p:cNvPr id="3" name="عنصر نائب للمحتوى 2"/>
          <p:cNvSpPr>
            <a:spLocks noGrp="1"/>
          </p:cNvSpPr>
          <p:nvPr>
            <p:ph sz="quarter" idx="1"/>
          </p:nvPr>
        </p:nvSpPr>
        <p:spPr>
          <a:xfrm>
            <a:off x="457200" y="1357298"/>
            <a:ext cx="8472518" cy="5214974"/>
          </a:xfrm>
        </p:spPr>
        <p:txBody>
          <a:bodyPr>
            <a:normAutofit/>
          </a:bodyPr>
          <a:lstStyle/>
          <a:p>
            <a:pPr algn="l" rtl="0">
              <a:lnSpc>
                <a:spcPct val="150000"/>
              </a:lnSpc>
              <a:buNone/>
            </a:pPr>
            <a:r>
              <a:rPr lang="en-US" sz="2000" b="1" dirty="0" smtClean="0"/>
              <a:t>B) Equilibrium: </a:t>
            </a:r>
            <a:endParaRPr lang="en-US" sz="2000" dirty="0" smtClean="0"/>
          </a:p>
          <a:p>
            <a:pPr algn="l" rtl="0">
              <a:lnSpc>
                <a:spcPct val="150000"/>
              </a:lnSpc>
              <a:buNone/>
            </a:pPr>
            <a:r>
              <a:rPr lang="en-US" sz="2000" dirty="0" smtClean="0">
                <a:latin typeface="Arial" pitchFamily="34" charset="0"/>
                <a:cs typeface="Arial" pitchFamily="34" charset="0"/>
              </a:rPr>
              <a:t>Total DL = 9855.45KN            Total LL =3159.86KN</a:t>
            </a:r>
          </a:p>
          <a:p>
            <a:pPr algn="l" rtl="0">
              <a:lnSpc>
                <a:spcPct val="150000"/>
              </a:lnSpc>
              <a:buNone/>
            </a:pPr>
            <a:r>
              <a:rPr lang="en-US" sz="2000" dirty="0" smtClean="0">
                <a:latin typeface="Arial" pitchFamily="34" charset="0"/>
                <a:cs typeface="Arial" pitchFamily="34" charset="0"/>
              </a:rPr>
              <a:t>The results of DL and LL from SAP are:</a:t>
            </a:r>
          </a:p>
          <a:p>
            <a:pPr algn="l" rtl="0">
              <a:lnSpc>
                <a:spcPct val="150000"/>
              </a:lnSpc>
              <a:buNone/>
            </a:pPr>
            <a:r>
              <a:rPr lang="en-US" sz="2000" dirty="0" smtClean="0"/>
              <a:t> </a:t>
            </a:r>
          </a:p>
          <a:p>
            <a:pPr algn="l" rtl="0">
              <a:lnSpc>
                <a:spcPct val="150000"/>
              </a:lnSpc>
              <a:buNone/>
            </a:pPr>
            <a:endParaRPr lang="en-US" sz="2000" dirty="0" smtClean="0"/>
          </a:p>
          <a:p>
            <a:pPr algn="l" rtl="0">
              <a:lnSpc>
                <a:spcPct val="150000"/>
              </a:lnSpc>
              <a:buNone/>
            </a:pPr>
            <a:endParaRPr lang="en-US" sz="2000" dirty="0" smtClean="0"/>
          </a:p>
          <a:p>
            <a:pPr algn="l" rtl="0">
              <a:lnSpc>
                <a:spcPct val="150000"/>
              </a:lnSpc>
              <a:buNone/>
            </a:pPr>
            <a:endParaRPr lang="en-US" sz="2000" dirty="0" smtClean="0"/>
          </a:p>
          <a:p>
            <a:pPr algn="l" rtl="0">
              <a:lnSpc>
                <a:spcPct val="150000"/>
              </a:lnSpc>
              <a:buNone/>
            </a:pPr>
            <a:r>
              <a:rPr lang="en-US" sz="2000" dirty="0" smtClean="0">
                <a:latin typeface="Arial" pitchFamily="34" charset="0"/>
                <a:cs typeface="Arial" pitchFamily="34" charset="0"/>
              </a:rPr>
              <a:t>% of error in L.L = 0% </a:t>
            </a:r>
          </a:p>
          <a:p>
            <a:pPr algn="l" rtl="0">
              <a:lnSpc>
                <a:spcPct val="150000"/>
              </a:lnSpc>
              <a:buNone/>
            </a:pPr>
            <a:r>
              <a:rPr lang="en-US" sz="2000" dirty="0" smtClean="0">
                <a:latin typeface="Arial" pitchFamily="34" charset="0"/>
                <a:cs typeface="Arial" pitchFamily="34" charset="0"/>
              </a:rPr>
              <a:t>% of error in D.L  = 6.4% </a:t>
            </a:r>
          </a:p>
          <a:p>
            <a:pPr algn="l" rtl="0">
              <a:buNone/>
            </a:pPr>
            <a:endParaRPr lang="ar-JO" sz="2000" dirty="0"/>
          </a:p>
        </p:txBody>
      </p:sp>
      <p:pic>
        <p:nvPicPr>
          <p:cNvPr id="4" name="Picture 636"/>
          <p:cNvPicPr/>
          <p:nvPr/>
        </p:nvPicPr>
        <p:blipFill>
          <a:blip r:embed="rId2" cstate="print"/>
          <a:srcRect/>
          <a:stretch>
            <a:fillRect/>
          </a:stretch>
        </p:blipFill>
        <p:spPr bwMode="auto">
          <a:xfrm>
            <a:off x="755576" y="2924944"/>
            <a:ext cx="7143800" cy="2005330"/>
          </a:xfrm>
          <a:prstGeom prst="rect">
            <a:avLst/>
          </a:prstGeom>
          <a:noFill/>
          <a:ln w="9525">
            <a:noFill/>
            <a:miter lim="800000"/>
            <a:headEnd/>
            <a:tailEnd/>
          </a:ln>
        </p:spPr>
      </p:pic>
      <p:sp>
        <p:nvSpPr>
          <p:cNvPr id="5" name="TextBox 4"/>
          <p:cNvSpPr txBox="1"/>
          <p:nvPr/>
        </p:nvSpPr>
        <p:spPr>
          <a:xfrm>
            <a:off x="428596" y="214290"/>
            <a:ext cx="814393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Power Supply Building                                                                                   </a:t>
            </a:r>
            <a:fld id="{72A5BF34-F5FE-4484-9264-5D52B2B4160C}" type="slidenum">
              <a:rPr lang="en-US" smtClean="0"/>
              <a:pPr algn="l" rtl="0"/>
              <a:t>9</a:t>
            </a:fld>
            <a:endParaRPr lang="ar-JO"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2225</TotalTime>
  <Words>2557</Words>
  <Application>Microsoft Office PowerPoint</Application>
  <PresentationFormat>عرض على الشاشة (3:4)‏</PresentationFormat>
  <Paragraphs>690</Paragraphs>
  <Slides>75</Slides>
  <Notes>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75</vt:i4>
      </vt:variant>
    </vt:vector>
  </HeadingPairs>
  <TitlesOfParts>
    <vt:vector size="77" baseType="lpstr">
      <vt:lpstr>Oriel</vt:lpstr>
      <vt:lpstr>Equation</vt:lpstr>
      <vt:lpstr>الشريحة 1</vt:lpstr>
      <vt:lpstr>Main Contents</vt:lpstr>
      <vt:lpstr>  Identifying the Project</vt:lpstr>
      <vt:lpstr>Design of Power Supply Building </vt:lpstr>
      <vt:lpstr>   General Description</vt:lpstr>
      <vt:lpstr>Materials</vt:lpstr>
      <vt:lpstr>Loads</vt:lpstr>
      <vt:lpstr>Verification of Structural Analysis </vt:lpstr>
      <vt:lpstr>Verification of Structural Analysis Results</vt:lpstr>
      <vt:lpstr>Verification of Structural Analysis Results</vt:lpstr>
      <vt:lpstr>Verification of Structural Analysis Results</vt:lpstr>
      <vt:lpstr>Structural Plan</vt:lpstr>
      <vt:lpstr>الشريحة 13</vt:lpstr>
      <vt:lpstr>Beams Design Results</vt:lpstr>
      <vt:lpstr>الشريحة 15</vt:lpstr>
      <vt:lpstr>Column Calculation</vt:lpstr>
      <vt:lpstr>Columns Design Results</vt:lpstr>
      <vt:lpstr>الشريحة 18</vt:lpstr>
      <vt:lpstr>الشريحة 19</vt:lpstr>
      <vt:lpstr>Footings Design Results</vt:lpstr>
      <vt:lpstr>Wall Design Results</vt:lpstr>
      <vt:lpstr>الشريحة 22</vt:lpstr>
      <vt:lpstr>Design of Administration Building </vt:lpstr>
      <vt:lpstr>General Description</vt:lpstr>
      <vt:lpstr>Materials</vt:lpstr>
      <vt:lpstr>Loads</vt:lpstr>
      <vt:lpstr>Verification of Structural Analysis  </vt:lpstr>
      <vt:lpstr>Structural Plan</vt:lpstr>
      <vt:lpstr>Design of slab</vt:lpstr>
      <vt:lpstr>  Bending Moments and Reinforcing Areas for Slab</vt:lpstr>
      <vt:lpstr>Design of beam</vt:lpstr>
      <vt:lpstr>Design of beam</vt:lpstr>
      <vt:lpstr>Design of beam</vt:lpstr>
      <vt:lpstr>Design of beam</vt:lpstr>
      <vt:lpstr>Design of beam</vt:lpstr>
      <vt:lpstr>Design of beam</vt:lpstr>
      <vt:lpstr>Design of beam</vt:lpstr>
      <vt:lpstr>Comparing</vt:lpstr>
      <vt:lpstr>Design of Beams Results</vt:lpstr>
      <vt:lpstr>Design of Columns Results</vt:lpstr>
      <vt:lpstr>Footings Design Results</vt:lpstr>
      <vt:lpstr>Design of Rectangular Aeration Tank</vt:lpstr>
      <vt:lpstr>   General Description</vt:lpstr>
      <vt:lpstr>Materials</vt:lpstr>
      <vt:lpstr>Loads</vt:lpstr>
      <vt:lpstr>Verification of Structural Analysis Results </vt:lpstr>
      <vt:lpstr>Verification of Structural Analysis  Results </vt:lpstr>
      <vt:lpstr>Structural Plan</vt:lpstr>
      <vt:lpstr>Load Cases in Rectangular Aeration Tank</vt:lpstr>
      <vt:lpstr>الشريحة 50</vt:lpstr>
      <vt:lpstr>Walls Design </vt:lpstr>
      <vt:lpstr>Walls Design </vt:lpstr>
      <vt:lpstr>Walls Design </vt:lpstr>
      <vt:lpstr>Walls Design </vt:lpstr>
      <vt:lpstr>Walls Design Results</vt:lpstr>
      <vt:lpstr>Base Design  </vt:lpstr>
      <vt:lpstr>Base Design</vt:lpstr>
      <vt:lpstr>Base Design Results</vt:lpstr>
      <vt:lpstr>Base Design Results</vt:lpstr>
      <vt:lpstr>Base Design Results</vt:lpstr>
      <vt:lpstr>      Comparing </vt:lpstr>
      <vt:lpstr>The Design of Final Settling  Circular Tank</vt:lpstr>
      <vt:lpstr>  General Description</vt:lpstr>
      <vt:lpstr>Materials</vt:lpstr>
      <vt:lpstr>Loads</vt:lpstr>
      <vt:lpstr>Structural Plan</vt:lpstr>
      <vt:lpstr>   The load cases  </vt:lpstr>
      <vt:lpstr>Verification of Structural Analysis</vt:lpstr>
      <vt:lpstr>Verification of Structural Analysis</vt:lpstr>
      <vt:lpstr>Verification of Structural Analysis</vt:lpstr>
      <vt:lpstr>Verification of Structural Analysis</vt:lpstr>
      <vt:lpstr>Wall Design</vt:lpstr>
      <vt:lpstr>Wall Design Results</vt:lpstr>
      <vt:lpstr>Base Design Results</vt:lpstr>
      <vt:lpstr>Base Design Results</vt:lpstr>
    </vt:vector>
  </TitlesOfParts>
  <Company>Ahmed 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Grand</dc:creator>
  <cp:lastModifiedBy>User</cp:lastModifiedBy>
  <cp:revision>197</cp:revision>
  <dcterms:created xsi:type="dcterms:W3CDTF">2012-05-16T07:51:57Z</dcterms:created>
  <dcterms:modified xsi:type="dcterms:W3CDTF">2012-05-22T22:22:09Z</dcterms:modified>
</cp:coreProperties>
</file>