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7" r:id="rId3"/>
    <p:sldId id="263" r:id="rId4"/>
    <p:sldId id="262" r:id="rId5"/>
    <p:sldId id="259" r:id="rId6"/>
    <p:sldId id="258" r:id="rId7"/>
    <p:sldId id="260" r:id="rId8"/>
    <p:sldId id="261" r:id="rId9"/>
    <p:sldId id="264" r:id="rId10"/>
    <p:sldId id="265" r:id="rId11"/>
    <p:sldId id="266" r:id="rId12"/>
    <p:sldId id="269" r:id="rId13"/>
    <p:sldId id="268" r:id="rId14"/>
    <p:sldId id="271" r:id="rId15"/>
    <p:sldId id="267" r:id="rId16"/>
    <p:sldId id="278" r:id="rId17"/>
    <p:sldId id="274" r:id="rId18"/>
    <p:sldId id="276" r:id="rId19"/>
    <p:sldId id="279" r:id="rId20"/>
    <p:sldId id="280" r:id="rId21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5AE3B-8BCE-4CC7-B571-98E065F7C0C4}" type="doc">
      <dgm:prSet loTypeId="urn:microsoft.com/office/officeart/2005/8/layout/lProcess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A8C478B0-4106-45F2-AB54-B5349349ADEC}">
      <dgm:prSet phldrT="[Text]" custT="1"/>
      <dgm:spPr/>
      <dgm:t>
        <a:bodyPr/>
        <a:lstStyle/>
        <a:p>
          <a:r>
            <a:rPr lang="en-US" sz="2800" dirty="0" smtClean="0"/>
            <a:t>Transmission Side</a:t>
          </a:r>
          <a:endParaRPr lang="en-US" sz="2800" dirty="0"/>
        </a:p>
      </dgm:t>
    </dgm:pt>
    <dgm:pt modelId="{8B8C2DF2-A6DA-4AC7-A17C-88CEDC673DB3}" type="parTrans" cxnId="{42E32DA1-21F0-457C-90B5-3FAAEB4EDA0A}">
      <dgm:prSet/>
      <dgm:spPr/>
      <dgm:t>
        <a:bodyPr/>
        <a:lstStyle/>
        <a:p>
          <a:endParaRPr lang="en-US"/>
        </a:p>
      </dgm:t>
    </dgm:pt>
    <dgm:pt modelId="{CF040F11-36D3-4940-9AE0-08F04144CA4A}" type="sibTrans" cxnId="{42E32DA1-21F0-457C-90B5-3FAAEB4EDA0A}">
      <dgm:prSet/>
      <dgm:spPr/>
      <dgm:t>
        <a:bodyPr/>
        <a:lstStyle/>
        <a:p>
          <a:endParaRPr lang="en-US"/>
        </a:p>
      </dgm:t>
    </dgm:pt>
    <dgm:pt modelId="{0526E134-44E4-46C2-8A0A-A530D9E0BC52}">
      <dgm:prSet phldrT="[Text]" custT="1"/>
      <dgm:spPr/>
      <dgm:t>
        <a:bodyPr/>
        <a:lstStyle/>
        <a:p>
          <a:r>
            <a:rPr lang="en-US" sz="2400" dirty="0" smtClean="0"/>
            <a:t>Power Source</a:t>
          </a:r>
          <a:endParaRPr lang="en-US" sz="2400" dirty="0"/>
        </a:p>
      </dgm:t>
    </dgm:pt>
    <dgm:pt modelId="{41C49724-8628-4633-89F4-991659B8276E}" type="parTrans" cxnId="{FFC74540-27C7-4979-9DE5-274C62E5F8F3}">
      <dgm:prSet/>
      <dgm:spPr/>
      <dgm:t>
        <a:bodyPr/>
        <a:lstStyle/>
        <a:p>
          <a:endParaRPr lang="en-US"/>
        </a:p>
      </dgm:t>
    </dgm:pt>
    <dgm:pt modelId="{AC0B0FA7-A8D3-4E4A-A15E-83E29103379F}" type="sibTrans" cxnId="{FFC74540-27C7-4979-9DE5-274C62E5F8F3}">
      <dgm:prSet/>
      <dgm:spPr/>
      <dgm:t>
        <a:bodyPr/>
        <a:lstStyle/>
        <a:p>
          <a:endParaRPr lang="en-US"/>
        </a:p>
      </dgm:t>
    </dgm:pt>
    <dgm:pt modelId="{3F503440-2C8C-4579-A1C1-049D31D6495C}">
      <dgm:prSet phldrT="[Text]" custT="1"/>
      <dgm:spPr/>
      <dgm:t>
        <a:bodyPr/>
        <a:lstStyle/>
        <a:p>
          <a:r>
            <a:rPr lang="en-US" sz="2400" dirty="0" smtClean="0"/>
            <a:t>Power Processing</a:t>
          </a:r>
          <a:endParaRPr lang="en-US" sz="2400" dirty="0"/>
        </a:p>
      </dgm:t>
    </dgm:pt>
    <dgm:pt modelId="{BA90C68D-5AA6-45AB-971E-41B8DF98067F}" type="parTrans" cxnId="{D4324DA0-B6A2-4F69-9A40-7912745E266F}">
      <dgm:prSet/>
      <dgm:spPr/>
      <dgm:t>
        <a:bodyPr/>
        <a:lstStyle/>
        <a:p>
          <a:endParaRPr lang="en-US"/>
        </a:p>
      </dgm:t>
    </dgm:pt>
    <dgm:pt modelId="{CB7E4314-EBFC-4572-B2DD-68C747EAA30A}" type="sibTrans" cxnId="{D4324DA0-B6A2-4F69-9A40-7912745E266F}">
      <dgm:prSet/>
      <dgm:spPr/>
      <dgm:t>
        <a:bodyPr/>
        <a:lstStyle/>
        <a:p>
          <a:endParaRPr lang="en-US"/>
        </a:p>
      </dgm:t>
    </dgm:pt>
    <dgm:pt modelId="{8FF311FF-BC5F-44B7-9729-04954F84453E}">
      <dgm:prSet phldrT="[Text]" custT="1"/>
      <dgm:spPr/>
      <dgm:t>
        <a:bodyPr/>
        <a:lstStyle/>
        <a:p>
          <a:r>
            <a:rPr lang="en-US" sz="2800" dirty="0" smtClean="0"/>
            <a:t>Wireless Channel</a:t>
          </a:r>
          <a:endParaRPr lang="en-US" sz="2800" dirty="0"/>
        </a:p>
      </dgm:t>
    </dgm:pt>
    <dgm:pt modelId="{C7A776D5-2E50-4B22-849D-5B9CE2F3D6AB}" type="parTrans" cxnId="{EEBECA42-6120-4EC0-822C-0A6747F01DBB}">
      <dgm:prSet/>
      <dgm:spPr/>
      <dgm:t>
        <a:bodyPr/>
        <a:lstStyle/>
        <a:p>
          <a:endParaRPr lang="en-US"/>
        </a:p>
      </dgm:t>
    </dgm:pt>
    <dgm:pt modelId="{1D17E7DC-1507-4D61-9B42-CDCEA3F38F9B}" type="sibTrans" cxnId="{EEBECA42-6120-4EC0-822C-0A6747F01DBB}">
      <dgm:prSet/>
      <dgm:spPr/>
      <dgm:t>
        <a:bodyPr/>
        <a:lstStyle/>
        <a:p>
          <a:endParaRPr lang="en-US"/>
        </a:p>
      </dgm:t>
    </dgm:pt>
    <dgm:pt modelId="{6C2E141E-F85D-44B3-8692-C207DC2C379E}">
      <dgm:prSet phldrT="[Text]" custT="1"/>
      <dgm:spPr/>
      <dgm:t>
        <a:bodyPr/>
        <a:lstStyle/>
        <a:p>
          <a:r>
            <a:rPr lang="en-US" sz="2400" dirty="0" smtClean="0"/>
            <a:t>Sending</a:t>
          </a:r>
          <a:endParaRPr lang="en-US" sz="2400" dirty="0"/>
        </a:p>
      </dgm:t>
    </dgm:pt>
    <dgm:pt modelId="{97C17162-B606-443F-9389-8A22171ABF58}" type="parTrans" cxnId="{0CEC421A-5CEF-4645-805C-B8A7600E161B}">
      <dgm:prSet/>
      <dgm:spPr/>
      <dgm:t>
        <a:bodyPr/>
        <a:lstStyle/>
        <a:p>
          <a:endParaRPr lang="en-US"/>
        </a:p>
      </dgm:t>
    </dgm:pt>
    <dgm:pt modelId="{89424FE0-A679-4D23-84F8-29A9A1E9E374}" type="sibTrans" cxnId="{0CEC421A-5CEF-4645-805C-B8A7600E161B}">
      <dgm:prSet/>
      <dgm:spPr/>
      <dgm:t>
        <a:bodyPr/>
        <a:lstStyle/>
        <a:p>
          <a:endParaRPr lang="en-US"/>
        </a:p>
      </dgm:t>
    </dgm:pt>
    <dgm:pt modelId="{3A172F95-D353-4BF5-A30D-16567CC834B5}">
      <dgm:prSet phldrT="[Text]" custT="1"/>
      <dgm:spPr/>
      <dgm:t>
        <a:bodyPr/>
        <a:lstStyle/>
        <a:p>
          <a:r>
            <a:rPr lang="en-US" sz="2400" dirty="0" smtClean="0"/>
            <a:t>Receiving</a:t>
          </a:r>
          <a:endParaRPr lang="en-US" sz="2400" dirty="0"/>
        </a:p>
      </dgm:t>
    </dgm:pt>
    <dgm:pt modelId="{DFE61EC4-1F61-4951-993F-3740405153F0}" type="parTrans" cxnId="{490ABFCD-F98A-406B-80C7-E1E7EB8075B8}">
      <dgm:prSet/>
      <dgm:spPr/>
      <dgm:t>
        <a:bodyPr/>
        <a:lstStyle/>
        <a:p>
          <a:endParaRPr lang="en-US"/>
        </a:p>
      </dgm:t>
    </dgm:pt>
    <dgm:pt modelId="{6DBB9698-13CD-4F61-9D92-C69B792D8C67}" type="sibTrans" cxnId="{490ABFCD-F98A-406B-80C7-E1E7EB8075B8}">
      <dgm:prSet/>
      <dgm:spPr/>
      <dgm:t>
        <a:bodyPr/>
        <a:lstStyle/>
        <a:p>
          <a:endParaRPr lang="en-US"/>
        </a:p>
      </dgm:t>
    </dgm:pt>
    <dgm:pt modelId="{C9EC9EB1-9B1F-4540-894B-160C6570C515}">
      <dgm:prSet phldrT="[Text]" custT="1"/>
      <dgm:spPr/>
      <dgm:t>
        <a:bodyPr/>
        <a:lstStyle/>
        <a:p>
          <a:r>
            <a:rPr lang="en-US" sz="2800" dirty="0" smtClean="0"/>
            <a:t>Receiving Side</a:t>
          </a:r>
        </a:p>
      </dgm:t>
    </dgm:pt>
    <dgm:pt modelId="{4446612B-179B-447C-8814-884D338C56ED}" type="parTrans" cxnId="{7D126160-A846-48D0-AB0F-1D4AB29604EF}">
      <dgm:prSet/>
      <dgm:spPr/>
      <dgm:t>
        <a:bodyPr/>
        <a:lstStyle/>
        <a:p>
          <a:endParaRPr lang="en-US"/>
        </a:p>
      </dgm:t>
    </dgm:pt>
    <dgm:pt modelId="{0F67D8FC-F852-49C5-892C-CC8570A6D7B4}" type="sibTrans" cxnId="{7D126160-A846-48D0-AB0F-1D4AB29604EF}">
      <dgm:prSet/>
      <dgm:spPr/>
      <dgm:t>
        <a:bodyPr/>
        <a:lstStyle/>
        <a:p>
          <a:endParaRPr lang="en-US"/>
        </a:p>
      </dgm:t>
    </dgm:pt>
    <dgm:pt modelId="{2D1FC9BF-012D-43DA-B822-2EE1FBEE5992}">
      <dgm:prSet phldrT="[Text]" custT="1"/>
      <dgm:spPr/>
      <dgm:t>
        <a:bodyPr/>
        <a:lstStyle/>
        <a:p>
          <a:r>
            <a:rPr lang="en-US" sz="2400" dirty="0" smtClean="0"/>
            <a:t>Power Processing</a:t>
          </a:r>
          <a:endParaRPr lang="en-US" sz="2400" dirty="0"/>
        </a:p>
      </dgm:t>
    </dgm:pt>
    <dgm:pt modelId="{36DD90FB-34DB-4A7A-AE94-4C6B0204C0ED}" type="parTrans" cxnId="{5A17414D-F332-4686-952E-91ED4933B214}">
      <dgm:prSet/>
      <dgm:spPr/>
      <dgm:t>
        <a:bodyPr/>
        <a:lstStyle/>
        <a:p>
          <a:endParaRPr lang="en-US"/>
        </a:p>
      </dgm:t>
    </dgm:pt>
    <dgm:pt modelId="{496D780F-F5F0-4F2E-9A81-9A749EECC3E3}" type="sibTrans" cxnId="{5A17414D-F332-4686-952E-91ED4933B214}">
      <dgm:prSet/>
      <dgm:spPr/>
      <dgm:t>
        <a:bodyPr/>
        <a:lstStyle/>
        <a:p>
          <a:endParaRPr lang="en-US"/>
        </a:p>
      </dgm:t>
    </dgm:pt>
    <dgm:pt modelId="{5ADE02BF-E926-40F6-A581-C1A2633943A6}">
      <dgm:prSet phldrT="[Text]" custT="1"/>
      <dgm:spPr/>
      <dgm:t>
        <a:bodyPr/>
        <a:lstStyle/>
        <a:p>
          <a:r>
            <a:rPr lang="en-US" sz="2400" dirty="0" smtClean="0"/>
            <a:t>Output Power</a:t>
          </a:r>
          <a:endParaRPr lang="en-US" sz="2400" dirty="0"/>
        </a:p>
      </dgm:t>
    </dgm:pt>
    <dgm:pt modelId="{8A45F8C0-543E-4B85-AF8F-EA2ACBE1F527}" type="parTrans" cxnId="{98AF54AF-C609-4553-977B-D8DA51672B1C}">
      <dgm:prSet/>
      <dgm:spPr/>
      <dgm:t>
        <a:bodyPr/>
        <a:lstStyle/>
        <a:p>
          <a:endParaRPr lang="en-US"/>
        </a:p>
      </dgm:t>
    </dgm:pt>
    <dgm:pt modelId="{38BCDFE8-3C96-45B1-9A5A-E0CAF42F3BCF}" type="sibTrans" cxnId="{98AF54AF-C609-4553-977B-D8DA51672B1C}">
      <dgm:prSet/>
      <dgm:spPr/>
      <dgm:t>
        <a:bodyPr/>
        <a:lstStyle/>
        <a:p>
          <a:endParaRPr lang="en-US"/>
        </a:p>
      </dgm:t>
    </dgm:pt>
    <dgm:pt modelId="{025E1D03-115B-4DAD-B6C1-7A87D708BEF2}" type="pres">
      <dgm:prSet presAssocID="{C135AE3B-8BCE-4CC7-B571-98E065F7C0C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944FD1-744B-4C04-8979-ED8D992215D5}" type="pres">
      <dgm:prSet presAssocID="{A8C478B0-4106-45F2-AB54-B5349349ADEC}" presName="compNode" presStyleCnt="0"/>
      <dgm:spPr/>
    </dgm:pt>
    <dgm:pt modelId="{F165EE63-66D0-4871-BD32-391719BAE333}" type="pres">
      <dgm:prSet presAssocID="{A8C478B0-4106-45F2-AB54-B5349349ADEC}" presName="aNode" presStyleLbl="bgShp" presStyleIdx="0" presStyleCnt="3"/>
      <dgm:spPr/>
      <dgm:t>
        <a:bodyPr/>
        <a:lstStyle/>
        <a:p>
          <a:endParaRPr lang="en-US"/>
        </a:p>
      </dgm:t>
    </dgm:pt>
    <dgm:pt modelId="{4964F874-ABFB-4F39-AEFA-AD997FB21129}" type="pres">
      <dgm:prSet presAssocID="{A8C478B0-4106-45F2-AB54-B5349349ADEC}" presName="textNode" presStyleLbl="bgShp" presStyleIdx="0" presStyleCnt="3"/>
      <dgm:spPr/>
      <dgm:t>
        <a:bodyPr/>
        <a:lstStyle/>
        <a:p>
          <a:endParaRPr lang="en-US"/>
        </a:p>
      </dgm:t>
    </dgm:pt>
    <dgm:pt modelId="{142027D4-5FFB-4C60-BEC6-EE140F415B83}" type="pres">
      <dgm:prSet presAssocID="{A8C478B0-4106-45F2-AB54-B5349349ADEC}" presName="compChildNode" presStyleCnt="0"/>
      <dgm:spPr/>
    </dgm:pt>
    <dgm:pt modelId="{D9449452-A2B3-479F-A945-E6628200F1E3}" type="pres">
      <dgm:prSet presAssocID="{A8C478B0-4106-45F2-AB54-B5349349ADEC}" presName="theInnerList" presStyleCnt="0"/>
      <dgm:spPr/>
    </dgm:pt>
    <dgm:pt modelId="{B057E03D-06A4-450E-A088-362A256DA44F}" type="pres">
      <dgm:prSet presAssocID="{0526E134-44E4-46C2-8A0A-A530D9E0BC5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A3014-96C2-4D43-AA7C-F5E3DE1DA84D}" type="pres">
      <dgm:prSet presAssocID="{0526E134-44E4-46C2-8A0A-A530D9E0BC52}" presName="aSpace2" presStyleCnt="0"/>
      <dgm:spPr/>
    </dgm:pt>
    <dgm:pt modelId="{3B64E249-72D6-4631-88FD-AB2ECDD0AC5A}" type="pres">
      <dgm:prSet presAssocID="{3F503440-2C8C-4579-A1C1-049D31D6495C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242D8-19A2-45EA-AE7F-4179D4AFE7E0}" type="pres">
      <dgm:prSet presAssocID="{A8C478B0-4106-45F2-AB54-B5349349ADEC}" presName="aSpace" presStyleCnt="0"/>
      <dgm:spPr/>
    </dgm:pt>
    <dgm:pt modelId="{0D720FFA-6731-4068-B5DE-F8548E860D73}" type="pres">
      <dgm:prSet presAssocID="{8FF311FF-BC5F-44B7-9729-04954F84453E}" presName="compNode" presStyleCnt="0"/>
      <dgm:spPr/>
    </dgm:pt>
    <dgm:pt modelId="{128F604F-6227-4E33-A64A-821F7D73524F}" type="pres">
      <dgm:prSet presAssocID="{8FF311FF-BC5F-44B7-9729-04954F84453E}" presName="aNode" presStyleLbl="bgShp" presStyleIdx="1" presStyleCnt="3"/>
      <dgm:spPr/>
      <dgm:t>
        <a:bodyPr/>
        <a:lstStyle/>
        <a:p>
          <a:endParaRPr lang="en-US"/>
        </a:p>
      </dgm:t>
    </dgm:pt>
    <dgm:pt modelId="{56EAA0C2-456B-4543-8AFA-B9AEDF79E0D2}" type="pres">
      <dgm:prSet presAssocID="{8FF311FF-BC5F-44B7-9729-04954F84453E}" presName="textNode" presStyleLbl="bgShp" presStyleIdx="1" presStyleCnt="3"/>
      <dgm:spPr/>
      <dgm:t>
        <a:bodyPr/>
        <a:lstStyle/>
        <a:p>
          <a:endParaRPr lang="en-US"/>
        </a:p>
      </dgm:t>
    </dgm:pt>
    <dgm:pt modelId="{64DB8161-ACBA-4FC0-9CDE-81FED6D68C4D}" type="pres">
      <dgm:prSet presAssocID="{8FF311FF-BC5F-44B7-9729-04954F84453E}" presName="compChildNode" presStyleCnt="0"/>
      <dgm:spPr/>
    </dgm:pt>
    <dgm:pt modelId="{53BD87C5-8B2E-4B4D-9A16-AA69411A2487}" type="pres">
      <dgm:prSet presAssocID="{8FF311FF-BC5F-44B7-9729-04954F84453E}" presName="theInnerList" presStyleCnt="0"/>
      <dgm:spPr/>
    </dgm:pt>
    <dgm:pt modelId="{DDEFC02B-679F-4F6E-88C3-10E2C67D81DA}" type="pres">
      <dgm:prSet presAssocID="{6C2E141E-F85D-44B3-8692-C207DC2C379E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FFBB5-16AD-4592-8167-1041D15DD9BD}" type="pres">
      <dgm:prSet presAssocID="{6C2E141E-F85D-44B3-8692-C207DC2C379E}" presName="aSpace2" presStyleCnt="0"/>
      <dgm:spPr/>
    </dgm:pt>
    <dgm:pt modelId="{1FD4AF79-28BB-4F51-B98E-5152E6EAD109}" type="pres">
      <dgm:prSet presAssocID="{3A172F95-D353-4BF5-A30D-16567CC834B5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1C918-7C1A-4AB3-9568-E3C4132914B5}" type="pres">
      <dgm:prSet presAssocID="{8FF311FF-BC5F-44B7-9729-04954F84453E}" presName="aSpace" presStyleCnt="0"/>
      <dgm:spPr/>
    </dgm:pt>
    <dgm:pt modelId="{0CD885EC-AD80-47BD-924C-3FF4F441E419}" type="pres">
      <dgm:prSet presAssocID="{C9EC9EB1-9B1F-4540-894B-160C6570C515}" presName="compNode" presStyleCnt="0"/>
      <dgm:spPr/>
    </dgm:pt>
    <dgm:pt modelId="{7A1F5F1F-8F32-4B6D-BBCA-90DDE978915D}" type="pres">
      <dgm:prSet presAssocID="{C9EC9EB1-9B1F-4540-894B-160C6570C515}" presName="aNode" presStyleLbl="bgShp" presStyleIdx="2" presStyleCnt="3"/>
      <dgm:spPr/>
      <dgm:t>
        <a:bodyPr/>
        <a:lstStyle/>
        <a:p>
          <a:endParaRPr lang="en-US"/>
        </a:p>
      </dgm:t>
    </dgm:pt>
    <dgm:pt modelId="{008D8672-2EDF-427B-A2A3-F469EB11A9F7}" type="pres">
      <dgm:prSet presAssocID="{C9EC9EB1-9B1F-4540-894B-160C6570C515}" presName="textNode" presStyleLbl="bgShp" presStyleIdx="2" presStyleCnt="3"/>
      <dgm:spPr/>
      <dgm:t>
        <a:bodyPr/>
        <a:lstStyle/>
        <a:p>
          <a:endParaRPr lang="en-US"/>
        </a:p>
      </dgm:t>
    </dgm:pt>
    <dgm:pt modelId="{94E89E92-BEC7-4278-A416-47C596429575}" type="pres">
      <dgm:prSet presAssocID="{C9EC9EB1-9B1F-4540-894B-160C6570C515}" presName="compChildNode" presStyleCnt="0"/>
      <dgm:spPr/>
    </dgm:pt>
    <dgm:pt modelId="{F6AFACB6-E16B-4985-A8DE-A0126F048AFE}" type="pres">
      <dgm:prSet presAssocID="{C9EC9EB1-9B1F-4540-894B-160C6570C515}" presName="theInnerList" presStyleCnt="0"/>
      <dgm:spPr/>
    </dgm:pt>
    <dgm:pt modelId="{FC4F33C0-4155-4040-9E88-16E9C54CF243}" type="pres">
      <dgm:prSet presAssocID="{2D1FC9BF-012D-43DA-B822-2EE1FBEE599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1FD77-35FA-46B8-8B55-168E50D34551}" type="pres">
      <dgm:prSet presAssocID="{2D1FC9BF-012D-43DA-B822-2EE1FBEE5992}" presName="aSpace2" presStyleCnt="0"/>
      <dgm:spPr/>
    </dgm:pt>
    <dgm:pt modelId="{0A355FA8-DCBE-4423-84F3-25C18959CE3E}" type="pres">
      <dgm:prSet presAssocID="{5ADE02BF-E926-40F6-A581-C1A2633943A6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EC421A-5CEF-4645-805C-B8A7600E161B}" srcId="{8FF311FF-BC5F-44B7-9729-04954F84453E}" destId="{6C2E141E-F85D-44B3-8692-C207DC2C379E}" srcOrd="0" destOrd="0" parTransId="{97C17162-B606-443F-9389-8A22171ABF58}" sibTransId="{89424FE0-A679-4D23-84F8-29A9A1E9E374}"/>
    <dgm:cxn modelId="{D0C53C71-BFA8-4C0B-B1F9-986AB85EF1D6}" type="presOf" srcId="{8FF311FF-BC5F-44B7-9729-04954F84453E}" destId="{56EAA0C2-456B-4543-8AFA-B9AEDF79E0D2}" srcOrd="1" destOrd="0" presId="urn:microsoft.com/office/officeart/2005/8/layout/lProcess2"/>
    <dgm:cxn modelId="{5D6BADE5-9AE5-410E-92E3-1A79827FCD21}" type="presOf" srcId="{0526E134-44E4-46C2-8A0A-A530D9E0BC52}" destId="{B057E03D-06A4-450E-A088-362A256DA44F}" srcOrd="0" destOrd="0" presId="urn:microsoft.com/office/officeart/2005/8/layout/lProcess2"/>
    <dgm:cxn modelId="{058B8A65-E8EA-4DA4-BD29-CC4F556E2509}" type="presOf" srcId="{A8C478B0-4106-45F2-AB54-B5349349ADEC}" destId="{4964F874-ABFB-4F39-AEFA-AD997FB21129}" srcOrd="1" destOrd="0" presId="urn:microsoft.com/office/officeart/2005/8/layout/lProcess2"/>
    <dgm:cxn modelId="{EEBECA42-6120-4EC0-822C-0A6747F01DBB}" srcId="{C135AE3B-8BCE-4CC7-B571-98E065F7C0C4}" destId="{8FF311FF-BC5F-44B7-9729-04954F84453E}" srcOrd="1" destOrd="0" parTransId="{C7A776D5-2E50-4B22-849D-5B9CE2F3D6AB}" sibTransId="{1D17E7DC-1507-4D61-9B42-CDCEA3F38F9B}"/>
    <dgm:cxn modelId="{AA67C075-1B35-46AD-A71F-7593CF054D99}" type="presOf" srcId="{C9EC9EB1-9B1F-4540-894B-160C6570C515}" destId="{7A1F5F1F-8F32-4B6D-BBCA-90DDE978915D}" srcOrd="0" destOrd="0" presId="urn:microsoft.com/office/officeart/2005/8/layout/lProcess2"/>
    <dgm:cxn modelId="{FFC74540-27C7-4979-9DE5-274C62E5F8F3}" srcId="{A8C478B0-4106-45F2-AB54-B5349349ADEC}" destId="{0526E134-44E4-46C2-8A0A-A530D9E0BC52}" srcOrd="0" destOrd="0" parTransId="{41C49724-8628-4633-89F4-991659B8276E}" sibTransId="{AC0B0FA7-A8D3-4E4A-A15E-83E29103379F}"/>
    <dgm:cxn modelId="{4F8FFB64-444B-4FE4-9FAC-291FB95126B7}" type="presOf" srcId="{3F503440-2C8C-4579-A1C1-049D31D6495C}" destId="{3B64E249-72D6-4631-88FD-AB2ECDD0AC5A}" srcOrd="0" destOrd="0" presId="urn:microsoft.com/office/officeart/2005/8/layout/lProcess2"/>
    <dgm:cxn modelId="{8E257838-DA42-4CC2-8E0E-54ADAE0591FA}" type="presOf" srcId="{C9EC9EB1-9B1F-4540-894B-160C6570C515}" destId="{008D8672-2EDF-427B-A2A3-F469EB11A9F7}" srcOrd="1" destOrd="0" presId="urn:microsoft.com/office/officeart/2005/8/layout/lProcess2"/>
    <dgm:cxn modelId="{42E32DA1-21F0-457C-90B5-3FAAEB4EDA0A}" srcId="{C135AE3B-8BCE-4CC7-B571-98E065F7C0C4}" destId="{A8C478B0-4106-45F2-AB54-B5349349ADEC}" srcOrd="0" destOrd="0" parTransId="{8B8C2DF2-A6DA-4AC7-A17C-88CEDC673DB3}" sibTransId="{CF040F11-36D3-4940-9AE0-08F04144CA4A}"/>
    <dgm:cxn modelId="{D4324DA0-B6A2-4F69-9A40-7912745E266F}" srcId="{A8C478B0-4106-45F2-AB54-B5349349ADEC}" destId="{3F503440-2C8C-4579-A1C1-049D31D6495C}" srcOrd="1" destOrd="0" parTransId="{BA90C68D-5AA6-45AB-971E-41B8DF98067F}" sibTransId="{CB7E4314-EBFC-4572-B2DD-68C747EAA30A}"/>
    <dgm:cxn modelId="{50284A69-48C3-49AC-9945-55798A12698B}" type="presOf" srcId="{A8C478B0-4106-45F2-AB54-B5349349ADEC}" destId="{F165EE63-66D0-4871-BD32-391719BAE333}" srcOrd="0" destOrd="0" presId="urn:microsoft.com/office/officeart/2005/8/layout/lProcess2"/>
    <dgm:cxn modelId="{CE2DE0BF-0A78-451F-A9FA-225254384A8D}" type="presOf" srcId="{8FF311FF-BC5F-44B7-9729-04954F84453E}" destId="{128F604F-6227-4E33-A64A-821F7D73524F}" srcOrd="0" destOrd="0" presId="urn:microsoft.com/office/officeart/2005/8/layout/lProcess2"/>
    <dgm:cxn modelId="{490ABFCD-F98A-406B-80C7-E1E7EB8075B8}" srcId="{8FF311FF-BC5F-44B7-9729-04954F84453E}" destId="{3A172F95-D353-4BF5-A30D-16567CC834B5}" srcOrd="1" destOrd="0" parTransId="{DFE61EC4-1F61-4951-993F-3740405153F0}" sibTransId="{6DBB9698-13CD-4F61-9D92-C69B792D8C67}"/>
    <dgm:cxn modelId="{B26CCB2C-EFAB-4D36-9A9C-793CAF203359}" type="presOf" srcId="{2D1FC9BF-012D-43DA-B822-2EE1FBEE5992}" destId="{FC4F33C0-4155-4040-9E88-16E9C54CF243}" srcOrd="0" destOrd="0" presId="urn:microsoft.com/office/officeart/2005/8/layout/lProcess2"/>
    <dgm:cxn modelId="{FA363DDB-384A-4065-A701-284A4600C133}" type="presOf" srcId="{6C2E141E-F85D-44B3-8692-C207DC2C379E}" destId="{DDEFC02B-679F-4F6E-88C3-10E2C67D81DA}" srcOrd="0" destOrd="0" presId="urn:microsoft.com/office/officeart/2005/8/layout/lProcess2"/>
    <dgm:cxn modelId="{4AF7F3A5-B56E-4083-99E0-6FE84CC1A0E5}" type="presOf" srcId="{3A172F95-D353-4BF5-A30D-16567CC834B5}" destId="{1FD4AF79-28BB-4F51-B98E-5152E6EAD109}" srcOrd="0" destOrd="0" presId="urn:microsoft.com/office/officeart/2005/8/layout/lProcess2"/>
    <dgm:cxn modelId="{D0B7C69F-E579-410B-B037-D502DFDE90A5}" type="presOf" srcId="{C135AE3B-8BCE-4CC7-B571-98E065F7C0C4}" destId="{025E1D03-115B-4DAD-B6C1-7A87D708BEF2}" srcOrd="0" destOrd="0" presId="urn:microsoft.com/office/officeart/2005/8/layout/lProcess2"/>
    <dgm:cxn modelId="{7D126160-A846-48D0-AB0F-1D4AB29604EF}" srcId="{C135AE3B-8BCE-4CC7-B571-98E065F7C0C4}" destId="{C9EC9EB1-9B1F-4540-894B-160C6570C515}" srcOrd="2" destOrd="0" parTransId="{4446612B-179B-447C-8814-884D338C56ED}" sibTransId="{0F67D8FC-F852-49C5-892C-CC8570A6D7B4}"/>
    <dgm:cxn modelId="{98AF54AF-C609-4553-977B-D8DA51672B1C}" srcId="{C9EC9EB1-9B1F-4540-894B-160C6570C515}" destId="{5ADE02BF-E926-40F6-A581-C1A2633943A6}" srcOrd="1" destOrd="0" parTransId="{8A45F8C0-543E-4B85-AF8F-EA2ACBE1F527}" sibTransId="{38BCDFE8-3C96-45B1-9A5A-E0CAF42F3BCF}"/>
    <dgm:cxn modelId="{EEC70D3E-81FB-4272-AF65-487794F21CAF}" type="presOf" srcId="{5ADE02BF-E926-40F6-A581-C1A2633943A6}" destId="{0A355FA8-DCBE-4423-84F3-25C18959CE3E}" srcOrd="0" destOrd="0" presId="urn:microsoft.com/office/officeart/2005/8/layout/lProcess2"/>
    <dgm:cxn modelId="{5A17414D-F332-4686-952E-91ED4933B214}" srcId="{C9EC9EB1-9B1F-4540-894B-160C6570C515}" destId="{2D1FC9BF-012D-43DA-B822-2EE1FBEE5992}" srcOrd="0" destOrd="0" parTransId="{36DD90FB-34DB-4A7A-AE94-4C6B0204C0ED}" sibTransId="{496D780F-F5F0-4F2E-9A81-9A749EECC3E3}"/>
    <dgm:cxn modelId="{885F02B0-E8A3-4D43-910D-B3B093DBDFD9}" type="presParOf" srcId="{025E1D03-115B-4DAD-B6C1-7A87D708BEF2}" destId="{58944FD1-744B-4C04-8979-ED8D992215D5}" srcOrd="0" destOrd="0" presId="urn:microsoft.com/office/officeart/2005/8/layout/lProcess2"/>
    <dgm:cxn modelId="{B5E51A7A-9479-40D5-A52C-C81B1EF94ACD}" type="presParOf" srcId="{58944FD1-744B-4C04-8979-ED8D992215D5}" destId="{F165EE63-66D0-4871-BD32-391719BAE333}" srcOrd="0" destOrd="0" presId="urn:microsoft.com/office/officeart/2005/8/layout/lProcess2"/>
    <dgm:cxn modelId="{1C64FD8E-93D6-4357-A0F1-2186F03B5C89}" type="presParOf" srcId="{58944FD1-744B-4C04-8979-ED8D992215D5}" destId="{4964F874-ABFB-4F39-AEFA-AD997FB21129}" srcOrd="1" destOrd="0" presId="urn:microsoft.com/office/officeart/2005/8/layout/lProcess2"/>
    <dgm:cxn modelId="{A2C9328C-7C19-4397-9DAB-FB7098362D38}" type="presParOf" srcId="{58944FD1-744B-4C04-8979-ED8D992215D5}" destId="{142027D4-5FFB-4C60-BEC6-EE140F415B83}" srcOrd="2" destOrd="0" presId="urn:microsoft.com/office/officeart/2005/8/layout/lProcess2"/>
    <dgm:cxn modelId="{C4D287A3-2C4B-4632-ABDA-1CD3D0BFE167}" type="presParOf" srcId="{142027D4-5FFB-4C60-BEC6-EE140F415B83}" destId="{D9449452-A2B3-479F-A945-E6628200F1E3}" srcOrd="0" destOrd="0" presId="urn:microsoft.com/office/officeart/2005/8/layout/lProcess2"/>
    <dgm:cxn modelId="{AF9D35A9-CB90-476A-BA79-6C9AA07562EA}" type="presParOf" srcId="{D9449452-A2B3-479F-A945-E6628200F1E3}" destId="{B057E03D-06A4-450E-A088-362A256DA44F}" srcOrd="0" destOrd="0" presId="urn:microsoft.com/office/officeart/2005/8/layout/lProcess2"/>
    <dgm:cxn modelId="{36CE03E4-9F15-463A-B0F3-C59101C96B81}" type="presParOf" srcId="{D9449452-A2B3-479F-A945-E6628200F1E3}" destId="{312A3014-96C2-4D43-AA7C-F5E3DE1DA84D}" srcOrd="1" destOrd="0" presId="urn:microsoft.com/office/officeart/2005/8/layout/lProcess2"/>
    <dgm:cxn modelId="{6C808B30-BDA6-47CC-A5C3-33599EF93AC4}" type="presParOf" srcId="{D9449452-A2B3-479F-A945-E6628200F1E3}" destId="{3B64E249-72D6-4631-88FD-AB2ECDD0AC5A}" srcOrd="2" destOrd="0" presId="urn:microsoft.com/office/officeart/2005/8/layout/lProcess2"/>
    <dgm:cxn modelId="{B2B6D5B0-357F-4DDB-B593-13D37AC130FC}" type="presParOf" srcId="{025E1D03-115B-4DAD-B6C1-7A87D708BEF2}" destId="{A5E242D8-19A2-45EA-AE7F-4179D4AFE7E0}" srcOrd="1" destOrd="0" presId="urn:microsoft.com/office/officeart/2005/8/layout/lProcess2"/>
    <dgm:cxn modelId="{1269FF85-E182-4065-AB2C-4A95F79A95F2}" type="presParOf" srcId="{025E1D03-115B-4DAD-B6C1-7A87D708BEF2}" destId="{0D720FFA-6731-4068-B5DE-F8548E860D73}" srcOrd="2" destOrd="0" presId="urn:microsoft.com/office/officeart/2005/8/layout/lProcess2"/>
    <dgm:cxn modelId="{F3AF51DD-E0C0-49F7-86DF-FD4E11211FB7}" type="presParOf" srcId="{0D720FFA-6731-4068-B5DE-F8548E860D73}" destId="{128F604F-6227-4E33-A64A-821F7D73524F}" srcOrd="0" destOrd="0" presId="urn:microsoft.com/office/officeart/2005/8/layout/lProcess2"/>
    <dgm:cxn modelId="{D7A569B4-6DAA-41C4-BF34-E0EA33A1148D}" type="presParOf" srcId="{0D720FFA-6731-4068-B5DE-F8548E860D73}" destId="{56EAA0C2-456B-4543-8AFA-B9AEDF79E0D2}" srcOrd="1" destOrd="0" presId="urn:microsoft.com/office/officeart/2005/8/layout/lProcess2"/>
    <dgm:cxn modelId="{7917ED08-96C6-4CE4-AEB0-CC50334CAB89}" type="presParOf" srcId="{0D720FFA-6731-4068-B5DE-F8548E860D73}" destId="{64DB8161-ACBA-4FC0-9CDE-81FED6D68C4D}" srcOrd="2" destOrd="0" presId="urn:microsoft.com/office/officeart/2005/8/layout/lProcess2"/>
    <dgm:cxn modelId="{FCE42136-AC95-4053-9E6D-1E9896FE141D}" type="presParOf" srcId="{64DB8161-ACBA-4FC0-9CDE-81FED6D68C4D}" destId="{53BD87C5-8B2E-4B4D-9A16-AA69411A2487}" srcOrd="0" destOrd="0" presId="urn:microsoft.com/office/officeart/2005/8/layout/lProcess2"/>
    <dgm:cxn modelId="{57B0F7C6-77A9-42FA-9914-76F31536B936}" type="presParOf" srcId="{53BD87C5-8B2E-4B4D-9A16-AA69411A2487}" destId="{DDEFC02B-679F-4F6E-88C3-10E2C67D81DA}" srcOrd="0" destOrd="0" presId="urn:microsoft.com/office/officeart/2005/8/layout/lProcess2"/>
    <dgm:cxn modelId="{668AD1C0-338C-47DF-B40B-77BD4D4E5AB6}" type="presParOf" srcId="{53BD87C5-8B2E-4B4D-9A16-AA69411A2487}" destId="{E34FFBB5-16AD-4592-8167-1041D15DD9BD}" srcOrd="1" destOrd="0" presId="urn:microsoft.com/office/officeart/2005/8/layout/lProcess2"/>
    <dgm:cxn modelId="{81CE2815-2D2E-42B2-9F3C-F2DB45E5D3B3}" type="presParOf" srcId="{53BD87C5-8B2E-4B4D-9A16-AA69411A2487}" destId="{1FD4AF79-28BB-4F51-B98E-5152E6EAD109}" srcOrd="2" destOrd="0" presId="urn:microsoft.com/office/officeart/2005/8/layout/lProcess2"/>
    <dgm:cxn modelId="{DA586A97-4C10-4433-AD86-4E69F598201B}" type="presParOf" srcId="{025E1D03-115B-4DAD-B6C1-7A87D708BEF2}" destId="{8601C918-7C1A-4AB3-9568-E3C4132914B5}" srcOrd="3" destOrd="0" presId="urn:microsoft.com/office/officeart/2005/8/layout/lProcess2"/>
    <dgm:cxn modelId="{7B35E009-F400-40B6-88D4-ED5DEF72FBB8}" type="presParOf" srcId="{025E1D03-115B-4DAD-B6C1-7A87D708BEF2}" destId="{0CD885EC-AD80-47BD-924C-3FF4F441E419}" srcOrd="4" destOrd="0" presId="urn:microsoft.com/office/officeart/2005/8/layout/lProcess2"/>
    <dgm:cxn modelId="{253C54CB-B1C2-4B49-8862-454A3897C1DA}" type="presParOf" srcId="{0CD885EC-AD80-47BD-924C-3FF4F441E419}" destId="{7A1F5F1F-8F32-4B6D-BBCA-90DDE978915D}" srcOrd="0" destOrd="0" presId="urn:microsoft.com/office/officeart/2005/8/layout/lProcess2"/>
    <dgm:cxn modelId="{F92B9BA5-15B3-440B-8FCC-5F49033FCF2B}" type="presParOf" srcId="{0CD885EC-AD80-47BD-924C-3FF4F441E419}" destId="{008D8672-2EDF-427B-A2A3-F469EB11A9F7}" srcOrd="1" destOrd="0" presId="urn:microsoft.com/office/officeart/2005/8/layout/lProcess2"/>
    <dgm:cxn modelId="{DA3961F6-3DF9-4953-8257-4B1F7DA187CE}" type="presParOf" srcId="{0CD885EC-AD80-47BD-924C-3FF4F441E419}" destId="{94E89E92-BEC7-4278-A416-47C596429575}" srcOrd="2" destOrd="0" presId="urn:microsoft.com/office/officeart/2005/8/layout/lProcess2"/>
    <dgm:cxn modelId="{B195DFC4-B3BF-4A1D-AE31-AABE1E534B54}" type="presParOf" srcId="{94E89E92-BEC7-4278-A416-47C596429575}" destId="{F6AFACB6-E16B-4985-A8DE-A0126F048AFE}" srcOrd="0" destOrd="0" presId="urn:microsoft.com/office/officeart/2005/8/layout/lProcess2"/>
    <dgm:cxn modelId="{E98CF8C4-EAD7-42F6-8B3C-6CBD3E93CCE9}" type="presParOf" srcId="{F6AFACB6-E16B-4985-A8DE-A0126F048AFE}" destId="{FC4F33C0-4155-4040-9E88-16E9C54CF243}" srcOrd="0" destOrd="0" presId="urn:microsoft.com/office/officeart/2005/8/layout/lProcess2"/>
    <dgm:cxn modelId="{5C8AAEBC-E9C9-421B-9AD5-C169701811C0}" type="presParOf" srcId="{F6AFACB6-E16B-4985-A8DE-A0126F048AFE}" destId="{2141FD77-35FA-46B8-8B55-168E50D34551}" srcOrd="1" destOrd="0" presId="urn:microsoft.com/office/officeart/2005/8/layout/lProcess2"/>
    <dgm:cxn modelId="{78374AA9-E6EC-489B-B88B-037071F1723F}" type="presParOf" srcId="{F6AFACB6-E16B-4985-A8DE-A0126F048AFE}" destId="{0A355FA8-DCBE-4423-84F3-25C18959CE3E}" srcOrd="2" destOrd="0" presId="urn:microsoft.com/office/officeart/2005/8/layout/l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B7C86-5D87-4D9E-BBA0-07F3FBBD12DC}" type="doc">
      <dgm:prSet loTypeId="urn:microsoft.com/office/officeart/2005/8/layout/hProcess9" loCatId="process" qsTypeId="urn:microsoft.com/office/officeart/2005/8/quickstyle/simple2" qsCatId="simple" csTypeId="urn:microsoft.com/office/officeart/2005/8/colors/accent3_5" csCatId="accent3" phldr="1"/>
      <dgm:spPr/>
    </dgm:pt>
    <dgm:pt modelId="{30D37E73-6194-418B-B00F-5678C5274A44}">
      <dgm:prSet phldrT="[Text]" custT="1"/>
      <dgm:spPr/>
      <dgm:t>
        <a:bodyPr/>
        <a:lstStyle/>
        <a:p>
          <a:r>
            <a:rPr lang="en-US" sz="2000" dirty="0" smtClean="0">
              <a:latin typeface="Cambria" pitchFamily="18" charset="0"/>
            </a:rPr>
            <a:t>Secondary</a:t>
          </a:r>
        </a:p>
        <a:p>
          <a:r>
            <a:rPr lang="en-US" sz="2000" dirty="0" smtClean="0">
              <a:latin typeface="Cambria" pitchFamily="18" charset="0"/>
            </a:rPr>
            <a:t>Coil</a:t>
          </a:r>
          <a:endParaRPr lang="en-US" sz="2000" dirty="0">
            <a:latin typeface="Cambria" pitchFamily="18" charset="0"/>
          </a:endParaRPr>
        </a:p>
      </dgm:t>
    </dgm:pt>
    <dgm:pt modelId="{51B2A365-08A3-4B18-9F66-D30CC9C323A9}" type="parTrans" cxnId="{67242870-62DC-40CE-B790-183C1B2A95D5}">
      <dgm:prSet/>
      <dgm:spPr/>
      <dgm:t>
        <a:bodyPr/>
        <a:lstStyle/>
        <a:p>
          <a:endParaRPr lang="en-US"/>
        </a:p>
      </dgm:t>
    </dgm:pt>
    <dgm:pt modelId="{137F6424-CE17-49B1-A42D-C5FEE0316420}" type="sibTrans" cxnId="{67242870-62DC-40CE-B790-183C1B2A95D5}">
      <dgm:prSet/>
      <dgm:spPr/>
      <dgm:t>
        <a:bodyPr/>
        <a:lstStyle/>
        <a:p>
          <a:endParaRPr lang="en-US"/>
        </a:p>
      </dgm:t>
    </dgm:pt>
    <dgm:pt modelId="{2116E416-CC7B-40E7-81D7-A7C9B2117B42}">
      <dgm:prSet phldrT="[Text]" custT="1"/>
      <dgm:spPr/>
      <dgm:t>
        <a:bodyPr/>
        <a:lstStyle/>
        <a:p>
          <a:r>
            <a:rPr lang="en-US" sz="2000" dirty="0" smtClean="0">
              <a:latin typeface="Cambria" pitchFamily="18" charset="0"/>
            </a:rPr>
            <a:t>Full-Wave Rectifier</a:t>
          </a:r>
          <a:endParaRPr lang="en-US" sz="2000" dirty="0">
            <a:latin typeface="Cambria" pitchFamily="18" charset="0"/>
          </a:endParaRPr>
        </a:p>
      </dgm:t>
    </dgm:pt>
    <dgm:pt modelId="{A7312DED-B7C6-47AD-81B1-E3D878F0C132}" type="parTrans" cxnId="{504030A7-BE2F-49CE-A986-9E4E6F8D197D}">
      <dgm:prSet/>
      <dgm:spPr/>
      <dgm:t>
        <a:bodyPr/>
        <a:lstStyle/>
        <a:p>
          <a:endParaRPr lang="en-US"/>
        </a:p>
      </dgm:t>
    </dgm:pt>
    <dgm:pt modelId="{744B4DB8-FDB4-4FA8-93B6-239F25009736}" type="sibTrans" cxnId="{504030A7-BE2F-49CE-A986-9E4E6F8D197D}">
      <dgm:prSet/>
      <dgm:spPr/>
      <dgm:t>
        <a:bodyPr/>
        <a:lstStyle/>
        <a:p>
          <a:endParaRPr lang="en-US"/>
        </a:p>
      </dgm:t>
    </dgm:pt>
    <dgm:pt modelId="{DFF11E0A-2B60-4706-90EC-5E7EF4B2A8AF}">
      <dgm:prSet phldrT="[Text]" custT="1"/>
      <dgm:spPr/>
      <dgm:t>
        <a:bodyPr/>
        <a:lstStyle/>
        <a:p>
          <a:r>
            <a:rPr lang="en-US" sz="2000" dirty="0" smtClean="0">
              <a:latin typeface="Cambria" pitchFamily="18" charset="0"/>
            </a:rPr>
            <a:t>Voltage Regulator</a:t>
          </a:r>
          <a:endParaRPr lang="en-US" sz="2000" dirty="0">
            <a:latin typeface="Cambria" pitchFamily="18" charset="0"/>
          </a:endParaRPr>
        </a:p>
      </dgm:t>
    </dgm:pt>
    <dgm:pt modelId="{A90AF8A9-216C-42BB-A797-4477455930E2}" type="parTrans" cxnId="{558A5917-256A-495D-B9CA-8E72EB4265F7}">
      <dgm:prSet/>
      <dgm:spPr/>
      <dgm:t>
        <a:bodyPr/>
        <a:lstStyle/>
        <a:p>
          <a:endParaRPr lang="en-US"/>
        </a:p>
      </dgm:t>
    </dgm:pt>
    <dgm:pt modelId="{6DFC1212-4E47-4487-BB75-2C5AB074B7F1}" type="sibTrans" cxnId="{558A5917-256A-495D-B9CA-8E72EB4265F7}">
      <dgm:prSet/>
      <dgm:spPr/>
      <dgm:t>
        <a:bodyPr/>
        <a:lstStyle/>
        <a:p>
          <a:endParaRPr lang="en-US"/>
        </a:p>
      </dgm:t>
    </dgm:pt>
    <dgm:pt modelId="{BA8B1727-4B67-4E19-B4B4-1781E745AD25}">
      <dgm:prSet phldrT="[Text]" custT="1"/>
      <dgm:spPr/>
      <dgm:t>
        <a:bodyPr/>
        <a:lstStyle/>
        <a:p>
          <a:r>
            <a:rPr lang="en-US" sz="2000" dirty="0" smtClean="0">
              <a:latin typeface="Cambria" pitchFamily="18" charset="0"/>
            </a:rPr>
            <a:t>Charger (Optional)</a:t>
          </a:r>
          <a:endParaRPr lang="en-US" sz="2000" dirty="0">
            <a:latin typeface="Cambria" pitchFamily="18" charset="0"/>
          </a:endParaRPr>
        </a:p>
      </dgm:t>
    </dgm:pt>
    <dgm:pt modelId="{9B399287-6B35-44FF-A3DC-E4765F460995}" type="parTrans" cxnId="{0F7DCC96-12B7-4D7B-9653-7D8294CD3A68}">
      <dgm:prSet/>
      <dgm:spPr/>
      <dgm:t>
        <a:bodyPr/>
        <a:lstStyle/>
        <a:p>
          <a:endParaRPr lang="en-US"/>
        </a:p>
      </dgm:t>
    </dgm:pt>
    <dgm:pt modelId="{6D41AD0A-FE3A-4E49-9A29-BF4F400245CF}" type="sibTrans" cxnId="{0F7DCC96-12B7-4D7B-9653-7D8294CD3A68}">
      <dgm:prSet/>
      <dgm:spPr/>
      <dgm:t>
        <a:bodyPr/>
        <a:lstStyle/>
        <a:p>
          <a:endParaRPr lang="en-US"/>
        </a:p>
      </dgm:t>
    </dgm:pt>
    <dgm:pt modelId="{4328F839-75F1-4FBE-BB9C-16C8A5827BEB}" type="pres">
      <dgm:prSet presAssocID="{E36B7C86-5D87-4D9E-BBA0-07F3FBBD12DC}" presName="CompostProcess" presStyleCnt="0">
        <dgm:presLayoutVars>
          <dgm:dir/>
          <dgm:resizeHandles val="exact"/>
        </dgm:presLayoutVars>
      </dgm:prSet>
      <dgm:spPr/>
    </dgm:pt>
    <dgm:pt modelId="{51345D92-DAAB-47FD-B5B1-85AFF4787651}" type="pres">
      <dgm:prSet presAssocID="{E36B7C86-5D87-4D9E-BBA0-07F3FBBD12DC}" presName="arrow" presStyleLbl="bgShp" presStyleIdx="0" presStyleCnt="1"/>
      <dgm:spPr/>
    </dgm:pt>
    <dgm:pt modelId="{E571C390-ADC6-47E3-8B21-67C59CE95933}" type="pres">
      <dgm:prSet presAssocID="{E36B7C86-5D87-4D9E-BBA0-07F3FBBD12DC}" presName="linearProcess" presStyleCnt="0"/>
      <dgm:spPr/>
    </dgm:pt>
    <dgm:pt modelId="{4C8C430B-5073-41BA-883A-EC6699193645}" type="pres">
      <dgm:prSet presAssocID="{30D37E73-6194-418B-B00F-5678C5274A4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A5A23-A588-45DC-A149-BF0DC7DB2701}" type="pres">
      <dgm:prSet presAssocID="{137F6424-CE17-49B1-A42D-C5FEE0316420}" presName="sibTrans" presStyleCnt="0"/>
      <dgm:spPr/>
    </dgm:pt>
    <dgm:pt modelId="{64F63233-AD0F-4F5F-A43A-122CA851BA4F}" type="pres">
      <dgm:prSet presAssocID="{2116E416-CC7B-40E7-81D7-A7C9B2117B4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25C2B-5524-4B7D-93E1-D73C5E655935}" type="pres">
      <dgm:prSet presAssocID="{744B4DB8-FDB4-4FA8-93B6-239F25009736}" presName="sibTrans" presStyleCnt="0"/>
      <dgm:spPr/>
    </dgm:pt>
    <dgm:pt modelId="{F8B5B653-BA2C-4A8B-A680-3B5FED7F0A88}" type="pres">
      <dgm:prSet presAssocID="{DFF11E0A-2B60-4706-90EC-5E7EF4B2A8A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37A21-CEC8-4BE8-AE7A-34FE44B41985}" type="pres">
      <dgm:prSet presAssocID="{6DFC1212-4E47-4487-BB75-2C5AB074B7F1}" presName="sibTrans" presStyleCnt="0"/>
      <dgm:spPr/>
    </dgm:pt>
    <dgm:pt modelId="{2077B411-A882-4A46-A2C6-B27C77529575}" type="pres">
      <dgm:prSet presAssocID="{BA8B1727-4B67-4E19-B4B4-1781E745AD2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A86A8E-C2C7-4164-8511-E37EB00F4CCC}" type="presOf" srcId="{E36B7C86-5D87-4D9E-BBA0-07F3FBBD12DC}" destId="{4328F839-75F1-4FBE-BB9C-16C8A5827BEB}" srcOrd="0" destOrd="0" presId="urn:microsoft.com/office/officeart/2005/8/layout/hProcess9"/>
    <dgm:cxn modelId="{67242870-62DC-40CE-B790-183C1B2A95D5}" srcId="{E36B7C86-5D87-4D9E-BBA0-07F3FBBD12DC}" destId="{30D37E73-6194-418B-B00F-5678C5274A44}" srcOrd="0" destOrd="0" parTransId="{51B2A365-08A3-4B18-9F66-D30CC9C323A9}" sibTransId="{137F6424-CE17-49B1-A42D-C5FEE0316420}"/>
    <dgm:cxn modelId="{8FE00B04-76E3-4E71-BC48-11DE9BA36B33}" type="presOf" srcId="{DFF11E0A-2B60-4706-90EC-5E7EF4B2A8AF}" destId="{F8B5B653-BA2C-4A8B-A680-3B5FED7F0A88}" srcOrd="0" destOrd="0" presId="urn:microsoft.com/office/officeart/2005/8/layout/hProcess9"/>
    <dgm:cxn modelId="{558A5917-256A-495D-B9CA-8E72EB4265F7}" srcId="{E36B7C86-5D87-4D9E-BBA0-07F3FBBD12DC}" destId="{DFF11E0A-2B60-4706-90EC-5E7EF4B2A8AF}" srcOrd="2" destOrd="0" parTransId="{A90AF8A9-216C-42BB-A797-4477455930E2}" sibTransId="{6DFC1212-4E47-4487-BB75-2C5AB074B7F1}"/>
    <dgm:cxn modelId="{504030A7-BE2F-49CE-A986-9E4E6F8D197D}" srcId="{E36B7C86-5D87-4D9E-BBA0-07F3FBBD12DC}" destId="{2116E416-CC7B-40E7-81D7-A7C9B2117B42}" srcOrd="1" destOrd="0" parTransId="{A7312DED-B7C6-47AD-81B1-E3D878F0C132}" sibTransId="{744B4DB8-FDB4-4FA8-93B6-239F25009736}"/>
    <dgm:cxn modelId="{85DF5011-15DE-4AEC-AA23-4652B6B38FBB}" type="presOf" srcId="{30D37E73-6194-418B-B00F-5678C5274A44}" destId="{4C8C430B-5073-41BA-883A-EC6699193645}" srcOrd="0" destOrd="0" presId="urn:microsoft.com/office/officeart/2005/8/layout/hProcess9"/>
    <dgm:cxn modelId="{0F7DCC96-12B7-4D7B-9653-7D8294CD3A68}" srcId="{E36B7C86-5D87-4D9E-BBA0-07F3FBBD12DC}" destId="{BA8B1727-4B67-4E19-B4B4-1781E745AD25}" srcOrd="3" destOrd="0" parTransId="{9B399287-6B35-44FF-A3DC-E4765F460995}" sibTransId="{6D41AD0A-FE3A-4E49-9A29-BF4F400245CF}"/>
    <dgm:cxn modelId="{CF304B8D-6B19-45C8-ADC5-B82693774665}" type="presOf" srcId="{2116E416-CC7B-40E7-81D7-A7C9B2117B42}" destId="{64F63233-AD0F-4F5F-A43A-122CA851BA4F}" srcOrd="0" destOrd="0" presId="urn:microsoft.com/office/officeart/2005/8/layout/hProcess9"/>
    <dgm:cxn modelId="{4E422CC7-3F34-4D3B-A5AA-CDF0C5D672D6}" type="presOf" srcId="{BA8B1727-4B67-4E19-B4B4-1781E745AD25}" destId="{2077B411-A882-4A46-A2C6-B27C77529575}" srcOrd="0" destOrd="0" presId="urn:microsoft.com/office/officeart/2005/8/layout/hProcess9"/>
    <dgm:cxn modelId="{224CAEF2-B330-4BB4-B8AC-16BDF5034E39}" type="presParOf" srcId="{4328F839-75F1-4FBE-BB9C-16C8A5827BEB}" destId="{51345D92-DAAB-47FD-B5B1-85AFF4787651}" srcOrd="0" destOrd="0" presId="urn:microsoft.com/office/officeart/2005/8/layout/hProcess9"/>
    <dgm:cxn modelId="{D20A32A3-83CC-4ADB-8045-2251DA9FE450}" type="presParOf" srcId="{4328F839-75F1-4FBE-BB9C-16C8A5827BEB}" destId="{E571C390-ADC6-47E3-8B21-67C59CE95933}" srcOrd="1" destOrd="0" presId="urn:microsoft.com/office/officeart/2005/8/layout/hProcess9"/>
    <dgm:cxn modelId="{43AF0906-0E45-4E3D-B843-7860EAD58BBD}" type="presParOf" srcId="{E571C390-ADC6-47E3-8B21-67C59CE95933}" destId="{4C8C430B-5073-41BA-883A-EC6699193645}" srcOrd="0" destOrd="0" presId="urn:microsoft.com/office/officeart/2005/8/layout/hProcess9"/>
    <dgm:cxn modelId="{B7C961D7-3C20-4EE1-AE50-9E034606056F}" type="presParOf" srcId="{E571C390-ADC6-47E3-8B21-67C59CE95933}" destId="{A86A5A23-A588-45DC-A149-BF0DC7DB2701}" srcOrd="1" destOrd="0" presId="urn:microsoft.com/office/officeart/2005/8/layout/hProcess9"/>
    <dgm:cxn modelId="{C0120B11-9BE5-4BCC-BDAE-A4148C4C2DA0}" type="presParOf" srcId="{E571C390-ADC6-47E3-8B21-67C59CE95933}" destId="{64F63233-AD0F-4F5F-A43A-122CA851BA4F}" srcOrd="2" destOrd="0" presId="urn:microsoft.com/office/officeart/2005/8/layout/hProcess9"/>
    <dgm:cxn modelId="{EF65E399-5140-45F7-BE9B-B1CE15490A0F}" type="presParOf" srcId="{E571C390-ADC6-47E3-8B21-67C59CE95933}" destId="{0CD25C2B-5524-4B7D-93E1-D73C5E655935}" srcOrd="3" destOrd="0" presId="urn:microsoft.com/office/officeart/2005/8/layout/hProcess9"/>
    <dgm:cxn modelId="{F385DCBB-7439-42A5-AB6A-45CBF13CE769}" type="presParOf" srcId="{E571C390-ADC6-47E3-8B21-67C59CE95933}" destId="{F8B5B653-BA2C-4A8B-A680-3B5FED7F0A88}" srcOrd="4" destOrd="0" presId="urn:microsoft.com/office/officeart/2005/8/layout/hProcess9"/>
    <dgm:cxn modelId="{6297DB4D-4DFB-4FBC-AF18-20277160F0A9}" type="presParOf" srcId="{E571C390-ADC6-47E3-8B21-67C59CE95933}" destId="{D9D37A21-CEC8-4BE8-AE7A-34FE44B41985}" srcOrd="5" destOrd="0" presId="urn:microsoft.com/office/officeart/2005/8/layout/hProcess9"/>
    <dgm:cxn modelId="{0E71A962-486E-4FCF-9F94-F7B84402F2AD}" type="presParOf" srcId="{E571C390-ADC6-47E3-8B21-67C59CE95933}" destId="{2077B411-A882-4A46-A2C6-B27C77529575}" srcOrd="6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42DC-36EA-4EE0-8561-BCAFC8676BD8}" type="datetimeFigureOut">
              <a:rPr lang="ar-JO" smtClean="0"/>
              <a:pPr/>
              <a:t>22/06/1432</a:t>
            </a:fld>
            <a:endParaRPr lang="ar-JO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109F-716B-4FC2-BEF6-87BB6C91685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42DC-36EA-4EE0-8561-BCAFC8676BD8}" type="datetimeFigureOut">
              <a:rPr lang="ar-JO" smtClean="0"/>
              <a:pPr/>
              <a:t>22/06/1432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109F-716B-4FC2-BEF6-87BB6C91685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42DC-36EA-4EE0-8561-BCAFC8676BD8}" type="datetimeFigureOut">
              <a:rPr lang="ar-JO" smtClean="0"/>
              <a:pPr/>
              <a:t>22/06/1432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109F-716B-4FC2-BEF6-87BB6C91685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42DC-36EA-4EE0-8561-BCAFC8676BD8}" type="datetimeFigureOut">
              <a:rPr lang="ar-JO" smtClean="0"/>
              <a:pPr/>
              <a:t>22/06/1432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109F-716B-4FC2-BEF6-87BB6C91685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42DC-36EA-4EE0-8561-BCAFC8676BD8}" type="datetimeFigureOut">
              <a:rPr lang="ar-JO" smtClean="0"/>
              <a:pPr/>
              <a:t>22/06/1432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109F-716B-4FC2-BEF6-87BB6C91685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42DC-36EA-4EE0-8561-BCAFC8676BD8}" type="datetimeFigureOut">
              <a:rPr lang="ar-JO" smtClean="0"/>
              <a:pPr/>
              <a:t>22/06/1432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109F-716B-4FC2-BEF6-87BB6C91685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42DC-36EA-4EE0-8561-BCAFC8676BD8}" type="datetimeFigureOut">
              <a:rPr lang="ar-JO" smtClean="0"/>
              <a:pPr/>
              <a:t>22/06/1432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109F-716B-4FC2-BEF6-87BB6C91685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42DC-36EA-4EE0-8561-BCAFC8676BD8}" type="datetimeFigureOut">
              <a:rPr lang="ar-JO" smtClean="0"/>
              <a:pPr/>
              <a:t>22/06/1432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109F-716B-4FC2-BEF6-87BB6C91685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42DC-36EA-4EE0-8561-BCAFC8676BD8}" type="datetimeFigureOut">
              <a:rPr lang="ar-JO" smtClean="0"/>
              <a:pPr/>
              <a:t>22/06/1432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109F-716B-4FC2-BEF6-87BB6C91685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42DC-36EA-4EE0-8561-BCAFC8676BD8}" type="datetimeFigureOut">
              <a:rPr lang="ar-JO" smtClean="0"/>
              <a:pPr/>
              <a:t>22/06/1432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109F-716B-4FC2-BEF6-87BB6C916854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42DC-36EA-4EE0-8561-BCAFC8676BD8}" type="datetimeFigureOut">
              <a:rPr lang="ar-JO" smtClean="0"/>
              <a:pPr/>
              <a:t>22/06/1432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B6109F-716B-4FC2-BEF6-87BB6C916854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8A42DC-36EA-4EE0-8561-BCAFC8676BD8}" type="datetimeFigureOut">
              <a:rPr lang="ar-JO" smtClean="0"/>
              <a:pPr/>
              <a:t>22/06/1432</a:t>
            </a:fld>
            <a:endParaRPr lang="ar-JO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B6109F-716B-4FC2-BEF6-87BB6C916854}" type="slidenum">
              <a:rPr lang="ar-JO" smtClean="0"/>
              <a:pPr/>
              <a:t>‹#›</a:t>
            </a:fld>
            <a:endParaRPr lang="ar-JO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C:\Users\design-tec\Desktop\sarahhhhhhhhhhhhhhhhhhhhhhhhhhh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357158" y="4214818"/>
            <a:ext cx="70009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000" b="1" dirty="0" smtClean="0"/>
              <a:t>Supervisor: </a:t>
            </a:r>
            <a:r>
              <a:rPr lang="en-US" sz="4000" b="1" dirty="0" err="1" smtClean="0"/>
              <a:t>Falah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Mahmmoud</a:t>
            </a:r>
            <a:r>
              <a:rPr lang="en-US" sz="4000" b="1" dirty="0" smtClean="0"/>
              <a:t> </a:t>
            </a:r>
            <a:endParaRPr lang="ar-JO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Collpitts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 Oscillator</a:t>
            </a:r>
            <a:endParaRPr lang="ar-JO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596" y="1857364"/>
            <a:ext cx="41434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71472" y="171448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en-US" dirty="0" smtClean="0">
                <a:latin typeface="Cambria" pitchFamily="18" charset="0"/>
              </a:rPr>
              <a:t>*Directly connected to power source</a:t>
            </a:r>
          </a:p>
          <a:p>
            <a:pPr algn="l">
              <a:buClr>
                <a:schemeClr val="accent2"/>
              </a:buClr>
            </a:pPr>
            <a:endParaRPr lang="en-US" dirty="0" smtClean="0">
              <a:latin typeface="Cambria" pitchFamily="18" charset="0"/>
            </a:endParaRPr>
          </a:p>
          <a:p>
            <a:pPr algn="l">
              <a:buClr>
                <a:schemeClr val="accent2"/>
              </a:buClr>
            </a:pPr>
            <a:r>
              <a:rPr lang="en-US" dirty="0" smtClean="0">
                <a:latin typeface="Cambria" pitchFamily="18" charset="0"/>
              </a:rPr>
              <a:t> *Creates output AC signal at designed frequency.</a:t>
            </a:r>
          </a:p>
          <a:p>
            <a:pPr algn="l">
              <a:buClr>
                <a:schemeClr val="accent2"/>
              </a:buClr>
            </a:pPr>
            <a:endParaRPr lang="en-US" dirty="0" smtClean="0">
              <a:latin typeface="Cambria" pitchFamily="18" charset="0"/>
            </a:endParaRPr>
          </a:p>
          <a:p>
            <a:pPr algn="l">
              <a:buClr>
                <a:schemeClr val="accent2"/>
              </a:buClr>
            </a:pPr>
            <a:r>
              <a:rPr lang="ar-JO" dirty="0" smtClean="0">
                <a:latin typeface="Cambria" pitchFamily="18" charset="0"/>
              </a:rPr>
              <a:t>.</a:t>
            </a:r>
            <a:r>
              <a:rPr lang="en-US" dirty="0" smtClean="0">
                <a:latin typeface="Cambria" pitchFamily="18" charset="0"/>
              </a:rPr>
              <a:t>* Extremely robust</a:t>
            </a:r>
          </a:p>
          <a:p>
            <a:pPr algn="l">
              <a:buClr>
                <a:schemeClr val="accent2"/>
              </a:buClr>
            </a:pPr>
            <a:endParaRPr lang="en-US" dirty="0" smtClean="0">
              <a:latin typeface="Cambria" pitchFamily="18" charset="0"/>
            </a:endParaRPr>
          </a:p>
          <a:p>
            <a:pPr algn="l">
              <a:buClr>
                <a:schemeClr val="accent2"/>
              </a:buClr>
            </a:pPr>
            <a:r>
              <a:rPr lang="en-US" dirty="0" smtClean="0">
                <a:latin typeface="Cambria" pitchFamily="18" charset="0"/>
              </a:rPr>
              <a:t> *Directly connected to amplifier.</a:t>
            </a:r>
            <a:endParaRPr lang="ar-JO" dirty="0"/>
          </a:p>
        </p:txBody>
      </p:sp>
      <p:graphicFrame>
        <p:nvGraphicFramePr>
          <p:cNvPr id="6" name="Table 10"/>
          <p:cNvGraphicFramePr>
            <a:graphicFrameLocks noGrp="1"/>
          </p:cNvGraphicFramePr>
          <p:nvPr/>
        </p:nvGraphicFramePr>
        <p:xfrm>
          <a:off x="1214414" y="5072074"/>
          <a:ext cx="3174489" cy="971550"/>
        </p:xfrm>
        <a:graphic>
          <a:graphicData uri="http://schemas.openxmlformats.org/drawingml/2006/table">
            <a:tbl>
              <a:tblPr/>
              <a:tblGrid>
                <a:gridCol w="1391818"/>
                <a:gridCol w="1172559"/>
                <a:gridCol w="610112"/>
              </a:tblGrid>
              <a:tr h="2000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Collpitts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Components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Components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Value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Quantity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Variable Inductor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0.1 - 100 μ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Capacitors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100pF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Resistors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50/ 2.2k/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4357686" y="442913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http://www.biocrawler.com/w/images/f/f6/NPN_Colpitts_oscillator_collector_coil.png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Power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Amplifier</a:t>
            </a:r>
            <a:r>
              <a:rPr lang="en-US" b="1" u="sng" dirty="0" smtClean="0"/>
              <a:t>.</a:t>
            </a:r>
            <a:endParaRPr lang="ar-JO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Clr>
                <a:schemeClr val="accent2"/>
              </a:buClr>
              <a:buNone/>
            </a:pPr>
            <a:r>
              <a:rPr lang="en-US" sz="2000" dirty="0" smtClean="0">
                <a:latin typeface="Cambria" pitchFamily="18" charset="0"/>
              </a:rPr>
              <a:t>*</a:t>
            </a:r>
            <a:r>
              <a:rPr lang="en-US" sz="2000" dirty="0" err="1" smtClean="0">
                <a:latin typeface="Cambria" pitchFamily="18" charset="0"/>
              </a:rPr>
              <a:t>Collpitts</a:t>
            </a:r>
            <a:r>
              <a:rPr lang="en-US" sz="2000" dirty="0" smtClean="0">
                <a:latin typeface="Cambria" pitchFamily="18" charset="0"/>
              </a:rPr>
              <a:t> Oscillator provides small signal input</a:t>
            </a:r>
          </a:p>
          <a:p>
            <a:pPr algn="l">
              <a:buNone/>
            </a:pPr>
            <a:endParaRPr lang="en-US" sz="2000" dirty="0" smtClean="0">
              <a:latin typeface="Cambria" pitchFamily="18" charset="0"/>
            </a:endParaRPr>
          </a:p>
          <a:p>
            <a:pPr algn="l">
              <a:buClr>
                <a:schemeClr val="accent2"/>
              </a:buClr>
              <a:buNone/>
            </a:pPr>
            <a:r>
              <a:rPr lang="en-US" sz="2000" dirty="0" smtClean="0">
                <a:latin typeface="Cambria" pitchFamily="18" charset="0"/>
              </a:rPr>
              <a:t> *Can provide at least 30W output for 5-10MHz frequency</a:t>
            </a:r>
          </a:p>
          <a:p>
            <a:pPr algn="l">
              <a:buNone/>
            </a:pPr>
            <a:endParaRPr lang="en-US" sz="2000" dirty="0" smtClean="0">
              <a:latin typeface="Cambria" pitchFamily="18" charset="0"/>
            </a:endParaRPr>
          </a:p>
          <a:p>
            <a:pPr algn="l">
              <a:buClr>
                <a:schemeClr val="accent2"/>
              </a:buClr>
              <a:buNone/>
            </a:pPr>
            <a:r>
              <a:rPr lang="en-US" sz="2000" dirty="0" smtClean="0">
                <a:latin typeface="Cambria" pitchFamily="18" charset="0"/>
              </a:rPr>
              <a:t> *Directly Connected to single winding primary coil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ar-JO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929066"/>
            <a:ext cx="2286000" cy="256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2640" y="3857628"/>
            <a:ext cx="3811360" cy="264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321471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Oscillator circuit and</a:t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class D power amplifier:</a:t>
            </a:r>
            <a:endParaRPr lang="ar-J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85720" y="2428868"/>
            <a:ext cx="2630978" cy="3507971"/>
          </a:xfrm>
          <a:prstGeom prst="rect">
            <a:avLst/>
          </a:prstGeom>
        </p:spPr>
      </p:pic>
      <p:pic>
        <p:nvPicPr>
          <p:cNvPr id="5" name="Picture 4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16200000">
            <a:off x="4834929" y="1880189"/>
            <a:ext cx="3292078" cy="438943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214810" y="1214422"/>
            <a:ext cx="44291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 output is pure sinusoidal signal:</a:t>
            </a:r>
            <a:endParaRPr lang="ar-J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Another choice:</a:t>
            </a:r>
            <a:endParaRPr lang="ar-JO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600201"/>
            <a:ext cx="8258204" cy="3614750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High output power signal circuit: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JO" dirty="0"/>
          </a:p>
        </p:txBody>
      </p:sp>
      <p:pic>
        <p:nvPicPr>
          <p:cNvPr id="4" name="Picture 46" descr="http://www.solderingpoint.com/content/projects/hfpowerpp/images/sch.gif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5787" y="2128837"/>
            <a:ext cx="3571899" cy="2657485"/>
          </a:xfrm>
          <a:prstGeom prst="rect">
            <a:avLst/>
          </a:prstGeom>
          <a:noFill/>
          <a:ln>
            <a:noFill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4857760"/>
            <a:ext cx="72866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-In the circuit shown here you can create high frequency electromagnetic waves with very high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output power</a:t>
            </a:r>
            <a:r>
              <a:rPr lang="en-US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282" y="5500702"/>
            <a:ext cx="6864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-The </a:t>
            </a:r>
            <a:r>
              <a:rPr lang="en-US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requency Range from 200kHz to 10MHz was generated using this coil.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This  was the output of the previous circuit:</a:t>
            </a:r>
            <a:endParaRPr lang="ar-JO" b="1" dirty="0"/>
          </a:p>
        </p:txBody>
      </p:sp>
      <p:pic>
        <p:nvPicPr>
          <p:cNvPr id="4" name="Picture 4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16200000">
            <a:off x="2368778" y="131497"/>
            <a:ext cx="4335006" cy="8358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Wireless Channel</a:t>
            </a:r>
            <a:endParaRPr lang="ar-JO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b="1" dirty="0" smtClean="0"/>
              <a:t>Our attempts in building the coils 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l">
              <a:buNone/>
            </a:pPr>
            <a:endParaRPr lang="en-US" sz="1600" dirty="0" smtClean="0"/>
          </a:p>
          <a:p>
            <a:pPr algn="l">
              <a:buNone/>
            </a:pPr>
            <a:endParaRPr lang="en-US" sz="1600" dirty="0" smtClean="0"/>
          </a:p>
          <a:p>
            <a:pPr algn="l">
              <a:buNone/>
            </a:pPr>
            <a:endParaRPr lang="ar-JO" dirty="0"/>
          </a:p>
        </p:txBody>
      </p:sp>
      <p:sp>
        <p:nvSpPr>
          <p:cNvPr id="4" name="سهم إلى اليمين 3"/>
          <p:cNvSpPr/>
          <p:nvPr/>
        </p:nvSpPr>
        <p:spPr>
          <a:xfrm>
            <a:off x="500034" y="3429000"/>
            <a:ext cx="3857652" cy="2714644"/>
          </a:xfrm>
          <a:prstGeom prst="rightArrow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57158" y="4214818"/>
            <a:ext cx="1643074" cy="107157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Transmission Coil</a:t>
            </a:r>
            <a:endParaRPr lang="ar-JO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214546" y="4214818"/>
            <a:ext cx="1643074" cy="1143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Receiving Coil</a:t>
            </a:r>
            <a:endParaRPr lang="ar-JO" dirty="0"/>
          </a:p>
        </p:txBody>
      </p:sp>
      <p:pic>
        <p:nvPicPr>
          <p:cNvPr id="7" name="Picture 49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16200000">
            <a:off x="5393534" y="2393152"/>
            <a:ext cx="2571742" cy="4357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These were the certified coils:</a:t>
            </a:r>
            <a:endParaRPr lang="ar-JO" b="1" dirty="0"/>
          </a:p>
        </p:txBody>
      </p:sp>
      <p:pic>
        <p:nvPicPr>
          <p:cNvPr id="4" name="Picture 5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16200000">
            <a:off x="892944" y="2678900"/>
            <a:ext cx="2428893" cy="2500332"/>
          </a:xfrm>
          <a:prstGeom prst="rect">
            <a:avLst/>
          </a:prstGeom>
        </p:spPr>
      </p:pic>
      <p:pic>
        <p:nvPicPr>
          <p:cNvPr id="5" name="Picture 55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4500570"/>
            <a:ext cx="737462" cy="46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5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28794" y="4786322"/>
            <a:ext cx="737462" cy="46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:\صور المشروع\Image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285992"/>
            <a:ext cx="4643438" cy="3482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Receiving Side:</a:t>
            </a:r>
            <a:endParaRPr lang="ar-JO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Diagram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eeform 15"/>
          <p:cNvSpPr>
            <a:spLocks noChangeAspect="1"/>
          </p:cNvSpPr>
          <p:nvPr/>
        </p:nvSpPr>
        <p:spPr>
          <a:xfrm>
            <a:off x="714348" y="3429000"/>
            <a:ext cx="1329082" cy="217835"/>
          </a:xfrm>
          <a:custGeom>
            <a:avLst/>
            <a:gdLst>
              <a:gd name="connsiteX0" fmla="*/ 0 w 2953512"/>
              <a:gd name="connsiteY0" fmla="*/ 492252 h 1033272"/>
              <a:gd name="connsiteX1" fmla="*/ 438912 w 2953512"/>
              <a:gd name="connsiteY1" fmla="*/ 89916 h 1033272"/>
              <a:gd name="connsiteX2" fmla="*/ 1207008 w 2953512"/>
              <a:gd name="connsiteY2" fmla="*/ 1031748 h 1033272"/>
              <a:gd name="connsiteX3" fmla="*/ 1755648 w 2953512"/>
              <a:gd name="connsiteY3" fmla="*/ 99060 h 1033272"/>
              <a:gd name="connsiteX4" fmla="*/ 2414016 w 2953512"/>
              <a:gd name="connsiteY4" fmla="*/ 995172 h 1033272"/>
              <a:gd name="connsiteX5" fmla="*/ 2953512 w 2953512"/>
              <a:gd name="connsiteY5" fmla="*/ 53340 h 103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512" h="1033272">
                <a:moveTo>
                  <a:pt x="0" y="492252"/>
                </a:moveTo>
                <a:cubicBezTo>
                  <a:pt x="118872" y="246126"/>
                  <a:pt x="237744" y="0"/>
                  <a:pt x="438912" y="89916"/>
                </a:cubicBezTo>
                <a:cubicBezTo>
                  <a:pt x="640080" y="179832"/>
                  <a:pt x="987552" y="1030224"/>
                  <a:pt x="1207008" y="1031748"/>
                </a:cubicBezTo>
                <a:cubicBezTo>
                  <a:pt x="1426464" y="1033272"/>
                  <a:pt x="1554480" y="105156"/>
                  <a:pt x="1755648" y="99060"/>
                </a:cubicBezTo>
                <a:cubicBezTo>
                  <a:pt x="1956816" y="92964"/>
                  <a:pt x="2214372" y="1002792"/>
                  <a:pt x="2414016" y="995172"/>
                </a:cubicBezTo>
                <a:cubicBezTo>
                  <a:pt x="2613660" y="987552"/>
                  <a:pt x="2775204" y="208788"/>
                  <a:pt x="2953512" y="53340"/>
                </a:cubicBezTo>
              </a:path>
            </a:pathLst>
          </a:custGeom>
          <a:ln w="38100"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6"/>
          <p:cNvSpPr>
            <a:spLocks noChangeAspect="1"/>
          </p:cNvSpPr>
          <p:nvPr/>
        </p:nvSpPr>
        <p:spPr>
          <a:xfrm>
            <a:off x="2786050" y="3429000"/>
            <a:ext cx="619964" cy="328295"/>
          </a:xfrm>
          <a:custGeom>
            <a:avLst/>
            <a:gdLst>
              <a:gd name="connsiteX0" fmla="*/ 0 w 1033272"/>
              <a:gd name="connsiteY0" fmla="*/ 460248 h 969264"/>
              <a:gd name="connsiteX1" fmla="*/ 283464 w 1033272"/>
              <a:gd name="connsiteY1" fmla="*/ 76200 h 969264"/>
              <a:gd name="connsiteX2" fmla="*/ 768096 w 1033272"/>
              <a:gd name="connsiteY2" fmla="*/ 917448 h 969264"/>
              <a:gd name="connsiteX3" fmla="*/ 1033272 w 1033272"/>
              <a:gd name="connsiteY3" fmla="*/ 387096 h 96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272" h="969264">
                <a:moveTo>
                  <a:pt x="0" y="460248"/>
                </a:moveTo>
                <a:cubicBezTo>
                  <a:pt x="77724" y="230124"/>
                  <a:pt x="155448" y="0"/>
                  <a:pt x="283464" y="76200"/>
                </a:cubicBezTo>
                <a:cubicBezTo>
                  <a:pt x="411480" y="152400"/>
                  <a:pt x="643128" y="865632"/>
                  <a:pt x="768096" y="917448"/>
                </a:cubicBezTo>
                <a:cubicBezTo>
                  <a:pt x="893064" y="969264"/>
                  <a:pt x="979932" y="489204"/>
                  <a:pt x="1033272" y="387096"/>
                </a:cubicBezTo>
              </a:path>
            </a:pathLst>
          </a:custGeom>
          <a:ln w="34925"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17"/>
          <p:cNvCxnSpPr>
            <a:cxnSpLocks noChangeAspect="1"/>
          </p:cNvCxnSpPr>
          <p:nvPr/>
        </p:nvCxnSpPr>
        <p:spPr>
          <a:xfrm>
            <a:off x="3428992" y="3571876"/>
            <a:ext cx="548640" cy="0"/>
          </a:xfrm>
          <a:prstGeom prst="line">
            <a:avLst/>
          </a:prstGeom>
          <a:ln w="38100">
            <a:solidFill>
              <a:srgbClr val="F4EE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8"/>
          <p:cNvCxnSpPr>
            <a:cxnSpLocks noChangeAspect="1"/>
          </p:cNvCxnSpPr>
          <p:nvPr/>
        </p:nvCxnSpPr>
        <p:spPr>
          <a:xfrm>
            <a:off x="5000628" y="3643314"/>
            <a:ext cx="1219200" cy="0"/>
          </a:xfrm>
          <a:prstGeom prst="line">
            <a:avLst/>
          </a:prstGeom>
          <a:ln w="38100">
            <a:solidFill>
              <a:srgbClr val="F4EE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9"/>
          <p:cNvCxnSpPr>
            <a:cxnSpLocks noChangeAspect="1"/>
          </p:cNvCxnSpPr>
          <p:nvPr/>
        </p:nvCxnSpPr>
        <p:spPr>
          <a:xfrm>
            <a:off x="7143768" y="3643314"/>
            <a:ext cx="1219200" cy="0"/>
          </a:xfrm>
          <a:prstGeom prst="line">
            <a:avLst/>
          </a:prstGeom>
          <a:ln w="38100">
            <a:solidFill>
              <a:srgbClr val="F4EE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Full wave Rectifier:</a:t>
            </a:r>
            <a:endParaRPr lang="ar-JO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ar-JO" dirty="0" smtClean="0"/>
              <a:t> </a:t>
            </a:r>
            <a:endParaRPr lang="ar-JO" dirty="0"/>
          </a:p>
        </p:txBody>
      </p:sp>
      <p:sp>
        <p:nvSpPr>
          <p:cNvPr id="4" name="عنوان 3"/>
          <p:cNvSpPr txBox="1">
            <a:spLocks/>
          </p:cNvSpPr>
          <p:nvPr/>
        </p:nvSpPr>
        <p:spPr>
          <a:xfrm>
            <a:off x="571472" y="357166"/>
            <a:ext cx="7772400" cy="147002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عنوان فرعي 4"/>
          <p:cNvSpPr txBox="1">
            <a:spLocks/>
          </p:cNvSpPr>
          <p:nvPr/>
        </p:nvSpPr>
        <p:spPr>
          <a:xfrm>
            <a:off x="285720" y="1571612"/>
            <a:ext cx="7929618" cy="135732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000" dirty="0" smtClean="0">
              <a:latin typeface="Cambria" pitchFamily="18" charset="0"/>
            </a:endParaRP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000" dirty="0" smtClean="0">
              <a:latin typeface="Cambria" pitchFamily="18" charset="0"/>
            </a:endParaRP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000" dirty="0" smtClean="0">
                <a:latin typeface="Cambria" pitchFamily="18" charset="0"/>
              </a:rPr>
              <a:t>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Will be directly connected to single winding secondary coil.</a:t>
            </a: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-Rectifier must handle MHz frequency and up to 15W</a:t>
            </a:r>
            <a:endParaRPr kumimoji="0" lang="ar-JO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57224" y="357187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endParaRPr lang="ar-J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91" y="3374123"/>
            <a:ext cx="5753089" cy="127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357158" y="5000636"/>
            <a:ext cx="79296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/>
              <a:t>http://upload.wikimedia.org/wikipedia/commons/c/cc/Gratz.rectifier.en.png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Voltage Regulator:</a:t>
            </a:r>
            <a:endParaRPr lang="ar-JO" b="1" u="sng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>
                <a:schemeClr val="accent2"/>
              </a:buClr>
              <a:buSzPct val="100000"/>
              <a:buNone/>
            </a:pPr>
            <a:r>
              <a:rPr lang="en-US" sz="2800" dirty="0" smtClean="0">
                <a:latin typeface="Cambria" pitchFamily="18" charset="0"/>
              </a:rPr>
              <a:t>-Will connect directly to rectifier.</a:t>
            </a:r>
          </a:p>
          <a:p>
            <a:pPr algn="l">
              <a:buClr>
                <a:schemeClr val="accent2"/>
              </a:buClr>
              <a:buSzPct val="100000"/>
              <a:buNone/>
            </a:pPr>
            <a:r>
              <a:rPr lang="en-US" sz="2800" dirty="0" smtClean="0">
                <a:latin typeface="Cambria" pitchFamily="18" charset="0"/>
              </a:rPr>
              <a:t>-Will provide 10W 5V dc output for charging device.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• Input Voltage: 3V to 30V</a:t>
            </a:r>
            <a:br>
              <a:rPr lang="en-US" dirty="0" smtClean="0"/>
            </a:br>
            <a:r>
              <a:rPr lang="en-US" dirty="0" smtClean="0"/>
              <a:t>• Output Voltage: 1.25 to 13V</a:t>
            </a:r>
            <a:br>
              <a:rPr lang="en-US" dirty="0" smtClean="0"/>
            </a:br>
            <a:r>
              <a:rPr lang="en-US" dirty="0" smtClean="0"/>
              <a:t>• Output Power: 10W</a:t>
            </a:r>
            <a:br>
              <a:rPr lang="en-US" dirty="0" smtClean="0"/>
            </a:br>
            <a:r>
              <a:rPr lang="en-US" dirty="0" smtClean="0"/>
              <a:t>• Output Amp: 1.5A (Not over 10W)</a:t>
            </a:r>
          </a:p>
          <a:p>
            <a:pPr algn="l">
              <a:buNone/>
            </a:pPr>
            <a:endParaRPr lang="ar-JO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429000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4357686" y="5929330"/>
            <a:ext cx="457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http://www.robotshop.us/dimension-engineering-de-swadj-1.html?utm_source=google&amp;utm_medium=base&amp;utm_campaign=jos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Brief History about WPT.</a:t>
            </a:r>
            <a:endParaRPr lang="ar-JO" b="1" u="sng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71950" lvl="8" indent="-514350" algn="l">
              <a:buNone/>
            </a:pPr>
            <a:r>
              <a:rPr lang="en-US" b="1" dirty="0" smtClean="0"/>
              <a:t>*</a:t>
            </a:r>
            <a:r>
              <a:rPr lang="en-US" sz="1800" b="1" dirty="0" smtClean="0"/>
              <a:t>The first existence was in 1990 by </a:t>
            </a:r>
            <a:r>
              <a:rPr lang="en-US" sz="1800" b="1" dirty="0" err="1" smtClean="0"/>
              <a:t>Nickola</a:t>
            </a:r>
            <a:r>
              <a:rPr lang="en-US" sz="1800" b="1" dirty="0" smtClean="0"/>
              <a:t> Tesla.</a:t>
            </a:r>
          </a:p>
          <a:p>
            <a:pPr marL="4171950" lvl="8" indent="-514350" algn="l">
              <a:buNone/>
            </a:pPr>
            <a:r>
              <a:rPr lang="en-US" sz="1800" b="1" dirty="0" smtClean="0"/>
              <a:t>*Wireless power transmission with microwaves by Brown  in 1960.</a:t>
            </a:r>
          </a:p>
          <a:p>
            <a:pPr marL="4171950" lvl="8" indent="-514350" algn="l">
              <a:buNone/>
            </a:pPr>
            <a:r>
              <a:rPr lang="en-US" sz="1800" b="1" dirty="0" smtClean="0"/>
              <a:t>*Developing </a:t>
            </a:r>
            <a:r>
              <a:rPr lang="en-US" sz="1800" b="1" dirty="0" err="1" smtClean="0"/>
              <a:t>Rectenna</a:t>
            </a:r>
            <a:r>
              <a:rPr lang="en-US" sz="1800" b="1" dirty="0" smtClean="0"/>
              <a:t> which make it to succeed in MPT in1964.</a:t>
            </a:r>
          </a:p>
          <a:p>
            <a:pPr marL="4171950" lvl="8" indent="-514350" algn="l">
              <a:buNone/>
            </a:pPr>
            <a:r>
              <a:rPr lang="en-US" sz="1800" b="1" dirty="0" smtClean="0"/>
              <a:t>*In 1980’s Japanese began their researches in this subject.</a:t>
            </a:r>
          </a:p>
          <a:p>
            <a:pPr marL="4171950" lvl="8" indent="-514350" algn="l">
              <a:buNone/>
            </a:pPr>
            <a:r>
              <a:rPr lang="en-US" sz="1800" b="1" dirty="0" smtClean="0"/>
              <a:t>*In 1987 Canadian group succeeded fuel-free airplane flight experiment with MPT called SHARP.</a:t>
            </a:r>
          </a:p>
          <a:p>
            <a:pPr marL="4171950" lvl="8" indent="-514350" algn="l">
              <a:buNone/>
            </a:pPr>
            <a:r>
              <a:rPr lang="en-US" sz="1800" b="1" dirty="0" smtClean="0"/>
              <a:t>*after 1995 Japanese and European developed many technologies </a:t>
            </a:r>
          </a:p>
          <a:p>
            <a:pPr marL="4171950" lvl="8" indent="-514350" algn="l">
              <a:buNone/>
            </a:pPr>
            <a:endParaRPr lang="en-US" b="1" dirty="0" smtClean="0"/>
          </a:p>
          <a:p>
            <a:pPr marL="4171950" lvl="8" indent="-514350" algn="l">
              <a:buNone/>
            </a:pPr>
            <a:endParaRPr lang="en-US" b="1" dirty="0" smtClean="0"/>
          </a:p>
          <a:p>
            <a:pPr marL="4171950" lvl="8" indent="-514350" algn="l">
              <a:buNone/>
            </a:pPr>
            <a:endParaRPr lang="ar-JO" b="1" dirty="0" smtClean="0"/>
          </a:p>
          <a:p>
            <a:pPr algn="l">
              <a:buNone/>
            </a:pPr>
            <a:endParaRPr lang="ar-JO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YOU..</a:t>
            </a:r>
            <a:br>
              <a:rPr lang="en-US" dirty="0" smtClean="0"/>
            </a:br>
            <a:r>
              <a:rPr lang="en-US" dirty="0" smtClean="0"/>
              <a:t>Please feel free for any questions...</a:t>
            </a:r>
            <a:endParaRPr lang="ar-J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224881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Why Wireless Power Transmission??</a:t>
            </a:r>
            <a:endParaRPr lang="ar-JO" b="1" u="sng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571612"/>
            <a:ext cx="262889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429132"/>
            <a:ext cx="2428892" cy="15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ربع نص 10"/>
          <p:cNvSpPr txBox="1"/>
          <p:nvPr/>
        </p:nvSpPr>
        <p:spPr>
          <a:xfrm>
            <a:off x="500034" y="2000240"/>
            <a:ext cx="564360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800" b="1" dirty="0" smtClean="0"/>
              <a:t>It is much better than disposal batteries.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b="1" dirty="0" smtClean="0"/>
              <a:t>Simply, wires are noisy!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b="1" dirty="0" smtClean="0">
                <a:latin typeface="Cambria" pitchFamily="18" charset="0"/>
              </a:rPr>
              <a:t>Convenience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b="1" dirty="0" smtClean="0">
                <a:latin typeface="Cambria" pitchFamily="18" charset="0"/>
              </a:rPr>
              <a:t>Reduces clutter in workspaces, homes, etc.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b="1" dirty="0" smtClean="0">
                <a:latin typeface="Cambria" pitchFamily="18" charset="0"/>
              </a:rPr>
              <a:t>Variety of Applications</a:t>
            </a:r>
          </a:p>
          <a:p>
            <a:pPr algn="l" rtl="0">
              <a:buFontTx/>
              <a:buChar char="-"/>
            </a:pPr>
            <a:endParaRPr lang="ar-JO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What about safety??</a:t>
            </a:r>
            <a:endParaRPr lang="ar-JO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pitchFamily="34" charset="0"/>
              <a:buChar char="•"/>
            </a:pPr>
            <a:r>
              <a:rPr lang="en-US" sz="2400" b="1" dirty="0" smtClean="0"/>
              <a:t>Non-radiative power transfer  uses magnetic near field.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/>
              <a:t>Magnetic fields are safe for people and animals.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/>
              <a:t>Highly resonant coupling minimizes energy transfer to “off – resonant” objects.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err="1" smtClean="0"/>
              <a:t>WiTricity</a:t>
            </a:r>
            <a:r>
              <a:rPr lang="en-US" sz="2400" b="1" dirty="0" smtClean="0"/>
              <a:t> systems are designed to meet int’l safety guidelines.</a:t>
            </a:r>
          </a:p>
          <a:p>
            <a:pPr algn="l" rtl="0">
              <a:buFont typeface="Arial" pitchFamily="34" charset="0"/>
              <a:buChar char="•"/>
            </a:pPr>
            <a:endParaRPr lang="ar-JO" sz="2400" b="1" dirty="0" smtClean="0"/>
          </a:p>
          <a:p>
            <a:pPr algn="l">
              <a:buNone/>
            </a:pPr>
            <a:endParaRPr lang="ar-JO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4500570"/>
            <a:ext cx="733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500570"/>
            <a:ext cx="257176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714884"/>
            <a:ext cx="10668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072074"/>
            <a:ext cx="243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How </a:t>
            </a: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Wi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tricity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 technology work??</a:t>
            </a:r>
            <a:endParaRPr lang="ar-JO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365760" algn="l" rtl="0">
              <a:spcAft>
                <a:spcPts val="1200"/>
              </a:spcAft>
              <a:buClr>
                <a:srgbClr val="C00000"/>
              </a:buClr>
            </a:pPr>
            <a:r>
              <a:rPr lang="en-US" sz="2000" b="1" dirty="0" smtClean="0"/>
              <a:t>AC power is supplied at the system operating frequency</a:t>
            </a:r>
          </a:p>
          <a:p>
            <a:pPr marL="365760" indent="-365760" algn="l" rtl="0">
              <a:spcAft>
                <a:spcPts val="1200"/>
              </a:spcAft>
              <a:buClr>
                <a:srgbClr val="C00000"/>
              </a:buClr>
            </a:pPr>
            <a:r>
              <a:rPr lang="en-US" sz="2000" b="1" dirty="0" smtClean="0"/>
              <a:t>The inductor and capacitor are chosen so that they resonate at the operating frequency, creating a much larger magnetic field</a:t>
            </a:r>
          </a:p>
          <a:p>
            <a:pPr marL="365760" indent="-365760" algn="l" rtl="0">
              <a:spcAft>
                <a:spcPts val="1200"/>
              </a:spcAft>
              <a:buClr>
                <a:srgbClr val="C00000"/>
              </a:buClr>
            </a:pPr>
            <a:endParaRPr lang="en-US" sz="2000" b="1" dirty="0" smtClean="0"/>
          </a:p>
          <a:p>
            <a:pPr marL="365760" indent="-365760" algn="l" rtl="0">
              <a:spcAft>
                <a:spcPts val="1200"/>
              </a:spcAft>
              <a:buClr>
                <a:srgbClr val="C00000"/>
              </a:buClr>
            </a:pPr>
            <a:r>
              <a:rPr lang="en-US" sz="2000" b="1" dirty="0" smtClean="0"/>
              <a:t>By placing a resonant receiver within the magnetic field, a resonant circuit is created</a:t>
            </a:r>
          </a:p>
          <a:p>
            <a:pPr marL="365760" indent="-365760" algn="l" rtl="0">
              <a:spcAft>
                <a:spcPts val="1200"/>
              </a:spcAft>
              <a:buClr>
                <a:srgbClr val="C00000"/>
              </a:buClr>
            </a:pPr>
            <a:r>
              <a:rPr lang="en-US" sz="2000" b="1" dirty="0" smtClean="0"/>
              <a:t>This resonant circuit allows the system to pass voltage </a:t>
            </a:r>
            <a:r>
              <a:rPr lang="en-US" sz="2000" b="1" i="1" dirty="0" smtClean="0"/>
              <a:t>and </a:t>
            </a:r>
            <a:r>
              <a:rPr lang="en-US" sz="2000" b="1" dirty="0" smtClean="0"/>
              <a:t>current to the receiver over significant separation distance</a:t>
            </a:r>
          </a:p>
          <a:p>
            <a:pPr marL="365760" indent="-365760" algn="l" rtl="0">
              <a:spcAft>
                <a:spcPts val="1200"/>
              </a:spcAft>
              <a:buClr>
                <a:srgbClr val="C00000"/>
              </a:buClr>
            </a:pPr>
            <a:endParaRPr lang="ar-JO" sz="2000" b="1" dirty="0"/>
          </a:p>
        </p:txBody>
      </p:sp>
      <p:pic>
        <p:nvPicPr>
          <p:cNvPr id="4" name="Picture 2" descr="f = { \omega \over 2 \pi } = {1 \over {2 \pi \sqrt{LC}}}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14686"/>
            <a:ext cx="2114145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Requirements of our project.</a:t>
            </a:r>
            <a:endParaRPr lang="ar-JO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30000"/>
              </a:lnSpc>
              <a:buClr>
                <a:schemeClr val="accent2"/>
              </a:buClr>
              <a:buSzPct val="100000"/>
            </a:pPr>
            <a:r>
              <a:rPr lang="en-US" b="1" dirty="0" smtClean="0">
                <a:latin typeface="Cambria" pitchFamily="18" charset="0"/>
              </a:rPr>
              <a:t>Transmit power wirelessly at least 20 inches </a:t>
            </a:r>
          </a:p>
          <a:p>
            <a:pPr algn="l" rtl="0">
              <a:lnSpc>
                <a:spcPct val="130000"/>
              </a:lnSpc>
              <a:buClr>
                <a:schemeClr val="accent2"/>
              </a:buClr>
              <a:buSzPct val="100000"/>
            </a:pPr>
            <a:r>
              <a:rPr lang="en-US" b="1" dirty="0" smtClean="0">
                <a:latin typeface="Cambria" pitchFamily="18" charset="0"/>
              </a:rPr>
              <a:t>Produce 5-V / 10W output to receivers</a:t>
            </a:r>
          </a:p>
          <a:p>
            <a:pPr algn="l" rtl="0">
              <a:lnSpc>
                <a:spcPct val="130000"/>
              </a:lnSpc>
              <a:buClr>
                <a:schemeClr val="accent2"/>
              </a:buClr>
              <a:buSzPct val="100000"/>
            </a:pPr>
            <a:r>
              <a:rPr lang="en-US" b="1" dirty="0" smtClean="0">
                <a:latin typeface="Cambria" pitchFamily="18" charset="0"/>
              </a:rPr>
              <a:t>Transmission frequency should be greater than 2MHz</a:t>
            </a:r>
          </a:p>
          <a:p>
            <a:pPr algn="l" rtl="0">
              <a:lnSpc>
                <a:spcPct val="130000"/>
              </a:lnSpc>
              <a:buClr>
                <a:schemeClr val="accent2"/>
              </a:buClr>
              <a:buSzPct val="100000"/>
            </a:pPr>
            <a:r>
              <a:rPr lang="en-US" b="1" dirty="0" smtClean="0">
                <a:latin typeface="Cambria" pitchFamily="18" charset="0"/>
              </a:rPr>
              <a:t>System must utilize Magnetic Induction</a:t>
            </a:r>
          </a:p>
          <a:p>
            <a:pPr algn="l" rtl="0">
              <a:lnSpc>
                <a:spcPct val="130000"/>
              </a:lnSpc>
              <a:buClr>
                <a:schemeClr val="accent2"/>
              </a:buClr>
              <a:buSzPct val="100000"/>
            </a:pPr>
            <a:r>
              <a:rPr lang="en-US" b="1" dirty="0" smtClean="0">
                <a:latin typeface="Cambria" pitchFamily="18" charset="0"/>
              </a:rPr>
              <a:t>Primary side must plug into a wall outlet</a:t>
            </a:r>
          </a:p>
          <a:p>
            <a:pPr algn="l" rtl="0">
              <a:lnSpc>
                <a:spcPct val="130000"/>
              </a:lnSpc>
              <a:buClr>
                <a:schemeClr val="accent2"/>
              </a:buClr>
              <a:buSzPct val="100000"/>
            </a:pPr>
            <a:r>
              <a:rPr lang="en-US" b="1" dirty="0" smtClean="0">
                <a:latin typeface="Cambria" pitchFamily="18" charset="0"/>
              </a:rPr>
              <a:t>Must charge a device</a:t>
            </a:r>
          </a:p>
          <a:p>
            <a:pPr algn="l" rtl="0">
              <a:lnSpc>
                <a:spcPct val="130000"/>
              </a:lnSpc>
              <a:buClr>
                <a:schemeClr val="accent2"/>
              </a:buClr>
              <a:buSzPct val="100000"/>
            </a:pPr>
            <a:r>
              <a:rPr lang="en-US" b="1" dirty="0" smtClean="0">
                <a:latin typeface="Cambria" pitchFamily="18" charset="0"/>
              </a:rPr>
              <a:t>(Sub-project) Must have testing device</a:t>
            </a:r>
          </a:p>
          <a:p>
            <a:pPr algn="l" rtl="0"/>
            <a:endParaRPr lang="ar-J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Design Components</a:t>
            </a:r>
            <a:endParaRPr lang="ar-JO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Full System Schematic</a:t>
            </a:r>
            <a:endParaRPr lang="ar-JO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  <a:latin typeface="Book Antiqua" pitchFamily="18" charset="0"/>
              </a:rPr>
              <a:t>Source Side</a:t>
            </a:r>
          </a:p>
          <a:p>
            <a:pPr algn="l">
              <a:buNone/>
            </a:pPr>
            <a:endParaRPr lang="ar-JO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BB8FC29-BB90-43FD-8865-CC6ECF02558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74638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68758"/>
            <a:ext cx="4319585" cy="238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37814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286256"/>
            <a:ext cx="36385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Transmission Side</a:t>
            </a:r>
            <a:endParaRPr lang="ar-JO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ar-JO" dirty="0" smtClean="0"/>
              <a:t> </a:t>
            </a:r>
          </a:p>
          <a:p>
            <a:pPr>
              <a:buNone/>
            </a:pPr>
            <a:endParaRPr lang="ar-JO" dirty="0"/>
          </a:p>
        </p:txBody>
      </p:sp>
      <p:sp>
        <p:nvSpPr>
          <p:cNvPr id="4" name="سهم إلى اليمين 3"/>
          <p:cNvSpPr/>
          <p:nvPr/>
        </p:nvSpPr>
        <p:spPr>
          <a:xfrm>
            <a:off x="285720" y="1428712"/>
            <a:ext cx="8572560" cy="542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3000372"/>
            <a:ext cx="1500198" cy="17859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DC- Source</a:t>
            </a:r>
          </a:p>
          <a:p>
            <a:pPr algn="ctr"/>
            <a:r>
              <a:rPr lang="en-US" dirty="0" smtClean="0"/>
              <a:t>10-24 v</a:t>
            </a:r>
            <a:endParaRPr lang="ar-JO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428860" y="3000372"/>
            <a:ext cx="1571636" cy="18573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Collpit</a:t>
            </a:r>
            <a:r>
              <a:rPr lang="en-US" dirty="0" smtClean="0"/>
              <a:t> Oscillator</a:t>
            </a:r>
            <a:endParaRPr lang="ar-JO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286248" y="3000372"/>
            <a:ext cx="1500198" cy="18573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Power Amplifier</a:t>
            </a:r>
            <a:endParaRPr lang="ar-JO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215074" y="3000372"/>
            <a:ext cx="1500198" cy="18573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Primary Coil</a:t>
            </a:r>
            <a:endParaRPr lang="ar-JO" dirty="0"/>
          </a:p>
        </p:txBody>
      </p:sp>
      <p:cxnSp>
        <p:nvCxnSpPr>
          <p:cNvPr id="10" name="Straight Connector 9"/>
          <p:cNvCxnSpPr>
            <a:cxnSpLocks noChangeAspect="1"/>
          </p:cNvCxnSpPr>
          <p:nvPr/>
        </p:nvCxnSpPr>
        <p:spPr>
          <a:xfrm>
            <a:off x="785786" y="3286124"/>
            <a:ext cx="990600" cy="0"/>
          </a:xfrm>
          <a:prstGeom prst="line">
            <a:avLst/>
          </a:prstGeom>
          <a:ln w="38100">
            <a:solidFill>
              <a:srgbClr val="F4EE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>
            <a:cxnSpLocks noChangeAspect="1"/>
          </p:cNvCxnSpPr>
          <p:nvPr/>
        </p:nvCxnSpPr>
        <p:spPr>
          <a:xfrm>
            <a:off x="2643174" y="3357562"/>
            <a:ext cx="548640" cy="0"/>
          </a:xfrm>
          <a:prstGeom prst="line">
            <a:avLst/>
          </a:prstGeom>
          <a:ln w="38100">
            <a:solidFill>
              <a:srgbClr val="F4EE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7"/>
          <p:cNvSpPr>
            <a:spLocks noChangeAspect="1"/>
          </p:cNvSpPr>
          <p:nvPr/>
        </p:nvSpPr>
        <p:spPr>
          <a:xfrm>
            <a:off x="3214678" y="3214686"/>
            <a:ext cx="619964" cy="381000"/>
          </a:xfrm>
          <a:custGeom>
            <a:avLst/>
            <a:gdLst>
              <a:gd name="connsiteX0" fmla="*/ 0 w 1033272"/>
              <a:gd name="connsiteY0" fmla="*/ 460248 h 969264"/>
              <a:gd name="connsiteX1" fmla="*/ 283464 w 1033272"/>
              <a:gd name="connsiteY1" fmla="*/ 76200 h 969264"/>
              <a:gd name="connsiteX2" fmla="*/ 768096 w 1033272"/>
              <a:gd name="connsiteY2" fmla="*/ 917448 h 969264"/>
              <a:gd name="connsiteX3" fmla="*/ 1033272 w 1033272"/>
              <a:gd name="connsiteY3" fmla="*/ 387096 h 96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272" h="969264">
                <a:moveTo>
                  <a:pt x="0" y="460248"/>
                </a:moveTo>
                <a:cubicBezTo>
                  <a:pt x="77724" y="230124"/>
                  <a:pt x="155448" y="0"/>
                  <a:pt x="283464" y="76200"/>
                </a:cubicBezTo>
                <a:cubicBezTo>
                  <a:pt x="411480" y="152400"/>
                  <a:pt x="643128" y="865632"/>
                  <a:pt x="768096" y="917448"/>
                </a:cubicBezTo>
                <a:cubicBezTo>
                  <a:pt x="893064" y="969264"/>
                  <a:pt x="979932" y="489204"/>
                  <a:pt x="1033272" y="387096"/>
                </a:cubicBezTo>
              </a:path>
            </a:pathLst>
          </a:custGeom>
          <a:ln w="34925"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/>
          <p:cNvSpPr>
            <a:spLocks noChangeAspect="1"/>
          </p:cNvSpPr>
          <p:nvPr/>
        </p:nvSpPr>
        <p:spPr>
          <a:xfrm>
            <a:off x="4572000" y="3143248"/>
            <a:ext cx="906783" cy="578554"/>
          </a:xfrm>
          <a:custGeom>
            <a:avLst/>
            <a:gdLst>
              <a:gd name="connsiteX0" fmla="*/ 0 w 2286000"/>
              <a:gd name="connsiteY0" fmla="*/ 786384 h 1588008"/>
              <a:gd name="connsiteX1" fmla="*/ 256032 w 2286000"/>
              <a:gd name="connsiteY1" fmla="*/ 438912 h 1588008"/>
              <a:gd name="connsiteX2" fmla="*/ 704088 w 2286000"/>
              <a:gd name="connsiteY2" fmla="*/ 1088136 h 1588008"/>
              <a:gd name="connsiteX3" fmla="*/ 1216152 w 2286000"/>
              <a:gd name="connsiteY3" fmla="*/ 91440 h 1588008"/>
              <a:gd name="connsiteX4" fmla="*/ 1773936 w 2286000"/>
              <a:gd name="connsiteY4" fmla="*/ 1572768 h 1588008"/>
              <a:gd name="connsiteX5" fmla="*/ 2286000 w 2286000"/>
              <a:gd name="connsiteY5" fmla="*/ 0 h 1588008"/>
              <a:gd name="connsiteX0" fmla="*/ 0 w 2286000"/>
              <a:gd name="connsiteY0" fmla="*/ 786384 h 1615101"/>
              <a:gd name="connsiteX1" fmla="*/ 256032 w 2286000"/>
              <a:gd name="connsiteY1" fmla="*/ 438912 h 1615101"/>
              <a:gd name="connsiteX2" fmla="*/ 704088 w 2286000"/>
              <a:gd name="connsiteY2" fmla="*/ 1088136 h 1615101"/>
              <a:gd name="connsiteX3" fmla="*/ 1329846 w 2286000"/>
              <a:gd name="connsiteY3" fmla="*/ 254000 h 1615101"/>
              <a:gd name="connsiteX4" fmla="*/ 1773936 w 2286000"/>
              <a:gd name="connsiteY4" fmla="*/ 1572768 h 1615101"/>
              <a:gd name="connsiteX5" fmla="*/ 2286000 w 2286000"/>
              <a:gd name="connsiteY5" fmla="*/ 0 h 1615101"/>
              <a:gd name="connsiteX0" fmla="*/ 0 w 2286000"/>
              <a:gd name="connsiteY0" fmla="*/ 786384 h 1615101"/>
              <a:gd name="connsiteX1" fmla="*/ 256032 w 2286000"/>
              <a:gd name="connsiteY1" fmla="*/ 438912 h 1615101"/>
              <a:gd name="connsiteX2" fmla="*/ 704088 w 2286000"/>
              <a:gd name="connsiteY2" fmla="*/ 1088136 h 1615101"/>
              <a:gd name="connsiteX3" fmla="*/ 1163615 w 2286000"/>
              <a:gd name="connsiteY3" fmla="*/ 254000 h 1615101"/>
              <a:gd name="connsiteX4" fmla="*/ 1773936 w 2286000"/>
              <a:gd name="connsiteY4" fmla="*/ 1572768 h 1615101"/>
              <a:gd name="connsiteX5" fmla="*/ 2286000 w 2286000"/>
              <a:gd name="connsiteY5" fmla="*/ 0 h 1615101"/>
              <a:gd name="connsiteX0" fmla="*/ 0 w 2286000"/>
              <a:gd name="connsiteY0" fmla="*/ 786384 h 1439333"/>
              <a:gd name="connsiteX1" fmla="*/ 256032 w 2286000"/>
              <a:gd name="connsiteY1" fmla="*/ 438912 h 1439333"/>
              <a:gd name="connsiteX2" fmla="*/ 704088 w 2286000"/>
              <a:gd name="connsiteY2" fmla="*/ 1088136 h 1439333"/>
              <a:gd name="connsiteX3" fmla="*/ 1163615 w 2286000"/>
              <a:gd name="connsiteY3" fmla="*/ 254000 h 1439333"/>
              <a:gd name="connsiteX4" fmla="*/ 1828538 w 2286000"/>
              <a:gd name="connsiteY4" fmla="*/ 1396999 h 1439333"/>
              <a:gd name="connsiteX5" fmla="*/ 2286000 w 2286000"/>
              <a:gd name="connsiteY5" fmla="*/ 0 h 1439333"/>
              <a:gd name="connsiteX0" fmla="*/ 0 w 2327230"/>
              <a:gd name="connsiteY0" fmla="*/ 583861 h 1194476"/>
              <a:gd name="connsiteX1" fmla="*/ 256032 w 2327230"/>
              <a:gd name="connsiteY1" fmla="*/ 236389 h 1194476"/>
              <a:gd name="connsiteX2" fmla="*/ 704088 w 2327230"/>
              <a:gd name="connsiteY2" fmla="*/ 885613 h 1194476"/>
              <a:gd name="connsiteX3" fmla="*/ 1163615 w 2327230"/>
              <a:gd name="connsiteY3" fmla="*/ 51477 h 1194476"/>
              <a:gd name="connsiteX4" fmla="*/ 1828538 w 2327230"/>
              <a:gd name="connsiteY4" fmla="*/ 1194476 h 1194476"/>
              <a:gd name="connsiteX5" fmla="*/ 2327230 w 2327230"/>
              <a:gd name="connsiteY5" fmla="*/ 51477 h 1194476"/>
              <a:gd name="connsiteX0" fmla="*/ 0 w 2327230"/>
              <a:gd name="connsiteY0" fmla="*/ 583861 h 1194476"/>
              <a:gd name="connsiteX1" fmla="*/ 256032 w 2327230"/>
              <a:gd name="connsiteY1" fmla="*/ 236389 h 1194476"/>
              <a:gd name="connsiteX2" fmla="*/ 704088 w 2327230"/>
              <a:gd name="connsiteY2" fmla="*/ 885613 h 1194476"/>
              <a:gd name="connsiteX3" fmla="*/ 1163615 w 2327230"/>
              <a:gd name="connsiteY3" fmla="*/ 51477 h 1194476"/>
              <a:gd name="connsiteX4" fmla="*/ 1662307 w 2327230"/>
              <a:gd name="connsiteY4" fmla="*/ 1194476 h 1194476"/>
              <a:gd name="connsiteX5" fmla="*/ 2327230 w 2327230"/>
              <a:gd name="connsiteY5" fmla="*/ 51477 h 1194476"/>
              <a:gd name="connsiteX0" fmla="*/ 0 w 2327230"/>
              <a:gd name="connsiteY0" fmla="*/ 596448 h 1282586"/>
              <a:gd name="connsiteX1" fmla="*/ 256032 w 2327230"/>
              <a:gd name="connsiteY1" fmla="*/ 248976 h 1282586"/>
              <a:gd name="connsiteX2" fmla="*/ 704088 w 2327230"/>
              <a:gd name="connsiteY2" fmla="*/ 898200 h 1282586"/>
              <a:gd name="connsiteX3" fmla="*/ 1163615 w 2327230"/>
              <a:gd name="connsiteY3" fmla="*/ 64064 h 1282586"/>
              <a:gd name="connsiteX4" fmla="*/ 1662307 w 2327230"/>
              <a:gd name="connsiteY4" fmla="*/ 1282586 h 1282586"/>
              <a:gd name="connsiteX5" fmla="*/ 2327230 w 2327230"/>
              <a:gd name="connsiteY5" fmla="*/ 64064 h 1282586"/>
              <a:gd name="connsiteX0" fmla="*/ 0 w 2327230"/>
              <a:gd name="connsiteY0" fmla="*/ 575281 h 1134419"/>
              <a:gd name="connsiteX1" fmla="*/ 256032 w 2327230"/>
              <a:gd name="connsiteY1" fmla="*/ 227809 h 1134419"/>
              <a:gd name="connsiteX2" fmla="*/ 704088 w 2327230"/>
              <a:gd name="connsiteY2" fmla="*/ 877033 h 1134419"/>
              <a:gd name="connsiteX3" fmla="*/ 1163615 w 2327230"/>
              <a:gd name="connsiteY3" fmla="*/ 42897 h 1134419"/>
              <a:gd name="connsiteX4" fmla="*/ 1828538 w 2327230"/>
              <a:gd name="connsiteY4" fmla="*/ 1134419 h 1134419"/>
              <a:gd name="connsiteX5" fmla="*/ 2327230 w 2327230"/>
              <a:gd name="connsiteY5" fmla="*/ 42897 h 113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7230" h="1134419">
                <a:moveTo>
                  <a:pt x="0" y="575281"/>
                </a:moveTo>
                <a:cubicBezTo>
                  <a:pt x="69342" y="376399"/>
                  <a:pt x="138684" y="177517"/>
                  <a:pt x="256032" y="227809"/>
                </a:cubicBezTo>
                <a:cubicBezTo>
                  <a:pt x="373380" y="278101"/>
                  <a:pt x="552824" y="907852"/>
                  <a:pt x="704088" y="877033"/>
                </a:cubicBezTo>
                <a:cubicBezTo>
                  <a:pt x="855352" y="846214"/>
                  <a:pt x="976207" y="-1"/>
                  <a:pt x="1163615" y="42897"/>
                </a:cubicBezTo>
                <a:cubicBezTo>
                  <a:pt x="1351023" y="85795"/>
                  <a:pt x="1634602" y="1134419"/>
                  <a:pt x="1828538" y="1134419"/>
                </a:cubicBezTo>
                <a:cubicBezTo>
                  <a:pt x="2022474" y="1134419"/>
                  <a:pt x="2135206" y="140433"/>
                  <a:pt x="2327230" y="42897"/>
                </a:cubicBezTo>
              </a:path>
            </a:pathLst>
          </a:custGeom>
          <a:ln w="38100"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/>
          <p:cNvSpPr>
            <a:spLocks noChangeAspect="1"/>
          </p:cNvSpPr>
          <p:nvPr/>
        </p:nvSpPr>
        <p:spPr>
          <a:xfrm>
            <a:off x="6282218" y="3259908"/>
            <a:ext cx="1329082" cy="464972"/>
          </a:xfrm>
          <a:custGeom>
            <a:avLst/>
            <a:gdLst>
              <a:gd name="connsiteX0" fmla="*/ 0 w 2953512"/>
              <a:gd name="connsiteY0" fmla="*/ 492252 h 1033272"/>
              <a:gd name="connsiteX1" fmla="*/ 438912 w 2953512"/>
              <a:gd name="connsiteY1" fmla="*/ 89916 h 1033272"/>
              <a:gd name="connsiteX2" fmla="*/ 1207008 w 2953512"/>
              <a:gd name="connsiteY2" fmla="*/ 1031748 h 1033272"/>
              <a:gd name="connsiteX3" fmla="*/ 1755648 w 2953512"/>
              <a:gd name="connsiteY3" fmla="*/ 99060 h 1033272"/>
              <a:gd name="connsiteX4" fmla="*/ 2414016 w 2953512"/>
              <a:gd name="connsiteY4" fmla="*/ 995172 h 1033272"/>
              <a:gd name="connsiteX5" fmla="*/ 2953512 w 2953512"/>
              <a:gd name="connsiteY5" fmla="*/ 53340 h 103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512" h="1033272">
                <a:moveTo>
                  <a:pt x="0" y="492252"/>
                </a:moveTo>
                <a:cubicBezTo>
                  <a:pt x="118872" y="246126"/>
                  <a:pt x="237744" y="0"/>
                  <a:pt x="438912" y="89916"/>
                </a:cubicBezTo>
                <a:cubicBezTo>
                  <a:pt x="640080" y="179832"/>
                  <a:pt x="987552" y="1030224"/>
                  <a:pt x="1207008" y="1031748"/>
                </a:cubicBezTo>
                <a:cubicBezTo>
                  <a:pt x="1426464" y="1033272"/>
                  <a:pt x="1554480" y="105156"/>
                  <a:pt x="1755648" y="99060"/>
                </a:cubicBezTo>
                <a:cubicBezTo>
                  <a:pt x="1956816" y="92964"/>
                  <a:pt x="2214372" y="1002792"/>
                  <a:pt x="2414016" y="995172"/>
                </a:cubicBezTo>
                <a:cubicBezTo>
                  <a:pt x="2613660" y="987552"/>
                  <a:pt x="2775204" y="208788"/>
                  <a:pt x="2953512" y="53340"/>
                </a:cubicBezTo>
              </a:path>
            </a:pathLst>
          </a:custGeom>
          <a:ln w="38100">
            <a:solidFill>
              <a:srgbClr val="F4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753</TotalTime>
  <Words>546</Words>
  <Application>Microsoft Office PowerPoint</Application>
  <PresentationFormat>عرض على الشاشة (3:4)‏</PresentationFormat>
  <Paragraphs>121</Paragraphs>
  <Slides>20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تدفق</vt:lpstr>
      <vt:lpstr>الشريحة 1</vt:lpstr>
      <vt:lpstr>Brief History about WPT.</vt:lpstr>
      <vt:lpstr>Why Wireless Power Transmission??</vt:lpstr>
      <vt:lpstr>What about safety??</vt:lpstr>
      <vt:lpstr>How Wi tricity technology work??</vt:lpstr>
      <vt:lpstr>Requirements of our project.</vt:lpstr>
      <vt:lpstr>Design Components</vt:lpstr>
      <vt:lpstr>Full System Schematic</vt:lpstr>
      <vt:lpstr>Transmission Side</vt:lpstr>
      <vt:lpstr>Collpitts Oscillator</vt:lpstr>
      <vt:lpstr>Power Amplifier.</vt:lpstr>
      <vt:lpstr>Oscillator circuit and  class D power amplifier:</vt:lpstr>
      <vt:lpstr>Another choice:</vt:lpstr>
      <vt:lpstr>This  was the output of the previous circuit:</vt:lpstr>
      <vt:lpstr>Wireless Channel</vt:lpstr>
      <vt:lpstr>These were the certified coils:</vt:lpstr>
      <vt:lpstr>Receiving Side:</vt:lpstr>
      <vt:lpstr>Full wave Rectifier:</vt:lpstr>
      <vt:lpstr>Voltage Regulator:</vt:lpstr>
      <vt:lpstr>THANK YOU.. Please feel free for any questions...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design-tec</dc:creator>
  <cp:lastModifiedBy>design-tec</cp:lastModifiedBy>
  <cp:revision>81</cp:revision>
  <dcterms:created xsi:type="dcterms:W3CDTF">2011-05-22T20:09:55Z</dcterms:created>
  <dcterms:modified xsi:type="dcterms:W3CDTF">2011-05-25T06:32:52Z</dcterms:modified>
</cp:coreProperties>
</file>