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32"/>
  </p:notesMasterIdLst>
  <p:sldIdLst>
    <p:sldId id="256" r:id="rId2"/>
    <p:sldId id="257" r:id="rId3"/>
    <p:sldId id="258" r:id="rId4"/>
    <p:sldId id="259" r:id="rId5"/>
    <p:sldId id="260" r:id="rId6"/>
    <p:sldId id="261" r:id="rId7"/>
    <p:sldId id="262" r:id="rId8"/>
    <p:sldId id="277" r:id="rId9"/>
    <p:sldId id="264" r:id="rId10"/>
    <p:sldId id="266" r:id="rId11"/>
    <p:sldId id="278" r:id="rId12"/>
    <p:sldId id="279" r:id="rId13"/>
    <p:sldId id="280" r:id="rId14"/>
    <p:sldId id="296"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5" r:id="rId29"/>
    <p:sldId id="294" r:id="rId30"/>
    <p:sldId id="276"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2101" autoAdjust="0"/>
  </p:normalViewPr>
  <p:slideViewPr>
    <p:cSldViewPr>
      <p:cViewPr varScale="1">
        <p:scale>
          <a:sx n="68" d="100"/>
          <a:sy n="68" d="100"/>
        </p:scale>
        <p:origin x="14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6C6CD-EE01-4D3A-85A1-9516A122EE5B}" type="datetimeFigureOut">
              <a:rPr lang="en-US" smtClean="0"/>
              <a:pPr/>
              <a:t>12/15/2014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6E45FE-7271-47D1-ADF4-686420447806}" type="slidenum">
              <a:rPr lang="en-US" smtClean="0"/>
              <a:pPr/>
              <a:t>‹#›</a:t>
            </a:fld>
            <a:endParaRPr lang="en-US"/>
          </a:p>
        </p:txBody>
      </p:sp>
    </p:spTree>
    <p:extLst>
      <p:ext uri="{BB962C8B-B14F-4D97-AF65-F5344CB8AC3E}">
        <p14:creationId xmlns:p14="http://schemas.microsoft.com/office/powerpoint/2010/main" val="62042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D997DD0A-8289-4F55-A95B-75B80DF53824}" type="datetime1">
              <a:rPr lang="ar-SA" smtClean="0"/>
              <a:pPr/>
              <a:t>23/02/36</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04E0244-D276-43AE-A2C6-957C8D81F798}" type="datetime1">
              <a:rPr lang="ar-SA" smtClean="0"/>
              <a:pPr/>
              <a:t>23/02/36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E1CCF2A9-EB6C-40EC-B948-06E076649BE0}" type="datetime1">
              <a:rPr lang="ar-SA" smtClean="0"/>
              <a:pPr/>
              <a:t>23/02/36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48B23FAA-D400-4713-8C50-E9BC64C238A1}" type="datetime1">
              <a:rPr lang="ar-SA" smtClean="0"/>
              <a:pPr/>
              <a:t>23/02/36</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08300961-4BE4-4C66-A83B-44A98F9BB4C9}" type="datetime1">
              <a:rPr lang="ar-SA" smtClean="0"/>
              <a:pPr/>
              <a:t>23/02/36</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60AC59D2-A273-4696-8E50-0D7A6A3D06E9}" type="datetime1">
              <a:rPr lang="ar-SA" smtClean="0"/>
              <a:pPr/>
              <a:t>23/02/36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6590B8B2-96E9-4619-A605-B209174F45DE}" type="datetime1">
              <a:rPr lang="ar-SA" smtClean="0"/>
              <a:pPr/>
              <a:t>23/02/36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3611C6C6-20CC-41F8-9F5C-8E20B34BE45E}" type="datetime1">
              <a:rPr lang="ar-SA" smtClean="0"/>
              <a:pPr/>
              <a:t>23/02/36</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7C56ADF-C635-4B41-A0EF-D27541581D2E}" type="datetime1">
              <a:rPr lang="ar-SA" smtClean="0"/>
              <a:pPr/>
              <a:t>23/02/36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EF265B9-8105-4A51-8F60-9B3D453D59A9}" type="datetime1">
              <a:rPr lang="ar-SA" smtClean="0"/>
              <a:pPr/>
              <a:t>23/02/36</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AF797ED5-8DC7-416A-8DE6-ADBF61E6F907}" type="datetime1">
              <a:rPr lang="ar-SA" smtClean="0"/>
              <a:pPr/>
              <a:t>23/02/36</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3A2AF61-7141-48FC-8D0A-C4348C1AD665}" type="datetime1">
              <a:rPr lang="ar-SA" smtClean="0"/>
              <a:pPr/>
              <a:t>23/02/36</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1728"/>
          </a:xfrm>
          <a:prstGeom prst="rect">
            <a:avLst/>
          </a:prstGeom>
        </p:spPr>
      </p:pic>
      <p:sp>
        <p:nvSpPr>
          <p:cNvPr id="3" name="عنوان فرعي 2"/>
          <p:cNvSpPr>
            <a:spLocks noGrp="1"/>
          </p:cNvSpPr>
          <p:nvPr>
            <p:ph type="subTitle" idx="1"/>
          </p:nvPr>
        </p:nvSpPr>
        <p:spPr>
          <a:xfrm>
            <a:off x="827584" y="357166"/>
            <a:ext cx="7887820" cy="6143668"/>
          </a:xfrm>
        </p:spPr>
        <p:txBody>
          <a:bodyPr>
            <a:noAutofit/>
          </a:bodyPr>
          <a:lstStyle/>
          <a:p>
            <a:pPr algn="ctr"/>
            <a:endParaRPr lang="en-US" sz="3200" b="0" dirty="0" smtClean="0">
              <a:solidFill>
                <a:schemeClr val="bg1"/>
              </a:solidFill>
            </a:endParaRPr>
          </a:p>
          <a:p>
            <a:pPr algn="ctr"/>
            <a:endParaRPr lang="en-US" sz="3200" b="0" dirty="0" smtClean="0">
              <a:solidFill>
                <a:schemeClr val="bg1"/>
              </a:solidFill>
            </a:endParaRPr>
          </a:p>
          <a:p>
            <a:pPr algn="ctr"/>
            <a:endParaRPr lang="en-US" sz="3200" b="0" dirty="0" smtClean="0">
              <a:solidFill>
                <a:schemeClr val="bg1"/>
              </a:solidFill>
            </a:endParaRPr>
          </a:p>
          <a:p>
            <a:pPr algn="ctr"/>
            <a:r>
              <a:rPr lang="en-US" sz="3200" b="0" dirty="0" smtClean="0">
                <a:solidFill>
                  <a:schemeClr val="bg1"/>
                </a:solidFill>
              </a:rPr>
              <a:t>AN-</a:t>
            </a:r>
            <a:r>
              <a:rPr lang="en-US" sz="3200" b="0" dirty="0" err="1" smtClean="0">
                <a:solidFill>
                  <a:schemeClr val="bg1"/>
                </a:solidFill>
              </a:rPr>
              <a:t>Najah</a:t>
            </a:r>
            <a:r>
              <a:rPr lang="en-US" sz="3200" b="0" dirty="0" smtClean="0">
                <a:solidFill>
                  <a:schemeClr val="bg1"/>
                </a:solidFill>
              </a:rPr>
              <a:t> National University</a:t>
            </a:r>
          </a:p>
          <a:p>
            <a:pPr algn="ctr"/>
            <a:endParaRPr lang="en-US" sz="3200" b="0" dirty="0" smtClean="0">
              <a:solidFill>
                <a:schemeClr val="bg1"/>
              </a:solidFill>
            </a:endParaRPr>
          </a:p>
          <a:p>
            <a:pPr algn="ctr"/>
            <a:r>
              <a:rPr lang="en-US" sz="2800" b="0" dirty="0" smtClean="0">
                <a:solidFill>
                  <a:schemeClr val="bg1"/>
                </a:solidFill>
              </a:rPr>
              <a:t>Faculty Of Engineering</a:t>
            </a:r>
          </a:p>
          <a:p>
            <a:pPr algn="ctr"/>
            <a:endParaRPr lang="en-US" sz="2800" b="0" dirty="0" smtClean="0">
              <a:solidFill>
                <a:schemeClr val="bg1"/>
              </a:solidFill>
            </a:endParaRPr>
          </a:p>
          <a:p>
            <a:pPr algn="ctr"/>
            <a:r>
              <a:rPr lang="en-US" sz="2800" b="0" dirty="0" smtClean="0">
                <a:solidFill>
                  <a:schemeClr val="bg1"/>
                </a:solidFill>
              </a:rPr>
              <a:t>Mechanical Engineering Department</a:t>
            </a:r>
          </a:p>
          <a:p>
            <a:pPr algn="ctr"/>
            <a:endParaRPr lang="en-US" sz="2800" b="0" dirty="0" smtClean="0">
              <a:solidFill>
                <a:schemeClr val="bg1"/>
              </a:solidFill>
            </a:endParaRPr>
          </a:p>
          <a:p>
            <a:pPr algn="ctr"/>
            <a:r>
              <a:rPr lang="en-US" sz="2800" b="0" dirty="0" smtClean="0">
                <a:solidFill>
                  <a:schemeClr val="bg1"/>
                </a:solidFill>
              </a:rPr>
              <a:t>Graduation </a:t>
            </a:r>
            <a:r>
              <a:rPr lang="en-US" sz="2800" b="0" dirty="0" smtClean="0">
                <a:solidFill>
                  <a:schemeClr val="bg1"/>
                </a:solidFill>
              </a:rPr>
              <a:t>project2</a:t>
            </a:r>
            <a:endParaRPr lang="en-US" sz="2800" b="0" dirty="0">
              <a:solidFill>
                <a:schemeClr val="bg1"/>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1</a:t>
            </a:fld>
            <a:endParaRPr lang="ar-SA"/>
          </a:p>
        </p:txBody>
      </p:sp>
      <p:pic>
        <p:nvPicPr>
          <p:cNvPr id="5" name="صورة 4" descr="untitled.png"/>
          <p:cNvPicPr>
            <a:picLocks noChangeAspect="1"/>
          </p:cNvPicPr>
          <p:nvPr/>
        </p:nvPicPr>
        <p:blipFill>
          <a:blip r:embed="rId3"/>
          <a:stretch>
            <a:fillRect/>
          </a:stretch>
        </p:blipFill>
        <p:spPr>
          <a:xfrm>
            <a:off x="4071934" y="142852"/>
            <a:ext cx="1828800" cy="1828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357166"/>
            <a:ext cx="7829576" cy="6116786"/>
          </a:xfrm>
        </p:spPr>
        <p:txBody>
          <a:bodyPr/>
          <a:lstStyle/>
          <a:p>
            <a:pPr>
              <a:buFont typeface="Wingdings" panose="05000000000000000000" pitchFamily="2" charset="2"/>
              <a:buChar char="Ø"/>
            </a:pPr>
            <a:r>
              <a:rPr lang="en-US" sz="2800" b="1" dirty="0" smtClean="0">
                <a:latin typeface="Times New Roman" pitchFamily="18" charset="0"/>
                <a:cs typeface="Times New Roman" pitchFamily="18" charset="0"/>
              </a:rPr>
              <a:t>Air Motor</a:t>
            </a:r>
            <a:r>
              <a:rPr lang="en-US" sz="2800" dirty="0" smtClean="0">
                <a:latin typeface="Times New Roman" pitchFamily="18" charset="0"/>
                <a:cs typeface="Times New Roman" pitchFamily="18" charset="0"/>
              </a:rPr>
              <a:t>:</a:t>
            </a:r>
          </a:p>
          <a:p>
            <a:pPr algn="just">
              <a:buNone/>
            </a:pPr>
            <a:r>
              <a:rPr lang="en-US" sz="2000" dirty="0"/>
              <a:t>The type of air motor used in this project is (1/2" SQ. Drive Pistol Grip Air Impact Wrench) which is used to assemble the cars wheel's screws.</a:t>
            </a:r>
          </a:p>
          <a:p>
            <a:pPr algn="just">
              <a:buNone/>
            </a:pPr>
            <a:endParaRPr lang="en-US" dirty="0" smtClean="0">
              <a:latin typeface="Times New Roman" pitchFamily="18" charset="0"/>
              <a:cs typeface="Times New Roman" pitchFamily="18" charset="0"/>
            </a:endParaRPr>
          </a:p>
          <a:p>
            <a:pPr algn="just">
              <a:buNone/>
            </a:pPr>
            <a:endParaRPr lang="en-US" dirty="0" smtClean="0"/>
          </a:p>
          <a:p>
            <a:pPr algn="just">
              <a:buNone/>
            </a:pPr>
            <a:endParaRPr lang="en-US" dirty="0"/>
          </a:p>
        </p:txBody>
      </p:sp>
      <p:sp>
        <p:nvSpPr>
          <p:cNvPr id="6" name="عنصر نائب لرقم الشريحة 5"/>
          <p:cNvSpPr>
            <a:spLocks noGrp="1"/>
          </p:cNvSpPr>
          <p:nvPr>
            <p:ph type="sldNum" sz="quarter" idx="15"/>
          </p:nvPr>
        </p:nvSpPr>
        <p:spPr/>
        <p:txBody>
          <a:bodyPr/>
          <a:lstStyle/>
          <a:p>
            <a:fld id="{0B34F065-1154-456A-91E3-76DE8E75E17B}" type="slidenum">
              <a:rPr lang="ar-SA" smtClean="0"/>
              <a:pPr/>
              <a:t>10</a:t>
            </a:fld>
            <a:endParaRPr lang="ar-SA"/>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2123728" y="2420889"/>
            <a:ext cx="4464496" cy="36724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467600" cy="6336704"/>
          </a:xfrm>
        </p:spPr>
        <p:txBody>
          <a:bodyPr>
            <a:normAutofit fontScale="85000" lnSpcReduction="20000"/>
          </a:bodyPr>
          <a:lstStyle/>
          <a:p>
            <a:pPr>
              <a:buFont typeface="Wingdings" panose="05000000000000000000" pitchFamily="2" charset="2"/>
              <a:buChar char="Ø"/>
            </a:pPr>
            <a:r>
              <a:rPr lang="en-US" sz="2800" b="1" dirty="0" smtClean="0"/>
              <a:t>Air motor characteristics:</a:t>
            </a:r>
          </a:p>
          <a:p>
            <a:pPr marL="0" indent="0">
              <a:buNone/>
            </a:pPr>
            <a:endParaRPr lang="en-US" dirty="0" smtClean="0"/>
          </a:p>
          <a:p>
            <a:pPr lvl="0"/>
            <a:r>
              <a:rPr lang="en-US" dirty="0"/>
              <a:t>Average air consumption= 5 CFM @ 90 PSI </a:t>
            </a:r>
          </a:p>
          <a:p>
            <a:pPr marL="0" indent="0">
              <a:buNone/>
            </a:pPr>
            <a:r>
              <a:rPr lang="en-US" dirty="0"/>
              <a:t> </a:t>
            </a:r>
          </a:p>
          <a:p>
            <a:pPr lvl="0"/>
            <a:r>
              <a:rPr lang="en-US" dirty="0"/>
              <a:t>Housing material is Cast aluminum </a:t>
            </a:r>
          </a:p>
          <a:p>
            <a:pPr marL="0" indent="0">
              <a:buNone/>
            </a:pPr>
            <a:r>
              <a:rPr lang="en-US" dirty="0"/>
              <a:t> </a:t>
            </a:r>
          </a:p>
          <a:p>
            <a:pPr lvl="0"/>
            <a:r>
              <a:rPr lang="en-US" dirty="0"/>
              <a:t>Maximum speed (rpm)= 7000 RPM </a:t>
            </a:r>
          </a:p>
          <a:p>
            <a:pPr marL="0" indent="0">
              <a:buNone/>
            </a:pPr>
            <a:r>
              <a:rPr lang="en-US" dirty="0"/>
              <a:t> </a:t>
            </a:r>
          </a:p>
          <a:p>
            <a:pPr lvl="0"/>
            <a:r>
              <a:rPr lang="en-US" dirty="0"/>
              <a:t>Maximum Torque (ft. - lbs.)=250 ft. lbs. </a:t>
            </a:r>
          </a:p>
          <a:p>
            <a:endParaRPr lang="en-US" dirty="0"/>
          </a:p>
          <a:p>
            <a:pPr lvl="0"/>
            <a:r>
              <a:rPr lang="en-US" dirty="0"/>
              <a:t>Working pressure (psi)=90 PSI </a:t>
            </a:r>
          </a:p>
          <a:p>
            <a:pPr marL="0" indent="0">
              <a:buNone/>
            </a:pPr>
            <a:r>
              <a:rPr lang="en-US" dirty="0"/>
              <a:t> </a:t>
            </a:r>
          </a:p>
          <a:p>
            <a:pPr lvl="0"/>
            <a:r>
              <a:rPr lang="en-US" dirty="0"/>
              <a:t>Air inlet size= 1/4 </a:t>
            </a:r>
            <a:r>
              <a:rPr lang="en-US" dirty="0" smtClean="0"/>
              <a:t>in </a:t>
            </a:r>
            <a:endParaRPr lang="en-US" dirty="0"/>
          </a:p>
          <a:p>
            <a:pPr marL="0" indent="0">
              <a:buNone/>
            </a:pPr>
            <a:r>
              <a:rPr lang="en-US" dirty="0"/>
              <a:t> </a:t>
            </a:r>
          </a:p>
          <a:p>
            <a:pPr lvl="0"/>
            <a:r>
              <a:rPr lang="en-US" dirty="0"/>
              <a:t>Drive size (in.)=1/2 in. </a:t>
            </a:r>
          </a:p>
          <a:p>
            <a:pPr marL="0" indent="0">
              <a:buNone/>
            </a:pPr>
            <a:r>
              <a:rPr lang="en-US" dirty="0"/>
              <a:t> </a:t>
            </a:r>
          </a:p>
          <a:p>
            <a:pPr lvl="0"/>
            <a:r>
              <a:rPr lang="en-US" dirty="0"/>
              <a:t>Product Weight=3.7 lb. </a:t>
            </a:r>
          </a:p>
          <a:p>
            <a:pPr marL="0" indent="0">
              <a:buNone/>
            </a:pPr>
            <a:r>
              <a:rPr lang="en-US" dirty="0"/>
              <a:t> </a:t>
            </a:r>
          </a:p>
          <a:p>
            <a:pPr lvl="0"/>
            <a:r>
              <a:rPr lang="en-US" dirty="0"/>
              <a:t>Recommended hose size (in.)=1/2 in. </a:t>
            </a:r>
          </a:p>
          <a:p>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11</a:t>
            </a:fld>
            <a:endParaRPr lang="ar-SA"/>
          </a:p>
        </p:txBody>
      </p:sp>
    </p:spTree>
    <p:extLst>
      <p:ext uri="{BB962C8B-B14F-4D97-AF65-F5344CB8AC3E}">
        <p14:creationId xmlns:p14="http://schemas.microsoft.com/office/powerpoint/2010/main" val="957767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7467600" cy="6213304"/>
          </a:xfrm>
        </p:spPr>
        <p:txBody>
          <a:bodyPr/>
          <a:lstStyle/>
          <a:p>
            <a:pPr>
              <a:buFont typeface="Wingdings" panose="05000000000000000000" pitchFamily="2" charset="2"/>
              <a:buChar char="Ø"/>
            </a:pPr>
            <a:r>
              <a:rPr lang="en-US" b="1" dirty="0"/>
              <a:t>NRMV </a:t>
            </a:r>
            <a:r>
              <a:rPr lang="en-US" b="1" dirty="0" smtClean="0"/>
              <a:t>Gearbox:</a:t>
            </a:r>
          </a:p>
          <a:p>
            <a:r>
              <a:rPr lang="en-US" dirty="0" smtClean="0"/>
              <a:t>It is worm gear, </a:t>
            </a:r>
            <a:r>
              <a:rPr lang="en-US" dirty="0"/>
              <a:t>NRMV040 worm gearbox</a:t>
            </a:r>
            <a:r>
              <a:rPr lang="en-US" dirty="0" smtClean="0"/>
              <a:t> </a:t>
            </a:r>
          </a:p>
          <a:p>
            <a:r>
              <a:rPr lang="en-US" dirty="0" smtClean="0"/>
              <a:t>It used to have a high torque </a:t>
            </a:r>
          </a:p>
          <a:p>
            <a:r>
              <a:rPr lang="en-US" dirty="0" smtClean="0"/>
              <a:t>Used to convert the rotation from the air motor to the shaft.</a:t>
            </a:r>
          </a:p>
          <a:p>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12</a:t>
            </a:fld>
            <a:endParaRPr lang="ar-SA"/>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411760" y="2708920"/>
            <a:ext cx="3816423" cy="3546338"/>
          </a:xfrm>
          <a:prstGeom prst="rect">
            <a:avLst/>
          </a:prstGeom>
        </p:spPr>
      </p:pic>
    </p:spTree>
    <p:extLst>
      <p:ext uri="{BB962C8B-B14F-4D97-AF65-F5344CB8AC3E}">
        <p14:creationId xmlns:p14="http://schemas.microsoft.com/office/powerpoint/2010/main" val="4256829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8640"/>
            <a:ext cx="7467600" cy="6285312"/>
          </a:xfrm>
        </p:spPr>
        <p:txBody>
          <a:bodyPr/>
          <a:lstStyle/>
          <a:p>
            <a:pPr marL="0" indent="0" algn="ctr">
              <a:buNone/>
            </a:pPr>
            <a:r>
              <a:rPr lang="en-US" b="1" dirty="0" smtClean="0"/>
              <a:t>Gear box characteristics:</a:t>
            </a:r>
          </a:p>
          <a:p>
            <a:pPr marL="0" lvl="0" indent="0">
              <a:buNone/>
            </a:pPr>
            <a:r>
              <a:rPr lang="en-US" dirty="0" smtClean="0"/>
              <a:t> </a:t>
            </a:r>
          </a:p>
          <a:p>
            <a:pPr marL="0" lvl="0" indent="0">
              <a:buNone/>
            </a:pPr>
            <a:endParaRPr lang="en-US" dirty="0"/>
          </a:p>
          <a:p>
            <a:pPr lvl="0"/>
            <a:r>
              <a:rPr lang="en-US" dirty="0"/>
              <a:t>Gear ratio 20:1</a:t>
            </a:r>
          </a:p>
          <a:p>
            <a:pPr lvl="0"/>
            <a:r>
              <a:rPr lang="en-US" dirty="0"/>
              <a:t>Gearing Arrangement: Worm </a:t>
            </a:r>
          </a:p>
          <a:p>
            <a:pPr lvl="0"/>
            <a:r>
              <a:rPr lang="en-US" dirty="0"/>
              <a:t>Output Torque: 16-53NM </a:t>
            </a:r>
          </a:p>
          <a:p>
            <a:pPr lvl="0"/>
            <a:r>
              <a:rPr lang="en-US" dirty="0"/>
              <a:t>Rated Power: </a:t>
            </a:r>
            <a:r>
              <a:rPr lang="en-US" dirty="0" smtClean="0"/>
              <a:t>0.09 kw </a:t>
            </a:r>
            <a:endParaRPr lang="en-US" dirty="0"/>
          </a:p>
          <a:p>
            <a:pPr lvl="0"/>
            <a:r>
              <a:rPr lang="en-US" dirty="0"/>
              <a:t>Input Speed: </a:t>
            </a:r>
            <a:r>
              <a:rPr lang="en-US" dirty="0" smtClean="0"/>
              <a:t>1400rpm </a:t>
            </a:r>
            <a:endParaRPr lang="en-US" dirty="0"/>
          </a:p>
          <a:p>
            <a:pPr lvl="0"/>
            <a:r>
              <a:rPr lang="en-US" dirty="0"/>
              <a:t>Output Speed: 14-186.7RPM </a:t>
            </a:r>
          </a:p>
          <a:p>
            <a:pPr lvl="0"/>
            <a:r>
              <a:rPr lang="en-US" dirty="0"/>
              <a:t>Material: Aluminum, Cast Iron Housing </a:t>
            </a:r>
          </a:p>
          <a:p>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13</a:t>
            </a:fld>
            <a:endParaRPr lang="ar-SA"/>
          </a:p>
        </p:txBody>
      </p:sp>
    </p:spTree>
    <p:extLst>
      <p:ext uri="{BB962C8B-B14F-4D97-AF65-F5344CB8AC3E}">
        <p14:creationId xmlns:p14="http://schemas.microsoft.com/office/powerpoint/2010/main" val="146651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8640"/>
            <a:ext cx="7467600" cy="6285312"/>
          </a:xfrm>
        </p:spPr>
        <p:txBody>
          <a:bodyPr/>
          <a:lstStyle/>
          <a:p>
            <a:pPr>
              <a:buFont typeface="Wingdings" panose="05000000000000000000" pitchFamily="2" charset="2"/>
              <a:buChar char="Ø"/>
            </a:pPr>
            <a:r>
              <a:rPr lang="en-US" b="1" dirty="0" smtClean="0"/>
              <a:t>Ball bearings</a:t>
            </a:r>
          </a:p>
          <a:p>
            <a:endParaRPr lang="en-US" dirty="0"/>
          </a:p>
          <a:p>
            <a:r>
              <a:rPr lang="en-US" dirty="0" smtClean="0"/>
              <a:t>There are two ball bearings used in the project of the type shown in the figure</a:t>
            </a:r>
          </a:p>
          <a:p>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14</a:t>
            </a:fld>
            <a:endParaRPr lang="ar-SA"/>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876" y="2636912"/>
            <a:ext cx="4996247" cy="2952328"/>
          </a:xfrm>
          <a:prstGeom prst="rect">
            <a:avLst/>
          </a:prstGeom>
        </p:spPr>
      </p:pic>
    </p:spTree>
    <p:extLst>
      <p:ext uri="{BB962C8B-B14F-4D97-AF65-F5344CB8AC3E}">
        <p14:creationId xmlns:p14="http://schemas.microsoft.com/office/powerpoint/2010/main" val="1420372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467600" cy="6141296"/>
          </a:xfrm>
        </p:spPr>
        <p:txBody>
          <a:bodyPr/>
          <a:lstStyle/>
          <a:p>
            <a:pPr marL="0" indent="0" algn="ctr">
              <a:buNone/>
            </a:pPr>
            <a:r>
              <a:rPr lang="en-US" sz="2800" b="1" dirty="0" smtClean="0"/>
              <a:t>Manufacturing</a:t>
            </a:r>
          </a:p>
          <a:p>
            <a:pPr marL="0" indent="0">
              <a:buNone/>
            </a:pPr>
            <a:r>
              <a:rPr lang="en-US" dirty="0" smtClean="0"/>
              <a:t>1. Collecting the parts and establishing the body</a:t>
            </a:r>
          </a:p>
          <a:p>
            <a:pPr marL="457200" indent="-457200">
              <a:buAutoNum type="arabicPeriod"/>
            </a:pPr>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15</a:t>
            </a:fld>
            <a:endParaRPr lang="ar-SA"/>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907704" y="1819274"/>
            <a:ext cx="4536503" cy="4435984"/>
          </a:xfrm>
          <a:prstGeom prst="rect">
            <a:avLst/>
          </a:prstGeom>
        </p:spPr>
      </p:pic>
    </p:spTree>
    <p:extLst>
      <p:ext uri="{BB962C8B-B14F-4D97-AF65-F5344CB8AC3E}">
        <p14:creationId xmlns:p14="http://schemas.microsoft.com/office/powerpoint/2010/main" val="382813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467600" cy="6141296"/>
          </a:xfrm>
        </p:spPr>
        <p:txBody>
          <a:bodyPr/>
          <a:lstStyle/>
          <a:p>
            <a:pPr marL="0" indent="0">
              <a:buNone/>
            </a:pPr>
            <a:r>
              <a:rPr lang="en-US" dirty="0" smtClean="0"/>
              <a:t>2.  air motor selection:</a:t>
            </a:r>
          </a:p>
          <a:p>
            <a:pPr marL="0" indent="0">
              <a:buNone/>
            </a:pPr>
            <a:r>
              <a:rPr lang="en-US" dirty="0" smtClean="0"/>
              <a:t>There are a lot of types of air motor in different application:</a:t>
            </a:r>
          </a:p>
          <a:p>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16</a:t>
            </a:fld>
            <a:endParaRPr lang="ar-SA"/>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11560" y="1988840"/>
            <a:ext cx="3400425" cy="224091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4547616" y="1959152"/>
            <a:ext cx="3581400" cy="2954020"/>
          </a:xfrm>
          <a:prstGeom prst="rect">
            <a:avLst/>
          </a:prstGeom>
        </p:spPr>
      </p:pic>
      <p:sp>
        <p:nvSpPr>
          <p:cNvPr id="7" name="Oval 6"/>
          <p:cNvSpPr/>
          <p:nvPr/>
        </p:nvSpPr>
        <p:spPr>
          <a:xfrm>
            <a:off x="421557" y="5321250"/>
            <a:ext cx="338437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1/2'' ratchet </a:t>
            </a:r>
            <a:r>
              <a:rPr lang="en-US" dirty="0" smtClean="0"/>
              <a:t>wrench</a:t>
            </a:r>
          </a:p>
          <a:p>
            <a:pPr algn="ctr"/>
            <a:r>
              <a:rPr lang="en-US" dirty="0" smtClean="0"/>
              <a:t>High torque</a:t>
            </a:r>
          </a:p>
          <a:p>
            <a:pPr algn="ctr"/>
            <a:r>
              <a:rPr lang="en-US" dirty="0" smtClean="0"/>
              <a:t>Low velocity</a:t>
            </a:r>
            <a:endParaRPr lang="ar-SA" dirty="0"/>
          </a:p>
        </p:txBody>
      </p:sp>
      <p:sp>
        <p:nvSpPr>
          <p:cNvPr id="8" name="Oval 7"/>
          <p:cNvSpPr/>
          <p:nvPr/>
        </p:nvSpPr>
        <p:spPr>
          <a:xfrm>
            <a:off x="4576067" y="5346582"/>
            <a:ext cx="338437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1/2'' impact </a:t>
            </a:r>
            <a:r>
              <a:rPr lang="en-US" dirty="0" smtClean="0"/>
              <a:t>wrench</a:t>
            </a:r>
          </a:p>
          <a:p>
            <a:pPr algn="ctr"/>
            <a:r>
              <a:rPr lang="en-US" dirty="0" smtClean="0"/>
              <a:t>High torque</a:t>
            </a:r>
          </a:p>
          <a:p>
            <a:pPr algn="ctr"/>
            <a:r>
              <a:rPr lang="en-US" dirty="0" smtClean="0"/>
              <a:t>High velocity</a:t>
            </a:r>
            <a:endParaRPr lang="ar-SA" dirty="0"/>
          </a:p>
        </p:txBody>
      </p:sp>
    </p:spTree>
    <p:extLst>
      <p:ext uri="{BB962C8B-B14F-4D97-AF65-F5344CB8AC3E}">
        <p14:creationId xmlns:p14="http://schemas.microsoft.com/office/powerpoint/2010/main" val="1055965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8640"/>
            <a:ext cx="7467600" cy="6285312"/>
          </a:xfrm>
        </p:spPr>
        <p:txBody>
          <a:bodyPr/>
          <a:lstStyle/>
          <a:p>
            <a:pPr marL="0" indent="0">
              <a:buNone/>
            </a:pPr>
            <a:r>
              <a:rPr lang="en-US" dirty="0" smtClean="0"/>
              <a:t>3. First assembly trial:</a:t>
            </a:r>
          </a:p>
          <a:p>
            <a:pPr marL="0" indent="0">
              <a:buNone/>
            </a:pPr>
            <a:r>
              <a:rPr lang="en-US" dirty="0" smtClean="0"/>
              <a:t>Making a connection between the air motor and the drive shaft by using chain and chain wheel.</a:t>
            </a:r>
          </a:p>
          <a:p>
            <a:r>
              <a:rPr lang="en-US" dirty="0" smtClean="0"/>
              <a:t> </a:t>
            </a:r>
            <a:r>
              <a:rPr lang="en-US" dirty="0"/>
              <a:t>It was used two </a:t>
            </a:r>
            <a:r>
              <a:rPr lang="en-US" dirty="0" err="1" smtClean="0"/>
              <a:t>chainwheels</a:t>
            </a:r>
            <a:r>
              <a:rPr lang="en-US" dirty="0" smtClean="0"/>
              <a:t>, </a:t>
            </a:r>
            <a:r>
              <a:rPr lang="en-US" dirty="0"/>
              <a:t>the drive has diameter of 12cm, where the driven has diameter 4 cm (ratio 3:1). </a:t>
            </a:r>
            <a:endParaRPr lang="en-US" dirty="0" smtClean="0"/>
          </a:p>
          <a:p>
            <a:pPr marL="0" indent="0">
              <a:buNone/>
            </a:pPr>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17</a:t>
            </a:fld>
            <a:endParaRPr lang="ar-SA"/>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2032703" y="2927604"/>
            <a:ext cx="3999865" cy="3067050"/>
          </a:xfrm>
          <a:prstGeom prst="rect">
            <a:avLst/>
          </a:prstGeom>
        </p:spPr>
      </p:pic>
    </p:spTree>
    <p:extLst>
      <p:ext uri="{BB962C8B-B14F-4D97-AF65-F5344CB8AC3E}">
        <p14:creationId xmlns:p14="http://schemas.microsoft.com/office/powerpoint/2010/main" val="909116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0B34F065-1154-456A-91E3-76DE8E75E17B}" type="slidenum">
              <a:rPr lang="ar-SA" smtClean="0"/>
              <a:pPr/>
              <a:t>18</a:t>
            </a:fld>
            <a:endParaRPr lang="ar-SA"/>
          </a:p>
        </p:txBody>
      </p:sp>
      <p:sp>
        <p:nvSpPr>
          <p:cNvPr id="6" name="Content Placeholder 5"/>
          <p:cNvSpPr>
            <a:spLocks noGrp="1"/>
          </p:cNvSpPr>
          <p:nvPr>
            <p:ph sz="quarter" idx="1"/>
          </p:nvPr>
        </p:nvSpPr>
        <p:spPr>
          <a:xfrm>
            <a:off x="457200" y="188640"/>
            <a:ext cx="7467600" cy="6285312"/>
          </a:xfrm>
        </p:spPr>
        <p:txBody>
          <a:bodyPr/>
          <a:lstStyle/>
          <a:p>
            <a:endParaRPr lang="en-US" dirty="0" smtClean="0"/>
          </a:p>
          <a:p>
            <a:endParaRPr lang="en-US" dirty="0"/>
          </a:p>
          <a:p>
            <a:r>
              <a:rPr lang="en-US" dirty="0" smtClean="0"/>
              <a:t>But </a:t>
            </a:r>
            <a:r>
              <a:rPr lang="en-US" dirty="0"/>
              <a:t>when connecting it we obtained that the project can't move, that is because there is no enough torque to transmit the car</a:t>
            </a:r>
            <a:r>
              <a:rPr lang="en-US" dirty="0" smtClean="0"/>
              <a:t>.</a:t>
            </a:r>
          </a:p>
          <a:p>
            <a:endParaRPr lang="ar-SA" dirty="0" smtClean="0"/>
          </a:p>
          <a:p>
            <a:r>
              <a:rPr lang="en-US" dirty="0"/>
              <a:t>so we have to find an alternative solution which is using gearbox</a:t>
            </a:r>
          </a:p>
        </p:txBody>
      </p:sp>
    </p:spTree>
    <p:extLst>
      <p:ext uri="{BB962C8B-B14F-4D97-AF65-F5344CB8AC3E}">
        <p14:creationId xmlns:p14="http://schemas.microsoft.com/office/powerpoint/2010/main" val="4259008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6632"/>
            <a:ext cx="7467600" cy="6357320"/>
          </a:xfrm>
        </p:spPr>
        <p:txBody>
          <a:bodyPr/>
          <a:lstStyle/>
          <a:p>
            <a:pPr marL="0" indent="0">
              <a:buNone/>
            </a:pPr>
            <a:r>
              <a:rPr lang="en-US" dirty="0" smtClean="0"/>
              <a:t>4. </a:t>
            </a:r>
            <a:r>
              <a:rPr lang="en-US" b="1" dirty="0" smtClean="0"/>
              <a:t>Using gearbox</a:t>
            </a:r>
          </a:p>
          <a:p>
            <a:r>
              <a:rPr lang="en-US" dirty="0" smtClean="0"/>
              <a:t>By using the gearbox -which make the same operation of the back axle in normal cars- to have a higher torque . </a:t>
            </a:r>
          </a:p>
          <a:p>
            <a:endParaRPr lang="en-US" dirty="0" smtClean="0"/>
          </a:p>
          <a:p>
            <a:r>
              <a:rPr lang="en-US" dirty="0" smtClean="0"/>
              <a:t>By applying this idea we obtained that the car moved.</a:t>
            </a:r>
          </a:p>
          <a:p>
            <a:endParaRPr lang="en-US" dirty="0" smtClean="0"/>
          </a:p>
          <a:p>
            <a:pPr marL="0" indent="0">
              <a:buNone/>
            </a:pPr>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19</a:t>
            </a:fld>
            <a:endParaRPr lang="ar-SA"/>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547664" y="3415843"/>
            <a:ext cx="5170964" cy="3042282"/>
          </a:xfrm>
          <a:prstGeom prst="rect">
            <a:avLst/>
          </a:prstGeom>
        </p:spPr>
      </p:pic>
    </p:spTree>
    <p:extLst>
      <p:ext uri="{BB962C8B-B14F-4D97-AF65-F5344CB8AC3E}">
        <p14:creationId xmlns:p14="http://schemas.microsoft.com/office/powerpoint/2010/main" val="57298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Compressed air engine</a:t>
            </a:r>
            <a:endParaRPr lang="en-US" b="1" dirty="0"/>
          </a:p>
        </p:txBody>
      </p:sp>
      <p:sp>
        <p:nvSpPr>
          <p:cNvPr id="3" name="عنصر نائب للمحتوى 2"/>
          <p:cNvSpPr>
            <a:spLocks noGrp="1"/>
          </p:cNvSpPr>
          <p:nvPr>
            <p:ph sz="quarter" idx="1"/>
          </p:nvPr>
        </p:nvSpPr>
        <p:spPr/>
        <p:txBody>
          <a:bodyPr/>
          <a:lstStyle/>
          <a:p>
            <a:pPr>
              <a:buNone/>
            </a:pPr>
            <a:r>
              <a:rPr lang="en-US" dirty="0" smtClean="0"/>
              <a:t>Prepared by: </a:t>
            </a:r>
          </a:p>
          <a:p>
            <a:pPr algn="ctr">
              <a:buNone/>
            </a:pPr>
            <a:endParaRPr lang="en-US" dirty="0" smtClean="0"/>
          </a:p>
          <a:p>
            <a:pPr algn="just">
              <a:buFont typeface="Wingdings" pitchFamily="2" charset="2"/>
              <a:buChar char="Ø"/>
            </a:pPr>
            <a:r>
              <a:rPr lang="en-US" dirty="0" smtClean="0"/>
              <a:t>Bahaa Ahmad Hamed</a:t>
            </a:r>
          </a:p>
          <a:p>
            <a:pPr algn="just">
              <a:buFont typeface="Wingdings" pitchFamily="2" charset="2"/>
              <a:buChar char="Ø"/>
            </a:pPr>
            <a:r>
              <a:rPr lang="en-US" dirty="0" smtClean="0"/>
              <a:t>Mahmoud A. Kittaneh</a:t>
            </a:r>
          </a:p>
          <a:p>
            <a:pPr algn="just">
              <a:buFont typeface="Wingdings" pitchFamily="2" charset="2"/>
              <a:buChar char="Ø"/>
            </a:pPr>
            <a:r>
              <a:rPr lang="en-US" dirty="0" smtClean="0"/>
              <a:t>Rafeeq Al- Shami</a:t>
            </a:r>
          </a:p>
          <a:p>
            <a:pPr algn="just">
              <a:buFont typeface="Wingdings" pitchFamily="2" charset="2"/>
              <a:buChar char="Ø"/>
            </a:pPr>
            <a:r>
              <a:rPr lang="en-US" dirty="0" smtClean="0"/>
              <a:t>Tareq  A. Khraim</a:t>
            </a:r>
          </a:p>
          <a:p>
            <a:endParaRPr lang="en-US" dirty="0" smtClean="0"/>
          </a:p>
          <a:p>
            <a:pPr>
              <a:buFont typeface="Wingdings" pitchFamily="2" charset="2"/>
              <a:buChar char="v"/>
            </a:pPr>
            <a:r>
              <a:rPr lang="en-US" dirty="0" smtClean="0"/>
              <a:t>Supervisor :</a:t>
            </a:r>
          </a:p>
          <a:p>
            <a:pPr>
              <a:buFont typeface="Wingdings" pitchFamily="2" charset="2"/>
              <a:buChar char="Ø"/>
            </a:pPr>
            <a:r>
              <a:rPr lang="en-US" dirty="0" smtClean="0"/>
              <a:t>Dr. Iyad Assaf</a:t>
            </a:r>
            <a:endParaRPr lang="en-US" dirty="0"/>
          </a:p>
        </p:txBody>
      </p:sp>
      <p:sp>
        <p:nvSpPr>
          <p:cNvPr id="4" name="عنصر نائب لرقم الشريحة 3"/>
          <p:cNvSpPr>
            <a:spLocks noGrp="1"/>
          </p:cNvSpPr>
          <p:nvPr>
            <p:ph type="sldNum" sz="quarter" idx="15"/>
          </p:nvPr>
        </p:nvSpPr>
        <p:spPr/>
        <p:txBody>
          <a:bodyPr/>
          <a:lstStyle/>
          <a:p>
            <a:fld id="{0B34F065-1154-456A-91E3-76DE8E75E17B}" type="slidenum">
              <a:rPr lang="ar-SA" smtClean="0"/>
              <a:pPr/>
              <a:t>2</a:t>
            </a:fld>
            <a:endParaRPr lang="ar-S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8640"/>
            <a:ext cx="7467600" cy="6285312"/>
          </a:xfrm>
        </p:spPr>
        <p:txBody>
          <a:bodyPr/>
          <a:lstStyle/>
          <a:p>
            <a:pPr marL="0" indent="0" algn="ctr">
              <a:buNone/>
            </a:pPr>
            <a:r>
              <a:rPr lang="en-US" sz="3200" b="1" dirty="0" smtClean="0"/>
              <a:t>Design</a:t>
            </a:r>
            <a:r>
              <a:rPr lang="en-US" dirty="0" smtClean="0"/>
              <a:t> </a:t>
            </a:r>
          </a:p>
          <a:p>
            <a:pPr marL="0" indent="0">
              <a:buNone/>
            </a:pPr>
            <a:r>
              <a:rPr lang="en-US" dirty="0" smtClean="0"/>
              <a:t>The dimensions of the project:</a:t>
            </a:r>
          </a:p>
          <a:p>
            <a:pPr marL="0" indent="0">
              <a:buNone/>
            </a:pPr>
            <a:endParaRPr lang="en-US" dirty="0" smtClean="0"/>
          </a:p>
          <a:p>
            <a:r>
              <a:rPr lang="en-US" dirty="0" smtClean="0"/>
              <a:t> </a:t>
            </a:r>
            <a:r>
              <a:rPr lang="en-US" dirty="0"/>
              <a:t>Back width = 82cm</a:t>
            </a:r>
          </a:p>
          <a:p>
            <a:r>
              <a:rPr lang="en-US" dirty="0" smtClean="0"/>
              <a:t> </a:t>
            </a:r>
            <a:r>
              <a:rPr lang="en-US" dirty="0"/>
              <a:t>Length= 140 cm</a:t>
            </a:r>
          </a:p>
          <a:p>
            <a:r>
              <a:rPr lang="en-US" dirty="0" smtClean="0"/>
              <a:t> </a:t>
            </a:r>
            <a:r>
              <a:rPr lang="en-US" dirty="0"/>
              <a:t>Mass = 70kg </a:t>
            </a:r>
          </a:p>
          <a:p>
            <a:r>
              <a:rPr lang="en-US" dirty="0" smtClean="0"/>
              <a:t>diameter </a:t>
            </a:r>
            <a:r>
              <a:rPr lang="en-US" dirty="0"/>
              <a:t>of the wheel = 28 cm</a:t>
            </a:r>
          </a:p>
          <a:p>
            <a:r>
              <a:rPr lang="en-US" dirty="0" smtClean="0"/>
              <a:t> </a:t>
            </a:r>
            <a:r>
              <a:rPr lang="en-US" dirty="0"/>
              <a:t>Shaft diameter = 18 </a:t>
            </a:r>
            <a:r>
              <a:rPr lang="en-US" dirty="0" smtClean="0"/>
              <a:t>mm</a:t>
            </a:r>
            <a:endParaRPr lang="en-US" dirty="0"/>
          </a:p>
          <a:p>
            <a:r>
              <a:rPr lang="en-US" dirty="0" smtClean="0"/>
              <a:t>Front </a:t>
            </a:r>
            <a:r>
              <a:rPr lang="en-US" dirty="0"/>
              <a:t>width= 40 cm</a:t>
            </a:r>
          </a:p>
          <a:p>
            <a:pPr marL="0" indent="0">
              <a:buNone/>
            </a:pPr>
            <a:endParaRPr lang="en-US" dirty="0" smtClean="0"/>
          </a:p>
          <a:p>
            <a:pPr marL="0" indent="0">
              <a:buNone/>
            </a:pPr>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20</a:t>
            </a:fld>
            <a:endParaRPr lang="ar-SA"/>
          </a:p>
        </p:txBody>
      </p:sp>
    </p:spTree>
    <p:extLst>
      <p:ext uri="{BB962C8B-B14F-4D97-AF65-F5344CB8AC3E}">
        <p14:creationId xmlns:p14="http://schemas.microsoft.com/office/powerpoint/2010/main" val="251913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457200" y="332656"/>
                <a:ext cx="7671816" cy="6264696"/>
              </a:xfrm>
            </p:spPr>
            <p:txBody>
              <a:bodyPr/>
              <a:lstStyle/>
              <a:p>
                <a:pPr marL="0" indent="0" algn="ctr">
                  <a:buNone/>
                </a:pPr>
                <a:r>
                  <a:rPr lang="en-US" sz="2800" b="1" dirty="0" smtClean="0"/>
                  <a:t>Calculations</a:t>
                </a:r>
              </a:p>
              <a:p>
                <a:pPr marL="0" indent="0">
                  <a:buNone/>
                </a:pPr>
                <a:r>
                  <a:rPr lang="en-US" sz="1800" dirty="0" smtClean="0"/>
                  <a:t>shaft </a:t>
                </a:r>
                <a:r>
                  <a:rPr lang="en-US" sz="1800" dirty="0"/>
                  <a:t>velocity = 8m in 29 sec.  → Velocity =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8</m:t>
                        </m:r>
                      </m:num>
                      <m:den>
                        <m:r>
                          <a:rPr lang="en-US" sz="1800" i="1">
                            <a:latin typeface="Cambria Math" panose="02040503050406030204" pitchFamily="18" charset="0"/>
                          </a:rPr>
                          <m:t>29</m:t>
                        </m:r>
                      </m:den>
                    </m:f>
                    <m:r>
                      <a:rPr lang="en-US" sz="1800" i="1">
                        <a:latin typeface="Cambria Math" panose="02040503050406030204" pitchFamily="18" charset="0"/>
                      </a:rPr>
                      <m:t>=</m:t>
                    </m:r>
                    <m:r>
                      <a:rPr lang="en-US" sz="1800" i="1">
                        <a:latin typeface="Cambria Math" panose="02040503050406030204" pitchFamily="18" charset="0"/>
                      </a:rPr>
                      <m:t>0</m:t>
                    </m:r>
                    <m:r>
                      <a:rPr lang="en-US" sz="1800" i="1">
                        <a:latin typeface="Cambria Math" panose="02040503050406030204" pitchFamily="18" charset="0"/>
                      </a:rPr>
                      <m:t>.</m:t>
                    </m:r>
                    <m:r>
                      <a:rPr lang="en-US" sz="1800" i="1">
                        <a:latin typeface="Cambria Math" panose="02040503050406030204" pitchFamily="18" charset="0"/>
                      </a:rPr>
                      <m:t>28</m:t>
                    </m:r>
                    <m:r>
                      <a:rPr lang="en-US" sz="1800" i="1">
                        <a:latin typeface="Cambria Math" panose="02040503050406030204" pitchFamily="18" charset="0"/>
                      </a:rPr>
                      <m:t> </m:t>
                    </m:r>
                    <m:r>
                      <a:rPr lang="en-US" sz="1800" i="1">
                        <a:latin typeface="Cambria Math" panose="02040503050406030204" pitchFamily="18" charset="0"/>
                      </a:rPr>
                      <m:t>𝑚</m:t>
                    </m:r>
                    <m:r>
                      <a:rPr lang="en-US" sz="1800" i="1">
                        <a:latin typeface="Cambria Math" panose="02040503050406030204" pitchFamily="18" charset="0"/>
                      </a:rPr>
                      <m:t>/</m:t>
                    </m:r>
                    <m:r>
                      <a:rPr lang="en-US" sz="1800" i="1">
                        <a:latin typeface="Cambria Math" panose="02040503050406030204" pitchFamily="18" charset="0"/>
                      </a:rPr>
                      <m:t>𝑠</m:t>
                    </m:r>
                  </m:oMath>
                </a14:m>
                <a:r>
                  <a:rPr lang="en-US" sz="1800" dirty="0"/>
                  <a:t>  </a:t>
                </a:r>
              </a:p>
              <a:p>
                <a:r>
                  <a:rPr lang="en-US" sz="1800" dirty="0"/>
                  <a:t>Angular velocity, w=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𝑣</m:t>
                        </m:r>
                      </m:num>
                      <m:den>
                        <m:r>
                          <a:rPr lang="en-US" sz="1800" i="1">
                            <a:latin typeface="Cambria Math" panose="02040503050406030204" pitchFamily="18" charset="0"/>
                          </a:rPr>
                          <m:t>𝑟</m:t>
                        </m:r>
                      </m:den>
                    </m:f>
                    <m:r>
                      <a:rPr lang="en-US" sz="1800" i="1">
                        <a:latin typeface="Cambria Math" panose="02040503050406030204" pitchFamily="18" charset="0"/>
                      </a:rPr>
                      <m:t>= </m:t>
                    </m:r>
                    <m:f>
                      <m:fPr>
                        <m:ctrlPr>
                          <a:rPr lang="en-US" sz="1800" i="1">
                            <a:latin typeface="Cambria Math" panose="02040503050406030204" pitchFamily="18" charset="0"/>
                          </a:rPr>
                        </m:ctrlPr>
                      </m:fPr>
                      <m:num>
                        <m:r>
                          <a:rPr lang="en-US" sz="1800" i="1">
                            <a:latin typeface="Cambria Math" panose="02040503050406030204" pitchFamily="18" charset="0"/>
                          </a:rPr>
                          <m:t>0</m:t>
                        </m:r>
                        <m:r>
                          <a:rPr lang="en-US" sz="1800" i="1">
                            <a:latin typeface="Cambria Math" panose="02040503050406030204" pitchFamily="18" charset="0"/>
                          </a:rPr>
                          <m:t>.</m:t>
                        </m:r>
                        <m:r>
                          <a:rPr lang="en-US" sz="1800" i="1">
                            <a:latin typeface="Cambria Math" panose="02040503050406030204" pitchFamily="18" charset="0"/>
                          </a:rPr>
                          <m:t>28</m:t>
                        </m:r>
                      </m:num>
                      <m:den>
                        <m:r>
                          <a:rPr lang="en-US" sz="1800" i="1">
                            <a:latin typeface="Cambria Math" panose="02040503050406030204" pitchFamily="18" charset="0"/>
                          </a:rPr>
                          <m:t>14</m:t>
                        </m:r>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10</m:t>
                            </m:r>
                          </m:e>
                          <m:sup>
                            <m:r>
                              <a:rPr lang="en-US" sz="1800" i="1">
                                <a:latin typeface="Cambria Math" panose="02040503050406030204" pitchFamily="18" charset="0"/>
                              </a:rPr>
                              <m:t>−</m:t>
                            </m:r>
                            <m:r>
                              <a:rPr lang="en-US" sz="1800" i="1">
                                <a:latin typeface="Cambria Math" panose="02040503050406030204" pitchFamily="18" charset="0"/>
                              </a:rPr>
                              <m:t>2</m:t>
                            </m:r>
                          </m:sup>
                        </m:sSup>
                      </m:den>
                    </m:f>
                    <m:r>
                      <a:rPr lang="en-US" sz="1800" i="1">
                        <a:latin typeface="Cambria Math" panose="02040503050406030204" pitchFamily="18" charset="0"/>
                      </a:rPr>
                      <m:t>=</m:t>
                    </m:r>
                    <m:r>
                      <a:rPr lang="en-US" sz="1800" i="1">
                        <a:latin typeface="Cambria Math" panose="02040503050406030204" pitchFamily="18" charset="0"/>
                      </a:rPr>
                      <m:t>2</m:t>
                    </m:r>
                    <m:r>
                      <a:rPr lang="en-US" sz="1800" i="1">
                        <a:latin typeface="Cambria Math" panose="02040503050406030204" pitchFamily="18" charset="0"/>
                      </a:rPr>
                      <m:t> </m:t>
                    </m:r>
                    <m:r>
                      <a:rPr lang="en-US" sz="1800" i="1">
                        <a:latin typeface="Cambria Math" panose="02040503050406030204" pitchFamily="18" charset="0"/>
                      </a:rPr>
                      <m:t>𝑟𝑎𝑑</m:t>
                    </m:r>
                    <m:r>
                      <a:rPr lang="en-US" sz="1800" i="1">
                        <a:latin typeface="Cambria Math" panose="02040503050406030204" pitchFamily="18" charset="0"/>
                      </a:rPr>
                      <m:t>/ </m:t>
                    </m:r>
                    <m:r>
                      <a:rPr lang="en-US" sz="1800" i="1">
                        <a:latin typeface="Cambria Math" panose="02040503050406030204" pitchFamily="18" charset="0"/>
                      </a:rPr>
                      <m:t>𝑠𝑒𝑐</m:t>
                    </m:r>
                  </m:oMath>
                </a14:m>
                <a:r>
                  <a:rPr lang="en-US" sz="1800" dirty="0" smtClean="0"/>
                  <a:t> = 19.1 R.P.M</a:t>
                </a:r>
              </a:p>
              <a:p>
                <a:r>
                  <a:rPr lang="en-US" sz="1800" dirty="0"/>
                  <a:t>→ W worm = 20*2= 40 rad/ sec = 382 rpm</a:t>
                </a:r>
              </a:p>
              <a:p>
                <a:r>
                  <a:rPr lang="en-US" sz="1800" dirty="0"/>
                  <a:t>→ Power of worm = 0.09 kw</a:t>
                </a:r>
              </a:p>
              <a:p>
                <a:r>
                  <a:rPr lang="en-US" sz="1800" dirty="0"/>
                  <a:t>→ p= T*W  → 90= T * 40  → T= 2.25 </a:t>
                </a:r>
                <a:r>
                  <a:rPr lang="en-US" sz="1800" dirty="0" err="1"/>
                  <a:t>N.m</a:t>
                </a:r>
                <a:endParaRPr lang="en-US" sz="1800" dirty="0"/>
              </a:p>
              <a:p>
                <a:r>
                  <a:rPr lang="en-US" sz="1800" dirty="0"/>
                  <a:t>→ Gear diameter = 8 cm</a:t>
                </a:r>
              </a:p>
              <a:p>
                <a:r>
                  <a:rPr lang="en-US" sz="1800" dirty="0"/>
                  <a:t>→ Worm diameter= 15mm</a:t>
                </a:r>
              </a:p>
              <a:p>
                <a:r>
                  <a:rPr lang="en-US" sz="1800" dirty="0"/>
                  <a:t>→ Lead,  L= </a:t>
                </a:r>
                <a:r>
                  <a:rPr lang="en-US" sz="1800" dirty="0" err="1"/>
                  <a:t>þx</a:t>
                </a:r>
                <a:r>
                  <a:rPr lang="en-US" sz="1800" dirty="0"/>
                  <a:t> * N worm                 where  </a:t>
                </a:r>
                <a:r>
                  <a:rPr lang="en-US" sz="1800" dirty="0" err="1"/>
                  <a:t>þx</a:t>
                </a:r>
                <a:r>
                  <a:rPr lang="en-US" sz="1800" dirty="0"/>
                  <a:t>: circular pitch , N: worm teeth </a:t>
                </a:r>
              </a:p>
              <a:p>
                <a:r>
                  <a:rPr lang="en-US" sz="1800" dirty="0"/>
                  <a:t>→ </a:t>
                </a:r>
                <a:r>
                  <a:rPr lang="en-US" sz="1800" dirty="0" err="1"/>
                  <a:t>þx</a:t>
                </a:r>
                <a:r>
                  <a:rPr lang="en-US" sz="1800" dirty="0"/>
                  <a:t> =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𝜋</m:t>
                        </m:r>
                        <m:r>
                          <a:rPr lang="en-US" sz="1800" i="1">
                            <a:latin typeface="Cambria Math" panose="02040503050406030204" pitchFamily="18" charset="0"/>
                          </a:rPr>
                          <m:t>∗</m:t>
                        </m:r>
                        <m:r>
                          <a:rPr lang="en-US" sz="1800" i="1">
                            <a:latin typeface="Cambria Math" panose="02040503050406030204" pitchFamily="18" charset="0"/>
                          </a:rPr>
                          <m:t>𝑑</m:t>
                        </m:r>
                        <m:r>
                          <a:rPr lang="en-US" sz="1800" i="1">
                            <a:latin typeface="Cambria Math" panose="02040503050406030204" pitchFamily="18" charset="0"/>
                          </a:rPr>
                          <m:t> </m:t>
                        </m:r>
                        <m:r>
                          <a:rPr lang="en-US" sz="1800" i="1">
                            <a:latin typeface="Cambria Math" panose="02040503050406030204" pitchFamily="18" charset="0"/>
                          </a:rPr>
                          <m:t>𝑔𝑒𝑎𝑟</m:t>
                        </m:r>
                        <m:r>
                          <a:rPr lang="en-US" sz="1800" i="1">
                            <a:latin typeface="Cambria Math" panose="02040503050406030204" pitchFamily="18" charset="0"/>
                          </a:rPr>
                          <m:t> </m:t>
                        </m:r>
                      </m:num>
                      <m:den>
                        <m:r>
                          <a:rPr lang="en-US" sz="1800" i="1">
                            <a:latin typeface="Cambria Math" panose="02040503050406030204" pitchFamily="18" charset="0"/>
                          </a:rPr>
                          <m:t>𝑁</m:t>
                        </m:r>
                        <m:r>
                          <a:rPr lang="en-US" sz="1800" i="1">
                            <a:latin typeface="Cambria Math" panose="02040503050406030204" pitchFamily="18" charset="0"/>
                          </a:rPr>
                          <m:t> </m:t>
                        </m:r>
                        <m:r>
                          <a:rPr lang="en-US" sz="1800" i="1">
                            <a:latin typeface="Cambria Math" panose="02040503050406030204" pitchFamily="18" charset="0"/>
                          </a:rPr>
                          <m:t>𝑔𝑒𝑎𝑟</m:t>
                        </m:r>
                      </m:den>
                    </m:f>
                    <m:r>
                      <a:rPr lang="en-US" sz="1800" i="1">
                        <a:latin typeface="Cambria Math" panose="02040503050406030204" pitchFamily="18" charset="0"/>
                      </a:rPr>
                      <m:t>= </m:t>
                    </m:r>
                    <m:f>
                      <m:fPr>
                        <m:ctrlPr>
                          <a:rPr lang="en-US" sz="1800" i="1">
                            <a:latin typeface="Cambria Math" panose="02040503050406030204" pitchFamily="18" charset="0"/>
                          </a:rPr>
                        </m:ctrlPr>
                      </m:fPr>
                      <m:num>
                        <m:r>
                          <a:rPr lang="en-US" sz="1800" i="1">
                            <a:latin typeface="Cambria Math" panose="02040503050406030204" pitchFamily="18" charset="0"/>
                          </a:rPr>
                          <m:t>𝜋</m:t>
                        </m:r>
                        <m:r>
                          <a:rPr lang="en-US" sz="1800" i="1">
                            <a:latin typeface="Cambria Math" panose="02040503050406030204" pitchFamily="18" charset="0"/>
                          </a:rPr>
                          <m:t>∗</m:t>
                        </m:r>
                        <m:r>
                          <a:rPr lang="en-US" sz="1800" i="1">
                            <a:latin typeface="Cambria Math" panose="02040503050406030204" pitchFamily="18" charset="0"/>
                          </a:rPr>
                          <m:t>0</m:t>
                        </m:r>
                        <m:r>
                          <a:rPr lang="en-US" sz="1800" i="1">
                            <a:latin typeface="Cambria Math" panose="02040503050406030204" pitchFamily="18" charset="0"/>
                          </a:rPr>
                          <m:t>.</m:t>
                        </m:r>
                        <m:r>
                          <a:rPr lang="en-US" sz="1800" i="1">
                            <a:latin typeface="Cambria Math" panose="02040503050406030204" pitchFamily="18" charset="0"/>
                          </a:rPr>
                          <m:t>08</m:t>
                        </m:r>
                      </m:num>
                      <m:den>
                        <m:r>
                          <a:rPr lang="en-US" sz="1800" i="1">
                            <a:latin typeface="Cambria Math" panose="02040503050406030204" pitchFamily="18" charset="0"/>
                          </a:rPr>
                          <m:t>19</m:t>
                        </m:r>
                      </m:den>
                    </m:f>
                    <m:r>
                      <a:rPr lang="en-US" sz="1800" i="1">
                        <a:latin typeface="Cambria Math" panose="02040503050406030204" pitchFamily="18" charset="0"/>
                      </a:rPr>
                      <m:t>=</m:t>
                    </m:r>
                    <m:r>
                      <a:rPr lang="en-US" sz="1800" i="1">
                        <a:latin typeface="Cambria Math" panose="02040503050406030204" pitchFamily="18" charset="0"/>
                      </a:rPr>
                      <m:t>0</m:t>
                    </m:r>
                    <m:r>
                      <a:rPr lang="en-US" sz="1800" i="1">
                        <a:latin typeface="Cambria Math" panose="02040503050406030204" pitchFamily="18" charset="0"/>
                      </a:rPr>
                      <m:t>.</m:t>
                    </m:r>
                    <m:r>
                      <a:rPr lang="en-US" sz="1800" i="1">
                        <a:latin typeface="Cambria Math" panose="02040503050406030204" pitchFamily="18" charset="0"/>
                      </a:rPr>
                      <m:t>013</m:t>
                    </m:r>
                    <m:r>
                      <a:rPr lang="en-US" sz="1800" i="1">
                        <a:latin typeface="Cambria Math" panose="02040503050406030204" pitchFamily="18" charset="0"/>
                      </a:rPr>
                      <m:t> </m:t>
                    </m:r>
                    <m:r>
                      <a:rPr lang="en-US" sz="1800" i="1">
                        <a:latin typeface="Cambria Math" panose="02040503050406030204" pitchFamily="18" charset="0"/>
                      </a:rPr>
                      <m:t>𝑚</m:t>
                    </m:r>
                    <m:r>
                      <a:rPr lang="en-US" sz="1800" i="1">
                        <a:latin typeface="Cambria Math" panose="02040503050406030204" pitchFamily="18" charset="0"/>
                      </a:rPr>
                      <m:t>/</m:t>
                    </m:r>
                    <m:r>
                      <a:rPr lang="en-US" sz="1800" i="1">
                        <a:latin typeface="Cambria Math" panose="02040503050406030204" pitchFamily="18" charset="0"/>
                      </a:rPr>
                      <m:t>𝑡𝑒𝑒𝑡</m:t>
                    </m:r>
                    <m:r>
                      <a:rPr lang="en-US" sz="1800" i="1">
                        <a:latin typeface="Cambria Math" panose="02040503050406030204" pitchFamily="18" charset="0"/>
                      </a:rPr>
                      <m:t>h</m:t>
                    </m:r>
                  </m:oMath>
                </a14:m>
                <a:endParaRPr lang="en-US" sz="1800" dirty="0"/>
              </a:p>
              <a:p>
                <a:r>
                  <a:rPr lang="en-US" sz="1800" dirty="0"/>
                  <a:t>→ L= 0.013* 4 = 0.052 m</a:t>
                </a:r>
              </a:p>
              <a:p>
                <a:r>
                  <a:rPr lang="en-US" sz="1800" dirty="0"/>
                  <a:t>→ Lead angle </a:t>
                </a:r>
                <a14:m>
                  <m:oMath xmlns:m="http://schemas.openxmlformats.org/officeDocument/2006/math">
                    <m:r>
                      <a:rPr lang="en-US" sz="1800" i="1">
                        <a:latin typeface="Cambria Math" panose="02040503050406030204" pitchFamily="18" charset="0"/>
                      </a:rPr>
                      <m:t>𝛾</m:t>
                    </m:r>
                    <m:r>
                      <a:rPr lang="en-US" sz="1800" i="1">
                        <a:latin typeface="Cambria Math" panose="02040503050406030204" pitchFamily="18" charset="0"/>
                      </a:rPr>
                      <m:t>=</m:t>
                    </m:r>
                    <m:func>
                      <m:funcPr>
                        <m:ctrlPr>
                          <a:rPr lang="en-US" sz="1800" i="1">
                            <a:latin typeface="Cambria Math" panose="02040503050406030204" pitchFamily="18" charset="0"/>
                          </a:rPr>
                        </m:ctrlPr>
                      </m:funcPr>
                      <m:fName>
                        <m:sSup>
                          <m:sSupPr>
                            <m:ctrlPr>
                              <a:rPr lang="en-US" sz="1800" i="1">
                                <a:latin typeface="Cambria Math" panose="02040503050406030204" pitchFamily="18" charset="0"/>
                              </a:rPr>
                            </m:ctrlPr>
                          </m:sSupPr>
                          <m:e>
                            <m:r>
                              <m:rPr>
                                <m:sty m:val="p"/>
                              </m:rPr>
                              <a:rPr lang="en-US" sz="1800">
                                <a:latin typeface="Cambria Math" panose="02040503050406030204" pitchFamily="18" charset="0"/>
                              </a:rPr>
                              <m:t>tan</m:t>
                            </m:r>
                          </m:e>
                          <m:sup>
                            <m:r>
                              <a:rPr lang="en-US" sz="1800" i="1">
                                <a:latin typeface="Cambria Math" panose="02040503050406030204" pitchFamily="18" charset="0"/>
                              </a:rPr>
                              <m:t>−</m:t>
                            </m:r>
                            <m:r>
                              <a:rPr lang="en-US" sz="1800" i="1">
                                <a:latin typeface="Cambria Math" panose="02040503050406030204" pitchFamily="18" charset="0"/>
                              </a:rPr>
                              <m:t>1</m:t>
                            </m:r>
                          </m:sup>
                        </m:sSup>
                      </m:fName>
                      <m:e>
                        <m:f>
                          <m:fPr>
                            <m:ctrlPr>
                              <a:rPr lang="en-US" sz="1800" i="1">
                                <a:latin typeface="Cambria Math" panose="02040503050406030204" pitchFamily="18" charset="0"/>
                              </a:rPr>
                            </m:ctrlPr>
                          </m:fPr>
                          <m:num>
                            <m:r>
                              <a:rPr lang="en-US" sz="1800" i="1">
                                <a:latin typeface="Cambria Math" panose="02040503050406030204" pitchFamily="18" charset="0"/>
                              </a:rPr>
                              <m:t>𝐿</m:t>
                            </m:r>
                          </m:num>
                          <m:den>
                            <m:r>
                              <a:rPr lang="en-US" sz="1800" i="1">
                                <a:latin typeface="Cambria Math" panose="02040503050406030204" pitchFamily="18" charset="0"/>
                              </a:rPr>
                              <m:t>𝜋</m:t>
                            </m:r>
                            <m:r>
                              <a:rPr lang="en-US" sz="1800" i="1">
                                <a:latin typeface="Cambria Math" panose="02040503050406030204" pitchFamily="18" charset="0"/>
                              </a:rPr>
                              <m:t>∗</m:t>
                            </m:r>
                            <m:r>
                              <a:rPr lang="en-US" sz="1800" i="1">
                                <a:latin typeface="Cambria Math" panose="02040503050406030204" pitchFamily="18" charset="0"/>
                              </a:rPr>
                              <m:t>𝑑𝑤</m:t>
                            </m:r>
                          </m:den>
                        </m:f>
                        <m:r>
                          <a:rPr lang="en-US" sz="1800" i="1">
                            <a:latin typeface="Cambria Math" panose="02040503050406030204" pitchFamily="18" charset="0"/>
                          </a:rPr>
                          <m:t>=</m:t>
                        </m:r>
                        <m:r>
                          <a:rPr lang="en-US" sz="1800" i="1">
                            <a:latin typeface="Cambria Math" panose="02040503050406030204" pitchFamily="18" charset="0"/>
                          </a:rPr>
                          <m:t>44</m:t>
                        </m:r>
                        <m:r>
                          <a:rPr lang="en-US" sz="1800" i="1">
                            <a:latin typeface="Cambria Math" panose="02040503050406030204" pitchFamily="18" charset="0"/>
                          </a:rPr>
                          <m:t>.</m:t>
                        </m:r>
                        <m:r>
                          <a:rPr lang="en-US" sz="1800" i="1">
                            <a:latin typeface="Cambria Math" panose="02040503050406030204" pitchFamily="18" charset="0"/>
                          </a:rPr>
                          <m:t>2</m:t>
                        </m:r>
                      </m:e>
                    </m:func>
                  </m:oMath>
                </a14:m>
                <a:endParaRPr lang="en-US" sz="1800" dirty="0"/>
              </a:p>
              <a:p>
                <a:r>
                  <a:rPr lang="en-US" sz="1800" dirty="0"/>
                  <a:t>→ </a:t>
                </a:r>
                <a14:m>
                  <m:oMath xmlns:m="http://schemas.openxmlformats.org/officeDocument/2006/math">
                    <m:r>
                      <a:rPr lang="en-US" sz="1800" i="1">
                        <a:latin typeface="Cambria Math" panose="02040503050406030204" pitchFamily="18" charset="0"/>
                      </a:rPr>
                      <m:t>𝑛𝑜𝑟𝑚𝑎𝑙</m:t>
                    </m:r>
                    <m:r>
                      <a:rPr lang="en-US" sz="1800" i="1">
                        <a:latin typeface="Cambria Math" panose="02040503050406030204" pitchFamily="18" charset="0"/>
                      </a:rPr>
                      <m:t> </m:t>
                    </m:r>
                    <m:r>
                      <a:rPr lang="en-US" sz="1800" i="1">
                        <a:latin typeface="Cambria Math" panose="02040503050406030204" pitchFamily="18" charset="0"/>
                      </a:rPr>
                      <m:t>𝑝𝑟𝑒𝑠𝑠𝑢𝑟𝑒</m:t>
                    </m:r>
                    <m:r>
                      <a:rPr lang="en-US" sz="1800" i="1">
                        <a:latin typeface="Cambria Math" panose="02040503050406030204" pitchFamily="18" charset="0"/>
                      </a:rPr>
                      <m:t> </m:t>
                    </m:r>
                    <m:r>
                      <a:rPr lang="en-US" sz="1800" i="1">
                        <a:latin typeface="Cambria Math" panose="02040503050406030204" pitchFamily="18" charset="0"/>
                      </a:rPr>
                      <m:t>𝑎𝑛𝑔𝑙𝑒</m:t>
                    </m:r>
                    <m:r>
                      <a:rPr lang="en-US" sz="1800" i="1">
                        <a:latin typeface="Cambria Math" panose="02040503050406030204" pitchFamily="18" charset="0"/>
                      </a:rPr>
                      <m:t> </m:t>
                    </m:r>
                    <m:r>
                      <a:rPr lang="en-US" sz="1800" i="1">
                        <a:latin typeface="Cambria Math" panose="02040503050406030204" pitchFamily="18" charset="0"/>
                      </a:rPr>
                      <m:t>∅</m:t>
                    </m:r>
                    <m:r>
                      <a:rPr lang="en-US" sz="1800" i="1">
                        <a:latin typeface="Cambria Math" panose="02040503050406030204" pitchFamily="18" charset="0"/>
                      </a:rPr>
                      <m:t>𝑛</m:t>
                    </m:r>
                  </m:oMath>
                </a14:m>
                <a:r>
                  <a:rPr lang="en-US" sz="1800" dirty="0"/>
                  <a:t> = 14.5</a:t>
                </a:r>
              </a:p>
              <a:p>
                <a:endParaRPr lang="en-US" sz="1600" dirty="0" smtClean="0"/>
              </a:p>
              <a:p>
                <a:endParaRPr lang="en-US" sz="1600" dirty="0" smtClean="0"/>
              </a:p>
              <a:p>
                <a:endParaRPr lang="en-US" sz="1600" dirty="0" smtClean="0"/>
              </a:p>
              <a:p>
                <a:endParaRPr lang="en-US" sz="1600"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57200" y="332656"/>
                <a:ext cx="7671816" cy="6264696"/>
              </a:xfrm>
              <a:blipFill rotWithShape="0">
                <a:blip r:embed="rId2"/>
                <a:stretch>
                  <a:fillRect l="-635" t="-1168"/>
                </a:stretch>
              </a:blipFill>
            </p:spPr>
            <p:txBody>
              <a:bodyPr/>
              <a:lstStyle/>
              <a:p>
                <a:r>
                  <a:rPr lang="ar-SA">
                    <a:noFill/>
                  </a:rPr>
                  <a:t> </a:t>
                </a:r>
              </a:p>
            </p:txBody>
          </p:sp>
        </mc:Fallback>
      </mc:AlternateContent>
      <p:sp>
        <p:nvSpPr>
          <p:cNvPr id="4" name="Slide Number Placeholder 3"/>
          <p:cNvSpPr>
            <a:spLocks noGrp="1"/>
          </p:cNvSpPr>
          <p:nvPr>
            <p:ph type="sldNum" sz="quarter" idx="15"/>
          </p:nvPr>
        </p:nvSpPr>
        <p:spPr/>
        <p:txBody>
          <a:bodyPr/>
          <a:lstStyle/>
          <a:p>
            <a:fld id="{0B34F065-1154-456A-91E3-76DE8E75E17B}" type="slidenum">
              <a:rPr lang="ar-SA" smtClean="0"/>
              <a:pPr/>
              <a:t>21</a:t>
            </a:fld>
            <a:endParaRPr lang="ar-SA"/>
          </a:p>
        </p:txBody>
      </p:sp>
    </p:spTree>
    <p:extLst>
      <p:ext uri="{BB962C8B-B14F-4D97-AF65-F5344CB8AC3E}">
        <p14:creationId xmlns:p14="http://schemas.microsoft.com/office/powerpoint/2010/main" val="3646438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8640"/>
            <a:ext cx="7467600" cy="6285312"/>
          </a:xfrm>
        </p:spPr>
        <p:txBody>
          <a:bodyPr/>
          <a:lstStyle/>
          <a:p>
            <a:r>
              <a:rPr lang="en-US" dirty="0" smtClean="0"/>
              <a:t>Gear forces:</a:t>
            </a:r>
          </a:p>
          <a:p>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22</a:t>
            </a:fld>
            <a:endParaRPr lang="ar-SA"/>
          </a:p>
        </p:txBody>
      </p:sp>
      <p:graphicFrame>
        <p:nvGraphicFramePr>
          <p:cNvPr id="11" name="Table 10"/>
          <p:cNvGraphicFramePr>
            <a:graphicFrameLocks noGrp="1"/>
          </p:cNvGraphicFramePr>
          <p:nvPr>
            <p:extLst>
              <p:ext uri="{D42A27DB-BD31-4B8C-83A1-F6EECF244321}">
                <p14:modId xmlns:p14="http://schemas.microsoft.com/office/powerpoint/2010/main" val="2973296836"/>
              </p:ext>
            </p:extLst>
          </p:nvPr>
        </p:nvGraphicFramePr>
        <p:xfrm>
          <a:off x="2051719" y="1196753"/>
          <a:ext cx="4104456" cy="4176464"/>
        </p:xfrm>
        <a:graphic>
          <a:graphicData uri="http://schemas.openxmlformats.org/drawingml/2006/table">
            <a:tbl>
              <a:tblPr firstRow="1" firstCol="1" bandRow="1">
                <a:tableStyleId>{5C22544A-7EE6-4342-B048-85BDC9FD1C3A}</a:tableStyleId>
              </a:tblPr>
              <a:tblGrid>
                <a:gridCol w="2052228"/>
                <a:gridCol w="2052228"/>
              </a:tblGrid>
              <a:tr h="1101804">
                <a:tc>
                  <a:txBody>
                    <a:bodyPr/>
                    <a:lstStyle/>
                    <a:p>
                      <a:pPr>
                        <a:lnSpc>
                          <a:spcPct val="115000"/>
                        </a:lnSpc>
                        <a:spcAft>
                          <a:spcPts val="1000"/>
                        </a:spcAft>
                      </a:pPr>
                      <a:r>
                        <a:rPr lang="en-US" sz="2800" dirty="0">
                          <a:effectLst/>
                        </a:rPr>
                        <a:t>Worm (N)</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US" sz="2800">
                          <a:effectLst/>
                        </a:rPr>
                        <a:t>Gear (N)</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933565">
                <a:tc>
                  <a:txBody>
                    <a:bodyPr/>
                    <a:lstStyle/>
                    <a:p>
                      <a:pPr>
                        <a:lnSpc>
                          <a:spcPct val="115000"/>
                        </a:lnSpc>
                        <a:spcAft>
                          <a:spcPts val="1000"/>
                        </a:spcAft>
                      </a:pPr>
                      <a:r>
                        <a:rPr lang="en-US" sz="2800">
                          <a:effectLst/>
                        </a:rPr>
                        <a:t>Wt = 300</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US" sz="2800">
                          <a:effectLst/>
                        </a:rPr>
                        <a:t>Wt= 308</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1101804">
                <a:tc>
                  <a:txBody>
                    <a:bodyPr/>
                    <a:lstStyle/>
                    <a:p>
                      <a:pPr>
                        <a:lnSpc>
                          <a:spcPct val="115000"/>
                        </a:lnSpc>
                        <a:spcAft>
                          <a:spcPts val="1000"/>
                        </a:spcAft>
                      </a:pPr>
                      <a:r>
                        <a:rPr lang="en-US" sz="2800">
                          <a:effectLst/>
                        </a:rPr>
                        <a:t>Wa= 308</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US" sz="2800">
                          <a:effectLst/>
                        </a:rPr>
                        <a:t>Wa= 300</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1039291">
                <a:tc>
                  <a:txBody>
                    <a:bodyPr/>
                    <a:lstStyle/>
                    <a:p>
                      <a:pPr>
                        <a:lnSpc>
                          <a:spcPct val="115000"/>
                        </a:lnSpc>
                        <a:spcAft>
                          <a:spcPts val="1000"/>
                        </a:spcAft>
                      </a:pPr>
                      <a:r>
                        <a:rPr lang="en-US" sz="2800">
                          <a:effectLst/>
                        </a:rPr>
                        <a:t>Wr= 111</a:t>
                      </a:r>
                      <a:endParaRPr lang="en-US" sz="2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US" sz="2800" dirty="0" err="1">
                          <a:effectLst/>
                        </a:rPr>
                        <a:t>Wr</a:t>
                      </a:r>
                      <a:r>
                        <a:rPr lang="en-US" sz="2800" dirty="0">
                          <a:effectLst/>
                        </a:rPr>
                        <a:t>= 111</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
        <p:nvSpPr>
          <p:cNvPr id="12" name="Rectangle 4"/>
          <p:cNvSpPr>
            <a:spLocks noChangeArrowheads="1"/>
          </p:cNvSpPr>
          <p:nvPr/>
        </p:nvSpPr>
        <p:spPr bwMode="auto">
          <a:xfrm>
            <a:off x="2714625" y="35147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Tree>
    <p:extLst>
      <p:ext uri="{BB962C8B-B14F-4D97-AF65-F5344CB8AC3E}">
        <p14:creationId xmlns:p14="http://schemas.microsoft.com/office/powerpoint/2010/main" val="2177135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27584" y="260647"/>
            <a:ext cx="7467600" cy="6213304"/>
          </a:xfrm>
        </p:spPr>
        <p:txBody>
          <a:bodyPr/>
          <a:lstStyle/>
          <a:p>
            <a:pPr marL="0" indent="0" algn="ctr">
              <a:buNone/>
            </a:pPr>
            <a:r>
              <a:rPr lang="en-US" dirty="0" smtClean="0"/>
              <a:t>Reactions of bearings and gear forces</a:t>
            </a:r>
          </a:p>
          <a:p>
            <a:pPr marL="0" indent="0" algn="ctr">
              <a:buNone/>
            </a:pPr>
            <a:endParaRPr lang="en-US" dirty="0" smtClean="0"/>
          </a:p>
          <a:p>
            <a:pPr marL="0" indent="0">
              <a:buNone/>
            </a:pPr>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23</a:t>
            </a:fld>
            <a:endParaRPr lang="ar-SA"/>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457200" y="836712"/>
            <a:ext cx="7091427" cy="5637239"/>
          </a:xfrm>
          <a:prstGeom prst="rect">
            <a:avLst/>
          </a:prstGeom>
        </p:spPr>
      </p:pic>
      <p:sp>
        <p:nvSpPr>
          <p:cNvPr id="6" name="Oval 5"/>
          <p:cNvSpPr/>
          <p:nvPr/>
        </p:nvSpPr>
        <p:spPr>
          <a:xfrm>
            <a:off x="313184" y="4437112"/>
            <a:ext cx="51440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A</a:t>
            </a:r>
            <a:endParaRPr lang="ar-SA" dirty="0"/>
          </a:p>
        </p:txBody>
      </p:sp>
      <p:sp>
        <p:nvSpPr>
          <p:cNvPr id="7" name="Oval 6"/>
          <p:cNvSpPr/>
          <p:nvPr/>
        </p:nvSpPr>
        <p:spPr>
          <a:xfrm>
            <a:off x="7564241" y="1124744"/>
            <a:ext cx="514400"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B</a:t>
            </a:r>
            <a:endParaRPr lang="ar-SA" dirty="0"/>
          </a:p>
        </p:txBody>
      </p:sp>
    </p:spTree>
    <p:extLst>
      <p:ext uri="{BB962C8B-B14F-4D97-AF65-F5344CB8AC3E}">
        <p14:creationId xmlns:p14="http://schemas.microsoft.com/office/powerpoint/2010/main" val="2053422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457200" y="332656"/>
                <a:ext cx="7467600" cy="6141296"/>
              </a:xfrm>
            </p:spPr>
            <p:txBody>
              <a:bodyPr/>
              <a:lstStyle/>
              <a:p>
                <a:pPr marL="0" indent="0" algn="ctr">
                  <a:buNone/>
                </a:pPr>
                <a:r>
                  <a:rPr lang="en-US" b="1" dirty="0" smtClean="0"/>
                  <a:t>Bearings selection</a:t>
                </a:r>
              </a:p>
              <a:p>
                <a:pPr marL="0" indent="0">
                  <a:buNone/>
                </a:pPr>
                <a:r>
                  <a:rPr lang="en-US" dirty="0"/>
                  <a:t>There is two ball bearings one has thrust force which is A and the other has no thrust force which is bearing B </a:t>
                </a:r>
                <a:endParaRPr lang="en-US" dirty="0" smtClean="0"/>
              </a:p>
              <a:p>
                <a:pPr marL="0" indent="0">
                  <a:buNone/>
                </a:pPr>
                <a:r>
                  <a:rPr lang="en-US" dirty="0" smtClean="0"/>
                  <a:t>Bearing A and B:</a:t>
                </a:r>
              </a:p>
              <a:p>
                <a:pPr marL="0" indent="0">
                  <a:buNone/>
                </a:pPr>
                <a:r>
                  <a:rPr lang="en-US" dirty="0"/>
                  <a:t>→ desired radial load is 5000 hours, </a:t>
                </a:r>
                <a:r>
                  <a:rPr lang="en-US" dirty="0" err="1"/>
                  <a:t>Nd</a:t>
                </a:r>
                <a:r>
                  <a:rPr lang="en-US" dirty="0"/>
                  <a:t> = 1800 rpm </a:t>
                </a:r>
                <a:r>
                  <a:rPr lang="en-US" dirty="0" smtClean="0"/>
                  <a:t> </a:t>
                </a:r>
                <a:r>
                  <a:rPr lang="en-US" dirty="0"/>
                  <a:t>rating life 10</a:t>
                </a:r>
                <a:r>
                  <a:rPr lang="en-US" baseline="30000" dirty="0"/>
                  <a:t>6  </a:t>
                </a:r>
                <a:r>
                  <a:rPr lang="en-US" dirty="0" smtClean="0"/>
                  <a:t>rev., ball </a:t>
                </a:r>
                <a:r>
                  <a:rPr lang="en-US" dirty="0"/>
                  <a:t>bearing,  a= </a:t>
                </a:r>
                <a:r>
                  <a:rPr lang="en-US" dirty="0" smtClean="0"/>
                  <a:t>3</a:t>
                </a:r>
              </a:p>
              <a:p>
                <a:pPr marL="0" indent="0">
                  <a:buNone/>
                </a:pPr>
                <a:r>
                  <a:rPr lang="en-US" dirty="0" smtClean="0">
                    <a:solidFill>
                      <a:srgbClr val="FF0000"/>
                    </a:solidFill>
                  </a:rPr>
                  <a:t>For bearing B</a:t>
                </a:r>
                <a:r>
                  <a:rPr lang="en-US" dirty="0" smtClean="0"/>
                  <a:t>:</a:t>
                </a:r>
              </a:p>
              <a:p>
                <a:r>
                  <a:rPr lang="en-US" dirty="0"/>
                  <a:t>→ Fb = </a:t>
                </a:r>
                <a14:m>
                  <m:oMath xmlns:m="http://schemas.openxmlformats.org/officeDocument/2006/math">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306</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111</m:t>
                            </m:r>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rPr>
                              <m:t>)</m:t>
                            </m:r>
                          </m:e>
                          <m:sup>
                            <m:r>
                              <a:rPr lang="en-US" i="1">
                                <a:latin typeface="Cambria Math" panose="02040503050406030204" pitchFamily="18" charset="0"/>
                              </a:rPr>
                              <m:t>2</m:t>
                            </m:r>
                          </m:sup>
                        </m:sSup>
                      </m:e>
                    </m:rad>
                    <m:r>
                      <a:rPr lang="en-US" i="1">
                        <a:latin typeface="Cambria Math" panose="02040503050406030204" pitchFamily="18" charset="0"/>
                      </a:rPr>
                      <m:t>=</m:t>
                    </m:r>
                    <m:r>
                      <a:rPr lang="en-US" i="1">
                        <a:latin typeface="Cambria Math" panose="02040503050406030204" pitchFamily="18" charset="0"/>
                      </a:rPr>
                      <m:t>326</m:t>
                    </m:r>
                    <m:r>
                      <a:rPr lang="en-US" i="1">
                        <a:latin typeface="Cambria Math" panose="02040503050406030204" pitchFamily="18" charset="0"/>
                      </a:rPr>
                      <m:t> </m:t>
                    </m:r>
                    <m:r>
                      <a:rPr lang="en-US" i="1">
                        <a:latin typeface="Cambria Math" panose="02040503050406030204" pitchFamily="18" charset="0"/>
                      </a:rPr>
                      <m:t>𝑁</m:t>
                    </m:r>
                  </m:oMath>
                </a14:m>
                <a:endParaRPr lang="en-US" dirty="0"/>
              </a:p>
              <a:p>
                <a:r>
                  <a:rPr lang="en-US" dirty="0"/>
                  <a:t>→ C</a:t>
                </a:r>
                <a:r>
                  <a:rPr lang="en-US" baseline="-25000" dirty="0"/>
                  <a:t>10</a:t>
                </a:r>
                <a:r>
                  <a:rPr lang="en-US" dirty="0"/>
                  <a:t>= </a:t>
                </a:r>
                <a14:m>
                  <m:oMath xmlns:m="http://schemas.openxmlformats.org/officeDocument/2006/math">
                    <m:r>
                      <a:rPr lang="en-US" i="1">
                        <a:latin typeface="Cambria Math" panose="02040503050406030204" pitchFamily="18" charset="0"/>
                      </a:rPr>
                      <m:t>𝐹𝑏</m:t>
                    </m:r>
                    <m:sSup>
                      <m:sSupPr>
                        <m:ctrlPr>
                          <a:rPr lang="en-US" i="1">
                            <a:latin typeface="Cambria Math" panose="02040503050406030204" pitchFamily="18" charset="0"/>
                          </a:rPr>
                        </m:ctrlPr>
                      </m:sSup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𝐿𝑑</m:t>
                            </m:r>
                            <m:r>
                              <a:rPr lang="en-US" i="1">
                                <a:latin typeface="Cambria Math" panose="02040503050406030204" pitchFamily="18" charset="0"/>
                              </a:rPr>
                              <m:t>∗</m:t>
                            </m:r>
                            <m:r>
                              <a:rPr lang="en-US" i="1">
                                <a:latin typeface="Cambria Math" panose="02040503050406030204" pitchFamily="18" charset="0"/>
                              </a:rPr>
                              <m:t>𝑁𝑑</m:t>
                            </m:r>
                            <m:r>
                              <a:rPr lang="en-US" i="1">
                                <a:latin typeface="Cambria Math" panose="02040503050406030204" pitchFamily="18" charset="0"/>
                              </a:rPr>
                              <m:t>∗</m:t>
                            </m:r>
                            <m:r>
                              <a:rPr lang="en-US" i="1">
                                <a:latin typeface="Cambria Math" panose="02040503050406030204" pitchFamily="18" charset="0"/>
                              </a:rPr>
                              <m:t>60</m:t>
                            </m:r>
                          </m:num>
                          <m:den>
                            <m:r>
                              <a:rPr lang="en-US" i="1">
                                <a:latin typeface="Cambria Math" panose="02040503050406030204" pitchFamily="18" charset="0"/>
                              </a:rPr>
                              <m:t>1000000</m:t>
                            </m:r>
                          </m:den>
                        </m:f>
                        <m:r>
                          <a:rPr lang="en-US" i="1">
                            <a:latin typeface="Cambria Math" panose="02040503050406030204" pitchFamily="18" charset="0"/>
                          </a:rPr>
                          <m:t>)</m:t>
                        </m:r>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𝑎</m:t>
                        </m:r>
                      </m:sup>
                    </m:sSup>
                    <m:r>
                      <a:rPr lang="en-US" i="1">
                        <a:latin typeface="Cambria Math" panose="02040503050406030204" pitchFamily="18" charset="0"/>
                      </a:rPr>
                      <m:t>    =</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6</m:t>
                    </m:r>
                    <m:r>
                      <a:rPr lang="en-US" i="1">
                        <a:latin typeface="Cambria Math" panose="02040503050406030204" pitchFamily="18" charset="0"/>
                      </a:rPr>
                      <m:t> </m:t>
                    </m:r>
                    <m:r>
                      <a:rPr lang="en-US" i="1">
                        <a:latin typeface="Cambria Math" panose="02040503050406030204" pitchFamily="18" charset="0"/>
                      </a:rPr>
                      <m:t>𝐾𝑁</m:t>
                    </m:r>
                  </m:oMath>
                </a14:m>
                <a:endParaRPr lang="en-US" dirty="0"/>
              </a:p>
              <a:p>
                <a:pPr marL="0" indent="0">
                  <a:buNone/>
                </a:pPr>
                <a:endParaRPr lang="en-US" dirty="0"/>
              </a:p>
              <a:p>
                <a:pPr marL="0" indent="0">
                  <a:buNone/>
                </a:pPr>
                <a:endParaRPr lang="en-US" dirty="0"/>
              </a:p>
              <a:p>
                <a:pPr marL="0" indent="0">
                  <a:buNone/>
                </a:pPr>
                <a:endParaRPr lang="ar-SA"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57200" y="332656"/>
                <a:ext cx="7467600" cy="6141296"/>
              </a:xfrm>
              <a:blipFill rotWithShape="0">
                <a:blip r:embed="rId2"/>
                <a:stretch>
                  <a:fillRect l="-1224" t="-794" r="-2204"/>
                </a:stretch>
              </a:blipFill>
            </p:spPr>
            <p:txBody>
              <a:bodyPr/>
              <a:lstStyle/>
              <a:p>
                <a:r>
                  <a:rPr lang="ar-SA">
                    <a:noFill/>
                  </a:rPr>
                  <a:t> </a:t>
                </a:r>
              </a:p>
            </p:txBody>
          </p:sp>
        </mc:Fallback>
      </mc:AlternateContent>
      <p:sp>
        <p:nvSpPr>
          <p:cNvPr id="4" name="Slide Number Placeholder 3"/>
          <p:cNvSpPr>
            <a:spLocks noGrp="1"/>
          </p:cNvSpPr>
          <p:nvPr>
            <p:ph type="sldNum" sz="quarter" idx="15"/>
          </p:nvPr>
        </p:nvSpPr>
        <p:spPr/>
        <p:txBody>
          <a:bodyPr/>
          <a:lstStyle/>
          <a:p>
            <a:fld id="{0B34F065-1154-456A-91E3-76DE8E75E17B}" type="slidenum">
              <a:rPr lang="ar-SA" smtClean="0"/>
              <a:pPr/>
              <a:t>24</a:t>
            </a:fld>
            <a:endParaRPr lang="ar-SA"/>
          </a:p>
        </p:txBody>
      </p:sp>
    </p:spTree>
    <p:extLst>
      <p:ext uri="{BB962C8B-B14F-4D97-AF65-F5344CB8AC3E}">
        <p14:creationId xmlns:p14="http://schemas.microsoft.com/office/powerpoint/2010/main" val="391289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8640"/>
            <a:ext cx="7467600" cy="6285312"/>
          </a:xfrm>
        </p:spPr>
        <p:txBody>
          <a:bodyPr/>
          <a:lstStyle/>
          <a:p>
            <a:r>
              <a:rPr lang="en-US" dirty="0" smtClean="0"/>
              <a:t>The value of C10=2.6 KN, but this value does not exist in the appendix so take the next one higher than it which is 4.94 KN</a:t>
            </a:r>
          </a:p>
          <a:p>
            <a:r>
              <a:rPr lang="en-US" dirty="0" smtClean="0"/>
              <a:t> </a:t>
            </a:r>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25</a:t>
            </a:fld>
            <a:endParaRPr lang="ar-SA"/>
          </a:p>
        </p:txBody>
      </p:sp>
      <p:pic>
        <p:nvPicPr>
          <p:cNvPr id="5" name="Picture 4"/>
          <p:cNvPicPr>
            <a:picLocks noChangeAspect="1"/>
          </p:cNvPicPr>
          <p:nvPr/>
        </p:nvPicPr>
        <p:blipFill>
          <a:blip r:embed="rId2"/>
          <a:stretch>
            <a:fillRect/>
          </a:stretch>
        </p:blipFill>
        <p:spPr>
          <a:xfrm>
            <a:off x="224224" y="1494298"/>
            <a:ext cx="8668256" cy="4382974"/>
          </a:xfrm>
          <a:prstGeom prst="rect">
            <a:avLst/>
          </a:prstGeom>
        </p:spPr>
      </p:pic>
    </p:spTree>
    <p:extLst>
      <p:ext uri="{BB962C8B-B14F-4D97-AF65-F5344CB8AC3E}">
        <p14:creationId xmlns:p14="http://schemas.microsoft.com/office/powerpoint/2010/main" val="69743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57200" y="188640"/>
                <a:ext cx="7467600" cy="6285312"/>
              </a:xfrm>
            </p:spPr>
            <p:txBody>
              <a:bodyPr/>
              <a:lstStyle/>
              <a:p>
                <a:r>
                  <a:rPr lang="en-US" dirty="0" smtClean="0">
                    <a:solidFill>
                      <a:srgbClr val="FF0000"/>
                    </a:solidFill>
                  </a:rPr>
                  <a:t>For bearing A: </a:t>
                </a:r>
              </a:p>
              <a:p>
                <a:pPr marL="0" indent="0">
                  <a:buNone/>
                </a:pPr>
                <a:r>
                  <a:rPr lang="en-US" sz="1800" dirty="0" smtClean="0"/>
                  <a:t> Fe </a:t>
                </a:r>
                <a:r>
                  <a:rPr lang="en-US" sz="1800" dirty="0"/>
                  <a:t>= </a:t>
                </a:r>
                <a14:m>
                  <m:oMath xmlns:m="http://schemas.openxmlformats.org/officeDocument/2006/math">
                    <m:rad>
                      <m:radPr>
                        <m:degHide m:val="on"/>
                        <m:ctrlPr>
                          <a:rPr lang="en-US" sz="1800" i="1">
                            <a:latin typeface="Cambria Math" panose="02040503050406030204" pitchFamily="18" charset="0"/>
                          </a:rPr>
                        </m:ctrlPr>
                      </m:radPr>
                      <m:deg/>
                      <m:e>
                        <m:sSup>
                          <m:sSupPr>
                            <m:ctrlPr>
                              <a:rPr lang="en-US" sz="1800" i="1">
                                <a:latin typeface="Cambria Math" panose="02040503050406030204" pitchFamily="18" charset="0"/>
                              </a:rPr>
                            </m:ctrlPr>
                          </m:sSupPr>
                          <m:e>
                            <m:r>
                              <a:rPr lang="en-US" sz="1800" i="1">
                                <a:latin typeface="Cambria Math" panose="02040503050406030204" pitchFamily="18" charset="0"/>
                              </a:rPr>
                              <m:t>(</m:t>
                            </m:r>
                            <m:r>
                              <a:rPr lang="en-US" sz="1800" i="1">
                                <a:latin typeface="Cambria Math" panose="02040503050406030204" pitchFamily="18" charset="0"/>
                              </a:rPr>
                              <m:t>𝐴𝑧</m:t>
                            </m:r>
                            <m:r>
                              <a:rPr lang="en-US" sz="1800" i="1">
                                <a:latin typeface="Cambria Math" panose="02040503050406030204" pitchFamily="18" charset="0"/>
                              </a:rPr>
                              <m:t>)</m:t>
                            </m:r>
                          </m:e>
                          <m:sup>
                            <m:r>
                              <a:rPr lang="en-US" sz="1800" i="1">
                                <a:latin typeface="Cambria Math" panose="02040503050406030204" pitchFamily="18" charset="0"/>
                              </a:rPr>
                              <m:t>2</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m:t>
                            </m:r>
                            <m:r>
                              <a:rPr lang="en-US" sz="1800" i="1">
                                <a:latin typeface="Cambria Math" panose="02040503050406030204" pitchFamily="18" charset="0"/>
                              </a:rPr>
                              <m:t>𝐴𝑦</m:t>
                            </m:r>
                            <m:r>
                              <a:rPr lang="en-US" sz="1800" i="1">
                                <a:latin typeface="Cambria Math" panose="02040503050406030204" pitchFamily="18" charset="0"/>
                              </a:rPr>
                              <m:t>)</m:t>
                            </m:r>
                          </m:e>
                          <m:sup>
                            <m:r>
                              <a:rPr lang="en-US" sz="1800" i="1">
                                <a:latin typeface="Cambria Math" panose="02040503050406030204" pitchFamily="18" charset="0"/>
                              </a:rPr>
                              <m:t>2</m:t>
                            </m:r>
                          </m:sup>
                        </m:sSup>
                      </m:e>
                    </m:rad>
                  </m:oMath>
                </a14:m>
                <a:r>
                  <a:rPr lang="en-US" sz="1800" dirty="0"/>
                  <a:t>     →   Fe=  </a:t>
                </a:r>
                <a14:m>
                  <m:oMath xmlns:m="http://schemas.openxmlformats.org/officeDocument/2006/math">
                    <m:rad>
                      <m:radPr>
                        <m:degHide m:val="on"/>
                        <m:ctrlPr>
                          <a:rPr lang="en-US" sz="1800" i="1">
                            <a:latin typeface="Cambria Math" panose="02040503050406030204" pitchFamily="18" charset="0"/>
                          </a:rPr>
                        </m:ctrlPr>
                      </m:radPr>
                      <m:deg/>
                      <m:e>
                        <m:sSup>
                          <m:sSupPr>
                            <m:ctrlPr>
                              <a:rPr lang="en-US" sz="1800" i="1">
                                <a:latin typeface="Cambria Math" panose="02040503050406030204" pitchFamily="18" charset="0"/>
                              </a:rPr>
                            </m:ctrlPr>
                          </m:sSupPr>
                          <m:e>
                            <m:r>
                              <a:rPr lang="en-US" sz="1800" i="1">
                                <a:latin typeface="Cambria Math" panose="02040503050406030204" pitchFamily="18" charset="0"/>
                              </a:rPr>
                              <m:t>(</m:t>
                            </m:r>
                            <m:r>
                              <a:rPr lang="en-US" sz="1800" i="1">
                                <a:latin typeface="Cambria Math" panose="02040503050406030204" pitchFamily="18" charset="0"/>
                              </a:rPr>
                              <m:t>0</m:t>
                            </m:r>
                            <m:r>
                              <a:rPr lang="en-US" sz="1800" i="1">
                                <a:latin typeface="Cambria Math" panose="02040503050406030204" pitchFamily="18" charset="0"/>
                              </a:rPr>
                              <m:t>.</m:t>
                            </m:r>
                            <m:r>
                              <a:rPr lang="en-US" sz="1800" i="1">
                                <a:latin typeface="Cambria Math" panose="02040503050406030204" pitchFamily="18" charset="0"/>
                              </a:rPr>
                              <m:t>4</m:t>
                            </m:r>
                            <m:r>
                              <a:rPr lang="en-US" sz="1800" i="1">
                                <a:latin typeface="Cambria Math" panose="02040503050406030204" pitchFamily="18" charset="0"/>
                              </a:rPr>
                              <m:t>)</m:t>
                            </m:r>
                          </m:e>
                          <m:sup>
                            <m:r>
                              <a:rPr lang="en-US" sz="1800" i="1">
                                <a:latin typeface="Cambria Math" panose="02040503050406030204" pitchFamily="18" charset="0"/>
                              </a:rPr>
                              <m:t>2</m:t>
                            </m:r>
                          </m:sup>
                        </m:sSup>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m:t>
                            </m:r>
                            <m:r>
                              <a:rPr lang="en-US" sz="1800" i="1">
                                <a:latin typeface="Cambria Math" panose="02040503050406030204" pitchFamily="18" charset="0"/>
                              </a:rPr>
                              <m:t>1</m:t>
                            </m:r>
                            <m:r>
                              <a:rPr lang="en-US" sz="1800" i="1">
                                <a:latin typeface="Cambria Math" panose="02040503050406030204" pitchFamily="18" charset="0"/>
                              </a:rPr>
                              <m:t>.</m:t>
                            </m:r>
                            <m:r>
                              <a:rPr lang="en-US" sz="1800" i="1">
                                <a:latin typeface="Cambria Math" panose="02040503050406030204" pitchFamily="18" charset="0"/>
                              </a:rPr>
                              <m:t>8</m:t>
                            </m:r>
                            <m:r>
                              <a:rPr lang="en-US" sz="1800" i="1">
                                <a:latin typeface="Cambria Math" panose="02040503050406030204" pitchFamily="18" charset="0"/>
                              </a:rPr>
                              <m:t>)</m:t>
                            </m:r>
                          </m:e>
                          <m:sup>
                            <m:r>
                              <a:rPr lang="en-US" sz="1800" i="1">
                                <a:latin typeface="Cambria Math" panose="02040503050406030204" pitchFamily="18" charset="0"/>
                              </a:rPr>
                              <m:t>2</m:t>
                            </m:r>
                          </m:sup>
                        </m:sSup>
                        <m:r>
                          <a:rPr lang="en-US" sz="1800" i="1">
                            <a:latin typeface="Cambria Math" panose="02040503050406030204" pitchFamily="18" charset="0"/>
                          </a:rPr>
                          <m:t> </m:t>
                        </m:r>
                      </m:e>
                    </m:rad>
                    <m:r>
                      <a:rPr lang="en-US" sz="1800" i="1">
                        <a:latin typeface="Cambria Math" panose="02040503050406030204" pitchFamily="18" charset="0"/>
                      </a:rPr>
                      <m:t>  =</m:t>
                    </m:r>
                    <m:r>
                      <a:rPr lang="en-US" sz="1800" i="1">
                        <a:latin typeface="Cambria Math" panose="02040503050406030204" pitchFamily="18" charset="0"/>
                      </a:rPr>
                      <m:t>1</m:t>
                    </m:r>
                    <m:r>
                      <a:rPr lang="en-US" sz="1800" i="1">
                        <a:latin typeface="Cambria Math" panose="02040503050406030204" pitchFamily="18" charset="0"/>
                      </a:rPr>
                      <m:t>.</m:t>
                    </m:r>
                    <m:r>
                      <a:rPr lang="en-US" sz="1800" i="1">
                        <a:latin typeface="Cambria Math" panose="02040503050406030204" pitchFamily="18" charset="0"/>
                      </a:rPr>
                      <m:t>84</m:t>
                    </m:r>
                    <m:r>
                      <a:rPr lang="en-US" sz="1800" i="1">
                        <a:latin typeface="Cambria Math" panose="02040503050406030204" pitchFamily="18" charset="0"/>
                      </a:rPr>
                      <m:t> </m:t>
                    </m:r>
                    <m:r>
                      <a:rPr lang="en-US" sz="1800" i="1">
                        <a:latin typeface="Cambria Math" panose="02040503050406030204" pitchFamily="18" charset="0"/>
                      </a:rPr>
                      <m:t>𝑁</m:t>
                    </m:r>
                    <m:r>
                      <a:rPr lang="en-US" sz="1800" i="1">
                        <a:latin typeface="Cambria Math" panose="02040503050406030204" pitchFamily="18" charset="0"/>
                      </a:rPr>
                      <m:t> </m:t>
                    </m:r>
                  </m:oMath>
                </a14:m>
                <a:r>
                  <a:rPr lang="en-US" sz="1800" dirty="0" smtClean="0"/>
                  <a:t>  where </a:t>
                </a:r>
                <a:r>
                  <a:rPr lang="en-US" sz="1800" dirty="0" err="1" smtClean="0"/>
                  <a:t>Az</a:t>
                </a:r>
                <a:r>
                  <a:rPr lang="en-US" sz="1800" dirty="0" smtClean="0"/>
                  <a:t> and Ay are the reactions at point A. and Fe is the same of Fr in the equation:</a:t>
                </a:r>
              </a:p>
              <a:p>
                <a:pPr marL="0" indent="0">
                  <a:buNone/>
                </a:pPr>
                <a:endParaRPr lang="en-US" sz="1800" dirty="0" smtClean="0"/>
              </a:p>
              <a:p>
                <a:r>
                  <a:rPr lang="en-US" sz="1800" dirty="0"/>
                  <a:t>Fe= X</a:t>
                </a:r>
                <a:r>
                  <a:rPr lang="en-US" sz="1800" baseline="-25000" dirty="0"/>
                  <a:t>2</a:t>
                </a:r>
                <a:r>
                  <a:rPr lang="en-US" sz="1800" dirty="0"/>
                  <a:t>Fr + Y</a:t>
                </a:r>
                <a:r>
                  <a:rPr lang="en-US" sz="1800" baseline="-25000" dirty="0"/>
                  <a:t>2 </a:t>
                </a:r>
                <a:r>
                  <a:rPr lang="en-US" sz="1800" dirty="0"/>
                  <a:t>Fa    →  Fe= (0.56)(0.00184)+ (1.63)(0.3) = 0.49KN </a:t>
                </a:r>
                <a:endParaRPr lang="en-US" sz="1800" dirty="0" smtClean="0"/>
              </a:p>
              <a:p>
                <a:pPr marL="0" indent="0">
                  <a:buNone/>
                </a:pPr>
                <a:endParaRPr lang="en-US" sz="1800" dirty="0"/>
              </a:p>
              <a:p>
                <a:r>
                  <a:rPr lang="en-US" sz="1800" dirty="0" smtClean="0"/>
                  <a:t> </a:t>
                </a:r>
                <a:r>
                  <a:rPr lang="en-US" sz="1800" dirty="0"/>
                  <a:t> C</a:t>
                </a:r>
                <a:r>
                  <a:rPr lang="en-US" sz="1800" baseline="-25000" dirty="0"/>
                  <a:t>10</a:t>
                </a:r>
                <a:r>
                  <a:rPr lang="en-US" sz="1800" dirty="0"/>
                  <a:t>= </a:t>
                </a:r>
                <a14:m>
                  <m:oMath xmlns:m="http://schemas.openxmlformats.org/officeDocument/2006/math">
                    <m:r>
                      <a:rPr lang="en-US" sz="1800" i="1">
                        <a:latin typeface="Cambria Math" panose="02040503050406030204" pitchFamily="18" charset="0"/>
                      </a:rPr>
                      <m:t>0</m:t>
                    </m:r>
                    <m:r>
                      <a:rPr lang="en-US" sz="1800" i="1">
                        <a:latin typeface="Cambria Math" panose="02040503050406030204" pitchFamily="18" charset="0"/>
                      </a:rPr>
                      <m:t>.</m:t>
                    </m:r>
                    <m:r>
                      <a:rPr lang="en-US" sz="1800" i="1">
                        <a:latin typeface="Cambria Math" panose="02040503050406030204" pitchFamily="18" charset="0"/>
                      </a:rPr>
                      <m:t>49</m:t>
                    </m:r>
                    <m:sSup>
                      <m:sSupPr>
                        <m:ctrlPr>
                          <a:rPr lang="en-US" sz="1800" i="1">
                            <a:latin typeface="Cambria Math" panose="02040503050406030204" pitchFamily="18" charset="0"/>
                          </a:rPr>
                        </m:ctrlPr>
                      </m:sSupPr>
                      <m:e>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5000</m:t>
                            </m:r>
                            <m:r>
                              <a:rPr lang="en-US" sz="1800" i="1">
                                <a:latin typeface="Cambria Math" panose="02040503050406030204" pitchFamily="18" charset="0"/>
                              </a:rPr>
                              <m:t>∗</m:t>
                            </m:r>
                            <m:r>
                              <a:rPr lang="en-US" sz="1800" i="1">
                                <a:latin typeface="Cambria Math" panose="02040503050406030204" pitchFamily="18" charset="0"/>
                              </a:rPr>
                              <m:t>1800</m:t>
                            </m:r>
                            <m:r>
                              <a:rPr lang="en-US" sz="1800" i="1">
                                <a:latin typeface="Cambria Math" panose="02040503050406030204" pitchFamily="18" charset="0"/>
                              </a:rPr>
                              <m:t>∗</m:t>
                            </m:r>
                            <m:r>
                              <a:rPr lang="en-US" sz="1800" i="1">
                                <a:latin typeface="Cambria Math" panose="02040503050406030204" pitchFamily="18" charset="0"/>
                              </a:rPr>
                              <m:t>60</m:t>
                            </m:r>
                          </m:num>
                          <m:den>
                            <m:r>
                              <a:rPr lang="en-US" sz="1800" i="1">
                                <a:latin typeface="Cambria Math" panose="02040503050406030204" pitchFamily="18" charset="0"/>
                              </a:rPr>
                              <m:t>1000000</m:t>
                            </m:r>
                          </m:den>
                        </m:f>
                        <m:r>
                          <a:rPr lang="en-US" sz="1800" i="1">
                            <a:latin typeface="Cambria Math" panose="02040503050406030204" pitchFamily="18" charset="0"/>
                          </a:rPr>
                          <m:t>)</m:t>
                        </m:r>
                      </m:e>
                      <m:sup>
                        <m:r>
                          <a:rPr lang="en-US" sz="1800" i="1">
                            <a:latin typeface="Cambria Math" panose="02040503050406030204" pitchFamily="18" charset="0"/>
                          </a:rPr>
                          <m:t>1</m:t>
                        </m:r>
                        <m:r>
                          <a:rPr lang="en-US" sz="1800" i="1">
                            <a:latin typeface="Cambria Math" panose="02040503050406030204" pitchFamily="18" charset="0"/>
                          </a:rPr>
                          <m:t>/</m:t>
                        </m:r>
                        <m:r>
                          <a:rPr lang="en-US" sz="1800" i="1">
                            <a:latin typeface="Cambria Math" panose="02040503050406030204" pitchFamily="18" charset="0"/>
                          </a:rPr>
                          <m:t>3</m:t>
                        </m:r>
                      </m:sup>
                    </m:sSup>
                    <m:r>
                      <a:rPr lang="en-US" sz="1800" i="1">
                        <a:latin typeface="Cambria Math" panose="02040503050406030204" pitchFamily="18" charset="0"/>
                      </a:rPr>
                      <m:t> =</m:t>
                    </m:r>
                    <m:r>
                      <a:rPr lang="en-US" sz="1800" i="1">
                        <a:latin typeface="Cambria Math" panose="02040503050406030204" pitchFamily="18" charset="0"/>
                      </a:rPr>
                      <m:t>4</m:t>
                    </m:r>
                    <m:r>
                      <a:rPr lang="en-US" sz="1800" i="1">
                        <a:latin typeface="Cambria Math" panose="02040503050406030204" pitchFamily="18" charset="0"/>
                      </a:rPr>
                      <m:t> </m:t>
                    </m:r>
                    <m:r>
                      <a:rPr lang="en-US" sz="1800" i="1">
                        <a:latin typeface="Cambria Math" panose="02040503050406030204" pitchFamily="18" charset="0"/>
                      </a:rPr>
                      <m:t>𝐾𝑁</m:t>
                    </m:r>
                  </m:oMath>
                </a14:m>
                <a:endParaRPr lang="en-US" sz="1800" dirty="0" smtClean="0"/>
              </a:p>
              <a:p>
                <a:r>
                  <a:rPr lang="en-US" sz="1800" dirty="0" smtClean="0"/>
                  <a:t>By using appendix 2 , the final value of Y2 and X2 is 1.38 and 0.56 respectively so the final value of Fe and C10 is:</a:t>
                </a:r>
              </a:p>
              <a:p>
                <a:endParaRPr lang="en-US" sz="1800" dirty="0" smtClean="0"/>
              </a:p>
              <a:p>
                <a:r>
                  <a:rPr lang="en-US" sz="1800" dirty="0"/>
                  <a:t>Fe= X</a:t>
                </a:r>
                <a:r>
                  <a:rPr lang="en-US" sz="1800" baseline="-25000" dirty="0"/>
                  <a:t>2</a:t>
                </a:r>
                <a:r>
                  <a:rPr lang="en-US" sz="1800" dirty="0"/>
                  <a:t>Fr + Y</a:t>
                </a:r>
                <a:r>
                  <a:rPr lang="en-US" sz="1800" baseline="-25000" dirty="0"/>
                  <a:t>2 </a:t>
                </a:r>
                <a:r>
                  <a:rPr lang="en-US" sz="1800" dirty="0"/>
                  <a:t>Fa    →  Fe= (0.56)(0.00184)+ (1.38)(0.3) = 0.41KN </a:t>
                </a:r>
              </a:p>
              <a:p>
                <a:r>
                  <a:rPr lang="en-US" sz="1800" dirty="0"/>
                  <a:t>→  C</a:t>
                </a:r>
                <a:r>
                  <a:rPr lang="en-US" sz="1800" baseline="-25000" dirty="0"/>
                  <a:t>10</a:t>
                </a:r>
                <a:r>
                  <a:rPr lang="en-US" sz="1800" dirty="0"/>
                  <a:t>= </a:t>
                </a:r>
                <a14:m>
                  <m:oMath xmlns:m="http://schemas.openxmlformats.org/officeDocument/2006/math">
                    <m:r>
                      <a:rPr lang="en-US" sz="1800" i="1">
                        <a:latin typeface="Cambria Math" panose="02040503050406030204" pitchFamily="18" charset="0"/>
                      </a:rPr>
                      <m:t>0</m:t>
                    </m:r>
                    <m:r>
                      <a:rPr lang="en-US" sz="1800" i="1">
                        <a:latin typeface="Cambria Math" panose="02040503050406030204" pitchFamily="18" charset="0"/>
                      </a:rPr>
                      <m:t>.</m:t>
                    </m:r>
                    <m:r>
                      <a:rPr lang="en-US" sz="1800" i="1">
                        <a:latin typeface="Cambria Math" panose="02040503050406030204" pitchFamily="18" charset="0"/>
                      </a:rPr>
                      <m:t>41</m:t>
                    </m:r>
                    <m:sSup>
                      <m:sSupPr>
                        <m:ctrlPr>
                          <a:rPr lang="en-US" sz="1800" i="1">
                            <a:latin typeface="Cambria Math" panose="02040503050406030204" pitchFamily="18" charset="0"/>
                          </a:rPr>
                        </m:ctrlPr>
                      </m:sSupPr>
                      <m:e>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5000</m:t>
                            </m:r>
                            <m:r>
                              <a:rPr lang="en-US" sz="1800" i="1">
                                <a:latin typeface="Cambria Math" panose="02040503050406030204" pitchFamily="18" charset="0"/>
                              </a:rPr>
                              <m:t>∗</m:t>
                            </m:r>
                            <m:r>
                              <a:rPr lang="en-US" sz="1800" i="1">
                                <a:latin typeface="Cambria Math" panose="02040503050406030204" pitchFamily="18" charset="0"/>
                              </a:rPr>
                              <m:t>1800</m:t>
                            </m:r>
                            <m:r>
                              <a:rPr lang="en-US" sz="1800" i="1">
                                <a:latin typeface="Cambria Math" panose="02040503050406030204" pitchFamily="18" charset="0"/>
                              </a:rPr>
                              <m:t>∗</m:t>
                            </m:r>
                            <m:r>
                              <a:rPr lang="en-US" sz="1800" i="1">
                                <a:latin typeface="Cambria Math" panose="02040503050406030204" pitchFamily="18" charset="0"/>
                              </a:rPr>
                              <m:t>60</m:t>
                            </m:r>
                          </m:num>
                          <m:den>
                            <m:r>
                              <a:rPr lang="en-US" sz="1800" i="1">
                                <a:latin typeface="Cambria Math" panose="02040503050406030204" pitchFamily="18" charset="0"/>
                              </a:rPr>
                              <m:t>1000000</m:t>
                            </m:r>
                          </m:den>
                        </m:f>
                        <m:r>
                          <a:rPr lang="en-US" sz="1800" i="1">
                            <a:latin typeface="Cambria Math" panose="02040503050406030204" pitchFamily="18" charset="0"/>
                          </a:rPr>
                          <m:t>)</m:t>
                        </m:r>
                      </m:e>
                      <m:sup>
                        <m:r>
                          <a:rPr lang="en-US" sz="1800" i="1">
                            <a:latin typeface="Cambria Math" panose="02040503050406030204" pitchFamily="18" charset="0"/>
                          </a:rPr>
                          <m:t>1</m:t>
                        </m:r>
                        <m:r>
                          <a:rPr lang="en-US" sz="1800" i="1">
                            <a:latin typeface="Cambria Math" panose="02040503050406030204" pitchFamily="18" charset="0"/>
                          </a:rPr>
                          <m:t>/</m:t>
                        </m:r>
                        <m:r>
                          <a:rPr lang="en-US" sz="1800" i="1">
                            <a:latin typeface="Cambria Math" panose="02040503050406030204" pitchFamily="18" charset="0"/>
                          </a:rPr>
                          <m:t>3</m:t>
                        </m:r>
                      </m:sup>
                    </m:sSup>
                    <m:r>
                      <a:rPr lang="en-US" sz="1800" i="1">
                        <a:latin typeface="Cambria Math" panose="02040503050406030204" pitchFamily="18" charset="0"/>
                      </a:rPr>
                      <m:t> =</m:t>
                    </m:r>
                    <m:r>
                      <a:rPr lang="en-US" sz="1800" i="1">
                        <a:latin typeface="Cambria Math" panose="02040503050406030204" pitchFamily="18" charset="0"/>
                      </a:rPr>
                      <m:t>3</m:t>
                    </m:r>
                    <m:r>
                      <a:rPr lang="en-US" sz="1800" i="1">
                        <a:latin typeface="Cambria Math" panose="02040503050406030204" pitchFamily="18" charset="0"/>
                      </a:rPr>
                      <m:t>.</m:t>
                    </m:r>
                    <m:r>
                      <a:rPr lang="en-US" sz="1800" i="1">
                        <a:latin typeface="Cambria Math" panose="02040503050406030204" pitchFamily="18" charset="0"/>
                      </a:rPr>
                      <m:t>3</m:t>
                    </m:r>
                    <m:r>
                      <a:rPr lang="en-US" sz="1800" i="1">
                        <a:latin typeface="Cambria Math" panose="02040503050406030204" pitchFamily="18" charset="0"/>
                      </a:rPr>
                      <m:t> </m:t>
                    </m:r>
                    <m:r>
                      <a:rPr lang="en-US" sz="1800" i="1">
                        <a:latin typeface="Cambria Math" panose="02040503050406030204" pitchFamily="18" charset="0"/>
                      </a:rPr>
                      <m:t>𝐾𝑁</m:t>
                    </m:r>
                    <m:r>
                      <a:rPr lang="en-US" sz="1800" i="1">
                        <a:latin typeface="Cambria Math" panose="02040503050406030204" pitchFamily="18" charset="0"/>
                      </a:rPr>
                      <m:t> </m:t>
                    </m:r>
                  </m:oMath>
                </a14:m>
                <a:endParaRPr lang="en-US" sz="1800" dirty="0"/>
              </a:p>
              <a:p>
                <a:r>
                  <a:rPr lang="en-US" sz="1800" dirty="0" smtClean="0"/>
                  <a:t>It is the same bearing used at point B</a:t>
                </a:r>
                <a:endParaRPr lang="en-US" sz="1800" dirty="0"/>
              </a:p>
              <a:p>
                <a:endParaRPr lang="ar-SA"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57200" y="188640"/>
                <a:ext cx="7467600" cy="6285312"/>
              </a:xfrm>
              <a:blipFill rotWithShape="0">
                <a:blip r:embed="rId2"/>
                <a:stretch>
                  <a:fillRect l="-653" t="-776"/>
                </a:stretch>
              </a:blipFill>
            </p:spPr>
            <p:txBody>
              <a:bodyPr/>
              <a:lstStyle/>
              <a:p>
                <a:r>
                  <a:rPr lang="ar-SA">
                    <a:noFill/>
                  </a:rPr>
                  <a:t> </a:t>
                </a:r>
              </a:p>
            </p:txBody>
          </p:sp>
        </mc:Fallback>
      </mc:AlternateContent>
      <p:sp>
        <p:nvSpPr>
          <p:cNvPr id="4" name="Slide Number Placeholder 3"/>
          <p:cNvSpPr>
            <a:spLocks noGrp="1"/>
          </p:cNvSpPr>
          <p:nvPr>
            <p:ph type="sldNum" sz="quarter" idx="15"/>
          </p:nvPr>
        </p:nvSpPr>
        <p:spPr/>
        <p:txBody>
          <a:bodyPr/>
          <a:lstStyle/>
          <a:p>
            <a:fld id="{0B34F065-1154-456A-91E3-76DE8E75E17B}" type="slidenum">
              <a:rPr lang="ar-SA" smtClean="0"/>
              <a:pPr/>
              <a:t>26</a:t>
            </a:fld>
            <a:endParaRPr lang="ar-SA"/>
          </a:p>
        </p:txBody>
      </p:sp>
    </p:spTree>
    <p:extLst>
      <p:ext uri="{BB962C8B-B14F-4D97-AF65-F5344CB8AC3E}">
        <p14:creationId xmlns:p14="http://schemas.microsoft.com/office/powerpoint/2010/main" val="4150826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7467600" cy="6213304"/>
          </a:xfrm>
        </p:spPr>
        <p:txBody>
          <a:bodyPr/>
          <a:lstStyle/>
          <a:p>
            <a:pPr marL="0" indent="0" algn="ctr">
              <a:buNone/>
            </a:pPr>
            <a:r>
              <a:rPr lang="en-US" dirty="0" smtClean="0"/>
              <a:t>Problems and developments:</a:t>
            </a:r>
          </a:p>
          <a:p>
            <a:pPr marL="0" indent="0">
              <a:buNone/>
            </a:pPr>
            <a:r>
              <a:rPr lang="en-US" dirty="0" smtClean="0"/>
              <a:t>There are some problems faced when applying the project like:</a:t>
            </a:r>
          </a:p>
          <a:p>
            <a:pPr marL="0" indent="0">
              <a:buNone/>
            </a:pPr>
            <a:endParaRPr lang="en-US" dirty="0"/>
          </a:p>
          <a:p>
            <a:pPr marL="0" indent="0">
              <a:buNone/>
            </a:pPr>
            <a:endParaRPr lang="en-US" dirty="0" smtClean="0"/>
          </a:p>
          <a:p>
            <a:endParaRPr lang="en-US" dirty="0" smtClean="0"/>
          </a:p>
          <a:p>
            <a:endParaRPr lang="en-US" dirty="0" smtClean="0"/>
          </a:p>
          <a:p>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27</a:t>
            </a:fld>
            <a:endParaRPr lang="ar-SA"/>
          </a:p>
        </p:txBody>
      </p:sp>
      <p:graphicFrame>
        <p:nvGraphicFramePr>
          <p:cNvPr id="5" name="Table 4"/>
          <p:cNvGraphicFramePr>
            <a:graphicFrameLocks noGrp="1"/>
          </p:cNvGraphicFramePr>
          <p:nvPr>
            <p:extLst>
              <p:ext uri="{D42A27DB-BD31-4B8C-83A1-F6EECF244321}">
                <p14:modId xmlns:p14="http://schemas.microsoft.com/office/powerpoint/2010/main" val="3416586419"/>
              </p:ext>
            </p:extLst>
          </p:nvPr>
        </p:nvGraphicFramePr>
        <p:xfrm>
          <a:off x="611560" y="1700807"/>
          <a:ext cx="7313240" cy="4320481"/>
        </p:xfrm>
        <a:graphic>
          <a:graphicData uri="http://schemas.openxmlformats.org/drawingml/2006/table">
            <a:tbl>
              <a:tblPr rtl="1" firstRow="1" bandRow="1">
                <a:tableStyleId>{5C22544A-7EE6-4342-B048-85BDC9FD1C3A}</a:tableStyleId>
              </a:tblPr>
              <a:tblGrid>
                <a:gridCol w="3656620"/>
                <a:gridCol w="3656620"/>
              </a:tblGrid>
              <a:tr h="524448">
                <a:tc>
                  <a:txBody>
                    <a:bodyPr/>
                    <a:lstStyle/>
                    <a:p>
                      <a:pPr rtl="1"/>
                      <a:r>
                        <a:rPr lang="en-US" dirty="0" smtClean="0"/>
                        <a:t>Solution</a:t>
                      </a:r>
                      <a:endParaRPr lang="ar-SA" dirty="0"/>
                    </a:p>
                  </a:txBody>
                  <a:tcPr/>
                </a:tc>
                <a:tc>
                  <a:txBody>
                    <a:bodyPr/>
                    <a:lstStyle/>
                    <a:p>
                      <a:pPr rtl="1"/>
                      <a:r>
                        <a:rPr lang="en-US" dirty="0" smtClean="0"/>
                        <a:t>Problem</a:t>
                      </a:r>
                      <a:endParaRPr lang="ar-SA" dirty="0"/>
                    </a:p>
                  </a:txBody>
                  <a:tcPr/>
                </a:tc>
              </a:tr>
              <a:tr h="905211">
                <a:tc>
                  <a:txBody>
                    <a:bodyPr/>
                    <a:lstStyle/>
                    <a:p>
                      <a:pPr rtl="1"/>
                      <a:r>
                        <a:rPr kumimoji="0" lang="en-US" sz="1800" kern="1200" dirty="0" smtClean="0">
                          <a:solidFill>
                            <a:schemeClr val="dk1"/>
                          </a:solidFill>
                          <a:effectLst/>
                          <a:latin typeface="+mn-lt"/>
                          <a:ea typeface="+mn-ea"/>
                          <a:cs typeface="+mn-cs"/>
                        </a:rPr>
                        <a:t>Using cove for it consist of Rockwool </a:t>
                      </a:r>
                      <a:endParaRPr lang="ar-SA" dirty="0"/>
                    </a:p>
                  </a:txBody>
                  <a:tcPr/>
                </a:tc>
                <a:tc>
                  <a:txBody>
                    <a:bodyPr/>
                    <a:lstStyle/>
                    <a:p>
                      <a:pPr rtl="1"/>
                      <a:r>
                        <a:rPr kumimoji="0" lang="en-US" sz="1800" kern="1200" dirty="0" smtClean="0">
                          <a:solidFill>
                            <a:schemeClr val="dk1"/>
                          </a:solidFill>
                          <a:effectLst/>
                          <a:latin typeface="+mn-lt"/>
                          <a:ea typeface="+mn-ea"/>
                          <a:cs typeface="+mn-cs"/>
                        </a:rPr>
                        <a:t>noise sound exit from the air motor</a:t>
                      </a:r>
                      <a:endParaRPr lang="ar-SA" dirty="0"/>
                    </a:p>
                  </a:txBody>
                  <a:tcPr/>
                </a:tc>
              </a:tr>
              <a:tr h="879816">
                <a:tc>
                  <a:txBody>
                    <a:bodyPr/>
                    <a:lstStyle/>
                    <a:p>
                      <a:pPr rtl="1"/>
                      <a:r>
                        <a:rPr kumimoji="0" lang="en-US" sz="1800" kern="1200" dirty="0" smtClean="0">
                          <a:solidFill>
                            <a:schemeClr val="dk1"/>
                          </a:solidFill>
                          <a:effectLst/>
                          <a:latin typeface="+mn-lt"/>
                          <a:ea typeface="+mn-ea"/>
                          <a:cs typeface="+mn-cs"/>
                        </a:rPr>
                        <a:t>using  dampers and springs</a:t>
                      </a:r>
                      <a:endParaRPr lang="ar-SA" dirty="0"/>
                    </a:p>
                  </a:txBody>
                  <a:tcPr/>
                </a:tc>
                <a:tc>
                  <a:txBody>
                    <a:bodyPr/>
                    <a:lstStyle/>
                    <a:p>
                      <a:pPr rtl="1"/>
                      <a:r>
                        <a:rPr kumimoji="0" lang="en-US" sz="1800" kern="1200" dirty="0" smtClean="0">
                          <a:solidFill>
                            <a:schemeClr val="dk1"/>
                          </a:solidFill>
                          <a:effectLst/>
                          <a:latin typeface="+mn-lt"/>
                          <a:ea typeface="+mn-ea"/>
                          <a:cs typeface="+mn-cs"/>
                        </a:rPr>
                        <a:t>high vibration produced from the system</a:t>
                      </a:r>
                      <a:endParaRPr lang="ar-SA" dirty="0"/>
                    </a:p>
                  </a:txBody>
                  <a:tcPr/>
                </a:tc>
              </a:tr>
              <a:tr h="2011006">
                <a:tc>
                  <a:txBody>
                    <a:bodyPr/>
                    <a:lstStyle/>
                    <a:p>
                      <a:pPr rtl="1"/>
                      <a:r>
                        <a:rPr kumimoji="0" lang="en-US" sz="1800" kern="1200" dirty="0" smtClean="0">
                          <a:solidFill>
                            <a:schemeClr val="dk1"/>
                          </a:solidFill>
                          <a:effectLst/>
                          <a:latin typeface="+mn-lt"/>
                          <a:ea typeface="+mn-ea"/>
                          <a:cs typeface="+mn-cs"/>
                        </a:rPr>
                        <a:t>put two pulleys the large one on the shaft, and</a:t>
                      </a:r>
                      <a:r>
                        <a:rPr kumimoji="0" lang="en-US" sz="1800" kern="1200" baseline="0" dirty="0" smtClean="0">
                          <a:solidFill>
                            <a:schemeClr val="dk1"/>
                          </a:solidFill>
                          <a:effectLst/>
                          <a:latin typeface="+mn-lt"/>
                          <a:ea typeface="+mn-ea"/>
                          <a:cs typeface="+mn-cs"/>
                        </a:rPr>
                        <a:t> </a:t>
                      </a:r>
                      <a:r>
                        <a:rPr kumimoji="0" lang="en-US" sz="1800" kern="1200" dirty="0" smtClean="0">
                          <a:solidFill>
                            <a:schemeClr val="dk1"/>
                          </a:solidFill>
                          <a:effectLst/>
                          <a:latin typeface="+mn-lt"/>
                          <a:ea typeface="+mn-ea"/>
                          <a:cs typeface="+mn-cs"/>
                        </a:rPr>
                        <a:t>the small one connected with the compressor head to charge it when the car moving</a:t>
                      </a:r>
                      <a:endParaRPr lang="ar-SA" dirty="0"/>
                    </a:p>
                  </a:txBody>
                  <a:tcPr/>
                </a:tc>
                <a:tc>
                  <a:txBody>
                    <a:bodyPr/>
                    <a:lstStyle/>
                    <a:p>
                      <a:pPr rtl="1"/>
                      <a:r>
                        <a:rPr kumimoji="0" lang="en-US" sz="1800" kern="1200" dirty="0" smtClean="0">
                          <a:solidFill>
                            <a:schemeClr val="dk1"/>
                          </a:solidFill>
                          <a:effectLst/>
                          <a:latin typeface="+mn-lt"/>
                          <a:ea typeface="+mn-ea"/>
                          <a:cs typeface="+mn-cs"/>
                        </a:rPr>
                        <a:t>no self-charging for the compressor</a:t>
                      </a:r>
                      <a:endParaRPr lang="ar-SA" dirty="0"/>
                    </a:p>
                  </a:txBody>
                  <a:tcPr/>
                </a:tc>
              </a:tr>
            </a:tbl>
          </a:graphicData>
        </a:graphic>
      </p:graphicFrame>
    </p:spTree>
    <p:extLst>
      <p:ext uri="{BB962C8B-B14F-4D97-AF65-F5344CB8AC3E}">
        <p14:creationId xmlns:p14="http://schemas.microsoft.com/office/powerpoint/2010/main" val="2670010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467600" cy="6141296"/>
          </a:xfrm>
        </p:spPr>
        <p:txBody>
          <a:bodyPr/>
          <a:lstStyle/>
          <a:p>
            <a:pPr marL="0" indent="0" algn="ctr">
              <a:buNone/>
            </a:pPr>
            <a:r>
              <a:rPr lang="en-US" dirty="0" smtClean="0"/>
              <a:t>Recommendation</a:t>
            </a:r>
          </a:p>
          <a:p>
            <a:pPr marL="0" indent="0" algn="ctr">
              <a:buNone/>
            </a:pPr>
            <a:endParaRPr lang="en-US" dirty="0"/>
          </a:p>
          <a:p>
            <a:pPr marL="0" indent="0" algn="ctr">
              <a:buNone/>
            </a:pPr>
            <a:endParaRPr lang="en-US" dirty="0" smtClean="0"/>
          </a:p>
          <a:p>
            <a:pPr marL="0" indent="0" algn="ctr">
              <a:buNone/>
            </a:pPr>
            <a:endParaRPr lang="en-US" dirty="0" smtClean="0"/>
          </a:p>
          <a:p>
            <a:r>
              <a:rPr lang="en-US" dirty="0" smtClean="0"/>
              <a:t>To increase the velocity of the car we can use larger compressor ,air motor with higher torque and velocity, in addition to a larger gearbox with smaller gear ratio </a:t>
            </a:r>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28</a:t>
            </a:fld>
            <a:endParaRPr lang="ar-SA"/>
          </a:p>
        </p:txBody>
      </p:sp>
    </p:spTree>
    <p:extLst>
      <p:ext uri="{BB962C8B-B14F-4D97-AF65-F5344CB8AC3E}">
        <p14:creationId xmlns:p14="http://schemas.microsoft.com/office/powerpoint/2010/main" val="1666557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lstStyle/>
          <a:p>
            <a:pPr marL="0" indent="0" algn="ctr">
              <a:buNone/>
            </a:pPr>
            <a:r>
              <a:rPr lang="en-US" dirty="0" smtClean="0"/>
              <a:t>Constrains:</a:t>
            </a:r>
          </a:p>
          <a:p>
            <a:endParaRPr lang="en-US" dirty="0" smtClean="0"/>
          </a:p>
          <a:p>
            <a:r>
              <a:rPr lang="en-US" dirty="0" smtClean="0"/>
              <a:t>Because of the high cost of the project we could not complete the full idea of this project like putting the Rockwool cover for the air motor  and two pulleys between the compressor and the shaft to charge the compressor.</a:t>
            </a:r>
          </a:p>
          <a:p>
            <a:endParaRPr lang="en-US" dirty="0" smtClean="0"/>
          </a:p>
          <a:p>
            <a:r>
              <a:rPr lang="en-US" dirty="0" smtClean="0"/>
              <a:t>The total cost of the project is 2900 NIS </a:t>
            </a:r>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29</a:t>
            </a:fld>
            <a:endParaRPr lang="ar-SA"/>
          </a:p>
        </p:txBody>
      </p:sp>
    </p:spTree>
    <p:extLst>
      <p:ext uri="{BB962C8B-B14F-4D97-AF65-F5344CB8AC3E}">
        <p14:creationId xmlns:p14="http://schemas.microsoft.com/office/powerpoint/2010/main" val="2531033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214290"/>
            <a:ext cx="7467600" cy="6259662"/>
          </a:xfrm>
        </p:spPr>
        <p:txBody>
          <a:bodyPr/>
          <a:lstStyle/>
          <a:p>
            <a:pPr>
              <a:buFont typeface="Wingdings" pitchFamily="2" charset="2"/>
              <a:buChar char="v"/>
            </a:pPr>
            <a:endParaRPr lang="en-US" dirty="0" smtClean="0"/>
          </a:p>
          <a:p>
            <a:pPr>
              <a:buFont typeface="Wingdings" pitchFamily="2" charset="2"/>
              <a:buChar char="v"/>
            </a:pPr>
            <a:r>
              <a:rPr lang="en-US" dirty="0" smtClean="0"/>
              <a:t>Outline:</a:t>
            </a:r>
          </a:p>
          <a:p>
            <a:pPr>
              <a:buFont typeface="Wingdings" pitchFamily="2" charset="2"/>
              <a:buChar char="v"/>
            </a:pPr>
            <a:endParaRPr lang="en-US" dirty="0" smtClean="0"/>
          </a:p>
          <a:p>
            <a:pPr>
              <a:buFont typeface="Wingdings" pitchFamily="2" charset="2"/>
              <a:buChar char="v"/>
            </a:pPr>
            <a:endParaRPr lang="en-US" dirty="0" smtClean="0"/>
          </a:p>
          <a:p>
            <a:pPr>
              <a:buFont typeface="Wingdings" pitchFamily="2" charset="2"/>
              <a:buChar char="Ø"/>
            </a:pPr>
            <a:r>
              <a:rPr lang="en-US" dirty="0" smtClean="0"/>
              <a:t>Introduction</a:t>
            </a:r>
          </a:p>
          <a:p>
            <a:pPr>
              <a:buFont typeface="Wingdings" pitchFamily="2" charset="2"/>
              <a:buChar char="Ø"/>
            </a:pPr>
            <a:r>
              <a:rPr lang="en-US" dirty="0" smtClean="0"/>
              <a:t>Importance of the </a:t>
            </a:r>
            <a:r>
              <a:rPr lang="en-US" dirty="0" smtClean="0"/>
              <a:t>project </a:t>
            </a:r>
            <a:endParaRPr lang="en-US" dirty="0" smtClean="0"/>
          </a:p>
          <a:p>
            <a:pPr>
              <a:buFont typeface="Wingdings" pitchFamily="2" charset="2"/>
              <a:buChar char="Ø"/>
            </a:pPr>
            <a:r>
              <a:rPr lang="en-US" dirty="0" smtClean="0">
                <a:latin typeface="Times New Roman" pitchFamily="18" charset="0"/>
                <a:cs typeface="Times New Roman" pitchFamily="18" charset="0"/>
              </a:rPr>
              <a:t>Components of the project</a:t>
            </a:r>
          </a:p>
          <a:p>
            <a:pPr>
              <a:buFont typeface="Wingdings" pitchFamily="2" charset="2"/>
              <a:buChar char="Ø"/>
            </a:pPr>
            <a:r>
              <a:rPr lang="en-US" dirty="0" smtClean="0">
                <a:latin typeface="Times New Roman" pitchFamily="18" charset="0"/>
                <a:cs typeface="Times New Roman" pitchFamily="18" charset="0"/>
              </a:rPr>
              <a:t>Design and calculations  </a:t>
            </a: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Problems and development </a:t>
            </a:r>
          </a:p>
          <a:p>
            <a:pPr>
              <a:buFont typeface="Wingdings" pitchFamily="2" charset="2"/>
              <a:buChar char="Ø"/>
            </a:pPr>
            <a:r>
              <a:rPr lang="en-US" dirty="0" smtClean="0">
                <a:latin typeface="Times New Roman" pitchFamily="18" charset="0"/>
                <a:cs typeface="Times New Roman" pitchFamily="18" charset="0"/>
              </a:rPr>
              <a:t>Recommendations </a:t>
            </a:r>
          </a:p>
          <a:p>
            <a:pPr>
              <a:buFont typeface="Wingdings" pitchFamily="2" charset="2"/>
              <a:buChar char="Ø"/>
            </a:pPr>
            <a:r>
              <a:rPr lang="en-US" dirty="0" smtClean="0">
                <a:latin typeface="Times New Roman" pitchFamily="18" charset="0"/>
                <a:cs typeface="Times New Roman" pitchFamily="18" charset="0"/>
              </a:rPr>
              <a:t>Constrains </a:t>
            </a:r>
            <a:r>
              <a:rPr lang="en-US"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algn="ctr"/>
            <a:endParaRPr lang="en-US" dirty="0" smtClean="0">
              <a:solidFill>
                <a:schemeClr val="bg1"/>
              </a:solidFill>
            </a:endParaRP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a:p>
        </p:txBody>
      </p:sp>
      <p:sp>
        <p:nvSpPr>
          <p:cNvPr id="4" name="عنصر نائب لرقم الشريحة 3"/>
          <p:cNvSpPr>
            <a:spLocks noGrp="1"/>
          </p:cNvSpPr>
          <p:nvPr>
            <p:ph type="sldNum" sz="quarter" idx="15"/>
          </p:nvPr>
        </p:nvSpPr>
        <p:spPr/>
        <p:txBody>
          <a:bodyPr/>
          <a:lstStyle/>
          <a:p>
            <a:fld id="{0B34F065-1154-456A-91E3-76DE8E75E17B}" type="slidenum">
              <a:rPr lang="ar-SA" smtClean="0"/>
              <a:pPr/>
              <a:t>3</a:t>
            </a:fld>
            <a:endParaRPr lang="ar-S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5"/>
          </p:nvPr>
        </p:nvSpPr>
        <p:spPr/>
        <p:txBody>
          <a:bodyPr/>
          <a:lstStyle/>
          <a:p>
            <a:fld id="{0B34F065-1154-456A-91E3-76DE8E75E17B}" type="slidenum">
              <a:rPr lang="ar-SA" smtClean="0"/>
              <a:pPr/>
              <a:t>30</a:t>
            </a:fld>
            <a:endParaRPr lang="ar-SA"/>
          </a:p>
        </p:txBody>
      </p:sp>
      <p:sp>
        <p:nvSpPr>
          <p:cNvPr id="5" name="Content Placeholder 4"/>
          <p:cNvSpPr>
            <a:spLocks noGrp="1"/>
          </p:cNvSpPr>
          <p:nvPr>
            <p:ph sz="quarter" idx="1"/>
          </p:nvPr>
        </p:nvSpPr>
        <p:spPr>
          <a:xfrm>
            <a:off x="457200" y="260648"/>
            <a:ext cx="7467600" cy="6213304"/>
          </a:xfrm>
        </p:spPr>
        <p:txBody>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13000" dirty="0" smtClean="0">
                <a:solidFill>
                  <a:schemeClr val="tx2">
                    <a:lumMod val="60000"/>
                    <a:lumOff val="40000"/>
                  </a:schemeClr>
                </a:solidFill>
                <a:latin typeface="Chiller" panose="04020404031007020602" pitchFamily="82" charset="0"/>
              </a:rPr>
              <a:t>Thank you</a:t>
            </a:r>
            <a:endParaRPr lang="ar-SA" sz="13000" dirty="0">
              <a:solidFill>
                <a:schemeClr val="tx2">
                  <a:lumMod val="60000"/>
                  <a:lumOff val="40000"/>
                </a:schemeClr>
              </a:solidFill>
              <a:latin typeface="Chiller" panose="04020404031007020602"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500042"/>
            <a:ext cx="7758138" cy="5973910"/>
          </a:xfrm>
        </p:spPr>
        <p:txBody>
          <a:bodyPr/>
          <a:lstStyle/>
          <a:p>
            <a:pPr>
              <a:buFont typeface="Wingdings" pitchFamily="2" charset="2"/>
              <a:buChar char="v"/>
            </a:pPr>
            <a:r>
              <a:rPr lang="en-US" sz="3200" dirty="0" smtClean="0">
                <a:latin typeface="Times New Roman" pitchFamily="18" charset="0"/>
                <a:cs typeface="Times New Roman" pitchFamily="18" charset="0"/>
              </a:rPr>
              <a:t>Introduction</a:t>
            </a:r>
          </a:p>
          <a:p>
            <a:pPr algn="just">
              <a:buFont typeface="Wingdings" pitchFamily="2" charset="2"/>
              <a:buChar char="§"/>
            </a:pPr>
            <a:r>
              <a:rPr lang="en-US" dirty="0" smtClean="0">
                <a:latin typeface="Times New Roman" pitchFamily="18" charset="0"/>
                <a:cs typeface="Times New Roman" pitchFamily="18" charset="0"/>
              </a:rPr>
              <a:t>In the last time all of the manufacturing and development were depend on non renewable energy which mainly cause  global warming and pollution for the environment so we need  an alternative energy which be environmentally friendly .</a:t>
            </a:r>
          </a:p>
          <a:p>
            <a:pPr>
              <a:buNone/>
            </a:pPr>
            <a:endParaRPr lang="en-US" dirty="0">
              <a:latin typeface="Times New Roman" pitchFamily="18" charset="0"/>
              <a:cs typeface="Times New Roman" pitchFamily="18" charset="0"/>
            </a:endParaRPr>
          </a:p>
        </p:txBody>
      </p:sp>
      <p:sp>
        <p:nvSpPr>
          <p:cNvPr id="6" name="عنصر نائب لرقم الشريحة 5"/>
          <p:cNvSpPr>
            <a:spLocks noGrp="1"/>
          </p:cNvSpPr>
          <p:nvPr>
            <p:ph type="sldNum" sz="quarter" idx="15"/>
          </p:nvPr>
        </p:nvSpPr>
        <p:spPr/>
        <p:txBody>
          <a:bodyPr/>
          <a:lstStyle/>
          <a:p>
            <a:fld id="{0B34F065-1154-456A-91E3-76DE8E75E17B}" type="slidenum">
              <a:rPr lang="ar-SA" smtClean="0"/>
              <a:pPr/>
              <a:t>4</a:t>
            </a:fld>
            <a:endParaRPr lang="ar-SA"/>
          </a:p>
        </p:txBody>
      </p:sp>
      <p:pic>
        <p:nvPicPr>
          <p:cNvPr id="7" name="صورة 6" descr="1346351546-gp0x1g.jpg"/>
          <p:cNvPicPr>
            <a:picLocks noChangeAspect="1"/>
          </p:cNvPicPr>
          <p:nvPr/>
        </p:nvPicPr>
        <p:blipFill>
          <a:blip r:embed="rId2"/>
          <a:stretch>
            <a:fillRect/>
          </a:stretch>
        </p:blipFill>
        <p:spPr>
          <a:xfrm>
            <a:off x="142844" y="2928934"/>
            <a:ext cx="4429156" cy="3171825"/>
          </a:xfrm>
          <a:prstGeom prst="rect">
            <a:avLst/>
          </a:prstGeom>
        </p:spPr>
      </p:pic>
      <p:pic>
        <p:nvPicPr>
          <p:cNvPr id="8" name="صورة 7" descr="smart-car-compressed-air-car.jpg"/>
          <p:cNvPicPr>
            <a:picLocks noChangeAspect="1"/>
          </p:cNvPicPr>
          <p:nvPr/>
        </p:nvPicPr>
        <p:blipFill>
          <a:blip r:embed="rId3"/>
          <a:stretch>
            <a:fillRect/>
          </a:stretch>
        </p:blipFill>
        <p:spPr>
          <a:xfrm>
            <a:off x="4572000" y="2928934"/>
            <a:ext cx="3848100" cy="26765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quarter" idx="1"/>
          </p:nvPr>
        </p:nvSpPr>
        <p:spPr>
          <a:xfrm>
            <a:off x="457200" y="428604"/>
            <a:ext cx="7467600" cy="6045348"/>
          </a:xfrm>
        </p:spPr>
        <p:txBody>
          <a:bodyPr/>
          <a:lstStyle/>
          <a:p>
            <a:pPr>
              <a:buNone/>
            </a:pPr>
            <a:endParaRPr lang="en-US" b="1" dirty="0" smtClean="0">
              <a:latin typeface="Times New Roman" pitchFamily="18" charset="0"/>
              <a:cs typeface="Times New Roman" pitchFamily="18" charset="0"/>
            </a:endParaRPr>
          </a:p>
          <a:p>
            <a:pPr>
              <a:buFont typeface="Wingdings" pitchFamily="2" charset="2"/>
              <a:buChar char="v"/>
            </a:pPr>
            <a:r>
              <a:rPr lang="en-US" b="1" dirty="0" smtClean="0">
                <a:latin typeface="Times New Roman" pitchFamily="18" charset="0"/>
                <a:cs typeface="Times New Roman" pitchFamily="18" charset="0"/>
              </a:rPr>
              <a:t>importance of the project</a:t>
            </a:r>
          </a:p>
          <a:p>
            <a:pPr>
              <a:buNone/>
            </a:pPr>
            <a:endParaRPr lang="en-US" b="1" dirty="0" smtClean="0">
              <a:latin typeface="Times New Roman" pitchFamily="18" charset="0"/>
              <a:cs typeface="Times New Roman" pitchFamily="18" charset="0"/>
            </a:endParaRPr>
          </a:p>
          <a:p>
            <a:pPr>
              <a:buNone/>
            </a:pPr>
            <a:endParaRPr lang="en-US" b="1" dirty="0" smtClean="0">
              <a:latin typeface="Times New Roman" pitchFamily="18" charset="0"/>
              <a:cs typeface="Times New Roman" pitchFamily="18" charset="0"/>
            </a:endParaRPr>
          </a:p>
          <a:p>
            <a:pPr lvl="0">
              <a:buFont typeface="Wingdings" pitchFamily="2" charset="2"/>
              <a:buChar char="Ø"/>
            </a:pPr>
            <a:r>
              <a:rPr lang="en-US" dirty="0" smtClean="0">
                <a:latin typeface="Times New Roman" pitchFamily="18" charset="0"/>
                <a:cs typeface="Times New Roman" pitchFamily="18" charset="0"/>
              </a:rPr>
              <a:t>The pneumatic car is environmentally friendly.</a:t>
            </a:r>
          </a:p>
          <a:p>
            <a:pPr lvl="0">
              <a:buNone/>
            </a:pP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It depends on renewable energy.</a:t>
            </a:r>
          </a:p>
          <a:p>
            <a:pPr>
              <a:buNone/>
            </a:pPr>
            <a:endParaRPr lang="en-US" dirty="0" smtClean="0">
              <a:latin typeface="Times New Roman" pitchFamily="18" charset="0"/>
              <a:cs typeface="Times New Roman" pitchFamily="18" charset="0"/>
            </a:endParaRPr>
          </a:p>
          <a:p>
            <a:pPr lvl="0">
              <a:buFont typeface="Wingdings" pitchFamily="2" charset="2"/>
              <a:buChar char="Ø"/>
            </a:pPr>
            <a:r>
              <a:rPr lang="en-US" dirty="0" smtClean="0">
                <a:latin typeface="Times New Roman" pitchFamily="18" charset="0"/>
                <a:cs typeface="Times New Roman" pitchFamily="18" charset="0"/>
              </a:rPr>
              <a:t>Cheaper than other renewable energy cars.</a:t>
            </a:r>
          </a:p>
          <a:p>
            <a:endParaRPr lang="en-US" dirty="0">
              <a:latin typeface="Times New Roman" pitchFamily="18" charset="0"/>
              <a:cs typeface="Times New Roman" pitchFamily="18" charset="0"/>
            </a:endParaRPr>
          </a:p>
        </p:txBody>
      </p:sp>
      <p:sp>
        <p:nvSpPr>
          <p:cNvPr id="6" name="عنصر نائب لرقم الشريحة 5"/>
          <p:cNvSpPr>
            <a:spLocks noGrp="1"/>
          </p:cNvSpPr>
          <p:nvPr>
            <p:ph type="sldNum" sz="quarter" idx="15"/>
          </p:nvPr>
        </p:nvSpPr>
        <p:spPr/>
        <p:txBody>
          <a:bodyPr/>
          <a:lstStyle/>
          <a:p>
            <a:fld id="{0B34F065-1154-456A-91E3-76DE8E75E17B}" type="slidenum">
              <a:rPr lang="ar-SA" smtClean="0"/>
              <a:pPr/>
              <a:t>5</a:t>
            </a:fld>
            <a:endParaRPr lang="ar-S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285728"/>
            <a:ext cx="7467600" cy="6188224"/>
          </a:xfrm>
        </p:spPr>
        <p:txBody>
          <a:bodyPr>
            <a:normAutofit/>
          </a:bodyPr>
          <a:lstStyle/>
          <a:p>
            <a:pPr>
              <a:buNone/>
            </a:pPr>
            <a:endParaRPr lang="en-US" sz="2800" b="1" dirty="0"/>
          </a:p>
        </p:txBody>
      </p:sp>
      <p:sp>
        <p:nvSpPr>
          <p:cNvPr id="10" name="شكل بيضاوي 9"/>
          <p:cNvSpPr/>
          <p:nvPr/>
        </p:nvSpPr>
        <p:spPr>
          <a:xfrm>
            <a:off x="1843054" y="2348880"/>
            <a:ext cx="4929222" cy="150019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Components of the project</a:t>
            </a:r>
          </a:p>
          <a:p>
            <a:pPr algn="ctr"/>
            <a:endParaRPr lang="en-US" dirty="0">
              <a:solidFill>
                <a:schemeClr val="bg1"/>
              </a:solidFill>
            </a:endParaRPr>
          </a:p>
        </p:txBody>
      </p:sp>
      <p:sp>
        <p:nvSpPr>
          <p:cNvPr id="11" name="عنصر نائب لرقم الشريحة 10"/>
          <p:cNvSpPr>
            <a:spLocks noGrp="1"/>
          </p:cNvSpPr>
          <p:nvPr>
            <p:ph type="sldNum" sz="quarter" idx="15"/>
          </p:nvPr>
        </p:nvSpPr>
        <p:spPr/>
        <p:txBody>
          <a:bodyPr/>
          <a:lstStyle/>
          <a:p>
            <a:fld id="{0B34F065-1154-456A-91E3-76DE8E75E17B}" type="slidenum">
              <a:rPr lang="ar-SA" smtClean="0"/>
              <a:pPr/>
              <a:t>6</a:t>
            </a:fld>
            <a:endParaRPr lang="ar-SA"/>
          </a:p>
        </p:txBody>
      </p:sp>
      <p:sp>
        <p:nvSpPr>
          <p:cNvPr id="2" name="Snip Same Side Corner Rectangle 1"/>
          <p:cNvSpPr/>
          <p:nvPr/>
        </p:nvSpPr>
        <p:spPr>
          <a:xfrm>
            <a:off x="813048" y="1177516"/>
            <a:ext cx="1584176" cy="936104"/>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Air compressor</a:t>
            </a:r>
            <a:endParaRPr lang="ar-SA" dirty="0"/>
          </a:p>
        </p:txBody>
      </p:sp>
      <p:sp>
        <p:nvSpPr>
          <p:cNvPr id="16" name="Snip Same Side Corner Rectangle 15"/>
          <p:cNvSpPr/>
          <p:nvPr/>
        </p:nvSpPr>
        <p:spPr>
          <a:xfrm>
            <a:off x="6058508" y="1177516"/>
            <a:ext cx="1584176" cy="936104"/>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Air motor</a:t>
            </a:r>
            <a:endParaRPr lang="ar-SA" dirty="0"/>
          </a:p>
        </p:txBody>
      </p:sp>
      <p:sp>
        <p:nvSpPr>
          <p:cNvPr id="17" name="Snip Same Side Corner Rectangle 16"/>
          <p:cNvSpPr/>
          <p:nvPr/>
        </p:nvSpPr>
        <p:spPr>
          <a:xfrm>
            <a:off x="5015880" y="4225411"/>
            <a:ext cx="1584176" cy="936104"/>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bearings</a:t>
            </a:r>
            <a:endParaRPr lang="ar-SA" dirty="0"/>
          </a:p>
        </p:txBody>
      </p:sp>
      <p:sp>
        <p:nvSpPr>
          <p:cNvPr id="18" name="Snip Same Side Corner Rectangle 17"/>
          <p:cNvSpPr/>
          <p:nvPr/>
        </p:nvSpPr>
        <p:spPr>
          <a:xfrm>
            <a:off x="1847528" y="4121986"/>
            <a:ext cx="1584176" cy="936104"/>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Worm gear</a:t>
            </a:r>
            <a:endParaRPr lang="ar-SA" dirty="0"/>
          </a:p>
        </p:txBody>
      </p:sp>
      <p:sp>
        <p:nvSpPr>
          <p:cNvPr id="20" name="Snip Same Side Corner Rectangle 19"/>
          <p:cNvSpPr/>
          <p:nvPr/>
        </p:nvSpPr>
        <p:spPr>
          <a:xfrm>
            <a:off x="3431704" y="1177516"/>
            <a:ext cx="1584176" cy="936104"/>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valves</a:t>
            </a:r>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357166"/>
            <a:ext cx="7467600" cy="6116786"/>
          </a:xfrm>
        </p:spPr>
        <p:txBody>
          <a:bodyPr/>
          <a:lstStyle/>
          <a:p>
            <a:pPr>
              <a:buFont typeface="Wingdings" pitchFamily="2" charset="2"/>
              <a:buChar char="v"/>
            </a:pPr>
            <a:r>
              <a:rPr lang="en-US" sz="3200" dirty="0" smtClean="0"/>
              <a:t>Air Compressor</a:t>
            </a:r>
            <a:r>
              <a:rPr lang="en-US" dirty="0" smtClean="0"/>
              <a:t>:</a:t>
            </a:r>
          </a:p>
          <a:p>
            <a:pPr>
              <a:buNone/>
            </a:pPr>
            <a:endParaRPr lang="en-US" dirty="0" smtClean="0"/>
          </a:p>
          <a:p>
            <a:pPr>
              <a:buFont typeface="Wingdings" pitchFamily="2" charset="2"/>
              <a:buChar char="Ø"/>
            </a:pPr>
            <a:r>
              <a:rPr lang="en-US" dirty="0" smtClean="0"/>
              <a:t> decrease the volume of the air</a:t>
            </a:r>
          </a:p>
          <a:p>
            <a:pPr>
              <a:buFont typeface="Wingdings" pitchFamily="2" charset="2"/>
              <a:buChar char="Ø"/>
            </a:pPr>
            <a:r>
              <a:rPr lang="en-US" dirty="0" smtClean="0"/>
              <a:t>Increase the pressure of the air</a:t>
            </a:r>
          </a:p>
          <a:p>
            <a:endParaRPr lang="en-US" dirty="0" smtClean="0"/>
          </a:p>
          <a:p>
            <a:endParaRPr lang="en-US" dirty="0"/>
          </a:p>
        </p:txBody>
      </p:sp>
      <p:sp>
        <p:nvSpPr>
          <p:cNvPr id="5" name="عنصر نائب لرقم الشريحة 4"/>
          <p:cNvSpPr>
            <a:spLocks noGrp="1"/>
          </p:cNvSpPr>
          <p:nvPr>
            <p:ph type="sldNum" sz="quarter" idx="15"/>
          </p:nvPr>
        </p:nvSpPr>
        <p:spPr/>
        <p:txBody>
          <a:bodyPr/>
          <a:lstStyle/>
          <a:p>
            <a:fld id="{0B34F065-1154-456A-91E3-76DE8E75E17B}" type="slidenum">
              <a:rPr lang="ar-SA" smtClean="0"/>
              <a:pPr/>
              <a:t>7</a:t>
            </a:fld>
            <a:endParaRPr lang="ar-SA"/>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619672" y="2780928"/>
            <a:ext cx="5456555" cy="27717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8018"/>
          </a:xfrm>
        </p:spPr>
        <p:txBody>
          <a:bodyPr>
            <a:normAutofit fontScale="90000"/>
          </a:bodyPr>
          <a:lstStyle/>
          <a:p>
            <a:endParaRPr lang="ar-SA" dirty="0"/>
          </a:p>
        </p:txBody>
      </p:sp>
      <p:sp>
        <p:nvSpPr>
          <p:cNvPr id="3" name="Content Placeholder 2"/>
          <p:cNvSpPr>
            <a:spLocks noGrp="1"/>
          </p:cNvSpPr>
          <p:nvPr>
            <p:ph sz="quarter" idx="1"/>
          </p:nvPr>
        </p:nvSpPr>
        <p:spPr>
          <a:xfrm>
            <a:off x="457200" y="476672"/>
            <a:ext cx="7467600" cy="5997280"/>
          </a:xfrm>
        </p:spPr>
        <p:txBody>
          <a:bodyPr/>
          <a:lstStyle/>
          <a:p>
            <a:pPr>
              <a:buFont typeface="Wingdings" panose="05000000000000000000" pitchFamily="2" charset="2"/>
              <a:buChar char="Ø"/>
            </a:pPr>
            <a:r>
              <a:rPr lang="en-US" b="1" dirty="0" smtClean="0"/>
              <a:t>Air compressor</a:t>
            </a:r>
          </a:p>
          <a:p>
            <a:pPr marL="0" indent="0">
              <a:buNone/>
            </a:pPr>
            <a:r>
              <a:rPr lang="en-US" dirty="0" smtClean="0"/>
              <a:t>The main characteristics of the compressor used:</a:t>
            </a:r>
          </a:p>
          <a:p>
            <a:r>
              <a:rPr lang="en-US" dirty="0" smtClean="0"/>
              <a:t>Volume: 25 L</a:t>
            </a:r>
          </a:p>
          <a:p>
            <a:r>
              <a:rPr lang="en-US" dirty="0" smtClean="0"/>
              <a:t>High pressure: 8 bar</a:t>
            </a:r>
          </a:p>
          <a:p>
            <a:r>
              <a:rPr lang="en-US" dirty="0" smtClean="0"/>
              <a:t>Separated head and motor</a:t>
            </a:r>
          </a:p>
          <a:p>
            <a:endParaRPr lang="ar-SA" dirty="0"/>
          </a:p>
        </p:txBody>
      </p:sp>
      <p:sp>
        <p:nvSpPr>
          <p:cNvPr id="4" name="Slide Number Placeholder 3"/>
          <p:cNvSpPr>
            <a:spLocks noGrp="1"/>
          </p:cNvSpPr>
          <p:nvPr>
            <p:ph type="sldNum" sz="quarter" idx="15"/>
          </p:nvPr>
        </p:nvSpPr>
        <p:spPr/>
        <p:txBody>
          <a:bodyPr/>
          <a:lstStyle/>
          <a:p>
            <a:fld id="{0B34F065-1154-456A-91E3-76DE8E75E17B}" type="slidenum">
              <a:rPr lang="ar-SA" smtClean="0"/>
              <a:pPr/>
              <a:t>8</a:t>
            </a:fld>
            <a:endParaRPr lang="ar-SA"/>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462722" y="3140968"/>
            <a:ext cx="5456555" cy="2771775"/>
          </a:xfrm>
          <a:prstGeom prst="rect">
            <a:avLst/>
          </a:prstGeom>
        </p:spPr>
      </p:pic>
    </p:spTree>
    <p:extLst>
      <p:ext uri="{BB962C8B-B14F-4D97-AF65-F5344CB8AC3E}">
        <p14:creationId xmlns:p14="http://schemas.microsoft.com/office/powerpoint/2010/main" val="181050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57158" y="142852"/>
            <a:ext cx="7786742" cy="6500858"/>
          </a:xfrm>
        </p:spPr>
        <p:txBody>
          <a:bodyPr/>
          <a:lstStyle/>
          <a:p>
            <a:pPr>
              <a:buFont typeface="Wingdings" pitchFamily="2" charset="2"/>
              <a:buChar char="v"/>
            </a:pPr>
            <a:r>
              <a:rPr lang="en-US" dirty="0" smtClean="0"/>
              <a:t>Valve:</a:t>
            </a:r>
          </a:p>
          <a:p>
            <a:pPr>
              <a:buNone/>
            </a:pPr>
            <a:r>
              <a:rPr lang="en-US" dirty="0" smtClean="0"/>
              <a:t>   to control the flow of the air from the compressor to the air motor</a:t>
            </a:r>
          </a:p>
          <a:p>
            <a:pPr>
              <a:buNone/>
            </a:pPr>
            <a:endParaRPr lang="en-US" dirty="0" smtClean="0"/>
          </a:p>
          <a:p>
            <a:pPr>
              <a:buFont typeface="Wingdings" pitchFamily="2" charset="2"/>
              <a:buChar char="Ø"/>
            </a:pPr>
            <a:r>
              <a:rPr lang="en-US" dirty="0" smtClean="0"/>
              <a:t>Ball valve used:</a:t>
            </a:r>
          </a:p>
          <a:p>
            <a:pPr>
              <a:buNone/>
            </a:pPr>
            <a:endParaRPr lang="en-US" dirty="0"/>
          </a:p>
        </p:txBody>
      </p:sp>
      <p:sp>
        <p:nvSpPr>
          <p:cNvPr id="6" name="مستطيل 5"/>
          <p:cNvSpPr/>
          <p:nvPr/>
        </p:nvSpPr>
        <p:spPr>
          <a:xfrm>
            <a:off x="3290676" y="5664668"/>
            <a:ext cx="1857388" cy="4286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Ball valve</a:t>
            </a:r>
            <a:endParaRPr lang="en-US" dirty="0"/>
          </a:p>
        </p:txBody>
      </p:sp>
      <p:sp>
        <p:nvSpPr>
          <p:cNvPr id="11" name="عنصر نائب لرقم الشريحة 10"/>
          <p:cNvSpPr>
            <a:spLocks noGrp="1"/>
          </p:cNvSpPr>
          <p:nvPr>
            <p:ph type="sldNum" sz="quarter" idx="15"/>
          </p:nvPr>
        </p:nvSpPr>
        <p:spPr/>
        <p:txBody>
          <a:bodyPr/>
          <a:lstStyle/>
          <a:p>
            <a:fld id="{0B34F065-1154-456A-91E3-76DE8E75E17B}" type="slidenum">
              <a:rPr lang="ar-SA" smtClean="0"/>
              <a:pPr/>
              <a:t>9</a:t>
            </a:fld>
            <a:endParaRPr lang="ar-SA"/>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2257425" y="2564903"/>
            <a:ext cx="4114775" cy="300722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634</TotalTime>
  <Words>865</Words>
  <Application>Microsoft Office PowerPoint</Application>
  <PresentationFormat>On-screen Show (4:3)</PresentationFormat>
  <Paragraphs>242</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Cambria Math</vt:lpstr>
      <vt:lpstr>Century Schoolbook</vt:lpstr>
      <vt:lpstr>Chiller</vt:lpstr>
      <vt:lpstr>Times New Roman</vt:lpstr>
      <vt:lpstr>Wingdings</vt:lpstr>
      <vt:lpstr>Wingdings 2</vt:lpstr>
      <vt:lpstr>مشربية</vt:lpstr>
      <vt:lpstr>PowerPoint Presentation</vt:lpstr>
      <vt:lpstr>Compressed air engine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feras</dc:creator>
  <cp:lastModifiedBy>okk</cp:lastModifiedBy>
  <cp:revision>101</cp:revision>
  <dcterms:created xsi:type="dcterms:W3CDTF">2014-05-13T15:38:08Z</dcterms:created>
  <dcterms:modified xsi:type="dcterms:W3CDTF">2014-12-14T23:05:17Z</dcterms:modified>
</cp:coreProperties>
</file>