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</p:sldMasterIdLst>
  <p:sldIdLst>
    <p:sldId id="256" r:id="rId2"/>
    <p:sldId id="261" r:id="rId3"/>
    <p:sldId id="262" r:id="rId4"/>
    <p:sldId id="257" r:id="rId5"/>
    <p:sldId id="258" r:id="rId6"/>
    <p:sldId id="260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77" r:id="rId15"/>
    <p:sldId id="273" r:id="rId16"/>
    <p:sldId id="274" r:id="rId17"/>
    <p:sldId id="275" r:id="rId18"/>
    <p:sldId id="269" r:id="rId19"/>
    <p:sldId id="271" r:id="rId20"/>
    <p:sldId id="270" r:id="rId21"/>
    <p:sldId id="272" r:id="rId2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55" d="100"/>
          <a:sy n="55" d="100"/>
        </p:scale>
        <p:origin x="-112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5A1980-FC9B-4F61-8EC6-531E8D4198A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A09F427-A297-4714-9EE4-5D2B9E36C8E1}">
      <dgm:prSet phldrT="[نص]" custT="1"/>
      <dgm:spPr/>
      <dgm:t>
        <a:bodyPr/>
        <a:lstStyle/>
        <a:p>
          <a:pPr rtl="1"/>
          <a:r>
            <a:rPr lang="en-US" sz="2000" dirty="0" smtClean="0"/>
            <a:t>Owner</a:t>
          </a:r>
          <a:endParaRPr lang="ar-SA" sz="2000" dirty="0"/>
        </a:p>
      </dgm:t>
    </dgm:pt>
    <dgm:pt modelId="{D0541542-498B-4FEE-AB52-6A6424096942}" type="parTrans" cxnId="{D1D16E88-DF35-4EE2-A898-53F40DAA4C91}">
      <dgm:prSet/>
      <dgm:spPr/>
      <dgm:t>
        <a:bodyPr/>
        <a:lstStyle/>
        <a:p>
          <a:pPr rtl="1"/>
          <a:endParaRPr lang="ar-SA"/>
        </a:p>
      </dgm:t>
    </dgm:pt>
    <dgm:pt modelId="{50F202A3-208E-4278-9FE6-309974BCCF37}" type="sibTrans" cxnId="{D1D16E88-DF35-4EE2-A898-53F40DAA4C91}">
      <dgm:prSet/>
      <dgm:spPr/>
      <dgm:t>
        <a:bodyPr/>
        <a:lstStyle/>
        <a:p>
          <a:pPr rtl="1"/>
          <a:endParaRPr lang="ar-SA"/>
        </a:p>
      </dgm:t>
    </dgm:pt>
    <dgm:pt modelId="{BFED7797-4377-411A-9668-387BED9981C4}">
      <dgm:prSet phldrT="[نص]" custT="1"/>
      <dgm:spPr/>
      <dgm:t>
        <a:bodyPr/>
        <a:lstStyle/>
        <a:p>
          <a:pPr rtl="1"/>
          <a:r>
            <a:rPr lang="en-US" sz="2000" dirty="0" smtClean="0"/>
            <a:t>contractor</a:t>
          </a:r>
          <a:endParaRPr lang="ar-SA" sz="2000" dirty="0"/>
        </a:p>
      </dgm:t>
    </dgm:pt>
    <dgm:pt modelId="{838BC928-8DBA-4FCC-A336-3A884EAB3E04}" type="parTrans" cxnId="{6DD489CD-5197-426E-8304-682352A124B3}">
      <dgm:prSet/>
      <dgm:spPr/>
      <dgm:t>
        <a:bodyPr/>
        <a:lstStyle/>
        <a:p>
          <a:pPr rtl="1"/>
          <a:endParaRPr lang="ar-SA"/>
        </a:p>
      </dgm:t>
    </dgm:pt>
    <dgm:pt modelId="{1B29DAE0-043F-4ED0-8C50-B60202D94235}" type="sibTrans" cxnId="{6DD489CD-5197-426E-8304-682352A124B3}">
      <dgm:prSet/>
      <dgm:spPr/>
      <dgm:t>
        <a:bodyPr/>
        <a:lstStyle/>
        <a:p>
          <a:pPr rtl="1"/>
          <a:endParaRPr lang="ar-SA"/>
        </a:p>
      </dgm:t>
    </dgm:pt>
    <dgm:pt modelId="{F27B672B-198C-4901-938A-75948763E4B1}">
      <dgm:prSet custT="1"/>
      <dgm:spPr/>
      <dgm:t>
        <a:bodyPr/>
        <a:lstStyle/>
        <a:p>
          <a:pPr rtl="1"/>
          <a:r>
            <a:rPr lang="en-US" sz="2000" dirty="0" smtClean="0"/>
            <a:t>consultant</a:t>
          </a:r>
          <a:endParaRPr lang="ar-SA" sz="2000" dirty="0"/>
        </a:p>
      </dgm:t>
    </dgm:pt>
    <dgm:pt modelId="{CF1025BC-992B-4747-A93C-8FCF1EF10312}" type="parTrans" cxnId="{5B98E5F1-F182-44A8-9B96-1CD2286BB11B}">
      <dgm:prSet/>
      <dgm:spPr/>
      <dgm:t>
        <a:bodyPr/>
        <a:lstStyle/>
        <a:p>
          <a:pPr rtl="1"/>
          <a:endParaRPr lang="ar-SA"/>
        </a:p>
      </dgm:t>
    </dgm:pt>
    <dgm:pt modelId="{3E839C97-AA62-4E98-BDBB-F5A2D2642344}" type="sibTrans" cxnId="{5B98E5F1-F182-44A8-9B96-1CD2286BB11B}">
      <dgm:prSet/>
      <dgm:spPr/>
      <dgm:t>
        <a:bodyPr/>
        <a:lstStyle/>
        <a:p>
          <a:pPr rtl="1"/>
          <a:endParaRPr lang="ar-SA"/>
        </a:p>
      </dgm:t>
    </dgm:pt>
    <dgm:pt modelId="{55A9419F-01C0-46FC-9FE4-564C85FE2C0F}" type="pres">
      <dgm:prSet presAssocID="{3A5A1980-FC9B-4F61-8EC6-531E8D4198AA}" presName="Name0" presStyleCnt="0">
        <dgm:presLayoutVars>
          <dgm:dir/>
          <dgm:resizeHandles val="exact"/>
        </dgm:presLayoutVars>
      </dgm:prSet>
      <dgm:spPr/>
    </dgm:pt>
    <dgm:pt modelId="{42F91B58-8A7C-4DA8-9F3E-A53C12FCDBD4}" type="pres">
      <dgm:prSet presAssocID="{DA09F427-A297-4714-9EE4-5D2B9E36C8E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0B29B44-BA98-49CB-9827-5231CB0887FC}" type="pres">
      <dgm:prSet presAssocID="{50F202A3-208E-4278-9FE6-309974BCCF37}" presName="sibTrans" presStyleLbl="sibTrans2D1" presStyleIdx="0" presStyleCnt="2"/>
      <dgm:spPr/>
      <dgm:t>
        <a:bodyPr/>
        <a:lstStyle/>
        <a:p>
          <a:pPr rtl="1"/>
          <a:endParaRPr lang="ar-SA"/>
        </a:p>
      </dgm:t>
    </dgm:pt>
    <dgm:pt modelId="{EA948034-0349-4B47-BC27-99C238E70D84}" type="pres">
      <dgm:prSet presAssocID="{50F202A3-208E-4278-9FE6-309974BCCF37}" presName="connectorText" presStyleLbl="sibTrans2D1" presStyleIdx="0" presStyleCnt="2"/>
      <dgm:spPr/>
      <dgm:t>
        <a:bodyPr/>
        <a:lstStyle/>
        <a:p>
          <a:pPr rtl="1"/>
          <a:endParaRPr lang="ar-SA"/>
        </a:p>
      </dgm:t>
    </dgm:pt>
    <dgm:pt modelId="{308CEC80-F1B8-43A2-9C33-1220D477B487}" type="pres">
      <dgm:prSet presAssocID="{BFED7797-4377-411A-9668-387BED9981C4}" presName="node" presStyleLbl="node1" presStyleIdx="1" presStyleCnt="3" custScaleX="133924" custLinFactNeighborY="114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C26A984-A9B2-4AE1-B91C-95788AF3AE94}" type="pres">
      <dgm:prSet presAssocID="{1B29DAE0-043F-4ED0-8C50-B60202D94235}" presName="sibTrans" presStyleLbl="sibTrans2D1" presStyleIdx="1" presStyleCnt="2"/>
      <dgm:spPr/>
      <dgm:t>
        <a:bodyPr/>
        <a:lstStyle/>
        <a:p>
          <a:pPr rtl="1"/>
          <a:endParaRPr lang="ar-SA"/>
        </a:p>
      </dgm:t>
    </dgm:pt>
    <dgm:pt modelId="{3A88B2F1-074A-44F4-A6E7-2A9AC7FAF8B2}" type="pres">
      <dgm:prSet presAssocID="{1B29DAE0-043F-4ED0-8C50-B60202D94235}" presName="connectorText" presStyleLbl="sibTrans2D1" presStyleIdx="1" presStyleCnt="2"/>
      <dgm:spPr/>
      <dgm:t>
        <a:bodyPr/>
        <a:lstStyle/>
        <a:p>
          <a:pPr rtl="1"/>
          <a:endParaRPr lang="ar-SA"/>
        </a:p>
      </dgm:t>
    </dgm:pt>
    <dgm:pt modelId="{A7AD14DD-5FDD-43B4-A29B-7079EDF77C0B}" type="pres">
      <dgm:prSet presAssocID="{F27B672B-198C-4901-938A-75948763E4B1}" presName="node" presStyleLbl="node1" presStyleIdx="2" presStyleCnt="3" custScaleX="13359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A7E7C7DE-AC7E-439C-AA92-9F66F1541196}" type="presOf" srcId="{1B29DAE0-043F-4ED0-8C50-B60202D94235}" destId="{3A88B2F1-074A-44F4-A6E7-2A9AC7FAF8B2}" srcOrd="1" destOrd="0" presId="urn:microsoft.com/office/officeart/2005/8/layout/process1"/>
    <dgm:cxn modelId="{DDD82D1D-63CF-432D-A9A9-389D9C3193C4}" type="presOf" srcId="{50F202A3-208E-4278-9FE6-309974BCCF37}" destId="{30B29B44-BA98-49CB-9827-5231CB0887FC}" srcOrd="0" destOrd="0" presId="urn:microsoft.com/office/officeart/2005/8/layout/process1"/>
    <dgm:cxn modelId="{1FE1E0F1-D1F3-483A-B096-53BB156F7200}" type="presOf" srcId="{50F202A3-208E-4278-9FE6-309974BCCF37}" destId="{EA948034-0349-4B47-BC27-99C238E70D84}" srcOrd="1" destOrd="0" presId="urn:microsoft.com/office/officeart/2005/8/layout/process1"/>
    <dgm:cxn modelId="{CEF36CEF-6D25-4353-AA17-9D359C4E2181}" type="presOf" srcId="{1B29DAE0-043F-4ED0-8C50-B60202D94235}" destId="{AC26A984-A9B2-4AE1-B91C-95788AF3AE94}" srcOrd="0" destOrd="0" presId="urn:microsoft.com/office/officeart/2005/8/layout/process1"/>
    <dgm:cxn modelId="{D1D16E88-DF35-4EE2-A898-53F40DAA4C91}" srcId="{3A5A1980-FC9B-4F61-8EC6-531E8D4198AA}" destId="{DA09F427-A297-4714-9EE4-5D2B9E36C8E1}" srcOrd="0" destOrd="0" parTransId="{D0541542-498B-4FEE-AB52-6A6424096942}" sibTransId="{50F202A3-208E-4278-9FE6-309974BCCF37}"/>
    <dgm:cxn modelId="{8283AA7B-1947-4BA6-9602-D4F833D67653}" type="presOf" srcId="{DA09F427-A297-4714-9EE4-5D2B9E36C8E1}" destId="{42F91B58-8A7C-4DA8-9F3E-A53C12FCDBD4}" srcOrd="0" destOrd="0" presId="urn:microsoft.com/office/officeart/2005/8/layout/process1"/>
    <dgm:cxn modelId="{98B57E9D-6570-4AB2-A6F6-F44DB0F4BBBC}" type="presOf" srcId="{3A5A1980-FC9B-4F61-8EC6-531E8D4198AA}" destId="{55A9419F-01C0-46FC-9FE4-564C85FE2C0F}" srcOrd="0" destOrd="0" presId="urn:microsoft.com/office/officeart/2005/8/layout/process1"/>
    <dgm:cxn modelId="{5B98E5F1-F182-44A8-9B96-1CD2286BB11B}" srcId="{3A5A1980-FC9B-4F61-8EC6-531E8D4198AA}" destId="{F27B672B-198C-4901-938A-75948763E4B1}" srcOrd="2" destOrd="0" parTransId="{CF1025BC-992B-4747-A93C-8FCF1EF10312}" sibTransId="{3E839C97-AA62-4E98-BDBB-F5A2D2642344}"/>
    <dgm:cxn modelId="{6DD489CD-5197-426E-8304-682352A124B3}" srcId="{3A5A1980-FC9B-4F61-8EC6-531E8D4198AA}" destId="{BFED7797-4377-411A-9668-387BED9981C4}" srcOrd="1" destOrd="0" parTransId="{838BC928-8DBA-4FCC-A336-3A884EAB3E04}" sibTransId="{1B29DAE0-043F-4ED0-8C50-B60202D94235}"/>
    <dgm:cxn modelId="{7CBD5FFC-BFEA-486F-83C4-DF73CB6C5926}" type="presOf" srcId="{F27B672B-198C-4901-938A-75948763E4B1}" destId="{A7AD14DD-5FDD-43B4-A29B-7079EDF77C0B}" srcOrd="0" destOrd="0" presId="urn:microsoft.com/office/officeart/2005/8/layout/process1"/>
    <dgm:cxn modelId="{43D04303-1FE6-43DE-BB81-D02FA09BB2CA}" type="presOf" srcId="{BFED7797-4377-411A-9668-387BED9981C4}" destId="{308CEC80-F1B8-43A2-9C33-1220D477B487}" srcOrd="0" destOrd="0" presId="urn:microsoft.com/office/officeart/2005/8/layout/process1"/>
    <dgm:cxn modelId="{C355AF10-B67D-44CF-A958-951BC0D16A27}" type="presParOf" srcId="{55A9419F-01C0-46FC-9FE4-564C85FE2C0F}" destId="{42F91B58-8A7C-4DA8-9F3E-A53C12FCDBD4}" srcOrd="0" destOrd="0" presId="urn:microsoft.com/office/officeart/2005/8/layout/process1"/>
    <dgm:cxn modelId="{CAB3D044-7073-4ADE-B426-08519E9A2AD9}" type="presParOf" srcId="{55A9419F-01C0-46FC-9FE4-564C85FE2C0F}" destId="{30B29B44-BA98-49CB-9827-5231CB0887FC}" srcOrd="1" destOrd="0" presId="urn:microsoft.com/office/officeart/2005/8/layout/process1"/>
    <dgm:cxn modelId="{57A18A34-7EE7-406F-B1BA-C36B6AFA180C}" type="presParOf" srcId="{30B29B44-BA98-49CB-9827-5231CB0887FC}" destId="{EA948034-0349-4B47-BC27-99C238E70D84}" srcOrd="0" destOrd="0" presId="urn:microsoft.com/office/officeart/2005/8/layout/process1"/>
    <dgm:cxn modelId="{F173E627-9CC8-4E46-8E63-AD2D47B89E9A}" type="presParOf" srcId="{55A9419F-01C0-46FC-9FE4-564C85FE2C0F}" destId="{308CEC80-F1B8-43A2-9C33-1220D477B487}" srcOrd="2" destOrd="0" presId="urn:microsoft.com/office/officeart/2005/8/layout/process1"/>
    <dgm:cxn modelId="{03FAEC05-4211-4FB8-B666-B809813055DF}" type="presParOf" srcId="{55A9419F-01C0-46FC-9FE4-564C85FE2C0F}" destId="{AC26A984-A9B2-4AE1-B91C-95788AF3AE94}" srcOrd="3" destOrd="0" presId="urn:microsoft.com/office/officeart/2005/8/layout/process1"/>
    <dgm:cxn modelId="{9C8E75D8-227F-4A69-9B67-3B626F23627F}" type="presParOf" srcId="{AC26A984-A9B2-4AE1-B91C-95788AF3AE94}" destId="{3A88B2F1-074A-44F4-A6E7-2A9AC7FAF8B2}" srcOrd="0" destOrd="0" presId="urn:microsoft.com/office/officeart/2005/8/layout/process1"/>
    <dgm:cxn modelId="{998E9147-E5C4-4CDF-AB0C-C030C26C90A1}" type="presParOf" srcId="{55A9419F-01C0-46FC-9FE4-564C85FE2C0F}" destId="{A7AD14DD-5FDD-43B4-A29B-7079EDF77C0B}" srcOrd="4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A955C2-216C-418D-9262-3E84EEF87068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EE984803-B306-47CE-B41D-CC196ECC58AB}">
      <dgm:prSet phldrT="[نص]" custT="1"/>
      <dgm:spPr/>
      <dgm:t>
        <a:bodyPr/>
        <a:lstStyle/>
        <a:p>
          <a:pPr rtl="1"/>
          <a:r>
            <a:rPr lang="en-US" sz="1200" b="1" dirty="0" smtClean="0"/>
            <a:t>CONTRACTOR’S </a:t>
          </a:r>
        </a:p>
        <a:p>
          <a:pPr rtl="1"/>
          <a:r>
            <a:rPr lang="en-US" sz="1200" b="1" dirty="0" smtClean="0"/>
            <a:t>RESPONSIBILIT</a:t>
          </a:r>
          <a:r>
            <a:rPr lang="en-US" sz="1200" dirty="0" smtClean="0"/>
            <a:t>Y</a:t>
          </a:r>
          <a:endParaRPr lang="ar-SA" sz="1200" dirty="0"/>
        </a:p>
      </dgm:t>
    </dgm:pt>
    <dgm:pt modelId="{287422ED-EF0C-40D8-972E-08D5989936D6}" type="parTrans" cxnId="{A9C010C3-31E2-4A50-A8F6-05DE1A17B6A5}">
      <dgm:prSet/>
      <dgm:spPr/>
      <dgm:t>
        <a:bodyPr/>
        <a:lstStyle/>
        <a:p>
          <a:pPr rtl="1"/>
          <a:endParaRPr lang="ar-SA"/>
        </a:p>
      </dgm:t>
    </dgm:pt>
    <dgm:pt modelId="{76161A24-E1D9-432E-8154-F039C932C150}" type="sibTrans" cxnId="{A9C010C3-31E2-4A50-A8F6-05DE1A17B6A5}">
      <dgm:prSet/>
      <dgm:spPr/>
      <dgm:t>
        <a:bodyPr/>
        <a:lstStyle/>
        <a:p>
          <a:pPr rtl="1"/>
          <a:endParaRPr lang="ar-SA"/>
        </a:p>
      </dgm:t>
    </dgm:pt>
    <dgm:pt modelId="{9A544EC9-37FE-4CFF-BFBF-3795BDC15CB2}">
      <dgm:prSet phldrT="[نص]" custT="1"/>
      <dgm:spPr/>
      <dgm:t>
        <a:bodyPr/>
        <a:lstStyle/>
        <a:p>
          <a:pPr algn="l" rtl="1"/>
          <a:r>
            <a:rPr lang="en-US" sz="2000" b="1" dirty="0" smtClean="0"/>
            <a:t>1- shortage of material ,</a:t>
          </a:r>
        </a:p>
        <a:p>
          <a:pPr algn="l" rtl="1"/>
          <a:r>
            <a:rPr lang="en-US" sz="2000" b="1" dirty="0" smtClean="0"/>
            <a:t>labor, equipments and tools on site.</a:t>
          </a:r>
        </a:p>
        <a:p>
          <a:pPr algn="l" rtl="1"/>
          <a:r>
            <a:rPr lang="en-US" sz="2000" b="1" dirty="0" smtClean="0"/>
            <a:t>2- financial problems.</a:t>
          </a:r>
        </a:p>
        <a:p>
          <a:pPr algn="l" rtl="1"/>
          <a:r>
            <a:rPr lang="en-US" sz="2000" b="1" dirty="0" smtClean="0"/>
            <a:t>3- poor site management.</a:t>
          </a:r>
        </a:p>
        <a:p>
          <a:pPr algn="l" rtl="1"/>
          <a:r>
            <a:rPr lang="en-US" sz="2000" b="1" dirty="0" smtClean="0"/>
            <a:t>4- construction mistakes and defective work (due to poor skills and experience).</a:t>
          </a:r>
        </a:p>
        <a:p>
          <a:pPr algn="ctr" rtl="1"/>
          <a:endParaRPr lang="ar-SA" sz="2000" dirty="0"/>
        </a:p>
      </dgm:t>
    </dgm:pt>
    <dgm:pt modelId="{667F1FEB-1F98-42E2-B9D9-8B0DDA15872C}" type="sibTrans" cxnId="{AE57D393-B64C-4890-8F4B-B5E2B9AA2A68}">
      <dgm:prSet/>
      <dgm:spPr/>
      <dgm:t>
        <a:bodyPr/>
        <a:lstStyle/>
        <a:p>
          <a:pPr rtl="1"/>
          <a:endParaRPr lang="ar-SA"/>
        </a:p>
      </dgm:t>
    </dgm:pt>
    <dgm:pt modelId="{38E7A249-B16C-48FC-8B50-AFED5A0A8481}" type="parTrans" cxnId="{AE57D393-B64C-4890-8F4B-B5E2B9AA2A68}">
      <dgm:prSet/>
      <dgm:spPr/>
      <dgm:t>
        <a:bodyPr/>
        <a:lstStyle/>
        <a:p>
          <a:pPr rtl="1"/>
          <a:endParaRPr lang="ar-SA"/>
        </a:p>
      </dgm:t>
    </dgm:pt>
    <dgm:pt modelId="{C0BCD943-FB7F-4D12-8CB3-40C6B562F51D}">
      <dgm:prSet phldrT="[نص]" custT="1"/>
      <dgm:spPr/>
      <dgm:t>
        <a:bodyPr/>
        <a:lstStyle/>
        <a:p>
          <a:pPr rtl="1"/>
          <a:r>
            <a:rPr lang="en-US" sz="1200" b="1" dirty="0" smtClean="0"/>
            <a:t>CONSULTANT’S</a:t>
          </a:r>
        </a:p>
        <a:p>
          <a:pPr rtl="1"/>
          <a:r>
            <a:rPr lang="en-US" sz="1200" b="1" dirty="0" smtClean="0"/>
            <a:t>RESPONSIBILITY</a:t>
          </a:r>
          <a:endParaRPr lang="ar-SA" sz="1200" b="1" dirty="0"/>
        </a:p>
      </dgm:t>
    </dgm:pt>
    <dgm:pt modelId="{DCC91B3A-526D-4F6B-BCBE-19F43D0D01BF}" type="sibTrans" cxnId="{5CA94FE7-8EE0-421C-87E2-6EA95BA20B2A}">
      <dgm:prSet/>
      <dgm:spPr/>
      <dgm:t>
        <a:bodyPr/>
        <a:lstStyle/>
        <a:p>
          <a:pPr rtl="1"/>
          <a:endParaRPr lang="ar-SA"/>
        </a:p>
      </dgm:t>
    </dgm:pt>
    <dgm:pt modelId="{E517CB09-EB29-4393-8B29-C6B87798DE6F}" type="parTrans" cxnId="{5CA94FE7-8EE0-421C-87E2-6EA95BA20B2A}">
      <dgm:prSet/>
      <dgm:spPr/>
      <dgm:t>
        <a:bodyPr/>
        <a:lstStyle/>
        <a:p>
          <a:pPr rtl="1"/>
          <a:endParaRPr lang="ar-SA"/>
        </a:p>
      </dgm:t>
    </dgm:pt>
    <dgm:pt modelId="{9D7CF434-41F9-411E-95BD-CD22A5BAB6D7}">
      <dgm:prSet custT="1"/>
      <dgm:spPr/>
      <dgm:t>
        <a:bodyPr/>
        <a:lstStyle/>
        <a:p>
          <a:pPr algn="l" rtl="1"/>
          <a:r>
            <a:rPr lang="en-US" sz="2000" b="1" dirty="0" smtClean="0"/>
            <a:t>1- Absence of consultant’s site staff .</a:t>
          </a:r>
        </a:p>
        <a:p>
          <a:pPr algn="l" rtl="1"/>
          <a:r>
            <a:rPr lang="en-US" sz="2000" b="1" dirty="0" smtClean="0"/>
            <a:t>2- lack of experience of  the consultant’s staff.</a:t>
          </a:r>
        </a:p>
        <a:p>
          <a:pPr algn="l" rtl="1"/>
          <a:r>
            <a:rPr lang="en-US" sz="2000" b="1" dirty="0" smtClean="0"/>
            <a:t>3- Incomplete documents</a:t>
          </a:r>
          <a:r>
            <a:rPr lang="en-US" sz="2000" dirty="0" smtClean="0"/>
            <a:t>. </a:t>
          </a:r>
          <a:endParaRPr lang="ar-SA" sz="2000" dirty="0"/>
        </a:p>
      </dgm:t>
    </dgm:pt>
    <dgm:pt modelId="{564CFB63-D19E-40BF-B5A4-2437A4A3650C}" type="parTrans" cxnId="{D11BEE5F-2352-49EC-8FB9-2F414C961790}">
      <dgm:prSet/>
      <dgm:spPr/>
    </dgm:pt>
    <dgm:pt modelId="{E11227B1-719D-48CF-B650-AE32F7ED8E1F}" type="sibTrans" cxnId="{D11BEE5F-2352-49EC-8FB9-2F414C961790}">
      <dgm:prSet/>
      <dgm:spPr/>
    </dgm:pt>
    <dgm:pt modelId="{61AF68E4-8A9E-42FD-B754-BE5626B55381}" type="pres">
      <dgm:prSet presAssocID="{7CA955C2-216C-418D-9262-3E84EEF87068}" presName="list" presStyleCnt="0">
        <dgm:presLayoutVars>
          <dgm:dir/>
          <dgm:animLvl val="lvl"/>
        </dgm:presLayoutVars>
      </dgm:prSet>
      <dgm:spPr/>
      <dgm:t>
        <a:bodyPr/>
        <a:lstStyle/>
        <a:p>
          <a:pPr rtl="1"/>
          <a:endParaRPr lang="ar-SA"/>
        </a:p>
      </dgm:t>
    </dgm:pt>
    <dgm:pt modelId="{B75C5DA4-0BF6-49B1-8E35-DD73164215CE}" type="pres">
      <dgm:prSet presAssocID="{EE984803-B306-47CE-B41D-CC196ECC58AB}" presName="posSpace" presStyleCnt="0"/>
      <dgm:spPr/>
    </dgm:pt>
    <dgm:pt modelId="{CDBB5232-36BB-4810-A2E4-0944CB18EFFD}" type="pres">
      <dgm:prSet presAssocID="{EE984803-B306-47CE-B41D-CC196ECC58AB}" presName="vertFlow" presStyleCnt="0"/>
      <dgm:spPr/>
    </dgm:pt>
    <dgm:pt modelId="{3B94193E-C553-4079-B310-CC93AC56172F}" type="pres">
      <dgm:prSet presAssocID="{EE984803-B306-47CE-B41D-CC196ECC58AB}" presName="topSpace" presStyleCnt="0"/>
      <dgm:spPr/>
    </dgm:pt>
    <dgm:pt modelId="{CAD82427-2565-45D6-AC89-92A0B9E8B51B}" type="pres">
      <dgm:prSet presAssocID="{EE984803-B306-47CE-B41D-CC196ECC58AB}" presName="firstComp" presStyleCnt="0"/>
      <dgm:spPr/>
    </dgm:pt>
    <dgm:pt modelId="{A0778CF1-0102-4F70-B508-C21EE223E250}" type="pres">
      <dgm:prSet presAssocID="{EE984803-B306-47CE-B41D-CC196ECC58AB}" presName="firstChild" presStyleLbl="bgAccFollowNode1" presStyleIdx="0" presStyleCnt="2" custScaleX="145218" custScaleY="424609" custLinFactNeighborX="25265" custLinFactNeighborY="-4370"/>
      <dgm:spPr/>
      <dgm:t>
        <a:bodyPr/>
        <a:lstStyle/>
        <a:p>
          <a:pPr rtl="1"/>
          <a:endParaRPr lang="ar-SA"/>
        </a:p>
      </dgm:t>
    </dgm:pt>
    <dgm:pt modelId="{7093121E-A591-45B7-B0EC-262A5F70C1EE}" type="pres">
      <dgm:prSet presAssocID="{EE984803-B306-47CE-B41D-CC196ECC58AB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8A5F793-1313-42FE-8B4B-EDD5DC5B219C}" type="pres">
      <dgm:prSet presAssocID="{EE984803-B306-47CE-B41D-CC196ECC58AB}" presName="negSpace" presStyleCnt="0"/>
      <dgm:spPr/>
    </dgm:pt>
    <dgm:pt modelId="{3D687BDC-A29C-43ED-B6EB-F30A8C85C59E}" type="pres">
      <dgm:prSet presAssocID="{EE984803-B306-47CE-B41D-CC196ECC58AB}" presName="circle" presStyleLbl="node1" presStyleIdx="0" presStyleCnt="2" custScaleX="176254" custLinFactNeighborX="6968" custLinFactNeighborY="-12077"/>
      <dgm:spPr/>
      <dgm:t>
        <a:bodyPr/>
        <a:lstStyle/>
        <a:p>
          <a:pPr rtl="1"/>
          <a:endParaRPr lang="ar-SA"/>
        </a:p>
      </dgm:t>
    </dgm:pt>
    <dgm:pt modelId="{6346FC5A-BF99-423B-8118-3FF5CB79476C}" type="pres">
      <dgm:prSet presAssocID="{76161A24-E1D9-432E-8154-F039C932C150}" presName="transSpace" presStyleCnt="0"/>
      <dgm:spPr/>
    </dgm:pt>
    <dgm:pt modelId="{869938D8-09C3-4973-B398-EC791A8F2351}" type="pres">
      <dgm:prSet presAssocID="{C0BCD943-FB7F-4D12-8CB3-40C6B562F51D}" presName="posSpace" presStyleCnt="0"/>
      <dgm:spPr/>
    </dgm:pt>
    <dgm:pt modelId="{C9EFABF5-D7DB-46FD-A1FF-FEF7C96D7119}" type="pres">
      <dgm:prSet presAssocID="{C0BCD943-FB7F-4D12-8CB3-40C6B562F51D}" presName="vertFlow" presStyleCnt="0"/>
      <dgm:spPr/>
    </dgm:pt>
    <dgm:pt modelId="{D1D26006-46CE-4132-9FA5-22C98BCACB58}" type="pres">
      <dgm:prSet presAssocID="{C0BCD943-FB7F-4D12-8CB3-40C6B562F51D}" presName="topSpace" presStyleCnt="0"/>
      <dgm:spPr/>
    </dgm:pt>
    <dgm:pt modelId="{A69352A7-9AD1-481C-AF91-FA07D3660A5E}" type="pres">
      <dgm:prSet presAssocID="{C0BCD943-FB7F-4D12-8CB3-40C6B562F51D}" presName="firstComp" presStyleCnt="0"/>
      <dgm:spPr/>
    </dgm:pt>
    <dgm:pt modelId="{C5D44DAB-5EB7-4FDF-B9C9-78F2F1A8C785}" type="pres">
      <dgm:prSet presAssocID="{C0BCD943-FB7F-4D12-8CB3-40C6B562F51D}" presName="firstChild" presStyleLbl="bgAccFollowNode1" presStyleIdx="1" presStyleCnt="2" custScaleX="141717" custScaleY="417046" custLinFactNeighborX="-46291" custLinFactNeighborY="-4069"/>
      <dgm:spPr/>
      <dgm:t>
        <a:bodyPr/>
        <a:lstStyle/>
        <a:p>
          <a:pPr rtl="1"/>
          <a:endParaRPr lang="ar-SA"/>
        </a:p>
      </dgm:t>
    </dgm:pt>
    <dgm:pt modelId="{F5A2F811-35D5-4AA4-8DD9-CF61CEB131F0}" type="pres">
      <dgm:prSet presAssocID="{C0BCD943-FB7F-4D12-8CB3-40C6B562F51D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6D985C5-3E2A-4A76-B8DE-C54B3197D866}" type="pres">
      <dgm:prSet presAssocID="{C0BCD943-FB7F-4D12-8CB3-40C6B562F51D}" presName="negSpace" presStyleCnt="0"/>
      <dgm:spPr/>
    </dgm:pt>
    <dgm:pt modelId="{18C010BE-FA6F-409B-AB2F-DFB4C4D2A9F4}" type="pres">
      <dgm:prSet presAssocID="{C0BCD943-FB7F-4D12-8CB3-40C6B562F51D}" presName="circle" presStyleLbl="node1" presStyleIdx="1" presStyleCnt="2" custScaleX="165721" custLinFactNeighborX="-44916" custLinFactNeighborY="-6114"/>
      <dgm:spPr/>
      <dgm:t>
        <a:bodyPr/>
        <a:lstStyle/>
        <a:p>
          <a:pPr rtl="1"/>
          <a:endParaRPr lang="ar-SA"/>
        </a:p>
      </dgm:t>
    </dgm:pt>
  </dgm:ptLst>
  <dgm:cxnLst>
    <dgm:cxn modelId="{A9C010C3-31E2-4A50-A8F6-05DE1A17B6A5}" srcId="{7CA955C2-216C-418D-9262-3E84EEF87068}" destId="{EE984803-B306-47CE-B41D-CC196ECC58AB}" srcOrd="0" destOrd="0" parTransId="{287422ED-EF0C-40D8-972E-08D5989936D6}" sibTransId="{76161A24-E1D9-432E-8154-F039C932C150}"/>
    <dgm:cxn modelId="{D11BEE5F-2352-49EC-8FB9-2F414C961790}" srcId="{C0BCD943-FB7F-4D12-8CB3-40C6B562F51D}" destId="{9D7CF434-41F9-411E-95BD-CD22A5BAB6D7}" srcOrd="0" destOrd="0" parTransId="{564CFB63-D19E-40BF-B5A4-2437A4A3650C}" sibTransId="{E11227B1-719D-48CF-B650-AE32F7ED8E1F}"/>
    <dgm:cxn modelId="{AE57D393-B64C-4890-8F4B-B5E2B9AA2A68}" srcId="{EE984803-B306-47CE-B41D-CC196ECC58AB}" destId="{9A544EC9-37FE-4CFF-BFBF-3795BDC15CB2}" srcOrd="0" destOrd="0" parTransId="{38E7A249-B16C-48FC-8B50-AFED5A0A8481}" sibTransId="{667F1FEB-1F98-42E2-B9D9-8B0DDA15872C}"/>
    <dgm:cxn modelId="{5343F60D-1E2E-4403-A959-033A0243D820}" type="presOf" srcId="{9A544EC9-37FE-4CFF-BFBF-3795BDC15CB2}" destId="{7093121E-A591-45B7-B0EC-262A5F70C1EE}" srcOrd="1" destOrd="0" presId="urn:microsoft.com/office/officeart/2005/8/layout/hList9"/>
    <dgm:cxn modelId="{61C63DE9-0994-4CA4-A980-BFC10AA5752A}" type="presOf" srcId="{9D7CF434-41F9-411E-95BD-CD22A5BAB6D7}" destId="{F5A2F811-35D5-4AA4-8DD9-CF61CEB131F0}" srcOrd="1" destOrd="0" presId="urn:microsoft.com/office/officeart/2005/8/layout/hList9"/>
    <dgm:cxn modelId="{F74D5D4B-D761-4D7A-8527-D8F24A51B092}" type="presOf" srcId="{C0BCD943-FB7F-4D12-8CB3-40C6B562F51D}" destId="{18C010BE-FA6F-409B-AB2F-DFB4C4D2A9F4}" srcOrd="0" destOrd="0" presId="urn:microsoft.com/office/officeart/2005/8/layout/hList9"/>
    <dgm:cxn modelId="{5CA94FE7-8EE0-421C-87E2-6EA95BA20B2A}" srcId="{7CA955C2-216C-418D-9262-3E84EEF87068}" destId="{C0BCD943-FB7F-4D12-8CB3-40C6B562F51D}" srcOrd="1" destOrd="0" parTransId="{E517CB09-EB29-4393-8B29-C6B87798DE6F}" sibTransId="{DCC91B3A-526D-4F6B-BCBE-19F43D0D01BF}"/>
    <dgm:cxn modelId="{7C65FB83-7C0B-434B-B927-EF3DC1CE18C5}" type="presOf" srcId="{EE984803-B306-47CE-B41D-CC196ECC58AB}" destId="{3D687BDC-A29C-43ED-B6EB-F30A8C85C59E}" srcOrd="0" destOrd="0" presId="urn:microsoft.com/office/officeart/2005/8/layout/hList9"/>
    <dgm:cxn modelId="{C5B3D429-9BE0-4FC7-BC78-B865E770B95D}" type="presOf" srcId="{7CA955C2-216C-418D-9262-3E84EEF87068}" destId="{61AF68E4-8A9E-42FD-B754-BE5626B55381}" srcOrd="0" destOrd="0" presId="urn:microsoft.com/office/officeart/2005/8/layout/hList9"/>
    <dgm:cxn modelId="{C58BB5C4-07B8-4126-B102-ECA1661F728A}" type="presOf" srcId="{9A544EC9-37FE-4CFF-BFBF-3795BDC15CB2}" destId="{A0778CF1-0102-4F70-B508-C21EE223E250}" srcOrd="0" destOrd="0" presId="urn:microsoft.com/office/officeart/2005/8/layout/hList9"/>
    <dgm:cxn modelId="{32CA1BF5-FA09-46D6-A702-5824502F0C09}" type="presOf" srcId="{9D7CF434-41F9-411E-95BD-CD22A5BAB6D7}" destId="{C5D44DAB-5EB7-4FDF-B9C9-78F2F1A8C785}" srcOrd="0" destOrd="0" presId="urn:microsoft.com/office/officeart/2005/8/layout/hList9"/>
    <dgm:cxn modelId="{E4741FFC-9C7D-4750-BDDD-E106A8028E79}" type="presParOf" srcId="{61AF68E4-8A9E-42FD-B754-BE5626B55381}" destId="{B75C5DA4-0BF6-49B1-8E35-DD73164215CE}" srcOrd="0" destOrd="0" presId="urn:microsoft.com/office/officeart/2005/8/layout/hList9"/>
    <dgm:cxn modelId="{5578EC2B-FFA0-40EE-8539-52431B50D276}" type="presParOf" srcId="{61AF68E4-8A9E-42FD-B754-BE5626B55381}" destId="{CDBB5232-36BB-4810-A2E4-0944CB18EFFD}" srcOrd="1" destOrd="0" presId="urn:microsoft.com/office/officeart/2005/8/layout/hList9"/>
    <dgm:cxn modelId="{06A49E28-4D08-42D5-BDC4-BC3BF86382AD}" type="presParOf" srcId="{CDBB5232-36BB-4810-A2E4-0944CB18EFFD}" destId="{3B94193E-C553-4079-B310-CC93AC56172F}" srcOrd="0" destOrd="0" presId="urn:microsoft.com/office/officeart/2005/8/layout/hList9"/>
    <dgm:cxn modelId="{4FA6C2BE-91E8-4412-BB76-2FA69F792F46}" type="presParOf" srcId="{CDBB5232-36BB-4810-A2E4-0944CB18EFFD}" destId="{CAD82427-2565-45D6-AC89-92A0B9E8B51B}" srcOrd="1" destOrd="0" presId="urn:microsoft.com/office/officeart/2005/8/layout/hList9"/>
    <dgm:cxn modelId="{E67A44E2-2185-4E42-AFD4-F45C6CF48E82}" type="presParOf" srcId="{CAD82427-2565-45D6-AC89-92A0B9E8B51B}" destId="{A0778CF1-0102-4F70-B508-C21EE223E250}" srcOrd="0" destOrd="0" presId="urn:microsoft.com/office/officeart/2005/8/layout/hList9"/>
    <dgm:cxn modelId="{9E9C6A24-8DD6-49A1-9DF3-8E99E3159605}" type="presParOf" srcId="{CAD82427-2565-45D6-AC89-92A0B9E8B51B}" destId="{7093121E-A591-45B7-B0EC-262A5F70C1EE}" srcOrd="1" destOrd="0" presId="urn:microsoft.com/office/officeart/2005/8/layout/hList9"/>
    <dgm:cxn modelId="{38A85ED2-A5C4-440B-A655-C04BD5E0F604}" type="presParOf" srcId="{61AF68E4-8A9E-42FD-B754-BE5626B55381}" destId="{08A5F793-1313-42FE-8B4B-EDD5DC5B219C}" srcOrd="2" destOrd="0" presId="urn:microsoft.com/office/officeart/2005/8/layout/hList9"/>
    <dgm:cxn modelId="{EBE44CA8-1F29-4146-B359-938F8450D1A1}" type="presParOf" srcId="{61AF68E4-8A9E-42FD-B754-BE5626B55381}" destId="{3D687BDC-A29C-43ED-B6EB-F30A8C85C59E}" srcOrd="3" destOrd="0" presId="urn:microsoft.com/office/officeart/2005/8/layout/hList9"/>
    <dgm:cxn modelId="{78388E6D-239F-4BAF-A0A7-36BE3072D531}" type="presParOf" srcId="{61AF68E4-8A9E-42FD-B754-BE5626B55381}" destId="{6346FC5A-BF99-423B-8118-3FF5CB79476C}" srcOrd="4" destOrd="0" presId="urn:microsoft.com/office/officeart/2005/8/layout/hList9"/>
    <dgm:cxn modelId="{5D2D87D5-2EA2-4031-B594-6C63DBE9EA99}" type="presParOf" srcId="{61AF68E4-8A9E-42FD-B754-BE5626B55381}" destId="{869938D8-09C3-4973-B398-EC791A8F2351}" srcOrd="5" destOrd="0" presId="urn:microsoft.com/office/officeart/2005/8/layout/hList9"/>
    <dgm:cxn modelId="{A8A1D3CE-A443-4AEA-A80F-86DC616FCCF6}" type="presParOf" srcId="{61AF68E4-8A9E-42FD-B754-BE5626B55381}" destId="{C9EFABF5-D7DB-46FD-A1FF-FEF7C96D7119}" srcOrd="6" destOrd="0" presId="urn:microsoft.com/office/officeart/2005/8/layout/hList9"/>
    <dgm:cxn modelId="{5714DC58-C11A-48CE-BBBA-854505D8ED8A}" type="presParOf" srcId="{C9EFABF5-D7DB-46FD-A1FF-FEF7C96D7119}" destId="{D1D26006-46CE-4132-9FA5-22C98BCACB58}" srcOrd="0" destOrd="0" presId="urn:microsoft.com/office/officeart/2005/8/layout/hList9"/>
    <dgm:cxn modelId="{C4B7AD34-761F-4AB2-87ED-7ADC93B0DC4E}" type="presParOf" srcId="{C9EFABF5-D7DB-46FD-A1FF-FEF7C96D7119}" destId="{A69352A7-9AD1-481C-AF91-FA07D3660A5E}" srcOrd="1" destOrd="0" presId="urn:microsoft.com/office/officeart/2005/8/layout/hList9"/>
    <dgm:cxn modelId="{A5E3FDE6-288C-417F-BEEA-AA5CA30CD4BF}" type="presParOf" srcId="{A69352A7-9AD1-481C-AF91-FA07D3660A5E}" destId="{C5D44DAB-5EB7-4FDF-B9C9-78F2F1A8C785}" srcOrd="0" destOrd="0" presId="urn:microsoft.com/office/officeart/2005/8/layout/hList9"/>
    <dgm:cxn modelId="{408CC536-7292-4952-AF1E-1528AF5853A0}" type="presParOf" srcId="{A69352A7-9AD1-481C-AF91-FA07D3660A5E}" destId="{F5A2F811-35D5-4AA4-8DD9-CF61CEB131F0}" srcOrd="1" destOrd="0" presId="urn:microsoft.com/office/officeart/2005/8/layout/hList9"/>
    <dgm:cxn modelId="{F3138D0C-ACF6-4A05-81FB-71DC3ED673FC}" type="presParOf" srcId="{61AF68E4-8A9E-42FD-B754-BE5626B55381}" destId="{B6D985C5-3E2A-4A76-B8DE-C54B3197D866}" srcOrd="7" destOrd="0" presId="urn:microsoft.com/office/officeart/2005/8/layout/hList9"/>
    <dgm:cxn modelId="{D69463E3-62AC-439F-8CA0-325C37151E5D}" type="presParOf" srcId="{61AF68E4-8A9E-42FD-B754-BE5626B55381}" destId="{18C010BE-FA6F-409B-AB2F-DFB4C4D2A9F4}" srcOrd="8" destOrd="0" presId="urn:microsoft.com/office/officeart/2005/8/layout/hList9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33ABC5-7861-446D-BD12-AFE514786B30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7E075A4C-8324-4159-AE9C-61EFC87561B2}">
      <dgm:prSet phldrT="[نص]" custT="1"/>
      <dgm:spPr/>
      <dgm:t>
        <a:bodyPr/>
        <a:lstStyle/>
        <a:p>
          <a:pPr rtl="1"/>
          <a:r>
            <a:rPr lang="en-US" sz="2000" b="1" dirty="0" smtClean="0"/>
            <a:t>Owner’s </a:t>
          </a:r>
        </a:p>
        <a:p>
          <a:pPr rtl="1"/>
          <a:r>
            <a:rPr lang="en-US" sz="2000" b="1" dirty="0" smtClean="0"/>
            <a:t>Responsibility</a:t>
          </a:r>
          <a:endParaRPr lang="ar-SA" sz="2000" b="1" dirty="0"/>
        </a:p>
      </dgm:t>
    </dgm:pt>
    <dgm:pt modelId="{6B992BC1-05D0-4F33-AD07-348575377BF0}" type="parTrans" cxnId="{10B0609B-AD5F-4658-97E1-674ED1DFEA89}">
      <dgm:prSet/>
      <dgm:spPr/>
      <dgm:t>
        <a:bodyPr/>
        <a:lstStyle/>
        <a:p>
          <a:pPr rtl="1"/>
          <a:endParaRPr lang="ar-SA"/>
        </a:p>
      </dgm:t>
    </dgm:pt>
    <dgm:pt modelId="{F530B2F7-419B-402B-97CF-8362EFC86F88}" type="sibTrans" cxnId="{10B0609B-AD5F-4658-97E1-674ED1DFEA89}">
      <dgm:prSet/>
      <dgm:spPr/>
      <dgm:t>
        <a:bodyPr/>
        <a:lstStyle/>
        <a:p>
          <a:pPr rtl="1"/>
          <a:endParaRPr lang="ar-SA"/>
        </a:p>
      </dgm:t>
    </dgm:pt>
    <dgm:pt modelId="{D4BA9967-05ED-4B40-8F20-9B823E97BB03}">
      <dgm:prSet phldrT="[نص]" custT="1"/>
      <dgm:spPr/>
      <dgm:t>
        <a:bodyPr/>
        <a:lstStyle/>
        <a:p>
          <a:pPr algn="l" rtl="1"/>
          <a:r>
            <a:rPr lang="en-US" sz="2000" b="1" dirty="0" smtClean="0"/>
            <a:t>1- lack of working knowledge.</a:t>
          </a:r>
        </a:p>
        <a:p>
          <a:pPr algn="l" rtl="1"/>
          <a:r>
            <a:rPr lang="en-US" sz="2000" b="1" dirty="0" smtClean="0"/>
            <a:t>2- Slowness in making decisions.</a:t>
          </a:r>
        </a:p>
        <a:p>
          <a:pPr algn="l" rtl="1"/>
          <a:r>
            <a:rPr lang="en-US" sz="2000" b="1" dirty="0" smtClean="0"/>
            <a:t>3- Contract modification(replacement, or addition of new work).</a:t>
          </a:r>
        </a:p>
        <a:p>
          <a:pPr algn="l" rtl="1"/>
          <a:r>
            <a:rPr lang="en-US" sz="2000" b="1" dirty="0" smtClean="0"/>
            <a:t>3- financial problems (delayed payment and economic problems).</a:t>
          </a:r>
        </a:p>
        <a:p>
          <a:pPr algn="l" rtl="1"/>
          <a:r>
            <a:rPr lang="en-US" sz="2000" dirty="0" smtClean="0"/>
            <a:t>  </a:t>
          </a:r>
          <a:endParaRPr lang="ar-SA" sz="2000" dirty="0"/>
        </a:p>
      </dgm:t>
    </dgm:pt>
    <dgm:pt modelId="{7732C08D-4460-46C7-B7DA-82C369184A1B}" type="parTrans" cxnId="{06BDAFFA-3D24-4FD2-88EB-1E8CC86CA9CF}">
      <dgm:prSet/>
      <dgm:spPr/>
      <dgm:t>
        <a:bodyPr/>
        <a:lstStyle/>
        <a:p>
          <a:pPr rtl="1"/>
          <a:endParaRPr lang="ar-SA"/>
        </a:p>
      </dgm:t>
    </dgm:pt>
    <dgm:pt modelId="{A958261C-E1AD-4068-8190-63881322CE54}" type="sibTrans" cxnId="{06BDAFFA-3D24-4FD2-88EB-1E8CC86CA9CF}">
      <dgm:prSet/>
      <dgm:spPr/>
      <dgm:t>
        <a:bodyPr/>
        <a:lstStyle/>
        <a:p>
          <a:pPr rtl="1"/>
          <a:endParaRPr lang="ar-SA"/>
        </a:p>
      </dgm:t>
    </dgm:pt>
    <dgm:pt modelId="{D56FEF39-EF32-4ACC-9812-E76BE91B3C91}" type="pres">
      <dgm:prSet presAssocID="{4633ABC5-7861-446D-BD12-AFE514786B30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EDCE52F-50A0-48E9-BA33-136B6C6316C2}" type="pres">
      <dgm:prSet presAssocID="{7E075A4C-8324-4159-AE9C-61EFC87561B2}" presName="posSpace" presStyleCnt="0"/>
      <dgm:spPr/>
    </dgm:pt>
    <dgm:pt modelId="{2F32FE92-08DF-40F3-AA6E-A0BF043C4651}" type="pres">
      <dgm:prSet presAssocID="{7E075A4C-8324-4159-AE9C-61EFC87561B2}" presName="vertFlow" presStyleCnt="0"/>
      <dgm:spPr/>
    </dgm:pt>
    <dgm:pt modelId="{D116FD0F-A11F-4607-B871-A60C866E5CFB}" type="pres">
      <dgm:prSet presAssocID="{7E075A4C-8324-4159-AE9C-61EFC87561B2}" presName="topSpace" presStyleCnt="0"/>
      <dgm:spPr/>
    </dgm:pt>
    <dgm:pt modelId="{04830DFE-9918-4978-BB95-B3BDA70D3F60}" type="pres">
      <dgm:prSet presAssocID="{7E075A4C-8324-4159-AE9C-61EFC87561B2}" presName="firstComp" presStyleCnt="0"/>
      <dgm:spPr/>
    </dgm:pt>
    <dgm:pt modelId="{6439C3A7-65B6-4097-ADFD-60C8EF78D07A}" type="pres">
      <dgm:prSet presAssocID="{7E075A4C-8324-4159-AE9C-61EFC87561B2}" presName="firstChild" presStyleLbl="bgAccFollowNode1" presStyleIdx="0" presStyleCnt="1" custLinFactNeighborX="-20571" custLinFactNeighborY="-4823"/>
      <dgm:spPr/>
      <dgm:t>
        <a:bodyPr/>
        <a:lstStyle/>
        <a:p>
          <a:pPr rtl="1"/>
          <a:endParaRPr lang="ar-SA"/>
        </a:p>
      </dgm:t>
    </dgm:pt>
    <dgm:pt modelId="{2B9ED655-DB3B-4F18-8439-2C7CE74F24CB}" type="pres">
      <dgm:prSet presAssocID="{7E075A4C-8324-4159-AE9C-61EFC87561B2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82E86B2-3699-44EF-B37E-E26786AD09C2}" type="pres">
      <dgm:prSet presAssocID="{7E075A4C-8324-4159-AE9C-61EFC87561B2}" presName="negSpace" presStyleCnt="0"/>
      <dgm:spPr/>
    </dgm:pt>
    <dgm:pt modelId="{0F665D1C-7D42-41C2-A676-C0303005188C}" type="pres">
      <dgm:prSet presAssocID="{7E075A4C-8324-4159-AE9C-61EFC87561B2}" presName="circle" presStyleLbl="node1" presStyleIdx="0" presStyleCnt="1" custScaleX="84281" custScaleY="50800" custLinFactNeighborX="33845" custLinFactNeighborY="-11975"/>
      <dgm:spPr/>
      <dgm:t>
        <a:bodyPr/>
        <a:lstStyle/>
        <a:p>
          <a:endParaRPr lang="en-US"/>
        </a:p>
      </dgm:t>
    </dgm:pt>
  </dgm:ptLst>
  <dgm:cxnLst>
    <dgm:cxn modelId="{23F8E2AB-7C4C-4ADB-A676-9CB8F15946A3}" type="presOf" srcId="{4633ABC5-7861-446D-BD12-AFE514786B30}" destId="{D56FEF39-EF32-4ACC-9812-E76BE91B3C91}" srcOrd="0" destOrd="0" presId="urn:microsoft.com/office/officeart/2005/8/layout/hList9"/>
    <dgm:cxn modelId="{F811E6B1-AC3D-4F95-8523-D8CC43C15A14}" type="presOf" srcId="{D4BA9967-05ED-4B40-8F20-9B823E97BB03}" destId="{2B9ED655-DB3B-4F18-8439-2C7CE74F24CB}" srcOrd="1" destOrd="0" presId="urn:microsoft.com/office/officeart/2005/8/layout/hList9"/>
    <dgm:cxn modelId="{D7035515-59AB-42ED-9BF0-84DD386AA235}" type="presOf" srcId="{7E075A4C-8324-4159-AE9C-61EFC87561B2}" destId="{0F665D1C-7D42-41C2-A676-C0303005188C}" srcOrd="0" destOrd="0" presId="urn:microsoft.com/office/officeart/2005/8/layout/hList9"/>
    <dgm:cxn modelId="{06BDAFFA-3D24-4FD2-88EB-1E8CC86CA9CF}" srcId="{7E075A4C-8324-4159-AE9C-61EFC87561B2}" destId="{D4BA9967-05ED-4B40-8F20-9B823E97BB03}" srcOrd="0" destOrd="0" parTransId="{7732C08D-4460-46C7-B7DA-82C369184A1B}" sibTransId="{A958261C-E1AD-4068-8190-63881322CE54}"/>
    <dgm:cxn modelId="{10B0609B-AD5F-4658-97E1-674ED1DFEA89}" srcId="{4633ABC5-7861-446D-BD12-AFE514786B30}" destId="{7E075A4C-8324-4159-AE9C-61EFC87561B2}" srcOrd="0" destOrd="0" parTransId="{6B992BC1-05D0-4F33-AD07-348575377BF0}" sibTransId="{F530B2F7-419B-402B-97CF-8362EFC86F88}"/>
    <dgm:cxn modelId="{12B89B98-4C75-433F-9328-C310ACC429CE}" type="presOf" srcId="{D4BA9967-05ED-4B40-8F20-9B823E97BB03}" destId="{6439C3A7-65B6-4097-ADFD-60C8EF78D07A}" srcOrd="0" destOrd="0" presId="urn:microsoft.com/office/officeart/2005/8/layout/hList9"/>
    <dgm:cxn modelId="{467DA870-DD58-4757-8136-51A92225F9BD}" type="presParOf" srcId="{D56FEF39-EF32-4ACC-9812-E76BE91B3C91}" destId="{4EDCE52F-50A0-48E9-BA33-136B6C6316C2}" srcOrd="0" destOrd="0" presId="urn:microsoft.com/office/officeart/2005/8/layout/hList9"/>
    <dgm:cxn modelId="{AA7D4ED5-2933-4E91-ADC5-A727EE53DE53}" type="presParOf" srcId="{D56FEF39-EF32-4ACC-9812-E76BE91B3C91}" destId="{2F32FE92-08DF-40F3-AA6E-A0BF043C4651}" srcOrd="1" destOrd="0" presId="urn:microsoft.com/office/officeart/2005/8/layout/hList9"/>
    <dgm:cxn modelId="{1DD0EAC4-3607-4461-9389-701D28438BD6}" type="presParOf" srcId="{2F32FE92-08DF-40F3-AA6E-A0BF043C4651}" destId="{D116FD0F-A11F-4607-B871-A60C866E5CFB}" srcOrd="0" destOrd="0" presId="urn:microsoft.com/office/officeart/2005/8/layout/hList9"/>
    <dgm:cxn modelId="{AF4D9E70-5AA3-499E-B314-41C06603B06A}" type="presParOf" srcId="{2F32FE92-08DF-40F3-AA6E-A0BF043C4651}" destId="{04830DFE-9918-4978-BB95-B3BDA70D3F60}" srcOrd="1" destOrd="0" presId="urn:microsoft.com/office/officeart/2005/8/layout/hList9"/>
    <dgm:cxn modelId="{2FA007E6-81F3-47E4-8A2B-2A2DD1CC792D}" type="presParOf" srcId="{04830DFE-9918-4978-BB95-B3BDA70D3F60}" destId="{6439C3A7-65B6-4097-ADFD-60C8EF78D07A}" srcOrd="0" destOrd="0" presId="urn:microsoft.com/office/officeart/2005/8/layout/hList9"/>
    <dgm:cxn modelId="{C46CE8AC-CFE5-4A0A-AEAD-43ECA4F816C4}" type="presParOf" srcId="{04830DFE-9918-4978-BB95-B3BDA70D3F60}" destId="{2B9ED655-DB3B-4F18-8439-2C7CE74F24CB}" srcOrd="1" destOrd="0" presId="urn:microsoft.com/office/officeart/2005/8/layout/hList9"/>
    <dgm:cxn modelId="{687169FF-B612-4FEA-9117-C7042E23D0F9}" type="presParOf" srcId="{D56FEF39-EF32-4ACC-9812-E76BE91B3C91}" destId="{D82E86B2-3699-44EF-B37E-E26786AD09C2}" srcOrd="2" destOrd="0" presId="urn:microsoft.com/office/officeart/2005/8/layout/hList9"/>
    <dgm:cxn modelId="{BE385405-243E-41F2-B4FC-FF4F907694D4}" type="presParOf" srcId="{D56FEF39-EF32-4ACC-9812-E76BE91B3C91}" destId="{0F665D1C-7D42-41C2-A676-C0303005188C}" srcOrd="3" destOrd="0" presId="urn:microsoft.com/office/officeart/2005/8/layout/hList9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E0ED3EF-85F8-4419-ACA8-1ECC96056A10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E8CD1904-9A8C-4067-BDF4-A0C80ADF0AAC}">
      <dgm:prSet phldrT="[نص]" custT="1"/>
      <dgm:spPr/>
      <dgm:t>
        <a:bodyPr/>
        <a:lstStyle/>
        <a:p>
          <a:pPr rtl="1"/>
          <a:r>
            <a:rPr lang="en-US" sz="2000" b="1" dirty="0" smtClean="0"/>
            <a:t>Another causing </a:t>
          </a:r>
          <a:endParaRPr lang="ar-SA" sz="2000" b="1" dirty="0"/>
        </a:p>
      </dgm:t>
    </dgm:pt>
    <dgm:pt modelId="{A3216BB5-4BED-4F60-BAA6-EA080F7B4D3E}" type="parTrans" cxnId="{C61D2C18-ABCF-456D-AD6C-53942EB5CE27}">
      <dgm:prSet/>
      <dgm:spPr/>
      <dgm:t>
        <a:bodyPr/>
        <a:lstStyle/>
        <a:p>
          <a:pPr rtl="1"/>
          <a:endParaRPr lang="ar-SA"/>
        </a:p>
      </dgm:t>
    </dgm:pt>
    <dgm:pt modelId="{D1C357A3-492C-4D82-8DAF-4040539B4387}" type="sibTrans" cxnId="{C61D2C18-ABCF-456D-AD6C-53942EB5CE27}">
      <dgm:prSet/>
      <dgm:spPr/>
      <dgm:t>
        <a:bodyPr/>
        <a:lstStyle/>
        <a:p>
          <a:pPr rtl="1"/>
          <a:endParaRPr lang="ar-SA"/>
        </a:p>
      </dgm:t>
    </dgm:pt>
    <dgm:pt modelId="{22DB401D-B4DB-4F4A-A9F7-2833876E0EC6}">
      <dgm:prSet phldrT="[نص]" custT="1"/>
      <dgm:spPr/>
      <dgm:t>
        <a:bodyPr/>
        <a:lstStyle/>
        <a:p>
          <a:pPr algn="l" rtl="1"/>
          <a:endParaRPr lang="en-US" sz="2000" dirty="0" smtClean="0"/>
        </a:p>
        <a:p>
          <a:pPr algn="l" rtl="1"/>
          <a:endParaRPr lang="en-US" sz="2000" dirty="0" smtClean="0"/>
        </a:p>
        <a:p>
          <a:pPr algn="l" rtl="1"/>
          <a:r>
            <a:rPr lang="en-US" sz="2000" b="1" dirty="0" smtClean="0"/>
            <a:t>1- inspection .</a:t>
          </a:r>
        </a:p>
        <a:p>
          <a:pPr algn="l" rtl="1"/>
          <a:r>
            <a:rPr lang="en-US" sz="2000" b="1" dirty="0" smtClean="0"/>
            <a:t>2- subcontractor’s delay .</a:t>
          </a:r>
        </a:p>
        <a:p>
          <a:pPr algn="l" rtl="1"/>
          <a:r>
            <a:rPr lang="en-US" sz="2000" b="1" dirty="0" smtClean="0"/>
            <a:t>3- Poor weather site and economic conditions.</a:t>
          </a:r>
        </a:p>
        <a:p>
          <a:pPr algn="l" rtl="1"/>
          <a:r>
            <a:rPr lang="en-US" sz="2000" b="1" dirty="0" smtClean="0"/>
            <a:t>4- changes in laws and regulations.</a:t>
          </a:r>
        </a:p>
        <a:p>
          <a:pPr algn="l" rtl="1"/>
          <a:r>
            <a:rPr lang="en-US" sz="2000" b="1" dirty="0" smtClean="0"/>
            <a:t>5- Transportation delays.</a:t>
          </a:r>
        </a:p>
        <a:p>
          <a:pPr algn="l" rtl="1"/>
          <a:r>
            <a:rPr lang="en-US" sz="2000" b="1" dirty="0" smtClean="0"/>
            <a:t>6- External work due to Public agencies.</a:t>
          </a:r>
        </a:p>
        <a:p>
          <a:pPr algn="l" rtl="1"/>
          <a:endParaRPr lang="en-US" sz="2000" dirty="0" smtClean="0"/>
        </a:p>
        <a:p>
          <a:pPr algn="ctr" rtl="1"/>
          <a:endParaRPr lang="ar-SA" sz="2000" dirty="0"/>
        </a:p>
      </dgm:t>
    </dgm:pt>
    <dgm:pt modelId="{B00266C6-6DB0-4843-A3B0-883F6A9A9FBB}" type="parTrans" cxnId="{3B1B0940-21B5-4DBB-B272-5E12E7F89062}">
      <dgm:prSet/>
      <dgm:spPr/>
      <dgm:t>
        <a:bodyPr/>
        <a:lstStyle/>
        <a:p>
          <a:pPr rtl="1"/>
          <a:endParaRPr lang="ar-SA"/>
        </a:p>
      </dgm:t>
    </dgm:pt>
    <dgm:pt modelId="{91D37235-6BA2-48F2-B22C-5F7C4DA36CCD}" type="sibTrans" cxnId="{3B1B0940-21B5-4DBB-B272-5E12E7F89062}">
      <dgm:prSet/>
      <dgm:spPr/>
      <dgm:t>
        <a:bodyPr/>
        <a:lstStyle/>
        <a:p>
          <a:pPr rtl="1"/>
          <a:endParaRPr lang="ar-SA"/>
        </a:p>
      </dgm:t>
    </dgm:pt>
    <dgm:pt modelId="{B6851AD2-7DBD-4CE2-B65C-9537C12DE410}" type="pres">
      <dgm:prSet presAssocID="{3E0ED3EF-85F8-4419-ACA8-1ECC96056A10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C40FB4-29C2-413C-B469-898BB0E281B4}" type="pres">
      <dgm:prSet presAssocID="{E8CD1904-9A8C-4067-BDF4-A0C80ADF0AAC}" presName="posSpace" presStyleCnt="0"/>
      <dgm:spPr/>
    </dgm:pt>
    <dgm:pt modelId="{5C38636D-AE70-4D56-AF39-98940190C9B9}" type="pres">
      <dgm:prSet presAssocID="{E8CD1904-9A8C-4067-BDF4-A0C80ADF0AAC}" presName="vertFlow" presStyleCnt="0"/>
      <dgm:spPr/>
    </dgm:pt>
    <dgm:pt modelId="{ED623933-BDE9-4782-B2C7-00643354D058}" type="pres">
      <dgm:prSet presAssocID="{E8CD1904-9A8C-4067-BDF4-A0C80ADF0AAC}" presName="topSpace" presStyleCnt="0"/>
      <dgm:spPr/>
    </dgm:pt>
    <dgm:pt modelId="{A572520A-4E30-45CB-BD98-3F791EF82422}" type="pres">
      <dgm:prSet presAssocID="{E8CD1904-9A8C-4067-BDF4-A0C80ADF0AAC}" presName="firstComp" presStyleCnt="0"/>
      <dgm:spPr/>
    </dgm:pt>
    <dgm:pt modelId="{6A08BBF8-86EA-42BF-A550-5B211914FE2C}" type="pres">
      <dgm:prSet presAssocID="{E8CD1904-9A8C-4067-BDF4-A0C80ADF0AAC}" presName="firstChild" presStyleLbl="bgAccFollowNode1" presStyleIdx="0" presStyleCnt="1" custScaleY="129024" custLinFactNeighborX="-26612" custLinFactNeighborY="-371"/>
      <dgm:spPr/>
      <dgm:t>
        <a:bodyPr/>
        <a:lstStyle/>
        <a:p>
          <a:pPr rtl="1"/>
          <a:endParaRPr lang="ar-SA"/>
        </a:p>
      </dgm:t>
    </dgm:pt>
    <dgm:pt modelId="{1BBF21DE-643E-4255-B4A6-6A5CEFCAF2AF}" type="pres">
      <dgm:prSet presAssocID="{E8CD1904-9A8C-4067-BDF4-A0C80ADF0AAC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90D9010-F63C-4D7B-9285-2F9E924EC7A0}" type="pres">
      <dgm:prSet presAssocID="{E8CD1904-9A8C-4067-BDF4-A0C80ADF0AAC}" presName="negSpace" presStyleCnt="0"/>
      <dgm:spPr/>
    </dgm:pt>
    <dgm:pt modelId="{4360A7C4-3B17-48B0-A97E-49C87852A7FE}" type="pres">
      <dgm:prSet presAssocID="{E8CD1904-9A8C-4067-BDF4-A0C80ADF0AAC}" presName="circle" presStyleLbl="node1" presStyleIdx="0" presStyleCnt="1" custScaleX="110431" custScaleY="54317" custLinFactNeighborX="24543" custLinFactNeighborY="-21163"/>
      <dgm:spPr/>
      <dgm:t>
        <a:bodyPr/>
        <a:lstStyle/>
        <a:p>
          <a:pPr rtl="1"/>
          <a:endParaRPr lang="ar-SA"/>
        </a:p>
      </dgm:t>
    </dgm:pt>
  </dgm:ptLst>
  <dgm:cxnLst>
    <dgm:cxn modelId="{E130B38A-9949-4B08-9B98-967D80F2904E}" type="presOf" srcId="{E8CD1904-9A8C-4067-BDF4-A0C80ADF0AAC}" destId="{4360A7C4-3B17-48B0-A97E-49C87852A7FE}" srcOrd="0" destOrd="0" presId="urn:microsoft.com/office/officeart/2005/8/layout/hList9"/>
    <dgm:cxn modelId="{C61D2C18-ABCF-456D-AD6C-53942EB5CE27}" srcId="{3E0ED3EF-85F8-4419-ACA8-1ECC96056A10}" destId="{E8CD1904-9A8C-4067-BDF4-A0C80ADF0AAC}" srcOrd="0" destOrd="0" parTransId="{A3216BB5-4BED-4F60-BAA6-EA080F7B4D3E}" sibTransId="{D1C357A3-492C-4D82-8DAF-4040539B4387}"/>
    <dgm:cxn modelId="{9B129BC3-284E-4425-B577-27ABA0235CB6}" type="presOf" srcId="{3E0ED3EF-85F8-4419-ACA8-1ECC96056A10}" destId="{B6851AD2-7DBD-4CE2-B65C-9537C12DE410}" srcOrd="0" destOrd="0" presId="urn:microsoft.com/office/officeart/2005/8/layout/hList9"/>
    <dgm:cxn modelId="{3B1B0940-21B5-4DBB-B272-5E12E7F89062}" srcId="{E8CD1904-9A8C-4067-BDF4-A0C80ADF0AAC}" destId="{22DB401D-B4DB-4F4A-A9F7-2833876E0EC6}" srcOrd="0" destOrd="0" parTransId="{B00266C6-6DB0-4843-A3B0-883F6A9A9FBB}" sibTransId="{91D37235-6BA2-48F2-B22C-5F7C4DA36CCD}"/>
    <dgm:cxn modelId="{5F7CF121-0308-414D-BF02-1BA33CB03492}" type="presOf" srcId="{22DB401D-B4DB-4F4A-A9F7-2833876E0EC6}" destId="{1BBF21DE-643E-4255-B4A6-6A5CEFCAF2AF}" srcOrd="1" destOrd="0" presId="urn:microsoft.com/office/officeart/2005/8/layout/hList9"/>
    <dgm:cxn modelId="{366C6F6F-4E0C-4781-9AAD-BFD70026F557}" type="presOf" srcId="{22DB401D-B4DB-4F4A-A9F7-2833876E0EC6}" destId="{6A08BBF8-86EA-42BF-A550-5B211914FE2C}" srcOrd="0" destOrd="0" presId="urn:microsoft.com/office/officeart/2005/8/layout/hList9"/>
    <dgm:cxn modelId="{FC36ECF5-E38F-4BFF-8D10-0A3237FD6E8F}" type="presParOf" srcId="{B6851AD2-7DBD-4CE2-B65C-9537C12DE410}" destId="{35C40FB4-29C2-413C-B469-898BB0E281B4}" srcOrd="0" destOrd="0" presId="urn:microsoft.com/office/officeart/2005/8/layout/hList9"/>
    <dgm:cxn modelId="{55354322-7093-4C1B-A11E-D57510366D14}" type="presParOf" srcId="{B6851AD2-7DBD-4CE2-B65C-9537C12DE410}" destId="{5C38636D-AE70-4D56-AF39-98940190C9B9}" srcOrd="1" destOrd="0" presId="urn:microsoft.com/office/officeart/2005/8/layout/hList9"/>
    <dgm:cxn modelId="{7FB6B475-C3B6-4F77-BAD8-D33A1BF8F4FB}" type="presParOf" srcId="{5C38636D-AE70-4D56-AF39-98940190C9B9}" destId="{ED623933-BDE9-4782-B2C7-00643354D058}" srcOrd="0" destOrd="0" presId="urn:microsoft.com/office/officeart/2005/8/layout/hList9"/>
    <dgm:cxn modelId="{AF2E9B3A-4663-4728-8255-3CE2B1A7F46F}" type="presParOf" srcId="{5C38636D-AE70-4D56-AF39-98940190C9B9}" destId="{A572520A-4E30-45CB-BD98-3F791EF82422}" srcOrd="1" destOrd="0" presId="urn:microsoft.com/office/officeart/2005/8/layout/hList9"/>
    <dgm:cxn modelId="{C6D396F6-E447-427A-8CFA-2FADDBD80D3A}" type="presParOf" srcId="{A572520A-4E30-45CB-BD98-3F791EF82422}" destId="{6A08BBF8-86EA-42BF-A550-5B211914FE2C}" srcOrd="0" destOrd="0" presId="urn:microsoft.com/office/officeart/2005/8/layout/hList9"/>
    <dgm:cxn modelId="{8277948F-D147-4951-929B-E1F76348113C}" type="presParOf" srcId="{A572520A-4E30-45CB-BD98-3F791EF82422}" destId="{1BBF21DE-643E-4255-B4A6-6A5CEFCAF2AF}" srcOrd="1" destOrd="0" presId="urn:microsoft.com/office/officeart/2005/8/layout/hList9"/>
    <dgm:cxn modelId="{268B2552-7FB0-4D10-A6CD-60D6C57B96A8}" type="presParOf" srcId="{B6851AD2-7DBD-4CE2-B65C-9537C12DE410}" destId="{590D9010-F63C-4D7B-9285-2F9E924EC7A0}" srcOrd="2" destOrd="0" presId="urn:microsoft.com/office/officeart/2005/8/layout/hList9"/>
    <dgm:cxn modelId="{8F6C11C6-C620-4702-97C3-5BE77530A4A8}" type="presParOf" srcId="{B6851AD2-7DBD-4CE2-B65C-9537C12DE410}" destId="{4360A7C4-3B17-48B0-A97E-49C87852A7FE}" srcOrd="3" destOrd="0" presId="urn:microsoft.com/office/officeart/2005/8/layout/hList9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2F91B58-8A7C-4DA8-9F3E-A53C12FCDBD4}">
      <dsp:nvSpPr>
        <dsp:cNvPr id="0" name=""/>
        <dsp:cNvSpPr/>
      </dsp:nvSpPr>
      <dsp:spPr>
        <a:xfrm>
          <a:off x="4534" y="500062"/>
          <a:ext cx="999148" cy="6000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Owner</a:t>
          </a:r>
          <a:endParaRPr lang="ar-SA" sz="2000" kern="1200" dirty="0"/>
        </a:p>
      </dsp:txBody>
      <dsp:txXfrm>
        <a:off x="4534" y="500062"/>
        <a:ext cx="999148" cy="600075"/>
      </dsp:txXfrm>
    </dsp:sp>
    <dsp:sp modelId="{30B29B44-BA98-49CB-9827-5231CB0887FC}">
      <dsp:nvSpPr>
        <dsp:cNvPr id="0" name=""/>
        <dsp:cNvSpPr/>
      </dsp:nvSpPr>
      <dsp:spPr>
        <a:xfrm>
          <a:off x="1103597" y="676205"/>
          <a:ext cx="211819" cy="2477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100" kern="1200"/>
        </a:p>
      </dsp:txBody>
      <dsp:txXfrm>
        <a:off x="1103597" y="676205"/>
        <a:ext cx="211819" cy="247788"/>
      </dsp:txXfrm>
    </dsp:sp>
    <dsp:sp modelId="{C78DD878-D633-47C8-B090-483274326126}">
      <dsp:nvSpPr>
        <dsp:cNvPr id="0" name=""/>
        <dsp:cNvSpPr/>
      </dsp:nvSpPr>
      <dsp:spPr>
        <a:xfrm>
          <a:off x="1403341" y="500062"/>
          <a:ext cx="1520683" cy="6000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Designer</a:t>
          </a:r>
          <a:endParaRPr lang="ar-SA" sz="2000" kern="1200" dirty="0"/>
        </a:p>
      </dsp:txBody>
      <dsp:txXfrm>
        <a:off x="1403341" y="500062"/>
        <a:ext cx="1520683" cy="600075"/>
      </dsp:txXfrm>
    </dsp:sp>
    <dsp:sp modelId="{AD0B8D11-4F2E-427A-BCC1-47C6C38D06D5}">
      <dsp:nvSpPr>
        <dsp:cNvPr id="0" name=""/>
        <dsp:cNvSpPr/>
      </dsp:nvSpPr>
      <dsp:spPr>
        <a:xfrm>
          <a:off x="3023940" y="676205"/>
          <a:ext cx="211819" cy="2477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100" kern="1200"/>
        </a:p>
      </dsp:txBody>
      <dsp:txXfrm>
        <a:off x="3023940" y="676205"/>
        <a:ext cx="211819" cy="247788"/>
      </dsp:txXfrm>
    </dsp:sp>
    <dsp:sp modelId="{308CEC80-F1B8-43A2-9C33-1220D477B487}">
      <dsp:nvSpPr>
        <dsp:cNvPr id="0" name=""/>
        <dsp:cNvSpPr/>
      </dsp:nvSpPr>
      <dsp:spPr>
        <a:xfrm>
          <a:off x="3323684" y="500062"/>
          <a:ext cx="1338099" cy="6000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contractor</a:t>
          </a:r>
          <a:endParaRPr lang="ar-SA" sz="2000" kern="1200" dirty="0"/>
        </a:p>
      </dsp:txBody>
      <dsp:txXfrm>
        <a:off x="3323684" y="500062"/>
        <a:ext cx="1338099" cy="600075"/>
      </dsp:txXfrm>
    </dsp:sp>
    <dsp:sp modelId="{AC26A984-A9B2-4AE1-B91C-95788AF3AE94}">
      <dsp:nvSpPr>
        <dsp:cNvPr id="0" name=""/>
        <dsp:cNvSpPr/>
      </dsp:nvSpPr>
      <dsp:spPr>
        <a:xfrm>
          <a:off x="4761699" y="676205"/>
          <a:ext cx="211819" cy="2477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100" kern="1200"/>
        </a:p>
      </dsp:txBody>
      <dsp:txXfrm>
        <a:off x="4761699" y="676205"/>
        <a:ext cx="211819" cy="247788"/>
      </dsp:txXfrm>
    </dsp:sp>
    <dsp:sp modelId="{A7AD14DD-5FDD-43B4-A29B-7079EDF77C0B}">
      <dsp:nvSpPr>
        <dsp:cNvPr id="0" name=""/>
        <dsp:cNvSpPr/>
      </dsp:nvSpPr>
      <dsp:spPr>
        <a:xfrm>
          <a:off x="5061443" y="500062"/>
          <a:ext cx="1334822" cy="6000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consultant</a:t>
          </a:r>
          <a:endParaRPr lang="ar-SA" sz="2000" kern="1200" dirty="0"/>
        </a:p>
      </dsp:txBody>
      <dsp:txXfrm>
        <a:off x="5061443" y="500062"/>
        <a:ext cx="1334822" cy="60007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778CF1-0102-4F70-B508-C21EE223E250}">
      <dsp:nvSpPr>
        <dsp:cNvPr id="0" name=""/>
        <dsp:cNvSpPr/>
      </dsp:nvSpPr>
      <dsp:spPr>
        <a:xfrm>
          <a:off x="533394" y="685796"/>
          <a:ext cx="4042168" cy="542860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1- shortage of material ,</a:t>
          </a:r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labor, equipments and tools on site.</a:t>
          </a:r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2- financial problems.</a:t>
          </a:r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3- poor site management.</a:t>
          </a:r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4- construction mistakes and defective work (due to poor skills and experience).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000" kern="1200" dirty="0"/>
        </a:p>
      </dsp:txBody>
      <dsp:txXfrm>
        <a:off x="1180141" y="685796"/>
        <a:ext cx="3395421" cy="5428608"/>
      </dsp:txXfrm>
    </dsp:sp>
    <dsp:sp modelId="{3D687BDC-A29C-43ED-B6EB-F30A8C85C59E}">
      <dsp:nvSpPr>
        <dsp:cNvPr id="0" name=""/>
        <dsp:cNvSpPr/>
      </dsp:nvSpPr>
      <dsp:spPr>
        <a:xfrm>
          <a:off x="1066797" y="76197"/>
          <a:ext cx="2252273" cy="12778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CONTRACTOR’S 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RESPONSIBILIT</a:t>
          </a:r>
          <a:r>
            <a:rPr lang="en-US" sz="1200" kern="1200" dirty="0" smtClean="0"/>
            <a:t>Y</a:t>
          </a:r>
          <a:endParaRPr lang="ar-SA" sz="1200" kern="1200" dirty="0"/>
        </a:p>
      </dsp:txBody>
      <dsp:txXfrm>
        <a:off x="1066797" y="76197"/>
        <a:ext cx="2252273" cy="1277856"/>
      </dsp:txXfrm>
    </dsp:sp>
    <dsp:sp modelId="{C5D44DAB-5EB7-4FDF-B9C9-78F2F1A8C785}">
      <dsp:nvSpPr>
        <dsp:cNvPr id="0" name=""/>
        <dsp:cNvSpPr/>
      </dsp:nvSpPr>
      <dsp:spPr>
        <a:xfrm>
          <a:off x="4867127" y="689645"/>
          <a:ext cx="3849615" cy="533191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1- Absence of consultant’s site staff .</a:t>
          </a:r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2- lack of experience of  the consultant’s staff.</a:t>
          </a:r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3- Incomplete documents</a:t>
          </a:r>
          <a:r>
            <a:rPr lang="en-US" sz="2000" kern="1200" dirty="0" smtClean="0"/>
            <a:t>. </a:t>
          </a:r>
          <a:endParaRPr lang="ar-SA" sz="2000" kern="1200" dirty="0"/>
        </a:p>
      </dsp:txBody>
      <dsp:txXfrm>
        <a:off x="5483065" y="689645"/>
        <a:ext cx="3233677" cy="5331915"/>
      </dsp:txXfrm>
    </dsp:sp>
    <dsp:sp modelId="{18C010BE-FA6F-409B-AB2F-DFB4C4D2A9F4}">
      <dsp:nvSpPr>
        <dsp:cNvPr id="0" name=""/>
        <dsp:cNvSpPr/>
      </dsp:nvSpPr>
      <dsp:spPr>
        <a:xfrm>
          <a:off x="5715012" y="152396"/>
          <a:ext cx="2117677" cy="12778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CONSULTANT’S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RESPONSIBILITY</a:t>
          </a:r>
          <a:endParaRPr lang="ar-SA" sz="1200" b="1" kern="1200" dirty="0"/>
        </a:p>
      </dsp:txBody>
      <dsp:txXfrm>
        <a:off x="5715012" y="152396"/>
        <a:ext cx="2117677" cy="127785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439C3A7-65B6-4097-ADFD-60C8EF78D07A}">
      <dsp:nvSpPr>
        <dsp:cNvPr id="0" name=""/>
        <dsp:cNvSpPr/>
      </dsp:nvSpPr>
      <dsp:spPr>
        <a:xfrm>
          <a:off x="1828789" y="1828783"/>
          <a:ext cx="5575613" cy="37189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1- lack of working knowledge.</a:t>
          </a:r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2- Slowness in making decisions.</a:t>
          </a:r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3- Contract modification(replacement, or addition of new work).</a:t>
          </a:r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3- financial problems (delayed payment and economic problems).</a:t>
          </a:r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  </a:t>
          </a:r>
          <a:endParaRPr lang="ar-SA" sz="2000" kern="1200" dirty="0"/>
        </a:p>
      </dsp:txBody>
      <dsp:txXfrm>
        <a:off x="2720887" y="1828783"/>
        <a:ext cx="4683515" cy="3718933"/>
      </dsp:txXfrm>
    </dsp:sp>
    <dsp:sp modelId="{0F665D1C-7D42-41C2-A676-C0303005188C}">
      <dsp:nvSpPr>
        <dsp:cNvPr id="0" name=""/>
        <dsp:cNvSpPr/>
      </dsp:nvSpPr>
      <dsp:spPr>
        <a:xfrm>
          <a:off x="2895589" y="76198"/>
          <a:ext cx="3132788" cy="18882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Owner’s 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Responsibility</a:t>
          </a:r>
          <a:endParaRPr lang="ar-SA" sz="2000" b="1" kern="1200" dirty="0"/>
        </a:p>
      </dsp:txBody>
      <dsp:txXfrm>
        <a:off x="2895589" y="76198"/>
        <a:ext cx="3132788" cy="188827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08BBF8-86EA-42BF-A550-5B211914FE2C}">
      <dsp:nvSpPr>
        <dsp:cNvPr id="0" name=""/>
        <dsp:cNvSpPr/>
      </dsp:nvSpPr>
      <dsp:spPr>
        <a:xfrm>
          <a:off x="1308101" y="1431808"/>
          <a:ext cx="4888492" cy="42069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 smtClean="0"/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 smtClean="0"/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1- inspection .</a:t>
          </a:r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2- subcontractor’s delay .</a:t>
          </a:r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3- Poor weather site and economic conditions.</a:t>
          </a:r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4- changes in laws and regulations.</a:t>
          </a:r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5- Transportation delays.</a:t>
          </a:r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6- External work due to Public agencies.</a:t>
          </a:r>
        </a:p>
        <a:p>
          <a:pPr lvl="0" algn="l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 smtClean="0"/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000" kern="1200" dirty="0"/>
        </a:p>
      </dsp:txBody>
      <dsp:txXfrm>
        <a:off x="2090259" y="1431808"/>
        <a:ext cx="4106333" cy="4206987"/>
      </dsp:txXfrm>
    </dsp:sp>
    <dsp:sp modelId="{4360A7C4-3B17-48B0-A97E-49C87852A7FE}">
      <dsp:nvSpPr>
        <dsp:cNvPr id="0" name=""/>
        <dsp:cNvSpPr/>
      </dsp:nvSpPr>
      <dsp:spPr>
        <a:xfrm>
          <a:off x="1841497" y="0"/>
          <a:ext cx="3598940" cy="17701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Another causing </a:t>
          </a:r>
          <a:endParaRPr lang="ar-SA" sz="2000" b="1" kern="1200" dirty="0"/>
        </a:p>
      </dsp:txBody>
      <dsp:txXfrm>
        <a:off x="1841497" y="0"/>
        <a:ext cx="3598940" cy="17701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7588FD-2C2D-4892-AC36-ACDEEC49BBCC}" type="datetimeFigureOut">
              <a:rPr lang="ar-SA" smtClean="0"/>
              <a:pPr/>
              <a:t>03/07/1433</a:t>
            </a:fld>
            <a:endParaRPr lang="ar-SA" dirty="0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51C209-9856-4668-960A-A2955F4563A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7588FD-2C2D-4892-AC36-ACDEEC49BBCC}" type="datetimeFigureOut">
              <a:rPr lang="ar-SA" smtClean="0"/>
              <a:pPr/>
              <a:t>03/07/1433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51C209-9856-4668-960A-A2955F4563A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7588FD-2C2D-4892-AC36-ACDEEC49BBCC}" type="datetimeFigureOut">
              <a:rPr lang="ar-SA" smtClean="0"/>
              <a:pPr/>
              <a:t>03/07/1433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51C209-9856-4668-960A-A2955F4563A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7588FD-2C2D-4892-AC36-ACDEEC49BBCC}" type="datetimeFigureOut">
              <a:rPr lang="ar-SA" smtClean="0"/>
              <a:pPr/>
              <a:t>03/07/1433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51C209-9856-4668-960A-A2955F4563A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7588FD-2C2D-4892-AC36-ACDEEC49BBCC}" type="datetimeFigureOut">
              <a:rPr lang="ar-SA" smtClean="0"/>
              <a:pPr/>
              <a:t>03/07/1433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51C209-9856-4668-960A-A2955F4563A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7588FD-2C2D-4892-AC36-ACDEEC49BBCC}" type="datetimeFigureOut">
              <a:rPr lang="ar-SA" smtClean="0"/>
              <a:pPr/>
              <a:t>03/07/1433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51C209-9856-4668-960A-A2955F4563A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7588FD-2C2D-4892-AC36-ACDEEC49BBCC}" type="datetimeFigureOut">
              <a:rPr lang="ar-SA" smtClean="0"/>
              <a:pPr/>
              <a:t>03/07/1433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51C209-9856-4668-960A-A2955F4563A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7588FD-2C2D-4892-AC36-ACDEEC49BBCC}" type="datetimeFigureOut">
              <a:rPr lang="ar-SA" smtClean="0"/>
              <a:pPr/>
              <a:t>03/07/1433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51C209-9856-4668-960A-A2955F4563A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7588FD-2C2D-4892-AC36-ACDEEC49BBCC}" type="datetimeFigureOut">
              <a:rPr lang="ar-SA" smtClean="0"/>
              <a:pPr/>
              <a:t>03/07/1433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51C209-9856-4668-960A-A2955F4563A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7588FD-2C2D-4892-AC36-ACDEEC49BBCC}" type="datetimeFigureOut">
              <a:rPr lang="ar-SA" smtClean="0"/>
              <a:pPr/>
              <a:t>03/07/1433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51C209-9856-4668-960A-A2955F4563A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7588FD-2C2D-4892-AC36-ACDEEC49BBCC}" type="datetimeFigureOut">
              <a:rPr lang="ar-SA" smtClean="0"/>
              <a:pPr/>
              <a:t>03/07/1433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51C209-9856-4668-960A-A2955F4563A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47588FD-2C2D-4892-AC36-ACDEEC49BBCC}" type="datetimeFigureOut">
              <a:rPr lang="ar-SA" smtClean="0"/>
              <a:pPr/>
              <a:t>03/07/1433</a:t>
            </a:fld>
            <a:endParaRPr lang="ar-SA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 dirty="0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A51C209-9856-4668-960A-A2955F4563A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553200"/>
          </a:xfrm>
          <a:noFill/>
        </p:spPr>
        <p:txBody>
          <a:bodyPr>
            <a:normAutofit fontScale="25000" lnSpcReduction="20000"/>
          </a:bodyPr>
          <a:lstStyle/>
          <a:p>
            <a:pPr algn="ctr"/>
            <a:endParaRPr lang="ar-SA" sz="2800" b="1" dirty="0" smtClean="0">
              <a:solidFill>
                <a:srgbClr val="000000"/>
              </a:solidFill>
              <a:latin typeface="Times New Roman"/>
            </a:endParaRPr>
          </a:p>
          <a:p>
            <a:pPr algn="ctr"/>
            <a:endParaRPr lang="ar-SA" sz="8000" b="1" dirty="0" smtClean="0">
              <a:solidFill>
                <a:srgbClr val="000000"/>
              </a:solidFill>
              <a:latin typeface="Times New Roman"/>
            </a:endParaRPr>
          </a:p>
          <a:p>
            <a:pPr algn="ctr"/>
            <a:endParaRPr lang="ar-SA" sz="8000" b="1" dirty="0" smtClean="0">
              <a:solidFill>
                <a:srgbClr val="000000"/>
              </a:solidFill>
              <a:latin typeface="Times New Roman"/>
            </a:endParaRP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An - Najah national university</a:t>
            </a:r>
            <a:endParaRPr lang="ar-SA" sz="8000" b="1" dirty="0" smtClean="0">
              <a:solidFill>
                <a:srgbClr val="0070C0"/>
              </a:solidFill>
              <a:latin typeface="Times New Roman"/>
            </a:endParaRP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 </a:t>
            </a: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Civil engineering department </a:t>
            </a: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 </a:t>
            </a: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Graduation project (part 2)</a:t>
            </a: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 </a:t>
            </a: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Construction project management </a:t>
            </a: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(Time Management) </a:t>
            </a:r>
          </a:p>
          <a:p>
            <a:pPr algn="ctr"/>
            <a:endParaRPr lang="en-US" sz="8000" b="1" dirty="0" smtClean="0">
              <a:solidFill>
                <a:srgbClr val="0070C0"/>
              </a:solidFill>
              <a:latin typeface="Times New Roman"/>
            </a:endParaRP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Prepared by: </a:t>
            </a: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Maram kiwan</a:t>
            </a: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Maha Samman</a:t>
            </a: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Safa’ Hasan </a:t>
            </a: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Reem Daryh</a:t>
            </a: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Amal Naser </a:t>
            </a: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 </a:t>
            </a: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Supervisor:</a:t>
            </a: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Times New Roman"/>
              </a:rPr>
              <a:t>Eng. Hussein Abu Zant </a:t>
            </a:r>
            <a:endParaRPr lang="en-US" sz="8000" dirty="0" smtClean="0">
              <a:solidFill>
                <a:srgbClr val="0070C0"/>
              </a:solidFill>
            </a:endParaRPr>
          </a:p>
          <a:p>
            <a:pPr algn="ctr"/>
            <a:r>
              <a:rPr lang="en-US" sz="7200" b="1" dirty="0" smtClean="0">
                <a:solidFill>
                  <a:srgbClr val="000000"/>
                </a:solidFill>
                <a:latin typeface="Times New Roman"/>
              </a:rPr>
              <a:t> </a:t>
            </a:r>
          </a:p>
          <a:p>
            <a:r>
              <a:rPr lang="en-US" dirty="0" smtClean="0">
                <a:latin typeface="Arial"/>
                <a:cs typeface="Arial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1435100" y="457200"/>
          <a:ext cx="749935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p\Desktop\safa\جامعة\مشروع ادارة\صور لمشروع الادارة\stock-photo-4332271-red-pencil-and-questionnair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0479" y="2286000"/>
            <a:ext cx="4196121" cy="2590800"/>
          </a:xfrm>
          <a:prstGeom prst="rect">
            <a:avLst/>
          </a:prstGeom>
          <a:noFill/>
        </p:spPr>
      </p:pic>
      <p:sp>
        <p:nvSpPr>
          <p:cNvPr id="5" name="مربع نص 4"/>
          <p:cNvSpPr txBox="1"/>
          <p:nvPr/>
        </p:nvSpPr>
        <p:spPr>
          <a:xfrm>
            <a:off x="2133600" y="1219200"/>
            <a:ext cx="59436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800" dirty="0" smtClean="0"/>
              <a:t>Questionnaire Design and Analysis 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  </a:t>
            </a:r>
            <a:endParaRPr lang="ar-S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66800" y="457200"/>
            <a:ext cx="7866888" cy="59436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Results from Questionnaire  </a:t>
            </a:r>
          </a:p>
          <a:p>
            <a:pPr algn="l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l">
              <a:buNone/>
            </a:pP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It is clear from the analysis that the financial problems  is the most common and the main reason of delay in construction projects.</a:t>
            </a:r>
            <a:r>
              <a:rPr lang="en-US" dirty="0" smtClean="0">
                <a:solidFill>
                  <a:srgbClr val="0070C0"/>
                </a:solidFill>
              </a:rPr>
              <a:t>           </a:t>
            </a:r>
            <a:endParaRPr lang="ar-SA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43000" y="381000"/>
            <a:ext cx="7790688" cy="60198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Countermeasures</a:t>
            </a:r>
          </a:p>
          <a:p>
            <a:pPr algn="l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l">
              <a:buNone/>
            </a:pPr>
            <a:r>
              <a:rPr lang="en-US" sz="2400" dirty="0" smtClean="0"/>
              <a:t>In order to prevent and control delays in the construction projects, the following points can be recommended by all parties. </a:t>
            </a:r>
            <a:r>
              <a:rPr lang="en-US" dirty="0" smtClean="0"/>
              <a:t> </a:t>
            </a:r>
          </a:p>
          <a:p>
            <a:pPr algn="ctr"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438400" y="914400"/>
            <a:ext cx="51293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Scheduling By Primavera </a:t>
            </a:r>
            <a:endParaRPr lang="en-US" sz="3200" dirty="0"/>
          </a:p>
        </p:txBody>
      </p:sp>
      <p:pic>
        <p:nvPicPr>
          <p:cNvPr id="3" name="صورة 2" descr="Primaver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1800" y="2209800"/>
            <a:ext cx="3962400" cy="401794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2195736" y="188640"/>
            <a:ext cx="4896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Table of activities ( Before crashing )</a:t>
            </a:r>
            <a:endParaRPr lang="en-US" sz="2400" dirty="0"/>
          </a:p>
        </p:txBody>
      </p:sp>
      <p:pic>
        <p:nvPicPr>
          <p:cNvPr id="6" name="صورة 5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5309" y="720643"/>
            <a:ext cx="6853381" cy="613735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 descr="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128588"/>
            <a:ext cx="7260680" cy="672941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2195736" y="188640"/>
            <a:ext cx="4896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Table of activities ( After crashing )</a:t>
            </a:r>
            <a:endParaRPr lang="en-US" sz="2400" dirty="0"/>
          </a:p>
        </p:txBody>
      </p:sp>
      <p:pic>
        <p:nvPicPr>
          <p:cNvPr id="6" name="صورة 5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762000"/>
            <a:ext cx="7131222" cy="5907206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43000" y="457200"/>
            <a:ext cx="7790688" cy="6096000"/>
          </a:xfrm>
        </p:spPr>
        <p:txBody>
          <a:bodyPr/>
          <a:lstStyle/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 </a:t>
            </a:r>
          </a:p>
          <a:p>
            <a:pPr algn="ctr">
              <a:buNone/>
            </a:pPr>
            <a:r>
              <a:rPr lang="en-US" dirty="0" smtClean="0"/>
              <a:t> </a:t>
            </a:r>
            <a:endParaRPr lang="ar-SA" dirty="0"/>
          </a:p>
        </p:txBody>
      </p:sp>
      <p:pic>
        <p:nvPicPr>
          <p:cNvPr id="4" name="صورة 3" descr="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128588"/>
            <a:ext cx="7243612" cy="672941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457200"/>
            <a:ext cx="7708392" cy="57912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ar-SA" sz="24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Conclusion</a:t>
            </a: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algn="l">
              <a:buNone/>
            </a:pPr>
            <a:r>
              <a:rPr lang="en-US" sz="2400" dirty="0" smtClean="0"/>
              <a:t>In</a:t>
            </a:r>
            <a:r>
              <a:rPr lang="en-US" sz="2400" b="1" dirty="0" smtClean="0"/>
              <a:t> </a:t>
            </a:r>
            <a:r>
              <a:rPr lang="en-US" sz="2400" dirty="0" smtClean="0"/>
              <a:t>this case the activities processed a usual manner a delay will occur, so liquidated damages will imposed upon the contractor.</a:t>
            </a:r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r>
              <a:rPr lang="en-US" sz="2400" dirty="0" smtClean="0"/>
              <a:t>Therefore a well management should be </a:t>
            </a:r>
            <a:r>
              <a:rPr lang="en-US" sz="2400" dirty="0" smtClean="0"/>
              <a:t>performed </a:t>
            </a:r>
            <a:r>
              <a:rPr lang="en-US" sz="2400" dirty="0" smtClean="0"/>
              <a:t>in order to execute the project with a minimal time.</a:t>
            </a:r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r>
              <a:rPr lang="en-US" sz="2400" dirty="0" smtClean="0"/>
              <a:t>Professional management recognizes positive issues related to all </a:t>
            </a:r>
            <a:r>
              <a:rPr lang="en-US" sz="2400" dirty="0" smtClean="0"/>
              <a:t>stakeholders especially for contractors.</a:t>
            </a:r>
            <a:endParaRPr lang="en-US" sz="2400" dirty="0" smtClean="0"/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algn="l">
              <a:buNone/>
            </a:pPr>
            <a:endParaRPr lang="ar-SA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762000"/>
            <a:ext cx="7498080" cy="54864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Time Management</a:t>
            </a:r>
          </a:p>
          <a:p>
            <a:pPr algn="l"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 algn="l">
              <a:buNone/>
            </a:pPr>
            <a:r>
              <a:rPr lang="ar-SA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dirty="0" smtClean="0">
                <a:latin typeface="Calibri" pitchFamily="34" charset="0"/>
                <a:cs typeface="Calibri" pitchFamily="34" charset="0"/>
              </a:rPr>
              <a:t>Time management is a critically important skill for any successful project manager.</a:t>
            </a:r>
          </a:p>
          <a:p>
            <a:pPr algn="l"/>
            <a:endParaRPr lang="en-US" sz="3000" dirty="0" smtClean="0">
              <a:latin typeface="Calibri" pitchFamily="34" charset="0"/>
              <a:cs typeface="Calibri" pitchFamily="34" charset="0"/>
            </a:endParaRPr>
          </a:p>
          <a:p>
            <a:pPr algn="l">
              <a:buNone/>
            </a:pPr>
            <a:r>
              <a:rPr lang="en-US" sz="30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Time management:</a:t>
            </a:r>
          </a:p>
          <a:p>
            <a:pPr algn="l">
              <a:buNone/>
            </a:pPr>
            <a:endParaRPr lang="en-US" sz="3000" dirty="0" smtClean="0">
              <a:latin typeface="Calibri" pitchFamily="34" charset="0"/>
              <a:cs typeface="Calibri" pitchFamily="34" charset="0"/>
            </a:endParaRPr>
          </a:p>
          <a:p>
            <a:pPr lvl="0" algn="l">
              <a:buNone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- Reduces stress.</a:t>
            </a:r>
          </a:p>
          <a:p>
            <a:pPr lvl="0" algn="l">
              <a:buNone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- Increases productivity.</a:t>
            </a:r>
          </a:p>
          <a:p>
            <a:pPr lvl="0" algn="l">
              <a:buNone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- Achieves larger profits for the owner of business.</a:t>
            </a:r>
          </a:p>
          <a:p>
            <a:pPr algn="l">
              <a:buNone/>
            </a:pPr>
            <a:r>
              <a:rPr lang="en-US" dirty="0" smtClean="0"/>
              <a:t>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66800" y="304800"/>
            <a:ext cx="7866888" cy="63246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24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Suggested solutions </a:t>
            </a:r>
            <a:r>
              <a:rPr lang="en-US" sz="2400" dirty="0" smtClean="0">
                <a:solidFill>
                  <a:srgbClr val="0070C0"/>
                </a:solidFill>
              </a:rPr>
              <a:t>to achieve Minimum time  </a:t>
            </a:r>
          </a:p>
          <a:p>
            <a:pPr algn="ctr">
              <a:buNone/>
            </a:pPr>
            <a:endParaRPr lang="en-US" sz="2400" dirty="0" smtClean="0">
              <a:solidFill>
                <a:srgbClr val="0070C0"/>
              </a:solidFill>
            </a:endParaRPr>
          </a:p>
          <a:p>
            <a:pPr algn="l">
              <a:buNone/>
            </a:pPr>
            <a:r>
              <a:rPr lang="en-US" sz="2400" dirty="0" smtClean="0"/>
              <a:t>1- Parallel Activities.</a:t>
            </a:r>
          </a:p>
          <a:p>
            <a:pPr algn="l">
              <a:buNone/>
            </a:pPr>
            <a:r>
              <a:rPr lang="en-US" sz="2400" dirty="0" smtClean="0"/>
              <a:t>2- Increment of resources.</a:t>
            </a:r>
            <a:r>
              <a:rPr lang="en-US" sz="2400" dirty="0" smtClean="0">
                <a:solidFill>
                  <a:srgbClr val="0070C0"/>
                </a:solidFill>
              </a:rPr>
              <a:t>  </a:t>
            </a:r>
          </a:p>
          <a:p>
            <a:pPr algn="l">
              <a:buNone/>
            </a:pPr>
            <a:r>
              <a:rPr lang="en-US" sz="2400" dirty="0" smtClean="0"/>
              <a:t>3- Part time.</a:t>
            </a:r>
          </a:p>
          <a:p>
            <a:pPr algn="l">
              <a:buNone/>
            </a:pPr>
            <a:r>
              <a:rPr lang="en-US" sz="2400" dirty="0" smtClean="0"/>
              <a:t>4- Not off days of Fridays .</a:t>
            </a:r>
          </a:p>
          <a:p>
            <a:pPr algn="l">
              <a:buNone/>
            </a:pPr>
            <a:r>
              <a:rPr lang="en-US" sz="2400" dirty="0" smtClean="0"/>
              <a:t>5- </a:t>
            </a:r>
            <a:r>
              <a:rPr lang="en-US" sz="2400" dirty="0" smtClean="0"/>
              <a:t>Good management (available resources on time, good coordination between all involved parties) </a:t>
            </a:r>
            <a:r>
              <a:rPr lang="en-US" sz="2400" dirty="0" smtClean="0"/>
              <a:t>.</a:t>
            </a:r>
          </a:p>
          <a:p>
            <a:pPr algn="l">
              <a:buNone/>
            </a:pPr>
            <a:r>
              <a:rPr lang="en-US" sz="2400" dirty="0" smtClean="0"/>
              <a:t>6- Decrease lag. </a:t>
            </a:r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endParaRPr lang="en-US" sz="2400" dirty="0" smtClean="0">
              <a:solidFill>
                <a:srgbClr val="0070C0"/>
              </a:solidFill>
            </a:endParaRPr>
          </a:p>
          <a:p>
            <a:pPr algn="l"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       </a:t>
            </a:r>
            <a:endParaRPr lang="ar-SA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66800" y="304800"/>
            <a:ext cx="8077200" cy="59436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 Recommendations</a:t>
            </a:r>
          </a:p>
          <a:p>
            <a:pPr algn="ctr">
              <a:buNone/>
            </a:pPr>
            <a:endParaRPr lang="en-US" dirty="0" smtClean="0"/>
          </a:p>
          <a:p>
            <a:pPr algn="l">
              <a:buNone/>
            </a:pPr>
            <a:r>
              <a:rPr lang="en-US" sz="2400" dirty="0" smtClean="0"/>
              <a:t>1- Select the right person as the project manager.</a:t>
            </a:r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r>
              <a:rPr lang="en-US" sz="2400" dirty="0" smtClean="0"/>
              <a:t>2- Make sure that the project is timely managed.</a:t>
            </a:r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r>
              <a:rPr lang="en-US" sz="2400" dirty="0" smtClean="0"/>
              <a:t>3- The human resources (labors) should be also taken into consideration since they are form the main resource that affects productivity.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43000" y="685800"/>
            <a:ext cx="7790688" cy="52578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Methods </a:t>
            </a:r>
            <a:r>
              <a:rPr lang="en-US" sz="2800" b="1" dirty="0" smtClean="0">
                <a:solidFill>
                  <a:srgbClr val="0070C0"/>
                </a:solidFill>
              </a:rPr>
              <a:t>of Project Time Management</a:t>
            </a:r>
            <a:r>
              <a:rPr lang="en-US" dirty="0" smtClean="0"/>
              <a:t> </a:t>
            </a:r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r>
              <a:rPr lang="en-US" dirty="0" smtClean="0"/>
              <a:t>1- Break it down </a:t>
            </a:r>
            <a:r>
              <a:rPr lang="en-US" dirty="0" smtClean="0"/>
              <a:t>into </a:t>
            </a:r>
            <a:r>
              <a:rPr lang="en-US" dirty="0" smtClean="0"/>
              <a:t>number of tasks that have to be performed .</a:t>
            </a:r>
          </a:p>
          <a:p>
            <a:pPr algn="l">
              <a:buNone/>
            </a:pPr>
            <a:r>
              <a:rPr lang="en-US" dirty="0" smtClean="0"/>
              <a:t>2- Assign duration to each tasks.</a:t>
            </a:r>
          </a:p>
          <a:p>
            <a:pPr algn="l">
              <a:buNone/>
            </a:pPr>
            <a:r>
              <a:rPr lang="en-US" dirty="0" smtClean="0"/>
              <a:t>3- allocate the required resources to each tasks.</a:t>
            </a:r>
          </a:p>
          <a:p>
            <a:pPr algn="l">
              <a:buNone/>
            </a:pPr>
            <a:r>
              <a:rPr lang="en-US" dirty="0" smtClean="0"/>
              <a:t>4- determine predecessor and successors</a:t>
            </a:r>
            <a:r>
              <a:rPr lang="en-US" dirty="0" smtClean="0"/>
              <a:t>.</a:t>
            </a:r>
          </a:p>
          <a:p>
            <a:pPr algn="l">
              <a:buNone/>
            </a:pPr>
            <a:r>
              <a:rPr lang="en-US" dirty="0" smtClean="0"/>
              <a:t>5- tracking (monitoring &amp; evaluation).</a:t>
            </a:r>
          </a:p>
          <a:p>
            <a:pPr algn="l">
              <a:buNone/>
            </a:pPr>
            <a:r>
              <a:rPr lang="en-US" dirty="0" smtClean="0"/>
              <a:t> </a:t>
            </a:r>
          </a:p>
          <a:p>
            <a:pPr algn="l">
              <a:buNone/>
            </a:pPr>
            <a:r>
              <a:rPr lang="en-US" dirty="0" smtClean="0"/>
              <a:t>   </a:t>
            </a:r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219200" y="685800"/>
            <a:ext cx="7714488" cy="5562600"/>
          </a:xfrm>
        </p:spPr>
        <p:txBody>
          <a:bodyPr/>
          <a:lstStyle/>
          <a:p>
            <a:pPr algn="ctr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Case Study </a:t>
            </a:r>
          </a:p>
          <a:p>
            <a:pPr>
              <a:buNone/>
            </a:pPr>
            <a:r>
              <a:rPr lang="en-US" dirty="0" smtClean="0"/>
              <a:t>                      </a:t>
            </a:r>
          </a:p>
          <a:p>
            <a:pPr algn="l">
              <a:buNone/>
            </a:pPr>
            <a:r>
              <a:rPr lang="en-US" sz="2400" dirty="0" smtClean="0"/>
              <a:t>- Taxes </a:t>
            </a:r>
            <a:r>
              <a:rPr lang="en-US" sz="2400" dirty="0" smtClean="0"/>
              <a:t>Departments </a:t>
            </a:r>
            <a:r>
              <a:rPr lang="en-US" sz="2400" dirty="0" smtClean="0"/>
              <a:t>at Nablus-Mall, it’s execution period is too short (60 days).</a:t>
            </a:r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r>
              <a:rPr lang="en-US" sz="2400" dirty="0" smtClean="0"/>
              <a:t>- Owner : Need to receive the project, because the site was rented to the offices of taxes </a:t>
            </a:r>
            <a:r>
              <a:rPr lang="en-US" sz="2400" dirty="0" smtClean="0"/>
              <a:t>departments.</a:t>
            </a:r>
            <a:endParaRPr lang="en-US" sz="2400" dirty="0" smtClean="0"/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r>
              <a:rPr lang="en-US" sz="2400" dirty="0" smtClean="0"/>
              <a:t>- Contractor: seeks to execute it with minimal time in order to avoid liquidated damages.</a:t>
            </a:r>
            <a:r>
              <a:rPr lang="en-US" dirty="0" smtClean="0"/>
              <a:t> </a:t>
            </a:r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219200" y="685800"/>
            <a:ext cx="7714488" cy="5791200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Objectives:</a:t>
            </a:r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r>
              <a:rPr lang="en-US" sz="2400" dirty="0" smtClean="0"/>
              <a:t>The objective of this project is to make a good management for the time of construction projects, beside create systematic procedures to enable the contractor to deliver the project on time to avoid liquidated damages.</a:t>
            </a:r>
          </a:p>
          <a:p>
            <a:pPr algn="ctr">
              <a:buNone/>
            </a:pPr>
            <a:endParaRPr lang="ar-SA" sz="2800" b="1" dirty="0" smtClean="0">
              <a:solidFill>
                <a:srgbClr val="0070C0"/>
              </a:solidFill>
            </a:endParaRPr>
          </a:p>
          <a:p>
            <a:pPr algn="l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Assumptions</a:t>
            </a:r>
          </a:p>
          <a:p>
            <a:pPr algn="l"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 algn="l">
              <a:buNone/>
            </a:pPr>
            <a:r>
              <a:rPr lang="en-US" sz="2400" dirty="0" smtClean="0"/>
              <a:t>The main idea of the assumption that the time management leads to avoid liquidated damages</a:t>
            </a:r>
            <a:r>
              <a:rPr lang="en-US" sz="2800" dirty="0" smtClean="0"/>
              <a:t>.</a:t>
            </a:r>
            <a:endParaRPr lang="ar-SA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533400"/>
            <a:ext cx="7498080" cy="5715000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Work </a:t>
            </a:r>
            <a:r>
              <a:rPr lang="en-US" sz="2800" b="1" dirty="0" smtClean="0">
                <a:solidFill>
                  <a:srgbClr val="0070C0"/>
                </a:solidFill>
              </a:rPr>
              <a:t>Procedures: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r>
              <a:rPr lang="en-US" sz="2400" dirty="0" smtClean="0"/>
              <a:t>1- </a:t>
            </a:r>
            <a:r>
              <a:rPr lang="en-US" sz="2400" dirty="0" smtClean="0"/>
              <a:t>definition of the problem (tight time caused potential </a:t>
            </a:r>
            <a:endParaRPr lang="ar-SA" sz="2400" dirty="0" smtClean="0"/>
          </a:p>
          <a:p>
            <a:pPr algn="l">
              <a:buNone/>
            </a:pPr>
            <a:r>
              <a:rPr lang="en-US" sz="2400" dirty="0" smtClean="0"/>
              <a:t>delay).</a:t>
            </a:r>
            <a:endParaRPr lang="en-US" sz="2400" dirty="0" smtClean="0"/>
          </a:p>
          <a:p>
            <a:pPr algn="l">
              <a:buNone/>
            </a:pPr>
            <a:r>
              <a:rPr lang="en-US" sz="2400" dirty="0" smtClean="0"/>
              <a:t>2- determination causes of delays.</a:t>
            </a:r>
            <a:endParaRPr lang="en-US" sz="2400" dirty="0" smtClean="0"/>
          </a:p>
          <a:p>
            <a:pPr algn="l">
              <a:buNone/>
            </a:pPr>
            <a:r>
              <a:rPr lang="en-US" sz="2400" dirty="0" smtClean="0"/>
              <a:t>2- </a:t>
            </a:r>
            <a:r>
              <a:rPr lang="en-US" sz="2400" dirty="0" smtClean="0"/>
              <a:t>Suggestion </a:t>
            </a:r>
            <a:r>
              <a:rPr lang="en-US" sz="2400" dirty="0" smtClean="0"/>
              <a:t>countermeasures to avoid the delay.</a:t>
            </a:r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r>
              <a:rPr lang="en-US" sz="2400" dirty="0" smtClean="0"/>
              <a:t>3- Gathering </a:t>
            </a:r>
            <a:r>
              <a:rPr lang="en-US" sz="2400" dirty="0" smtClean="0"/>
              <a:t>information about all </a:t>
            </a:r>
            <a:r>
              <a:rPr lang="en-US" sz="2400" dirty="0" smtClean="0"/>
              <a:t>activities with the available </a:t>
            </a:r>
            <a:r>
              <a:rPr lang="en-US" sz="2400" dirty="0" smtClean="0"/>
              <a:t>resources</a:t>
            </a:r>
            <a:r>
              <a:rPr lang="en-US" sz="2400" dirty="0" smtClean="0"/>
              <a:t>.</a:t>
            </a:r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r>
              <a:rPr lang="en-US" sz="2400" dirty="0" smtClean="0"/>
              <a:t>4- </a:t>
            </a:r>
            <a:r>
              <a:rPr lang="en-US" sz="2400" dirty="0" smtClean="0"/>
              <a:t>determination the </a:t>
            </a:r>
            <a:r>
              <a:rPr lang="en-US" sz="2400" dirty="0" smtClean="0"/>
              <a:t>time needed by using Primavera Program. </a:t>
            </a:r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endParaRPr lang="ar-SA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90600" y="609600"/>
            <a:ext cx="8153400" cy="5638800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Causes of delay :</a:t>
            </a:r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r>
              <a:rPr lang="en-US" sz="2400" dirty="0" smtClean="0"/>
              <a:t>There are two kinds of causes of delay in construction projects:</a:t>
            </a:r>
          </a:p>
          <a:p>
            <a:pPr algn="l">
              <a:buNone/>
            </a:pPr>
            <a:endParaRPr lang="ar-SA" sz="2400" dirty="0" smtClean="0"/>
          </a:p>
          <a:p>
            <a:pPr algn="l">
              <a:buNone/>
            </a:pPr>
            <a:r>
              <a:rPr lang="en-US" sz="2400" dirty="0" smtClean="0"/>
              <a:t>1- Internal causes: include the causes arising from four parties:</a:t>
            </a:r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r>
              <a:rPr lang="en-US" sz="2400" dirty="0" smtClean="0"/>
              <a:t>2- External causes: </a:t>
            </a:r>
          </a:p>
          <a:p>
            <a:pPr algn="l">
              <a:buNone/>
            </a:pPr>
            <a:endParaRPr lang="en-US" sz="2400" dirty="0" smtClean="0"/>
          </a:p>
          <a:p>
            <a:pPr algn="l">
              <a:buNone/>
            </a:pPr>
            <a:endParaRPr lang="ar-SA" sz="2800" dirty="0"/>
          </a:p>
        </p:txBody>
      </p:sp>
      <p:graphicFrame>
        <p:nvGraphicFramePr>
          <p:cNvPr id="5" name="رسم تخطيطي 4"/>
          <p:cNvGraphicFramePr/>
          <p:nvPr/>
        </p:nvGraphicFramePr>
        <p:xfrm>
          <a:off x="1600200" y="2895600"/>
          <a:ext cx="640080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عنصر نائب للمحتوى 5"/>
          <p:cNvGraphicFramePr>
            <a:graphicFrameLocks noGrp="1"/>
          </p:cNvGraphicFramePr>
          <p:nvPr>
            <p:ph idx="1"/>
          </p:nvPr>
        </p:nvGraphicFramePr>
        <p:xfrm>
          <a:off x="152400" y="228600"/>
          <a:ext cx="878205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381000" y="228600"/>
          <a:ext cx="855345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1082</TotalTime>
  <Words>690</Words>
  <Application>Microsoft Office PowerPoint</Application>
  <PresentationFormat>عرض على الشاشة (3:4)‏</PresentationFormat>
  <Paragraphs>156</Paragraphs>
  <Slides>21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21</vt:i4>
      </vt:variant>
    </vt:vector>
  </HeadingPairs>
  <TitlesOfParts>
    <vt:vector size="22" baseType="lpstr">
      <vt:lpstr>انقلاب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hp</dc:creator>
  <cp:lastModifiedBy>hp</cp:lastModifiedBy>
  <cp:revision>29</cp:revision>
  <dcterms:created xsi:type="dcterms:W3CDTF">2012-01-15T18:31:08Z</dcterms:created>
  <dcterms:modified xsi:type="dcterms:W3CDTF">2012-05-23T19:10:00Z</dcterms:modified>
</cp:coreProperties>
</file>