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4" r:id="rId3"/>
    <p:sldId id="267" r:id="rId4"/>
    <p:sldId id="266" r:id="rId5"/>
    <p:sldId id="265" r:id="rId6"/>
    <p:sldId id="268" r:id="rId7"/>
    <p:sldId id="269" r:id="rId8"/>
    <p:sldId id="271" r:id="rId9"/>
    <p:sldId id="273" r:id="rId10"/>
    <p:sldId id="274" r:id="rId11"/>
    <p:sldId id="270" r:id="rId12"/>
    <p:sldId id="275" r:id="rId13"/>
    <p:sldId id="272" r:id="rId14"/>
    <p:sldId id="257" r:id="rId15"/>
    <p:sldId id="258" r:id="rId16"/>
    <p:sldId id="259" r:id="rId17"/>
    <p:sldId id="260" r:id="rId18"/>
    <p:sldId id="261" r:id="rId19"/>
    <p:sldId id="262" r:id="rId20"/>
    <p:sldId id="263" r:id="rId21"/>
    <p:sldId id="282" r:id="rId22"/>
    <p:sldId id="276" r:id="rId23"/>
    <p:sldId id="277" r:id="rId24"/>
    <p:sldId id="278" r:id="rId25"/>
    <p:sldId id="279" r:id="rId26"/>
    <p:sldId id="280" r:id="rId2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2" d="100"/>
          <a:sy n="72" d="100"/>
        </p:scale>
        <p:origin x="-11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style val="3"/>
  <c:chart>
    <c:plotArea>
      <c:layout>
        <c:manualLayout>
          <c:layoutTarget val="inner"/>
          <c:xMode val="edge"/>
          <c:yMode val="edge"/>
          <c:x val="9.5813302942395401E-2"/>
          <c:y val="0.11352996422769385"/>
          <c:w val="0.84044222268269164"/>
          <c:h val="0.79626276339889168"/>
        </c:manualLayout>
      </c:layout>
      <c:scatterChart>
        <c:scatterStyle val="lineMarker"/>
        <c:ser>
          <c:idx val="0"/>
          <c:order val="0"/>
          <c:spPr>
            <a:ln w="28575">
              <a:noFill/>
            </a:ln>
          </c:spPr>
          <c:xVal>
            <c:numRef>
              <c:f>Sheet1!$C$4:$C$48</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43</c:v>
                </c:pt>
                <c:pt idx="42">
                  <c:v>44</c:v>
                </c:pt>
                <c:pt idx="43">
                  <c:v>45</c:v>
                </c:pt>
                <c:pt idx="44">
                  <c:v>46</c:v>
                </c:pt>
              </c:numCache>
            </c:numRef>
          </c:xVal>
          <c:yVal>
            <c:numRef>
              <c:f>Sheet1!$B$4:$B$48</c:f>
              <c:numCache>
                <c:formatCode>General</c:formatCode>
                <c:ptCount val="45"/>
                <c:pt idx="0">
                  <c:v>133.22</c:v>
                </c:pt>
                <c:pt idx="1">
                  <c:v>139.22</c:v>
                </c:pt>
                <c:pt idx="2">
                  <c:v>143.72</c:v>
                </c:pt>
                <c:pt idx="3">
                  <c:v>149.22</c:v>
                </c:pt>
                <c:pt idx="4">
                  <c:v>149.1</c:v>
                </c:pt>
                <c:pt idx="5">
                  <c:v>147.46</c:v>
                </c:pt>
                <c:pt idx="6">
                  <c:v>146.19</c:v>
                </c:pt>
                <c:pt idx="7">
                  <c:v>143.16999999999999</c:v>
                </c:pt>
                <c:pt idx="8">
                  <c:v>146.20999999999998</c:v>
                </c:pt>
                <c:pt idx="9">
                  <c:v>146.96</c:v>
                </c:pt>
                <c:pt idx="10">
                  <c:v>148.13999999999999</c:v>
                </c:pt>
                <c:pt idx="11">
                  <c:v>155.47</c:v>
                </c:pt>
                <c:pt idx="12">
                  <c:v>155.4</c:v>
                </c:pt>
                <c:pt idx="13">
                  <c:v>154.80000000000001</c:v>
                </c:pt>
                <c:pt idx="14">
                  <c:v>155.1</c:v>
                </c:pt>
                <c:pt idx="15">
                  <c:v>156.83000000000001</c:v>
                </c:pt>
                <c:pt idx="16">
                  <c:v>155.03</c:v>
                </c:pt>
                <c:pt idx="17">
                  <c:v>154.57</c:v>
                </c:pt>
                <c:pt idx="18">
                  <c:v>157.76999999999998</c:v>
                </c:pt>
                <c:pt idx="19">
                  <c:v>161.20999999999998</c:v>
                </c:pt>
                <c:pt idx="20">
                  <c:v>158.13999999999999</c:v>
                </c:pt>
                <c:pt idx="21">
                  <c:v>153.41</c:v>
                </c:pt>
                <c:pt idx="22">
                  <c:v>153.60999999999999</c:v>
                </c:pt>
                <c:pt idx="23">
                  <c:v>153.60999999999999</c:v>
                </c:pt>
                <c:pt idx="24">
                  <c:v>162.1</c:v>
                </c:pt>
                <c:pt idx="25">
                  <c:v>167.14</c:v>
                </c:pt>
                <c:pt idx="26">
                  <c:v>170.08</c:v>
                </c:pt>
                <c:pt idx="27">
                  <c:v>176.06</c:v>
                </c:pt>
                <c:pt idx="28">
                  <c:v>178.26999999999998</c:v>
                </c:pt>
                <c:pt idx="29">
                  <c:v>180.10999999999999</c:v>
                </c:pt>
                <c:pt idx="30">
                  <c:v>174.96</c:v>
                </c:pt>
                <c:pt idx="31">
                  <c:v>166.54</c:v>
                </c:pt>
                <c:pt idx="32">
                  <c:v>163.97</c:v>
                </c:pt>
                <c:pt idx="33">
                  <c:v>162.69999999999999</c:v>
                </c:pt>
                <c:pt idx="34">
                  <c:v>166.39000000000001</c:v>
                </c:pt>
                <c:pt idx="35">
                  <c:v>161.69</c:v>
                </c:pt>
                <c:pt idx="36">
                  <c:v>178.03</c:v>
                </c:pt>
                <c:pt idx="37">
                  <c:v>182.41</c:v>
                </c:pt>
                <c:pt idx="38">
                  <c:v>184.58</c:v>
                </c:pt>
                <c:pt idx="39">
                  <c:v>185.20999999999998</c:v>
                </c:pt>
                <c:pt idx="40">
                  <c:v>192.23</c:v>
                </c:pt>
                <c:pt idx="41">
                  <c:v>184.57</c:v>
                </c:pt>
                <c:pt idx="42">
                  <c:v>190.98000000000025</c:v>
                </c:pt>
                <c:pt idx="43">
                  <c:v>189.06</c:v>
                </c:pt>
                <c:pt idx="44">
                  <c:v>193.94</c:v>
                </c:pt>
              </c:numCache>
            </c:numRef>
          </c:yVal>
        </c:ser>
        <c:axId val="70484352"/>
        <c:axId val="70486272"/>
      </c:scatterChart>
      <c:valAx>
        <c:axId val="70484352"/>
        <c:scaling>
          <c:orientation val="minMax"/>
        </c:scaling>
        <c:axPos val="b"/>
        <c:title>
          <c:tx>
            <c:rich>
              <a:bodyPr/>
              <a:lstStyle/>
              <a:p>
                <a:pPr>
                  <a:defRPr lang="en-US"/>
                </a:pPr>
                <a:r>
                  <a:rPr lang="en-US"/>
                  <a:t>Nodes ID</a:t>
                </a:r>
              </a:p>
            </c:rich>
          </c:tx>
          <c:layout/>
        </c:title>
        <c:numFmt formatCode="General" sourceLinked="1"/>
        <c:tickLblPos val="nextTo"/>
        <c:txPr>
          <a:bodyPr/>
          <a:lstStyle/>
          <a:p>
            <a:pPr>
              <a:defRPr lang="en-US"/>
            </a:pPr>
            <a:endParaRPr lang="he-IL"/>
          </a:p>
        </c:txPr>
        <c:crossAx val="70486272"/>
        <c:crosses val="autoZero"/>
        <c:crossBetween val="midCat"/>
      </c:valAx>
      <c:valAx>
        <c:axId val="70486272"/>
        <c:scaling>
          <c:orientation val="minMax"/>
        </c:scaling>
        <c:axPos val="l"/>
        <c:majorGridlines/>
        <c:title>
          <c:tx>
            <c:rich>
              <a:bodyPr rot="-5400000" vert="horz"/>
              <a:lstStyle/>
              <a:p>
                <a:pPr>
                  <a:defRPr lang="en-US"/>
                </a:pPr>
                <a:r>
                  <a:rPr lang="en-US"/>
                  <a:t>pressure(m)</a:t>
                </a:r>
              </a:p>
            </c:rich>
          </c:tx>
          <c:layout/>
        </c:title>
        <c:numFmt formatCode="General" sourceLinked="1"/>
        <c:tickLblPos val="nextTo"/>
        <c:txPr>
          <a:bodyPr/>
          <a:lstStyle/>
          <a:p>
            <a:pPr>
              <a:defRPr lang="en-US"/>
            </a:pPr>
            <a:endParaRPr lang="he-IL"/>
          </a:p>
        </c:txPr>
        <c:crossAx val="70484352"/>
        <c:crosses val="autoZero"/>
        <c:crossBetween val="midCat"/>
      </c:valAx>
      <c:spPr>
        <a:solidFill>
          <a:schemeClr val="lt1"/>
        </a:solidFill>
        <a:ln w="25400" cap="flat" cmpd="sng" algn="ctr">
          <a:solidFill>
            <a:schemeClr val="accent1"/>
          </a:solidFill>
          <a:prstDash val="solid"/>
        </a:ln>
        <a:effectLst/>
      </c:spPr>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he-IL"/>
  <c:chart>
    <c:plotArea>
      <c:layout>
        <c:manualLayout>
          <c:layoutTarget val="inner"/>
          <c:xMode val="edge"/>
          <c:yMode val="edge"/>
          <c:x val="0.12345083787603471"/>
          <c:y val="0.10042716535433065"/>
          <c:w val="0.81996587926509301"/>
          <c:h val="0.73004822834645766"/>
        </c:manualLayout>
      </c:layout>
      <c:scatterChart>
        <c:scatterStyle val="lineMarker"/>
        <c:ser>
          <c:idx val="0"/>
          <c:order val="0"/>
          <c:spPr>
            <a:ln w="28575">
              <a:noFill/>
            </a:ln>
          </c:spPr>
          <c:xVal>
            <c:strRef>
              <c:f>Sheet1!$E$29:$E$77</c:f>
              <c:strCache>
                <c:ptCount val="49"/>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pt idx="17">
                  <c:v>p18</c:v>
                </c:pt>
                <c:pt idx="18">
                  <c:v>p19</c:v>
                </c:pt>
                <c:pt idx="19">
                  <c:v>p20</c:v>
                </c:pt>
                <c:pt idx="20">
                  <c:v>p21</c:v>
                </c:pt>
                <c:pt idx="21">
                  <c:v>p22</c:v>
                </c:pt>
                <c:pt idx="22">
                  <c:v>p23</c:v>
                </c:pt>
                <c:pt idx="23">
                  <c:v>p24</c:v>
                </c:pt>
                <c:pt idx="24">
                  <c:v>p25</c:v>
                </c:pt>
                <c:pt idx="25">
                  <c:v>p26</c:v>
                </c:pt>
                <c:pt idx="26">
                  <c:v>p27</c:v>
                </c:pt>
                <c:pt idx="27">
                  <c:v>p28</c:v>
                </c:pt>
                <c:pt idx="28">
                  <c:v>p29</c:v>
                </c:pt>
                <c:pt idx="29">
                  <c:v>p30</c:v>
                </c:pt>
                <c:pt idx="30">
                  <c:v>p31</c:v>
                </c:pt>
                <c:pt idx="31">
                  <c:v>p32</c:v>
                </c:pt>
                <c:pt idx="32">
                  <c:v>p33</c:v>
                </c:pt>
                <c:pt idx="33">
                  <c:v>p34</c:v>
                </c:pt>
                <c:pt idx="34">
                  <c:v>p35</c:v>
                </c:pt>
                <c:pt idx="35">
                  <c:v>p36</c:v>
                </c:pt>
                <c:pt idx="36">
                  <c:v>p37</c:v>
                </c:pt>
                <c:pt idx="37">
                  <c:v>p38</c:v>
                </c:pt>
                <c:pt idx="38">
                  <c:v>p39</c:v>
                </c:pt>
                <c:pt idx="39">
                  <c:v>p40</c:v>
                </c:pt>
                <c:pt idx="40">
                  <c:v>p41</c:v>
                </c:pt>
                <c:pt idx="41">
                  <c:v>p42</c:v>
                </c:pt>
                <c:pt idx="42">
                  <c:v>p43</c:v>
                </c:pt>
                <c:pt idx="43">
                  <c:v>p44</c:v>
                </c:pt>
                <c:pt idx="44">
                  <c:v>p45</c:v>
                </c:pt>
                <c:pt idx="45">
                  <c:v>p46</c:v>
                </c:pt>
                <c:pt idx="46">
                  <c:v>p47</c:v>
                </c:pt>
                <c:pt idx="47">
                  <c:v>p48</c:v>
                </c:pt>
                <c:pt idx="48">
                  <c:v>p49</c:v>
                </c:pt>
              </c:strCache>
            </c:strRef>
          </c:xVal>
          <c:yVal>
            <c:numRef>
              <c:f>Sheet1!$F$29:$F$77</c:f>
              <c:numCache>
                <c:formatCode>General</c:formatCode>
                <c:ptCount val="49"/>
                <c:pt idx="0">
                  <c:v>0.49000000000000032</c:v>
                </c:pt>
                <c:pt idx="1">
                  <c:v>0.69000000000000061</c:v>
                </c:pt>
                <c:pt idx="2">
                  <c:v>0.69000000000000061</c:v>
                </c:pt>
                <c:pt idx="3">
                  <c:v>0.70000000000000062</c:v>
                </c:pt>
                <c:pt idx="4">
                  <c:v>9.0000000000000024E-2</c:v>
                </c:pt>
                <c:pt idx="5">
                  <c:v>0.22</c:v>
                </c:pt>
                <c:pt idx="6">
                  <c:v>0.23</c:v>
                </c:pt>
                <c:pt idx="7">
                  <c:v>0.24000000000000021</c:v>
                </c:pt>
                <c:pt idx="8">
                  <c:v>0.26</c:v>
                </c:pt>
                <c:pt idx="9">
                  <c:v>0.26</c:v>
                </c:pt>
                <c:pt idx="10">
                  <c:v>0.27</c:v>
                </c:pt>
                <c:pt idx="11">
                  <c:v>0.28000000000000008</c:v>
                </c:pt>
                <c:pt idx="12">
                  <c:v>0.29000000000000031</c:v>
                </c:pt>
                <c:pt idx="13">
                  <c:v>0.30000000000000032</c:v>
                </c:pt>
                <c:pt idx="14">
                  <c:v>0.3100000000000005</c:v>
                </c:pt>
                <c:pt idx="15">
                  <c:v>0.32000000000000056</c:v>
                </c:pt>
                <c:pt idx="16">
                  <c:v>0.3100000000000005</c:v>
                </c:pt>
                <c:pt idx="17">
                  <c:v>0.30000000000000032</c:v>
                </c:pt>
                <c:pt idx="18">
                  <c:v>0.28000000000000008</c:v>
                </c:pt>
                <c:pt idx="19">
                  <c:v>0.27</c:v>
                </c:pt>
                <c:pt idx="20">
                  <c:v>0.64000000000000112</c:v>
                </c:pt>
                <c:pt idx="21">
                  <c:v>0.64000000000000112</c:v>
                </c:pt>
                <c:pt idx="22">
                  <c:v>4.0000000000000022E-2</c:v>
                </c:pt>
                <c:pt idx="23">
                  <c:v>3.0000000000000002E-2</c:v>
                </c:pt>
                <c:pt idx="24">
                  <c:v>0.61000000000000065</c:v>
                </c:pt>
                <c:pt idx="25">
                  <c:v>0.53</c:v>
                </c:pt>
                <c:pt idx="26">
                  <c:v>0.32000000000000056</c:v>
                </c:pt>
                <c:pt idx="27">
                  <c:v>0.05</c:v>
                </c:pt>
                <c:pt idx="28">
                  <c:v>0.26</c:v>
                </c:pt>
                <c:pt idx="29">
                  <c:v>0.24000000000000021</c:v>
                </c:pt>
                <c:pt idx="30">
                  <c:v>0.22</c:v>
                </c:pt>
                <c:pt idx="31">
                  <c:v>0.35000000000000031</c:v>
                </c:pt>
                <c:pt idx="32">
                  <c:v>0.32000000000000056</c:v>
                </c:pt>
                <c:pt idx="33">
                  <c:v>0.3100000000000005</c:v>
                </c:pt>
                <c:pt idx="34">
                  <c:v>0.30000000000000032</c:v>
                </c:pt>
                <c:pt idx="35">
                  <c:v>0.47000000000000008</c:v>
                </c:pt>
                <c:pt idx="36">
                  <c:v>0.3100000000000005</c:v>
                </c:pt>
                <c:pt idx="37">
                  <c:v>7.0000000000000021E-2</c:v>
                </c:pt>
                <c:pt idx="38">
                  <c:v>0.15000000000000024</c:v>
                </c:pt>
                <c:pt idx="39">
                  <c:v>0.82000000000000062</c:v>
                </c:pt>
                <c:pt idx="40">
                  <c:v>0.84000000000000064</c:v>
                </c:pt>
                <c:pt idx="41">
                  <c:v>0.64000000000000112</c:v>
                </c:pt>
                <c:pt idx="42">
                  <c:v>0.67000000000000126</c:v>
                </c:pt>
                <c:pt idx="43">
                  <c:v>1.1499999999999977</c:v>
                </c:pt>
                <c:pt idx="44">
                  <c:v>1.1499999999999977</c:v>
                </c:pt>
                <c:pt idx="45">
                  <c:v>1.1599999999999977</c:v>
                </c:pt>
                <c:pt idx="46">
                  <c:v>1.1700000000000019</c:v>
                </c:pt>
                <c:pt idx="47">
                  <c:v>1.2</c:v>
                </c:pt>
                <c:pt idx="48">
                  <c:v>1.23</c:v>
                </c:pt>
              </c:numCache>
            </c:numRef>
          </c:yVal>
        </c:ser>
        <c:axId val="71117056"/>
        <c:axId val="71127424"/>
      </c:scatterChart>
      <c:valAx>
        <c:axId val="71117056"/>
        <c:scaling>
          <c:orientation val="minMax"/>
        </c:scaling>
        <c:axPos val="b"/>
        <c:title>
          <c:tx>
            <c:rich>
              <a:bodyPr/>
              <a:lstStyle/>
              <a:p>
                <a:pPr>
                  <a:defRPr lang="en-US"/>
                </a:pPr>
                <a:r>
                  <a:rPr lang="en-US"/>
                  <a:t>NODES</a:t>
                </a:r>
                <a:r>
                  <a:rPr lang="en-US" baseline="0"/>
                  <a:t> ID</a:t>
                </a:r>
                <a:endParaRPr lang="en-US"/>
              </a:p>
            </c:rich>
          </c:tx>
          <c:layout/>
        </c:title>
        <c:tickLblPos val="nextTo"/>
        <c:txPr>
          <a:bodyPr/>
          <a:lstStyle/>
          <a:p>
            <a:pPr>
              <a:defRPr lang="en-US"/>
            </a:pPr>
            <a:endParaRPr lang="he-IL"/>
          </a:p>
        </c:txPr>
        <c:crossAx val="71127424"/>
        <c:crosses val="autoZero"/>
        <c:crossBetween val="midCat"/>
      </c:valAx>
      <c:valAx>
        <c:axId val="71127424"/>
        <c:scaling>
          <c:orientation val="minMax"/>
        </c:scaling>
        <c:axPos val="l"/>
        <c:majorGridlines/>
        <c:title>
          <c:tx>
            <c:rich>
              <a:bodyPr rot="-5400000" vert="horz"/>
              <a:lstStyle/>
              <a:p>
                <a:pPr>
                  <a:defRPr lang="en-US"/>
                </a:pPr>
                <a:r>
                  <a:rPr lang="en-US"/>
                  <a:t>VELOCITY</a:t>
                </a:r>
              </a:p>
            </c:rich>
          </c:tx>
          <c:layout/>
        </c:title>
        <c:numFmt formatCode="General" sourceLinked="1"/>
        <c:tickLblPos val="nextTo"/>
        <c:txPr>
          <a:bodyPr/>
          <a:lstStyle/>
          <a:p>
            <a:pPr>
              <a:defRPr lang="en-US"/>
            </a:pPr>
            <a:endParaRPr lang="he-IL"/>
          </a:p>
        </c:txPr>
        <c:crossAx val="71117056"/>
        <c:crosses val="autoZero"/>
        <c:crossBetween val="midCat"/>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he-IL"/>
  <c:chart>
    <c:plotArea>
      <c:layout>
        <c:manualLayout>
          <c:layoutTarget val="inner"/>
          <c:xMode val="edge"/>
          <c:yMode val="edge"/>
          <c:x val="0.11858573928258981"/>
          <c:y val="0.16251166520851529"/>
          <c:w val="0.79789348206474253"/>
          <c:h val="0.70005358705161858"/>
        </c:manualLayout>
      </c:layout>
      <c:scatterChart>
        <c:scatterStyle val="lineMarker"/>
        <c:ser>
          <c:idx val="0"/>
          <c:order val="0"/>
          <c:spPr>
            <a:ln w="28575">
              <a:noFill/>
            </a:ln>
          </c:spPr>
          <c:xVal>
            <c:numRef>
              <c:f>Sheet1!$C$4:$C$48</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43</c:v>
                </c:pt>
                <c:pt idx="42">
                  <c:v>44</c:v>
                </c:pt>
                <c:pt idx="43">
                  <c:v>45</c:v>
                </c:pt>
                <c:pt idx="44">
                  <c:v>46</c:v>
                </c:pt>
              </c:numCache>
            </c:numRef>
          </c:xVal>
          <c:yVal>
            <c:numRef>
              <c:f>Sheet1!$D$4:$D$48</c:f>
              <c:numCache>
                <c:formatCode>General</c:formatCode>
                <c:ptCount val="45"/>
                <c:pt idx="0">
                  <c:v>132.34</c:v>
                </c:pt>
                <c:pt idx="1">
                  <c:v>137.88000000000017</c:v>
                </c:pt>
                <c:pt idx="2">
                  <c:v>141.91999999999999</c:v>
                </c:pt>
                <c:pt idx="3">
                  <c:v>146.94</c:v>
                </c:pt>
                <c:pt idx="4">
                  <c:v>146.81</c:v>
                </c:pt>
                <c:pt idx="5">
                  <c:v>144.99</c:v>
                </c:pt>
                <c:pt idx="6">
                  <c:v>143.63</c:v>
                </c:pt>
                <c:pt idx="7">
                  <c:v>140.51</c:v>
                </c:pt>
                <c:pt idx="8">
                  <c:v>143.47999999999999</c:v>
                </c:pt>
                <c:pt idx="9">
                  <c:v>144.12</c:v>
                </c:pt>
                <c:pt idx="10">
                  <c:v>145.25</c:v>
                </c:pt>
                <c:pt idx="11">
                  <c:v>152.49</c:v>
                </c:pt>
                <c:pt idx="12">
                  <c:v>152.36000000000001</c:v>
                </c:pt>
                <c:pt idx="13">
                  <c:v>151.70999999999998</c:v>
                </c:pt>
                <c:pt idx="14">
                  <c:v>151.94</c:v>
                </c:pt>
                <c:pt idx="15">
                  <c:v>153.62</c:v>
                </c:pt>
                <c:pt idx="16">
                  <c:v>151.80000000000001</c:v>
                </c:pt>
                <c:pt idx="17">
                  <c:v>151.33000000000001</c:v>
                </c:pt>
                <c:pt idx="18">
                  <c:v>154.53</c:v>
                </c:pt>
                <c:pt idx="19">
                  <c:v>157.99</c:v>
                </c:pt>
                <c:pt idx="20">
                  <c:v>155.18</c:v>
                </c:pt>
                <c:pt idx="21">
                  <c:v>150.85000000000016</c:v>
                </c:pt>
                <c:pt idx="22">
                  <c:v>151.04</c:v>
                </c:pt>
                <c:pt idx="23">
                  <c:v>151.03</c:v>
                </c:pt>
                <c:pt idx="24">
                  <c:v>158.69999999999999</c:v>
                </c:pt>
                <c:pt idx="25">
                  <c:v>162.97999999999999</c:v>
                </c:pt>
                <c:pt idx="26">
                  <c:v>165.9</c:v>
                </c:pt>
                <c:pt idx="27">
                  <c:v>171.26</c:v>
                </c:pt>
                <c:pt idx="28">
                  <c:v>173.03</c:v>
                </c:pt>
                <c:pt idx="29">
                  <c:v>174.17</c:v>
                </c:pt>
                <c:pt idx="30">
                  <c:v>169.64</c:v>
                </c:pt>
                <c:pt idx="31">
                  <c:v>162.08000000000001</c:v>
                </c:pt>
                <c:pt idx="32">
                  <c:v>159.93</c:v>
                </c:pt>
                <c:pt idx="33">
                  <c:v>159.4</c:v>
                </c:pt>
                <c:pt idx="34">
                  <c:v>163.26999999999998</c:v>
                </c:pt>
                <c:pt idx="35">
                  <c:v>158.5</c:v>
                </c:pt>
                <c:pt idx="36">
                  <c:v>175.25</c:v>
                </c:pt>
                <c:pt idx="37">
                  <c:v>179.92000000000004</c:v>
                </c:pt>
                <c:pt idx="38">
                  <c:v>182.39000000000001</c:v>
                </c:pt>
                <c:pt idx="39">
                  <c:v>183.35000000000016</c:v>
                </c:pt>
                <c:pt idx="40">
                  <c:v>191.22</c:v>
                </c:pt>
                <c:pt idx="41">
                  <c:v>176.7</c:v>
                </c:pt>
                <c:pt idx="42">
                  <c:v>182.83</c:v>
                </c:pt>
                <c:pt idx="43">
                  <c:v>180.46</c:v>
                </c:pt>
                <c:pt idx="44">
                  <c:v>185.3</c:v>
                </c:pt>
              </c:numCache>
            </c:numRef>
          </c:yVal>
        </c:ser>
        <c:axId val="71160192"/>
        <c:axId val="71162112"/>
      </c:scatterChart>
      <c:valAx>
        <c:axId val="71160192"/>
        <c:scaling>
          <c:orientation val="minMax"/>
        </c:scaling>
        <c:axPos val="b"/>
        <c:title>
          <c:tx>
            <c:rich>
              <a:bodyPr/>
              <a:lstStyle/>
              <a:p>
                <a:pPr>
                  <a:defRPr lang="en-US"/>
                </a:pPr>
                <a:r>
                  <a:rPr lang="en-US"/>
                  <a:t>Nodes</a:t>
                </a:r>
                <a:r>
                  <a:rPr lang="en-US" baseline="0"/>
                  <a:t> ID</a:t>
                </a:r>
                <a:endParaRPr lang="en-US"/>
              </a:p>
            </c:rich>
          </c:tx>
          <c:layout/>
        </c:title>
        <c:numFmt formatCode="General" sourceLinked="1"/>
        <c:tickLblPos val="nextTo"/>
        <c:txPr>
          <a:bodyPr/>
          <a:lstStyle/>
          <a:p>
            <a:pPr>
              <a:defRPr lang="en-US"/>
            </a:pPr>
            <a:endParaRPr lang="he-IL"/>
          </a:p>
        </c:txPr>
        <c:crossAx val="71162112"/>
        <c:crosses val="autoZero"/>
        <c:crossBetween val="midCat"/>
      </c:valAx>
      <c:valAx>
        <c:axId val="71162112"/>
        <c:scaling>
          <c:orientation val="minMax"/>
        </c:scaling>
        <c:axPos val="l"/>
        <c:majorGridlines/>
        <c:title>
          <c:tx>
            <c:rich>
              <a:bodyPr rot="-5400000" vert="horz"/>
              <a:lstStyle/>
              <a:p>
                <a:pPr>
                  <a:defRPr lang="en-US"/>
                </a:pPr>
                <a:r>
                  <a:rPr lang="en-US"/>
                  <a:t>Pressure</a:t>
                </a:r>
              </a:p>
            </c:rich>
          </c:tx>
          <c:layout/>
        </c:title>
        <c:numFmt formatCode="General" sourceLinked="1"/>
        <c:tickLblPos val="nextTo"/>
        <c:txPr>
          <a:bodyPr/>
          <a:lstStyle/>
          <a:p>
            <a:pPr>
              <a:defRPr lang="en-US"/>
            </a:pPr>
            <a:endParaRPr lang="he-IL"/>
          </a:p>
        </c:txPr>
        <c:crossAx val="71160192"/>
        <c:crosses val="autoZero"/>
        <c:crossBetween val="midCat"/>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he-IL"/>
  <c:chart>
    <c:plotArea>
      <c:layout>
        <c:manualLayout>
          <c:layoutTarget val="inner"/>
          <c:xMode val="edge"/>
          <c:yMode val="edge"/>
          <c:x val="0.15040507436570441"/>
          <c:y val="0.16251166520851529"/>
          <c:w val="0.80496303587051621"/>
          <c:h val="0.70005358705161858"/>
        </c:manualLayout>
      </c:layout>
      <c:scatterChart>
        <c:scatterStyle val="lineMarker"/>
        <c:ser>
          <c:idx val="0"/>
          <c:order val="0"/>
          <c:spPr>
            <a:ln w="28575">
              <a:noFill/>
            </a:ln>
          </c:spPr>
          <c:xVal>
            <c:strRef>
              <c:f>Sheet1!$P$7:$P$55</c:f>
              <c:strCache>
                <c:ptCount val="49"/>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pt idx="17">
                  <c:v>p18</c:v>
                </c:pt>
                <c:pt idx="18">
                  <c:v>p19</c:v>
                </c:pt>
                <c:pt idx="19">
                  <c:v>p20</c:v>
                </c:pt>
                <c:pt idx="20">
                  <c:v>p21</c:v>
                </c:pt>
                <c:pt idx="21">
                  <c:v>p22</c:v>
                </c:pt>
                <c:pt idx="22">
                  <c:v>p23</c:v>
                </c:pt>
                <c:pt idx="23">
                  <c:v>p24</c:v>
                </c:pt>
                <c:pt idx="24">
                  <c:v>p25</c:v>
                </c:pt>
                <c:pt idx="25">
                  <c:v>p26</c:v>
                </c:pt>
                <c:pt idx="26">
                  <c:v>p27</c:v>
                </c:pt>
                <c:pt idx="27">
                  <c:v>p28</c:v>
                </c:pt>
                <c:pt idx="28">
                  <c:v>p29</c:v>
                </c:pt>
                <c:pt idx="29">
                  <c:v>p30</c:v>
                </c:pt>
                <c:pt idx="30">
                  <c:v>p31</c:v>
                </c:pt>
                <c:pt idx="31">
                  <c:v>p32</c:v>
                </c:pt>
                <c:pt idx="32">
                  <c:v>p33</c:v>
                </c:pt>
                <c:pt idx="33">
                  <c:v>p34</c:v>
                </c:pt>
                <c:pt idx="34">
                  <c:v>p35</c:v>
                </c:pt>
                <c:pt idx="35">
                  <c:v>p36</c:v>
                </c:pt>
                <c:pt idx="36">
                  <c:v>p37</c:v>
                </c:pt>
                <c:pt idx="37">
                  <c:v>p38</c:v>
                </c:pt>
                <c:pt idx="38">
                  <c:v>p39</c:v>
                </c:pt>
                <c:pt idx="39">
                  <c:v>p40</c:v>
                </c:pt>
                <c:pt idx="40">
                  <c:v>p41</c:v>
                </c:pt>
                <c:pt idx="41">
                  <c:v>p42</c:v>
                </c:pt>
                <c:pt idx="42">
                  <c:v>p43</c:v>
                </c:pt>
                <c:pt idx="43">
                  <c:v>p44</c:v>
                </c:pt>
                <c:pt idx="44">
                  <c:v>p45</c:v>
                </c:pt>
                <c:pt idx="45">
                  <c:v>p46</c:v>
                </c:pt>
                <c:pt idx="46">
                  <c:v>p47</c:v>
                </c:pt>
                <c:pt idx="47">
                  <c:v>p48</c:v>
                </c:pt>
                <c:pt idx="48">
                  <c:v>p49</c:v>
                </c:pt>
              </c:strCache>
            </c:strRef>
          </c:xVal>
          <c:yVal>
            <c:numRef>
              <c:f>Sheet1!$Q$7:$Q$55</c:f>
              <c:numCache>
                <c:formatCode>General</c:formatCode>
                <c:ptCount val="49"/>
                <c:pt idx="0">
                  <c:v>0.27</c:v>
                </c:pt>
                <c:pt idx="1">
                  <c:v>0.38000000000000039</c:v>
                </c:pt>
                <c:pt idx="2">
                  <c:v>0.4</c:v>
                </c:pt>
                <c:pt idx="3">
                  <c:v>0.41000000000000031</c:v>
                </c:pt>
                <c:pt idx="4">
                  <c:v>4.0000000000000022E-2</c:v>
                </c:pt>
                <c:pt idx="5">
                  <c:v>0.11</c:v>
                </c:pt>
                <c:pt idx="6">
                  <c:v>0.13</c:v>
                </c:pt>
                <c:pt idx="7">
                  <c:v>0.15000000000000016</c:v>
                </c:pt>
                <c:pt idx="8">
                  <c:v>0.18000000000000016</c:v>
                </c:pt>
                <c:pt idx="9">
                  <c:v>0.2</c:v>
                </c:pt>
                <c:pt idx="10">
                  <c:v>0.21000000000000016</c:v>
                </c:pt>
                <c:pt idx="11">
                  <c:v>0.22</c:v>
                </c:pt>
                <c:pt idx="12">
                  <c:v>0.25</c:v>
                </c:pt>
                <c:pt idx="13">
                  <c:v>0.27</c:v>
                </c:pt>
                <c:pt idx="14">
                  <c:v>0.29000000000000031</c:v>
                </c:pt>
                <c:pt idx="15">
                  <c:v>0.30000000000000032</c:v>
                </c:pt>
                <c:pt idx="16">
                  <c:v>0.34</c:v>
                </c:pt>
                <c:pt idx="17">
                  <c:v>0.31000000000000033</c:v>
                </c:pt>
                <c:pt idx="18">
                  <c:v>0.28000000000000008</c:v>
                </c:pt>
                <c:pt idx="19">
                  <c:v>0.26</c:v>
                </c:pt>
                <c:pt idx="20">
                  <c:v>0.43000000000000033</c:v>
                </c:pt>
                <c:pt idx="21">
                  <c:v>0.42000000000000032</c:v>
                </c:pt>
                <c:pt idx="22">
                  <c:v>7.0000000000000021E-2</c:v>
                </c:pt>
                <c:pt idx="23">
                  <c:v>0.05</c:v>
                </c:pt>
                <c:pt idx="24">
                  <c:v>0.37000000000000033</c:v>
                </c:pt>
                <c:pt idx="25">
                  <c:v>0.3200000000000004</c:v>
                </c:pt>
                <c:pt idx="26">
                  <c:v>0.56999999999999995</c:v>
                </c:pt>
                <c:pt idx="27">
                  <c:v>0.1</c:v>
                </c:pt>
                <c:pt idx="28">
                  <c:v>0.46</c:v>
                </c:pt>
                <c:pt idx="29">
                  <c:v>0.43000000000000033</c:v>
                </c:pt>
                <c:pt idx="30">
                  <c:v>0.4</c:v>
                </c:pt>
                <c:pt idx="31">
                  <c:v>0.62000000000000066</c:v>
                </c:pt>
                <c:pt idx="32">
                  <c:v>0.56999999999999995</c:v>
                </c:pt>
                <c:pt idx="33">
                  <c:v>0.56999999999999995</c:v>
                </c:pt>
                <c:pt idx="34">
                  <c:v>0.54</c:v>
                </c:pt>
                <c:pt idx="35">
                  <c:v>0.85000000000000064</c:v>
                </c:pt>
                <c:pt idx="36">
                  <c:v>0.55000000000000004</c:v>
                </c:pt>
                <c:pt idx="37">
                  <c:v>0.13</c:v>
                </c:pt>
                <c:pt idx="38">
                  <c:v>0.28000000000000008</c:v>
                </c:pt>
                <c:pt idx="39">
                  <c:v>0.86000000000000065</c:v>
                </c:pt>
                <c:pt idx="40">
                  <c:v>0.89</c:v>
                </c:pt>
                <c:pt idx="41">
                  <c:v>0.65000000000000091</c:v>
                </c:pt>
                <c:pt idx="42">
                  <c:v>0.69000000000000061</c:v>
                </c:pt>
                <c:pt idx="43">
                  <c:v>1.22</c:v>
                </c:pt>
                <c:pt idx="44">
                  <c:v>1.23</c:v>
                </c:pt>
                <c:pt idx="45">
                  <c:v>1.24</c:v>
                </c:pt>
                <c:pt idx="46">
                  <c:v>1.26</c:v>
                </c:pt>
                <c:pt idx="47">
                  <c:v>1.31</c:v>
                </c:pt>
                <c:pt idx="48">
                  <c:v>1.36</c:v>
                </c:pt>
              </c:numCache>
            </c:numRef>
          </c:yVal>
        </c:ser>
        <c:axId val="67384832"/>
        <c:axId val="67386752"/>
      </c:scatterChart>
      <c:valAx>
        <c:axId val="67384832"/>
        <c:scaling>
          <c:orientation val="minMax"/>
        </c:scaling>
        <c:axPos val="b"/>
        <c:title>
          <c:tx>
            <c:rich>
              <a:bodyPr/>
              <a:lstStyle/>
              <a:p>
                <a:pPr>
                  <a:defRPr lang="en-US"/>
                </a:pPr>
                <a:r>
                  <a:rPr lang="en-US" dirty="0"/>
                  <a:t>LINK</a:t>
                </a:r>
                <a:r>
                  <a:rPr lang="en-US" baseline="0" dirty="0"/>
                  <a:t> ID</a:t>
                </a:r>
                <a:endParaRPr lang="en-US" dirty="0"/>
              </a:p>
            </c:rich>
          </c:tx>
          <c:layout/>
        </c:title>
        <c:tickLblPos val="nextTo"/>
        <c:txPr>
          <a:bodyPr/>
          <a:lstStyle/>
          <a:p>
            <a:pPr>
              <a:defRPr lang="en-US"/>
            </a:pPr>
            <a:endParaRPr lang="he-IL"/>
          </a:p>
        </c:txPr>
        <c:crossAx val="67386752"/>
        <c:crosses val="autoZero"/>
        <c:crossBetween val="midCat"/>
      </c:valAx>
      <c:valAx>
        <c:axId val="67386752"/>
        <c:scaling>
          <c:orientation val="minMax"/>
        </c:scaling>
        <c:axPos val="l"/>
        <c:majorGridlines/>
        <c:title>
          <c:tx>
            <c:rich>
              <a:bodyPr rot="-5400000" vert="horz"/>
              <a:lstStyle/>
              <a:p>
                <a:pPr>
                  <a:defRPr lang="en-US"/>
                </a:pPr>
                <a:r>
                  <a:rPr lang="en-US"/>
                  <a:t>Velocity</a:t>
                </a:r>
              </a:p>
            </c:rich>
          </c:tx>
          <c:layout>
            <c:manualLayout>
              <c:xMode val="edge"/>
              <c:yMode val="edge"/>
              <c:x val="3.0555555555555582E-2"/>
              <c:y val="0.38514253426655032"/>
            </c:manualLayout>
          </c:layout>
        </c:title>
        <c:numFmt formatCode="General" sourceLinked="1"/>
        <c:tickLblPos val="nextTo"/>
        <c:txPr>
          <a:bodyPr/>
          <a:lstStyle/>
          <a:p>
            <a:pPr>
              <a:defRPr lang="en-US"/>
            </a:pPr>
            <a:endParaRPr lang="he-IL"/>
          </a:p>
        </c:txPr>
        <c:crossAx val="67384832"/>
        <c:crosses val="autoZero"/>
        <c:crossBetween val="midCat"/>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19" name="Footer Placeholder 18"/>
          <p:cNvSpPr>
            <a:spLocks noGrp="1"/>
          </p:cNvSpPr>
          <p:nvPr>
            <p:ph type="ftr" sz="quarter" idx="11"/>
          </p:nvPr>
        </p:nvSpPr>
        <p:spPr/>
        <p:txBody>
          <a:bodyPr/>
          <a:lstStyle/>
          <a:p>
            <a:endParaRPr lang="he-IL"/>
          </a:p>
        </p:txBody>
      </p:sp>
      <p:sp>
        <p:nvSpPr>
          <p:cNvPr id="27" name="Slide Number Placeholder 26"/>
          <p:cNvSpPr>
            <a:spLocks noGrp="1"/>
          </p:cNvSpPr>
          <p:nvPr>
            <p:ph type="sldNum" sz="quarter" idx="12"/>
          </p:nvPr>
        </p:nvSpPr>
        <p:spPr/>
        <p:txBody>
          <a:bodyPr/>
          <a:lstStyle/>
          <a:p>
            <a:fld id="{A38CC8CD-1FF4-4A5C-9078-1F317088B29E}"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8CC8CD-1FF4-4A5C-9078-1F317088B29E}"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8CC8CD-1FF4-4A5C-9078-1F317088B29E}"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8CC8CD-1FF4-4A5C-9078-1F317088B29E}"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8CC8CD-1FF4-4A5C-9078-1F317088B29E}"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38CC8CD-1FF4-4A5C-9078-1F317088B29E}"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38CC8CD-1FF4-4A5C-9078-1F317088B29E}"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A38CC8CD-1FF4-4A5C-9078-1F317088B29E}"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A38CC8CD-1FF4-4A5C-9078-1F317088B29E}"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38CC8CD-1FF4-4A5C-9078-1F317088B29E}"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DE8FE3-3253-4178-A72B-0DE17AB7AFD1}" type="datetimeFigureOut">
              <a:rPr lang="he-IL" smtClean="0"/>
              <a:pPr/>
              <a:t>כ"ב/אייר/תשע"א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xfrm>
            <a:off x="8077200" y="6356350"/>
            <a:ext cx="609600" cy="365125"/>
          </a:xfrm>
        </p:spPr>
        <p:txBody>
          <a:bodyPr/>
          <a:lstStyle/>
          <a:p>
            <a:fld id="{A38CC8CD-1FF4-4A5C-9078-1F317088B29E}" type="slidenum">
              <a:rPr lang="he-IL" smtClean="0"/>
              <a:pPr/>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DE8FE3-3253-4178-A72B-0DE17AB7AFD1}" type="datetimeFigureOut">
              <a:rPr lang="he-IL" smtClean="0"/>
              <a:pPr/>
              <a:t>כ"ב/אייר/תשע"א</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8CC8CD-1FF4-4A5C-9078-1F317088B29E}" type="slidenum">
              <a:rPr lang="he-IL" smtClean="0"/>
              <a:pPr/>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ajah.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214422"/>
            <a:ext cx="8396318" cy="2143140"/>
          </a:xfrm>
        </p:spPr>
        <p:txBody>
          <a:bodyPr>
            <a:normAutofit fontScale="90000"/>
          </a:bodyPr>
          <a:lstStyle/>
          <a:p>
            <a:pPr algn="ct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22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2200" i="1"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1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a:t>
            </a:r>
            <a:r>
              <a:rPr lang="en-US" sz="3100" i="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Najah</a:t>
            </a:r>
            <a:r>
              <a:rPr lang="en-US" sz="31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National University</a:t>
            </a:r>
            <a:br>
              <a:rPr lang="en-US" sz="31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31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Faculty of Engineering</a:t>
            </a:r>
            <a:br>
              <a:rPr lang="en-US" sz="31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31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Civil Engineering Department </a:t>
            </a:r>
            <a:br>
              <a:rPr lang="en-US" sz="31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3100" dirty="0" smtClean="0">
                <a:solidFill>
                  <a:schemeClr val="bg1"/>
                </a:solidFill>
              </a:rPr>
              <a:t/>
            </a:r>
            <a:br>
              <a:rPr lang="en-US" sz="3100" dirty="0" smtClean="0">
                <a:solidFill>
                  <a:schemeClr val="bg1"/>
                </a:solidFill>
              </a:rPr>
            </a:br>
            <a:r>
              <a:rPr lang="en-US" sz="3100" dirty="0" smtClean="0">
                <a:solidFill>
                  <a:schemeClr val="bg1"/>
                </a:solidFill>
                <a:latin typeface="Times New Roman" pitchFamily="18" charset="0"/>
                <a:cs typeface="Times New Roman" pitchFamily="18" charset="0"/>
              </a:rPr>
              <a:t> </a:t>
            </a:r>
            <a:r>
              <a:rPr lang="en-US" sz="3100" b="0" dirty="0" smtClean="0">
                <a:solidFill>
                  <a:schemeClr val="bg1"/>
                </a:solidFill>
                <a:latin typeface="Times New Roman" pitchFamily="18" charset="0"/>
                <a:cs typeface="Times New Roman" pitchFamily="18" charset="0"/>
              </a:rPr>
              <a:t>Graduation Project </a:t>
            </a:r>
            <a:br>
              <a:rPr lang="en-US" sz="3100" b="0" dirty="0" smtClean="0">
                <a:solidFill>
                  <a:schemeClr val="bg1"/>
                </a:solidFill>
                <a:latin typeface="Times New Roman" pitchFamily="18" charset="0"/>
                <a:cs typeface="Times New Roman" pitchFamily="18" charset="0"/>
              </a:rPr>
            </a:br>
            <a:r>
              <a:rPr lang="en-US" sz="3100" b="0" dirty="0" smtClean="0">
                <a:solidFill>
                  <a:schemeClr val="bg1"/>
                </a:solidFill>
                <a:latin typeface="Times New Roman" pitchFamily="18" charset="0"/>
                <a:cs typeface="Times New Roman" pitchFamily="18" charset="0"/>
              </a:rPr>
              <a:t>Hydraulic Study and Water Distribution Network and Sewer Design for </a:t>
            </a:r>
            <a:r>
              <a:rPr lang="en-US" sz="3100" b="0" dirty="0" err="1" smtClean="0">
                <a:solidFill>
                  <a:schemeClr val="bg1"/>
                </a:solidFill>
                <a:latin typeface="Times New Roman" pitchFamily="18" charset="0"/>
                <a:cs typeface="Times New Roman" pitchFamily="18" charset="0"/>
              </a:rPr>
              <a:t>Zawata</a:t>
            </a:r>
            <a:r>
              <a:rPr lang="en-US" sz="3100" b="0" dirty="0" smtClean="0">
                <a:solidFill>
                  <a:schemeClr val="bg1"/>
                </a:solidFill>
                <a:latin typeface="Times New Roman" pitchFamily="18" charset="0"/>
                <a:cs typeface="Times New Roman" pitchFamily="18" charset="0"/>
              </a:rPr>
              <a:t> Village</a:t>
            </a:r>
            <a:r>
              <a:rPr lang="en-US" sz="3100" b="0" dirty="0" smtClean="0">
                <a:solidFill>
                  <a:schemeClr val="bg1"/>
                </a:solidFill>
              </a:rPr>
              <a:t> </a:t>
            </a:r>
            <a:r>
              <a:rPr lang="en-US" sz="2200" dirty="0" smtClean="0">
                <a:solidFill>
                  <a:schemeClr val="bg1"/>
                </a:solidFill>
              </a:rPr>
              <a:t/>
            </a:r>
            <a:br>
              <a:rPr lang="en-US" sz="2200" dirty="0" smtClean="0">
                <a:solidFill>
                  <a:schemeClr val="bg1"/>
                </a:solidFill>
              </a:rPr>
            </a:br>
            <a:endParaRPr lang="he-IL" sz="2200" dirty="0">
              <a:solidFill>
                <a:schemeClr val="bg1"/>
              </a:solidFill>
            </a:endParaRPr>
          </a:p>
        </p:txBody>
      </p:sp>
      <p:sp>
        <p:nvSpPr>
          <p:cNvPr id="3" name="Subtitle 2"/>
          <p:cNvSpPr>
            <a:spLocks noGrp="1"/>
          </p:cNvSpPr>
          <p:nvPr>
            <p:ph type="subTitle" idx="1"/>
          </p:nvPr>
        </p:nvSpPr>
        <p:spPr>
          <a:xfrm>
            <a:off x="533400" y="3571876"/>
            <a:ext cx="7854696" cy="2786082"/>
          </a:xfrm>
        </p:spPr>
        <p:txBody>
          <a:bodyPr>
            <a:normAutofit lnSpcReduction="10000"/>
          </a:bodyPr>
          <a:lstStyle/>
          <a:p>
            <a:pPr algn="ctr"/>
            <a:r>
              <a:rPr lang="en-US" dirty="0" smtClean="0">
                <a:solidFill>
                  <a:schemeClr val="bg1"/>
                </a:solidFill>
                <a:latin typeface="Times New Roman" pitchFamily="18" charset="0"/>
                <a:cs typeface="Times New Roman" pitchFamily="18" charset="0"/>
              </a:rPr>
              <a:t>Prepared By</a:t>
            </a:r>
          </a:p>
          <a:p>
            <a:pPr algn="ctr"/>
            <a:r>
              <a:rPr lang="en-US" dirty="0" err="1" smtClean="0">
                <a:solidFill>
                  <a:schemeClr val="bg1"/>
                </a:solidFill>
                <a:latin typeface="Times New Roman" pitchFamily="18" charset="0"/>
                <a:cs typeface="Times New Roman" pitchFamily="18" charset="0"/>
              </a:rPr>
              <a:t>Abeer</a:t>
            </a:r>
            <a:r>
              <a:rPr lang="en-US" dirty="0" smtClean="0">
                <a:solidFill>
                  <a:schemeClr val="bg1"/>
                </a:solidFill>
                <a:latin typeface="Times New Roman" pitchFamily="18" charset="0"/>
                <a:cs typeface="Times New Roman" pitchFamily="18" charset="0"/>
              </a:rPr>
              <a:t> Mohammed                        Ala' </a:t>
            </a:r>
            <a:r>
              <a:rPr lang="en-US" dirty="0" err="1" smtClean="0">
                <a:solidFill>
                  <a:schemeClr val="bg1"/>
                </a:solidFill>
                <a:latin typeface="Times New Roman" pitchFamily="18" charset="0"/>
                <a:cs typeface="Times New Roman" pitchFamily="18" charset="0"/>
              </a:rPr>
              <a:t>Snober</a:t>
            </a:r>
            <a:endParaRPr lang="en-US" dirty="0" smtClean="0">
              <a:solidFill>
                <a:schemeClr val="bg1"/>
              </a:solidFill>
              <a:latin typeface="Times New Roman" pitchFamily="18" charset="0"/>
              <a:cs typeface="Times New Roman" pitchFamily="18" charset="0"/>
            </a:endParaRPr>
          </a:p>
          <a:p>
            <a:pPr algn="ctr" rtl="0"/>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Suhad</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Dwaikat</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Wajeha</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Ma'ani</a:t>
            </a:r>
            <a:endParaRPr lang="en-US" dirty="0" smtClean="0">
              <a:solidFill>
                <a:schemeClr val="bg1"/>
              </a:solidFill>
              <a:latin typeface="Times New Roman" pitchFamily="18" charset="0"/>
              <a:cs typeface="Times New Roman" pitchFamily="18" charset="0"/>
            </a:endParaRPr>
          </a:p>
          <a:p>
            <a:pPr algn="ctr" rtl="0"/>
            <a:endParaRPr lang="en-US" dirty="0" smtClean="0">
              <a:solidFill>
                <a:schemeClr val="bg1"/>
              </a:solidFill>
              <a:latin typeface="Times New Roman" pitchFamily="18" charset="0"/>
              <a:cs typeface="Times New Roman" pitchFamily="18" charset="0"/>
            </a:endParaRPr>
          </a:p>
          <a:p>
            <a:pPr algn="ctr" rtl="0"/>
            <a:r>
              <a:rPr lang="en-US" dirty="0" smtClean="0">
                <a:solidFill>
                  <a:schemeClr val="bg1"/>
                </a:solidFill>
                <a:latin typeface="Times New Roman" pitchFamily="18" charset="0"/>
                <a:cs typeface="Times New Roman" pitchFamily="18" charset="0"/>
              </a:rPr>
              <a:t>Submitted to</a:t>
            </a:r>
          </a:p>
          <a:p>
            <a:pPr algn="ctr" rtl="0"/>
            <a:r>
              <a:rPr lang="en-US" dirty="0" smtClean="0">
                <a:solidFill>
                  <a:schemeClr val="bg1"/>
                </a:solidFill>
                <a:latin typeface="Times New Roman" pitchFamily="18" charset="0"/>
                <a:cs typeface="Times New Roman" pitchFamily="18" charset="0"/>
              </a:rPr>
              <a:t>Dr. </a:t>
            </a:r>
            <a:r>
              <a:rPr lang="en-US" dirty="0" err="1" smtClean="0">
                <a:solidFill>
                  <a:schemeClr val="bg1"/>
                </a:solidFill>
                <a:latin typeface="Times New Roman" pitchFamily="18" charset="0"/>
                <a:cs typeface="Times New Roman" pitchFamily="18" charset="0"/>
              </a:rPr>
              <a:t>Amal</a:t>
            </a:r>
            <a:r>
              <a:rPr lang="en-US" dirty="0" smtClean="0">
                <a:solidFill>
                  <a:schemeClr val="bg1"/>
                </a:solidFill>
                <a:latin typeface="Times New Roman" pitchFamily="18" charset="0"/>
                <a:cs typeface="Times New Roman" pitchFamily="18" charset="0"/>
              </a:rPr>
              <a:t> Al-</a:t>
            </a:r>
            <a:r>
              <a:rPr lang="en-US" dirty="0" err="1" smtClean="0">
                <a:solidFill>
                  <a:schemeClr val="bg1"/>
                </a:solidFill>
                <a:latin typeface="Times New Roman" pitchFamily="18" charset="0"/>
                <a:cs typeface="Times New Roman" pitchFamily="18" charset="0"/>
              </a:rPr>
              <a:t>hudhud</a:t>
            </a:r>
            <a:endParaRPr lang="en-US" dirty="0" smtClean="0">
              <a:solidFill>
                <a:schemeClr val="bg1"/>
              </a:solidFill>
              <a:latin typeface="Times New Roman" pitchFamily="18" charset="0"/>
              <a:cs typeface="Times New Roman" pitchFamily="18" charset="0"/>
            </a:endParaRPr>
          </a:p>
          <a:p>
            <a:pPr algn="ctr" rtl="0"/>
            <a:endParaRPr lang="en-US" dirty="0" smtClean="0">
              <a:solidFill>
                <a:schemeClr val="bg1"/>
              </a:solidFill>
              <a:latin typeface="Times New Roman" pitchFamily="18" charset="0"/>
              <a:cs typeface="Times New Roman" pitchFamily="18" charset="0"/>
            </a:endParaRPr>
          </a:p>
          <a:p>
            <a:pPr algn="ctr" rtl="0"/>
            <a:endParaRPr lang="he-IL" dirty="0">
              <a:solidFill>
                <a:schemeClr val="bg1"/>
              </a:solidFill>
              <a:latin typeface="Times New Roman" pitchFamily="18" charset="0"/>
              <a:cs typeface="Times New Roman" pitchFamily="18" charset="0"/>
            </a:endParaRPr>
          </a:p>
        </p:txBody>
      </p:sp>
      <p:pic>
        <p:nvPicPr>
          <p:cNvPr id="4" name="Picture 3" descr="http://zajel.najah.edu/login2/logo.gif">
            <a:hlinkClick r:id="rId2"/>
          </p:cNvPr>
          <p:cNvPicPr/>
          <p:nvPr/>
        </p:nvPicPr>
        <p:blipFill>
          <a:blip r:embed="rId3"/>
          <a:srcRect/>
          <a:stretch>
            <a:fillRect/>
          </a:stretch>
        </p:blipFill>
        <p:spPr bwMode="auto">
          <a:xfrm>
            <a:off x="7429520" y="0"/>
            <a:ext cx="1371600" cy="1371600"/>
          </a:xfrm>
          <a:prstGeom prst="rect">
            <a:avLst/>
          </a:prstGeom>
          <a:noFill/>
          <a:ln w="9525">
            <a:noFill/>
            <a:miter lim="800000"/>
            <a:headEnd/>
            <a:tailEnd/>
          </a:ln>
        </p:spPr>
      </p:pic>
      <p:pic>
        <p:nvPicPr>
          <p:cNvPr id="5" name="Picture 4" descr="http://zajel.najah.edu/login2/logo.gif">
            <a:hlinkClick r:id="rId2"/>
          </p:cNvPr>
          <p:cNvPicPr/>
          <p:nvPr/>
        </p:nvPicPr>
        <p:blipFill>
          <a:blip r:embed="rId3"/>
          <a:srcRect/>
          <a:stretch>
            <a:fillRect/>
          </a:stretch>
        </p:blipFill>
        <p:spPr bwMode="auto">
          <a:xfrm>
            <a:off x="500034" y="0"/>
            <a:ext cx="13716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142984"/>
            <a:ext cx="8229600" cy="653210"/>
          </a:xfrm>
        </p:spPr>
        <p:txBody>
          <a:bodyPr>
            <a:normAutofit fontScale="90000"/>
          </a:bodyPr>
          <a:lstStyle/>
          <a:p>
            <a:pPr rtl="0"/>
            <a:r>
              <a:rPr lang="en-US" sz="4400" b="1" dirty="0" smtClean="0">
                <a:solidFill>
                  <a:schemeClr val="accent2">
                    <a:lumMod val="50000"/>
                  </a:schemeClr>
                </a:solidFill>
                <a:latin typeface="Times New Roman" pitchFamily="18" charset="0"/>
                <a:cs typeface="Times New Roman" pitchFamily="18" charset="0"/>
              </a:rPr>
              <a:t>Existing steady state .</a:t>
            </a:r>
            <a:r>
              <a:rPr lang="en-US" sz="5400" dirty="0" smtClean="0">
                <a:solidFill>
                  <a:schemeClr val="accent1"/>
                </a:solidFill>
                <a:latin typeface="Times New Roman" pitchFamily="18" charset="0"/>
                <a:cs typeface="Times New Roman" pitchFamily="18" charset="0"/>
              </a:rPr>
              <a:t/>
            </a:r>
            <a:br>
              <a:rPr lang="en-US" sz="5400" dirty="0" smtClean="0">
                <a:solidFill>
                  <a:schemeClr val="accent1"/>
                </a:solidFill>
                <a:latin typeface="Times New Roman" pitchFamily="18" charset="0"/>
                <a:cs typeface="Times New Roman" pitchFamily="18" charset="0"/>
              </a:rPr>
            </a:br>
            <a:endParaRPr lang="he-IL" dirty="0"/>
          </a:p>
        </p:txBody>
      </p:sp>
      <p:sp>
        <p:nvSpPr>
          <p:cNvPr id="3" name="Content Placeholder 2"/>
          <p:cNvSpPr>
            <a:spLocks noGrp="1"/>
          </p:cNvSpPr>
          <p:nvPr>
            <p:ph idx="1"/>
          </p:nvPr>
        </p:nvSpPr>
        <p:spPr>
          <a:xfrm>
            <a:off x="428596" y="1357298"/>
            <a:ext cx="8229600" cy="4389120"/>
          </a:xfrm>
        </p:spPr>
        <p:txBody>
          <a:bodyPr/>
          <a:lstStyle/>
          <a:p>
            <a:pPr algn="l" rtl="0"/>
            <a:r>
              <a:rPr lang="en-US" sz="2800" dirty="0" smtClean="0">
                <a:latin typeface="Times New Roman" pitchFamily="18" charset="0"/>
                <a:cs typeface="Times New Roman" pitchFamily="18" charset="0"/>
              </a:rPr>
              <a:t>According to the pressure there is no negative pressure , the highest pressure was 193.4 m and the lowest pressure was 133 m.</a:t>
            </a:r>
          </a:p>
          <a:p>
            <a:pPr algn="l" rtl="0"/>
            <a:endParaRPr lang="en-US" sz="2800" dirty="0" smtClean="0">
              <a:latin typeface="Times New Roman" pitchFamily="18" charset="0"/>
              <a:cs typeface="Times New Roman" pitchFamily="18" charset="0"/>
            </a:endParaRPr>
          </a:p>
        </p:txBody>
      </p:sp>
      <p:graphicFrame>
        <p:nvGraphicFramePr>
          <p:cNvPr id="4" name="Chart 3"/>
          <p:cNvGraphicFramePr/>
          <p:nvPr/>
        </p:nvGraphicFramePr>
        <p:xfrm>
          <a:off x="1571604" y="2428868"/>
          <a:ext cx="5791200" cy="40385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rtl="0"/>
            <a:r>
              <a:rPr lang="en-US" dirty="0" smtClean="0">
                <a:latin typeface="Times New Roman" pitchFamily="18" charset="0"/>
                <a:cs typeface="Times New Roman" pitchFamily="18" charset="0"/>
              </a:rPr>
              <a:t>According to the velocity, the results were within the range (0.2-3) m/sec ,there is no velocity above 3 m²/sec but there are velocities below .2 m/sec in some pipes.</a:t>
            </a:r>
          </a:p>
          <a:p>
            <a:pPr algn="l" rtl="0"/>
            <a:endParaRPr lang="en-US" sz="2800" dirty="0" smtClean="0">
              <a:latin typeface="Times New Roman" pitchFamily="18" charset="0"/>
              <a:cs typeface="Times New Roman" pitchFamily="18" charset="0"/>
            </a:endParaRPr>
          </a:p>
          <a:p>
            <a:pPr algn="l" rtl="0"/>
            <a:endParaRPr lang="he-IL" dirty="0"/>
          </a:p>
        </p:txBody>
      </p:sp>
      <p:graphicFrame>
        <p:nvGraphicFramePr>
          <p:cNvPr id="4" name="Chart 3"/>
          <p:cNvGraphicFramePr/>
          <p:nvPr/>
        </p:nvGraphicFramePr>
        <p:xfrm>
          <a:off x="1714480" y="2643182"/>
          <a:ext cx="5572164" cy="33575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10400"/>
          </a:xfrm>
        </p:spPr>
        <p:txBody>
          <a:bodyPr>
            <a:noAutofit/>
          </a:bodyPr>
          <a:lstStyle/>
          <a:p>
            <a:pPr rtl="0"/>
            <a:r>
              <a:rPr lang="en-US" sz="4000" b="1" dirty="0" smtClean="0">
                <a:latin typeface="Times New Roman" pitchFamily="18" charset="0"/>
                <a:cs typeface="Times New Roman" pitchFamily="18" charset="0"/>
              </a:rPr>
              <a:t>Transient state in the existing condition</a:t>
            </a:r>
            <a:endParaRPr lang="he-IL" sz="4000" dirty="0">
              <a:latin typeface="Times New Roman" pitchFamily="18" charset="0"/>
              <a:cs typeface="Times New Roman" pitchFamily="18" charset="0"/>
            </a:endParaRPr>
          </a:p>
        </p:txBody>
      </p:sp>
      <p:sp>
        <p:nvSpPr>
          <p:cNvPr id="3" name="Content Placeholder 2"/>
          <p:cNvSpPr>
            <a:spLocks noGrp="1"/>
          </p:cNvSpPr>
          <p:nvPr>
            <p:ph idx="1"/>
          </p:nvPr>
        </p:nvSpPr>
        <p:spPr>
          <a:xfrm>
            <a:off x="428596" y="1714488"/>
            <a:ext cx="8229600" cy="4538674"/>
          </a:xfrm>
        </p:spPr>
        <p:txBody>
          <a:bodyPr/>
          <a:lstStyle/>
          <a:p>
            <a:pPr algn="l" rtl="0"/>
            <a:r>
              <a:rPr lang="en-US" dirty="0" smtClean="0">
                <a:latin typeface="Times New Roman" pitchFamily="18" charset="0"/>
                <a:cs typeface="Times New Roman" pitchFamily="18" charset="0"/>
              </a:rPr>
              <a:t>In</a:t>
            </a:r>
            <a:r>
              <a:rPr lang="en-US" sz="28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this case the base demand is steady state  case ,except the time pattern. In this study , the pattern  time step was set to 2 hours . This will cause demands to change at 12 different times of the day.</a:t>
            </a:r>
          </a:p>
          <a:p>
            <a:pPr algn="l" rtl="0"/>
            <a:endParaRPr lang="he-IL" dirty="0"/>
          </a:p>
        </p:txBody>
      </p:sp>
      <p:pic>
        <p:nvPicPr>
          <p:cNvPr id="4" name="Picture 3"/>
          <p:cNvPicPr/>
          <p:nvPr/>
        </p:nvPicPr>
        <p:blipFill>
          <a:blip r:embed="rId2"/>
          <a:srcRect/>
          <a:stretch>
            <a:fillRect/>
          </a:stretch>
        </p:blipFill>
        <p:spPr bwMode="auto">
          <a:xfrm>
            <a:off x="1500166" y="3429000"/>
            <a:ext cx="5781676" cy="3429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algn="l" rtl="0"/>
            <a:r>
              <a:rPr lang="en-US" sz="2800" dirty="0" smtClean="0">
                <a:latin typeface="Times New Roman" pitchFamily="18" charset="0"/>
                <a:cs typeface="Times New Roman" pitchFamily="18" charset="0"/>
              </a:rPr>
              <a:t>In this case, there is no negative pressure and the max is 191.44m.</a:t>
            </a:r>
          </a:p>
          <a:p>
            <a:pPr algn="l" rtl="0"/>
            <a:endParaRPr lang="en-US" sz="2800"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Some of pipes velocity is below of .2m/sec</a:t>
            </a:r>
          </a:p>
          <a:p>
            <a:pPr algn="l" rtl="0">
              <a:buNone/>
            </a:pPr>
            <a:endParaRPr lang="en-US" dirty="0" smtClean="0"/>
          </a:p>
          <a:p>
            <a:pPr algn="l" rtl="0"/>
            <a:endParaRPr lang="he-IL" dirty="0"/>
          </a:p>
        </p:txBody>
      </p:sp>
      <p:graphicFrame>
        <p:nvGraphicFramePr>
          <p:cNvPr id="4" name="Chart 3"/>
          <p:cNvGraphicFramePr/>
          <p:nvPr/>
        </p:nvGraphicFramePr>
        <p:xfrm>
          <a:off x="2214546" y="1571612"/>
          <a:ext cx="4572000" cy="2209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2214546" y="4643446"/>
          <a:ext cx="4572000" cy="1981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632666"/>
          </a:xfrm>
        </p:spPr>
        <p:txBody>
          <a:bodyPr>
            <a:noAutofit/>
          </a:bodyPr>
          <a:lstStyle/>
          <a:p>
            <a:pPr rtl="0"/>
            <a:r>
              <a:rPr lang="en-US" sz="4000" b="1" dirty="0" smtClean="0">
                <a:latin typeface="Times New Roman" pitchFamily="18" charset="0"/>
                <a:cs typeface="Times New Roman" pitchFamily="18" charset="0"/>
              </a:rPr>
              <a:t>Network design</a:t>
            </a:r>
            <a:endParaRPr lang="he-IL"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71612"/>
            <a:ext cx="8229600" cy="4752988"/>
          </a:xfrm>
        </p:spPr>
        <p:txBody>
          <a:bodyPr/>
          <a:lstStyle/>
          <a:p>
            <a:pPr algn="l" rtl="0">
              <a:buNone/>
            </a:pPr>
            <a:r>
              <a:rPr lang="en-US" dirty="0" smtClean="0"/>
              <a:t>  </a:t>
            </a:r>
          </a:p>
          <a:p>
            <a:pPr algn="l" rtl="0">
              <a:buNone/>
            </a:pPr>
            <a:endParaRPr lang="en-US" dirty="0" smtClean="0"/>
          </a:p>
          <a:p>
            <a:pPr algn="l" rtl="0">
              <a:buNone/>
            </a:pPr>
            <a:endParaRPr lang="en-US" dirty="0" smtClean="0"/>
          </a:p>
          <a:p>
            <a:pPr algn="l" rtl="0">
              <a:buNone/>
            </a:pPr>
            <a:r>
              <a:rPr lang="en-US" dirty="0" smtClean="0"/>
              <a:t>   This design to make the pressure and the velocity of the existing network with the standard criteria and to complete it to cover all the village.</a:t>
            </a:r>
          </a:p>
          <a:p>
            <a:pPr marL="514350" indent="-514350" algn="l" rtl="0">
              <a:buNone/>
            </a:pPr>
            <a:r>
              <a:rPr lang="en-US" dirty="0" smtClean="0"/>
              <a:t> </a:t>
            </a:r>
          </a:p>
          <a:p>
            <a:pPr algn="l" rtl="0">
              <a:buNone/>
            </a:pPr>
            <a:endParaRPr lang="he-I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704104"/>
          </a:xfrm>
        </p:spPr>
        <p:txBody>
          <a:bodyPr>
            <a:normAutofit/>
          </a:bodyPr>
          <a:lstStyle/>
          <a:p>
            <a:r>
              <a:rPr lang="en-US" sz="4000" b="1" dirty="0" smtClean="0">
                <a:latin typeface="Times New Roman" pitchFamily="18" charset="0"/>
                <a:cs typeface="Times New Roman" pitchFamily="18" charset="0"/>
              </a:rPr>
              <a:t>Network layout</a:t>
            </a:r>
            <a:endParaRPr lang="he-IL" sz="4000" b="1"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571612"/>
            <a:ext cx="8229600" cy="4752988"/>
          </a:xfrm>
        </p:spPr>
        <p:txBody>
          <a:bodyPr/>
          <a:lstStyle/>
          <a:p>
            <a:pPr marL="514350" indent="-514350" algn="l" rtl="0">
              <a:buNone/>
            </a:pPr>
            <a:r>
              <a:rPr lang="en-US" b="1" dirty="0" smtClean="0">
                <a:latin typeface="Times New Roman" pitchFamily="18" charset="0"/>
                <a:cs typeface="Times New Roman" pitchFamily="18" charset="0"/>
              </a:rPr>
              <a:t>To complete the old network:</a:t>
            </a:r>
          </a:p>
          <a:p>
            <a:pPr marL="514350" indent="-514350" algn="l" rtl="0">
              <a:buFont typeface="+mj-lt"/>
              <a:buAutoNum type="alphaUcPeriod"/>
            </a:pPr>
            <a:r>
              <a:rPr lang="en-US" i="1" u="sng" dirty="0" smtClean="0">
                <a:latin typeface="Times New Roman" pitchFamily="18" charset="0"/>
                <a:cs typeface="Times New Roman" pitchFamily="18" charset="0"/>
              </a:rPr>
              <a:t>By using AutoCAD program</a:t>
            </a:r>
          </a:p>
          <a:p>
            <a:pPr marL="514350" indent="-514350" algn="l" rtl="0">
              <a:buFont typeface="+mj-lt"/>
              <a:buAutoNum type="arabicPeriod"/>
            </a:pPr>
            <a:r>
              <a:rPr lang="en-US" dirty="0" smtClean="0">
                <a:latin typeface="Times New Roman" pitchFamily="18" charset="0"/>
                <a:cs typeface="Times New Roman" pitchFamily="18" charset="0"/>
              </a:rPr>
              <a:t>Drawing lines in the streets represent pipes</a:t>
            </a:r>
          </a:p>
          <a:p>
            <a:pPr marL="514350" indent="-514350" algn="l" rtl="0">
              <a:buFont typeface="+mj-lt"/>
              <a:buAutoNum type="arabicPeriod"/>
            </a:pPr>
            <a:r>
              <a:rPr lang="en-US" dirty="0" smtClean="0">
                <a:latin typeface="Times New Roman" pitchFamily="18" charset="0"/>
                <a:cs typeface="Times New Roman" pitchFamily="18" charset="0"/>
              </a:rPr>
              <a:t>Drawing points which represent junctions </a:t>
            </a:r>
          </a:p>
          <a:p>
            <a:pPr marL="514350" indent="-514350" algn="l" rtl="0">
              <a:buFont typeface="+mj-lt"/>
              <a:buAutoNum type="arabicPeriod"/>
            </a:pPr>
            <a:r>
              <a:rPr lang="en-US" dirty="0" smtClean="0">
                <a:latin typeface="Times New Roman" pitchFamily="18" charset="0"/>
                <a:cs typeface="Times New Roman" pitchFamily="18" charset="0"/>
              </a:rPr>
              <a:t>Divide the village into areas (polygons)</a:t>
            </a:r>
          </a:p>
          <a:p>
            <a:pPr marL="514350" indent="-514350" algn="l" rtl="0">
              <a:buFont typeface="+mj-lt"/>
              <a:buAutoNum type="arabicPeriod"/>
            </a:pPr>
            <a:endParaRPr lang="en-US" dirty="0" smtClean="0">
              <a:latin typeface="Times New Roman" pitchFamily="18" charset="0"/>
              <a:cs typeface="Times New Roman" pitchFamily="18" charset="0"/>
            </a:endParaRPr>
          </a:p>
          <a:p>
            <a:pPr marL="514350" indent="-514350" algn="l" rtl="0">
              <a:buNone/>
            </a:pPr>
            <a:r>
              <a:rPr lang="en-US" dirty="0" smtClean="0">
                <a:solidFill>
                  <a:schemeClr val="accent2">
                    <a:lumMod val="60000"/>
                    <a:lumOff val="40000"/>
                  </a:schemeClr>
                </a:solidFill>
                <a:latin typeface="Times New Roman" pitchFamily="18" charset="0"/>
                <a:cs typeface="Times New Roman" pitchFamily="18" charset="0"/>
              </a:rPr>
              <a:t>B. </a:t>
            </a:r>
            <a:r>
              <a:rPr lang="en-US" i="1" u="sng" dirty="0" smtClean="0">
                <a:latin typeface="Times New Roman" pitchFamily="18" charset="0"/>
                <a:cs typeface="Times New Roman" pitchFamily="18" charset="0"/>
              </a:rPr>
              <a:t>By using </a:t>
            </a:r>
            <a:r>
              <a:rPr lang="en-US" i="1" u="sng" dirty="0" err="1" smtClean="0">
                <a:latin typeface="Times New Roman" pitchFamily="18" charset="0"/>
                <a:cs typeface="Times New Roman" pitchFamily="18" charset="0"/>
              </a:rPr>
              <a:t>Epanet</a:t>
            </a:r>
            <a:r>
              <a:rPr lang="en-US" i="1" u="sng" dirty="0" smtClean="0">
                <a:latin typeface="Times New Roman" pitchFamily="18" charset="0"/>
                <a:cs typeface="Times New Roman" pitchFamily="18" charset="0"/>
              </a:rPr>
              <a:t> program</a:t>
            </a:r>
          </a:p>
          <a:p>
            <a:pPr marL="514350" indent="-514350" algn="l" rtl="0">
              <a:buFont typeface="+mj-lt"/>
              <a:buAutoNum type="arabicPeriod"/>
            </a:pPr>
            <a:r>
              <a:rPr lang="en-US" dirty="0" smtClean="0">
                <a:latin typeface="Times New Roman" pitchFamily="18" charset="0"/>
                <a:cs typeface="Times New Roman" pitchFamily="18" charset="0"/>
              </a:rPr>
              <a:t>Drawing junctions</a:t>
            </a:r>
          </a:p>
          <a:p>
            <a:pPr marL="514350" indent="-514350" algn="l" rtl="0">
              <a:buFont typeface="+mj-lt"/>
              <a:buAutoNum type="arabicPeriod"/>
            </a:pPr>
            <a:r>
              <a:rPr lang="en-US" dirty="0" smtClean="0">
                <a:latin typeface="Times New Roman" pitchFamily="18" charset="0"/>
                <a:cs typeface="Times New Roman" pitchFamily="18" charset="0"/>
              </a:rPr>
              <a:t>Drawing pipes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704104"/>
          </a:xfrm>
        </p:spPr>
        <p:txBody>
          <a:bodyPr>
            <a:normAutofit/>
          </a:bodyPr>
          <a:lstStyle/>
          <a:p>
            <a:pPr rtl="0"/>
            <a:r>
              <a:rPr lang="en-US" sz="4000" b="1" dirty="0" smtClean="0">
                <a:latin typeface="Times New Roman" pitchFamily="18" charset="0"/>
                <a:cs typeface="Times New Roman" pitchFamily="18" charset="0"/>
              </a:rPr>
              <a:t>EPANET input data requirements</a:t>
            </a:r>
            <a:endParaRPr lang="he-IL" sz="4000" b="1"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643050"/>
            <a:ext cx="8229600" cy="4681550"/>
          </a:xfrm>
        </p:spPr>
        <p:txBody>
          <a:bodyPr/>
          <a:lstStyle/>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For pipes               length, diameter, roughness(c=150).</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For junctions                elevation, demand</a:t>
            </a:r>
          </a:p>
          <a:p>
            <a:pPr algn="l" rtl="0"/>
            <a:endParaRPr lang="en-US" dirty="0" smtClean="0">
              <a:latin typeface="Times New Roman" pitchFamily="18" charset="0"/>
              <a:cs typeface="Times New Roman" pitchFamily="18" charset="0"/>
            </a:endParaRPr>
          </a:p>
        </p:txBody>
      </p:sp>
      <p:sp>
        <p:nvSpPr>
          <p:cNvPr id="4" name="Down Arrow 3"/>
          <p:cNvSpPr/>
          <p:nvPr/>
        </p:nvSpPr>
        <p:spPr>
          <a:xfrm rot="-5400000">
            <a:off x="2607455" y="2321711"/>
            <a:ext cx="142876"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Down Arrow 5"/>
          <p:cNvSpPr/>
          <p:nvPr/>
        </p:nvSpPr>
        <p:spPr>
          <a:xfrm rot="-5400000">
            <a:off x="3178959" y="3321843"/>
            <a:ext cx="142876"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642942"/>
          </a:xfrm>
        </p:spPr>
        <p:txBody>
          <a:bodyPr>
            <a:noAutofit/>
          </a:bodyPr>
          <a:lstStyle/>
          <a:p>
            <a:pPr rtl="0"/>
            <a:r>
              <a:rPr lang="en-US" sz="4000" b="1" dirty="0" smtClean="0">
                <a:latin typeface="Times New Roman" pitchFamily="18" charset="0"/>
                <a:cs typeface="Times New Roman" pitchFamily="18" charset="0"/>
              </a:rPr>
              <a:t>Future population</a:t>
            </a:r>
            <a:endParaRPr lang="he-IL"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00174"/>
            <a:ext cx="8229600" cy="4824426"/>
          </a:xfrm>
        </p:spPr>
        <p:txBody>
          <a:bodyPr/>
          <a:lstStyle/>
          <a:p>
            <a:pPr algn="l" rtl="0"/>
            <a:r>
              <a:rPr lang="en-US" dirty="0" smtClean="0">
                <a:latin typeface="Times New Roman" pitchFamily="18" charset="0"/>
                <a:cs typeface="Times New Roman" pitchFamily="18" charset="0"/>
              </a:rPr>
              <a:t>The population growth rate according to the Palestinian Central Bureau of Statistics (PCBS) are assumed to be </a:t>
            </a:r>
            <a:r>
              <a:rPr lang="en-US" dirty="0" smtClean="0">
                <a:solidFill>
                  <a:srgbClr val="FF0000"/>
                </a:solidFill>
                <a:latin typeface="Times New Roman" pitchFamily="18" charset="0"/>
                <a:cs typeface="Times New Roman" pitchFamily="18" charset="0"/>
              </a:rPr>
              <a:t>3.2% </a:t>
            </a:r>
            <a:r>
              <a:rPr lang="en-US" dirty="0" smtClean="0">
                <a:latin typeface="Times New Roman" pitchFamily="18" charset="0"/>
                <a:cs typeface="Times New Roman" pitchFamily="18" charset="0"/>
              </a:rPr>
              <a:t>for the year 2007.</a:t>
            </a:r>
          </a:p>
          <a:p>
            <a:pPr algn="l" rtl="0"/>
            <a:r>
              <a:rPr lang="en-US" dirty="0" smtClean="0">
                <a:latin typeface="Times New Roman" pitchFamily="18" charset="0"/>
                <a:cs typeface="Times New Roman" pitchFamily="18" charset="0"/>
              </a:rPr>
              <a:t>The population growth rate by calculations = </a:t>
            </a:r>
            <a:r>
              <a:rPr lang="en-US" dirty="0" smtClean="0">
                <a:solidFill>
                  <a:srgbClr val="FF0000"/>
                </a:solidFill>
                <a:latin typeface="Times New Roman" pitchFamily="18" charset="0"/>
                <a:cs typeface="Times New Roman" pitchFamily="18" charset="0"/>
              </a:rPr>
              <a:t>3.1%</a:t>
            </a:r>
          </a:p>
          <a:p>
            <a:pPr algn="l" rtl="0"/>
            <a:r>
              <a:rPr lang="en-US" dirty="0" smtClean="0">
                <a:latin typeface="Times New Roman" pitchFamily="18" charset="0"/>
                <a:cs typeface="Times New Roman" pitchFamily="18" charset="0"/>
              </a:rPr>
              <a:t>By taking growth rate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3.1%), design period (n =24 year) and (P</a:t>
            </a:r>
            <a:r>
              <a:rPr lang="en-US" baseline="-25000" dirty="0" smtClean="0">
                <a:latin typeface="Times New Roman" pitchFamily="18" charset="0"/>
                <a:cs typeface="Times New Roman" pitchFamily="18" charset="0"/>
              </a:rPr>
              <a:t>2010</a:t>
            </a:r>
            <a:r>
              <a:rPr lang="en-US" dirty="0" smtClean="0">
                <a:latin typeface="Times New Roman" pitchFamily="18" charset="0"/>
                <a:cs typeface="Times New Roman" pitchFamily="18" charset="0"/>
              </a:rPr>
              <a:t> =1988) person, then the future population of </a:t>
            </a:r>
            <a:r>
              <a:rPr lang="en-US" dirty="0" err="1" smtClean="0">
                <a:latin typeface="Times New Roman" pitchFamily="18" charset="0"/>
                <a:cs typeface="Times New Roman" pitchFamily="18" charset="0"/>
              </a:rPr>
              <a:t>Zawata</a:t>
            </a:r>
            <a:r>
              <a:rPr lang="en-US" dirty="0" smtClean="0">
                <a:latin typeface="Times New Roman" pitchFamily="18" charset="0"/>
                <a:cs typeface="Times New Roman" pitchFamily="18" charset="0"/>
              </a:rPr>
              <a:t> village up to 2035 will be</a:t>
            </a:r>
          </a:p>
          <a:p>
            <a:pPr algn="l" rtl="0">
              <a:buNone/>
            </a:pPr>
            <a:r>
              <a:rPr lang="en-US" dirty="0" smtClean="0">
                <a:latin typeface="Times New Roman" pitchFamily="18" charset="0"/>
                <a:cs typeface="Times New Roman" pitchFamily="18" charset="0"/>
              </a:rPr>
              <a:t>Pf = Pp * (1+i) ⁿ </a:t>
            </a:r>
          </a:p>
          <a:p>
            <a:pPr algn="l" rtl="0">
              <a:buNone/>
            </a:pP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2035</a:t>
            </a:r>
            <a:r>
              <a:rPr lang="en-US" dirty="0" smtClean="0">
                <a:latin typeface="Times New Roman" pitchFamily="18" charset="0"/>
                <a:cs typeface="Times New Roman" pitchFamily="18" charset="0"/>
              </a:rPr>
              <a:t> = P</a:t>
            </a:r>
            <a:r>
              <a:rPr lang="en-US" baseline="-25000" dirty="0" smtClean="0">
                <a:latin typeface="Times New Roman" pitchFamily="18" charset="0"/>
                <a:cs typeface="Times New Roman" pitchFamily="18" charset="0"/>
              </a:rPr>
              <a:t>2010</a:t>
            </a:r>
            <a:r>
              <a:rPr lang="en-US" dirty="0" smtClean="0">
                <a:latin typeface="Times New Roman" pitchFamily="18" charset="0"/>
                <a:cs typeface="Times New Roman" pitchFamily="18" charset="0"/>
              </a:rPr>
              <a:t> * (1+.031) </a:t>
            </a:r>
            <a:r>
              <a:rPr lang="en-US" baseline="30000" dirty="0" smtClean="0">
                <a:latin typeface="Times New Roman" pitchFamily="18" charset="0"/>
                <a:cs typeface="Times New Roman" pitchFamily="18" charset="0"/>
              </a:rPr>
              <a:t>25 </a:t>
            </a:r>
            <a:r>
              <a:rPr lang="en-US" dirty="0" smtClean="0">
                <a:latin typeface="Times New Roman" pitchFamily="18" charset="0"/>
                <a:cs typeface="Times New Roman" pitchFamily="18" charset="0"/>
              </a:rPr>
              <a:t>  → P</a:t>
            </a:r>
            <a:r>
              <a:rPr lang="en-US" baseline="-25000" dirty="0" smtClean="0">
                <a:latin typeface="Times New Roman" pitchFamily="18" charset="0"/>
                <a:cs typeface="Times New Roman" pitchFamily="18" charset="0"/>
              </a:rPr>
              <a:t>2035</a:t>
            </a:r>
            <a:r>
              <a:rPr lang="en-US" dirty="0" smtClean="0">
                <a:latin typeface="Times New Roman" pitchFamily="18" charset="0"/>
                <a:cs typeface="Times New Roman" pitchFamily="18" charset="0"/>
              </a:rPr>
              <a:t> = </a:t>
            </a:r>
            <a:r>
              <a:rPr lang="en-US" dirty="0" smtClean="0">
                <a:solidFill>
                  <a:srgbClr val="FF0000"/>
                </a:solidFill>
                <a:latin typeface="Times New Roman" pitchFamily="18" charset="0"/>
                <a:cs typeface="Times New Roman" pitchFamily="18" charset="0"/>
              </a:rPr>
              <a:t>4265</a:t>
            </a:r>
            <a:r>
              <a:rPr lang="en-US" dirty="0" smtClean="0">
                <a:latin typeface="Times New Roman" pitchFamily="18" charset="0"/>
                <a:cs typeface="Times New Roman" pitchFamily="18" charset="0"/>
              </a:rPr>
              <a:t> person.</a:t>
            </a:r>
          </a:p>
          <a:p>
            <a:pPr algn="l" rtl="0">
              <a:buNone/>
            </a:pPr>
            <a:endParaRPr lang="he-I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632666"/>
          </a:xfrm>
        </p:spPr>
        <p:txBody>
          <a:bodyPr>
            <a:noAutofit/>
          </a:bodyPr>
          <a:lstStyle/>
          <a:p>
            <a:pPr rtl="0"/>
            <a:r>
              <a:rPr lang="en-US" sz="4000" b="1" dirty="0" smtClean="0">
                <a:latin typeface="Times New Roman" pitchFamily="18" charset="0"/>
                <a:cs typeface="Times New Roman" pitchFamily="18" charset="0"/>
              </a:rPr>
              <a:t>Future demand for nodes (l/s)</a:t>
            </a:r>
            <a:endParaRPr lang="he-IL"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00174"/>
            <a:ext cx="8229600" cy="4824426"/>
          </a:xfrm>
        </p:spPr>
        <p:txBody>
          <a:bodyPr/>
          <a:lstStyle/>
          <a:p>
            <a:pPr marL="514350" indent="-514350" algn="l" rtl="0">
              <a:buFont typeface="+mj-lt"/>
              <a:buAutoNum type="arabicPeriod"/>
            </a:pPr>
            <a:r>
              <a:rPr lang="en-US" b="1" dirty="0" smtClean="0">
                <a:latin typeface="Times New Roman" pitchFamily="18" charset="0"/>
                <a:cs typeface="Times New Roman" pitchFamily="18" charset="0"/>
              </a:rPr>
              <a:t>Demand in the crowded areas</a:t>
            </a:r>
          </a:p>
          <a:p>
            <a:pPr lvl="0" algn="l" rtl="0"/>
            <a:r>
              <a:rPr lang="en-US" dirty="0" smtClean="0">
                <a:latin typeface="Times New Roman" pitchFamily="18" charset="0"/>
                <a:cs typeface="Times New Roman" pitchFamily="18" charset="0"/>
              </a:rPr>
              <a:t>Future demand for each node (l/s)= = [future demand (</a:t>
            </a:r>
            <a:r>
              <a:rPr lang="en-US" dirty="0" err="1" smtClean="0">
                <a:latin typeface="Times New Roman" pitchFamily="18" charset="0"/>
                <a:cs typeface="Times New Roman" pitchFamily="18" charset="0"/>
              </a:rPr>
              <a:t>l/c</a:t>
            </a:r>
            <a:r>
              <a:rPr lang="en-US" dirty="0" smtClean="0">
                <a:latin typeface="Times New Roman" pitchFamily="18" charset="0"/>
                <a:cs typeface="Times New Roman" pitchFamily="18" charset="0"/>
              </a:rPr>
              <a:t>/d) * Density (person/m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)*area of houses served by the node (m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(24 * 60 * 60) </a:t>
            </a:r>
          </a:p>
          <a:p>
            <a:pPr marL="514350" indent="-514350" algn="l" rtl="0">
              <a:buNone/>
            </a:pPr>
            <a:r>
              <a:rPr lang="en-US" b="1" dirty="0" smtClean="0">
                <a:solidFill>
                  <a:schemeClr val="accent2">
                    <a:lumMod val="60000"/>
                    <a:lumOff val="40000"/>
                  </a:schemeClr>
                </a:solidFill>
                <a:latin typeface="Times New Roman" pitchFamily="18" charset="0"/>
                <a:cs typeface="Times New Roman" pitchFamily="18" charset="0"/>
              </a:rPr>
              <a:t>2.  </a:t>
            </a:r>
            <a:r>
              <a:rPr lang="en-US" b="1" dirty="0" smtClean="0">
                <a:latin typeface="Times New Roman" pitchFamily="18" charset="0"/>
                <a:cs typeface="Times New Roman" pitchFamily="18" charset="0"/>
              </a:rPr>
              <a:t> Demand in not crowded areas</a:t>
            </a:r>
            <a:endParaRPr lang="en-US" dirty="0" smtClean="0">
              <a:latin typeface="Times New Roman" pitchFamily="18" charset="0"/>
              <a:cs typeface="Times New Roman" pitchFamily="18" charset="0"/>
            </a:endParaRPr>
          </a:p>
          <a:p>
            <a:pPr marL="514350" indent="-514350" algn="l" rtl="0">
              <a:buNone/>
            </a:pPr>
            <a:r>
              <a:rPr lang="en-US" dirty="0" smtClean="0">
                <a:latin typeface="Times New Roman" pitchFamily="18" charset="0"/>
                <a:cs typeface="Times New Roman" pitchFamily="18" charset="0"/>
              </a:rPr>
              <a:t>      multiplied it is existing demand by future factor</a:t>
            </a:r>
          </a:p>
          <a:p>
            <a:pPr marL="514350" indent="-514350" algn="l" rtl="0">
              <a:buNone/>
            </a:pPr>
            <a:r>
              <a:rPr lang="en-US" dirty="0" smtClean="0">
                <a:latin typeface="Times New Roman" pitchFamily="18" charset="0"/>
                <a:cs typeface="Times New Roman" pitchFamily="18" charset="0"/>
              </a:rPr>
              <a:t> Future factor =                             *</a:t>
            </a:r>
          </a:p>
          <a:p>
            <a:pPr marL="514350" indent="-514350" algn="l" rtl="0">
              <a:buNone/>
            </a:pPr>
            <a:endParaRPr lang="en-US" dirty="0" smtClean="0">
              <a:latin typeface="Times New Roman" pitchFamily="18" charset="0"/>
              <a:cs typeface="Times New Roman" pitchFamily="18" charset="0"/>
            </a:endParaRPr>
          </a:p>
          <a:p>
            <a:pPr marL="514350" indent="-514350" algn="l" rtl="0">
              <a:buNone/>
            </a:pPr>
            <a:r>
              <a:rPr lang="en-US" dirty="0" smtClean="0">
                <a:latin typeface="Times New Roman" pitchFamily="18" charset="0"/>
                <a:cs typeface="Times New Roman" pitchFamily="18" charset="0"/>
              </a:rPr>
              <a:t>Future factor = </a:t>
            </a:r>
            <a:r>
              <a:rPr lang="en-US" dirty="0" smtClean="0">
                <a:solidFill>
                  <a:srgbClr val="FF0000"/>
                </a:solidFill>
                <a:latin typeface="Times New Roman" pitchFamily="18" charset="0"/>
                <a:cs typeface="Times New Roman" pitchFamily="18" charset="0"/>
              </a:rPr>
              <a:t>3.08994898</a:t>
            </a:r>
          </a:p>
          <a:p>
            <a:pPr marL="514350" indent="-514350" algn="l" rtl="0">
              <a:buNone/>
            </a:pPr>
            <a:r>
              <a:rPr lang="en-US" dirty="0" smtClean="0">
                <a:solidFill>
                  <a:schemeClr val="accent2">
                    <a:lumMod val="60000"/>
                    <a:lumOff val="40000"/>
                  </a:schemeClr>
                </a:solidFill>
                <a:latin typeface="Times New Roman" pitchFamily="18" charset="0"/>
                <a:cs typeface="Times New Roman" pitchFamily="18" charset="0"/>
              </a:rPr>
              <a:t>3.  </a:t>
            </a:r>
            <a:r>
              <a:rPr lang="en-US" b="1" dirty="0" smtClean="0">
                <a:latin typeface="Times New Roman" pitchFamily="18" charset="0"/>
                <a:cs typeface="Times New Roman" pitchFamily="18" charset="0"/>
              </a:rPr>
              <a:t>Demand for new nodes</a:t>
            </a:r>
            <a:endParaRPr lang="he-IL" dirty="0">
              <a:latin typeface="Times New Roman" pitchFamily="18" charset="0"/>
              <a:cs typeface="Times New Roman" pitchFamily="18"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86050" y="4286256"/>
            <a:ext cx="2214578" cy="571504"/>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57818" y="4286256"/>
            <a:ext cx="1571636" cy="57150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489790"/>
          </a:xfrm>
        </p:spPr>
        <p:txBody>
          <a:bodyPr>
            <a:noAutofit/>
          </a:bodyPr>
          <a:lstStyle/>
          <a:p>
            <a:pPr rtl="0"/>
            <a:r>
              <a:rPr lang="en-US" sz="4000" b="1" dirty="0" smtClean="0">
                <a:latin typeface="Times New Roman" pitchFamily="18" charset="0"/>
                <a:cs typeface="Times New Roman" pitchFamily="18" charset="0"/>
              </a:rPr>
              <a:t>Conclusion</a:t>
            </a:r>
            <a:endParaRPr lang="he-IL"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229600" cy="4895864"/>
          </a:xfrm>
        </p:spPr>
        <p:txBody>
          <a:bodyPr/>
          <a:lstStyle/>
          <a:p>
            <a:pPr algn="l" rtl="0"/>
            <a:r>
              <a:rPr lang="en-US" dirty="0" smtClean="0">
                <a:latin typeface="Times New Roman" pitchFamily="18" charset="0"/>
                <a:cs typeface="Times New Roman" pitchFamily="18" charset="0"/>
              </a:rPr>
              <a:t>From the output results we notice that the future velocities in all pipes are acceptable since; they had values within the permissible limits (.2 – 3) m/s.</a:t>
            </a:r>
          </a:p>
          <a:p>
            <a:pPr algn="l" rtl="0"/>
            <a:r>
              <a:rPr lang="en-US" dirty="0" smtClean="0">
                <a:latin typeface="Times New Roman" pitchFamily="18" charset="0"/>
                <a:cs typeface="Times New Roman" pitchFamily="18" charset="0"/>
              </a:rPr>
              <a:t>All the nodes have a pressure head greater than the minimum standard limit (20m).</a:t>
            </a:r>
          </a:p>
          <a:p>
            <a:pPr algn="l" rtl="0"/>
            <a:r>
              <a:rPr lang="en-US" dirty="0" smtClean="0">
                <a:latin typeface="Times New Roman" pitchFamily="18" charset="0"/>
                <a:cs typeface="Times New Roman" pitchFamily="18" charset="0"/>
              </a:rPr>
              <a:t>All the nodes have pressure lower than the maximum permissible head (100m) except few nodes that is more than the maximum value.</a:t>
            </a:r>
          </a:p>
          <a:p>
            <a:pPr algn="l" rtl="0">
              <a:buNone/>
            </a:pPr>
            <a:endParaRPr lang="he-I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561228"/>
          </a:xfrm>
        </p:spPr>
        <p:txBody>
          <a:bodyPr>
            <a:noAutofit/>
          </a:bodyPr>
          <a:lstStyle/>
          <a:p>
            <a:pPr rtl="0"/>
            <a:r>
              <a:rPr lang="en-US" sz="4000" b="1" dirty="0" smtClean="0">
                <a:latin typeface="Times New Roman" pitchFamily="18" charset="0"/>
                <a:cs typeface="Times New Roman" pitchFamily="18" charset="0"/>
              </a:rPr>
              <a:t>Introduction</a:t>
            </a:r>
            <a:endParaRPr lang="he-IL"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14488"/>
            <a:ext cx="8229600" cy="4610112"/>
          </a:xfrm>
        </p:spPr>
        <p:txBody>
          <a:bodyPr/>
          <a:lstStyle/>
          <a:p>
            <a:pPr algn="l" rtl="0"/>
            <a:endParaRPr lang="en-US" sz="2400" dirty="0" smtClean="0"/>
          </a:p>
          <a:p>
            <a:pPr algn="l" rtl="0"/>
            <a:endParaRPr lang="en-US" sz="2400" dirty="0" smtClean="0"/>
          </a:p>
          <a:p>
            <a:pPr algn="l" rtl="0"/>
            <a:r>
              <a:rPr lang="en-US" dirty="0" smtClean="0">
                <a:latin typeface="Times New Roman" pitchFamily="18" charset="0"/>
                <a:cs typeface="Times New Roman" pitchFamily="18" charset="0"/>
              </a:rPr>
              <a:t>Water distribution network is necessary in order to facilitate the process of providing consumers with clean water and quantity that suit their needs and control the quality of this water because the presence of this network ensure unpolluted water and access to consumers with best quality.  </a:t>
            </a:r>
          </a:p>
          <a:p>
            <a:pPr algn="l" rtl="0">
              <a:buNone/>
            </a:pPr>
            <a:endParaRPr lang="he-I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775542"/>
          </a:xfrm>
        </p:spPr>
        <p:txBody>
          <a:bodyPr>
            <a:normAutofit/>
          </a:bodyPr>
          <a:lstStyle/>
          <a:p>
            <a:pPr rtl="0"/>
            <a:r>
              <a:rPr lang="en-US" sz="4000" b="1" dirty="0" smtClean="0">
                <a:latin typeface="Times New Roman" pitchFamily="18" charset="0"/>
                <a:cs typeface="Times New Roman" pitchFamily="18" charset="0"/>
              </a:rPr>
              <a:t>Recommendation</a:t>
            </a:r>
            <a:endParaRPr lang="he-IL"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43050"/>
            <a:ext cx="8229600" cy="4681550"/>
          </a:xfrm>
        </p:spPr>
        <p:txBody>
          <a:bodyPr/>
          <a:lstStyle/>
          <a:p>
            <a:pPr algn="l" rtl="0"/>
            <a:r>
              <a:rPr lang="en-US" dirty="0" smtClean="0">
                <a:latin typeface="Times New Roman" pitchFamily="18" charset="0"/>
                <a:cs typeface="Times New Roman" pitchFamily="18" charset="0"/>
              </a:rPr>
              <a:t>In order to prevent high pressure in low-lying areas, usual practice is to interconnect some pipes with pressure reducing valves.</a:t>
            </a:r>
          </a:p>
          <a:p>
            <a:pPr algn="l" rtl="0"/>
            <a:r>
              <a:rPr lang="en-US" dirty="0" smtClean="0">
                <a:latin typeface="Times New Roman" pitchFamily="18" charset="0"/>
                <a:cs typeface="Times New Roman" pitchFamily="18" charset="0"/>
              </a:rPr>
              <a:t>To prevent negative pressure occur in the network, we must put a pump to the R3 to give a head pressure = 40 m.</a:t>
            </a:r>
          </a:p>
          <a:p>
            <a:pPr algn="l" rtl="0"/>
            <a:r>
              <a:rPr lang="en-US" dirty="0" smtClean="0">
                <a:latin typeface="Times New Roman" pitchFamily="18" charset="0"/>
                <a:cs typeface="Times New Roman" pitchFamily="18" charset="0"/>
              </a:rPr>
              <a:t>The Existing reservoir needs lot of maintenance. </a:t>
            </a:r>
            <a:endParaRPr lang="he-I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704088"/>
            <a:ext cx="5500726" cy="724648"/>
          </a:xfrm>
        </p:spPr>
        <p:txBody>
          <a:bodyPr>
            <a:normAutofit/>
          </a:bodyPr>
          <a:lstStyle/>
          <a:p>
            <a:r>
              <a:rPr lang="en-US" sz="4000" b="1" dirty="0" smtClean="0">
                <a:solidFill>
                  <a:schemeClr val="bg2">
                    <a:lumMod val="25000"/>
                  </a:schemeClr>
                </a:solidFill>
                <a:latin typeface="Times New Roman" pitchFamily="18" charset="0"/>
                <a:cs typeface="Times New Roman" pitchFamily="18" charset="0"/>
              </a:rPr>
              <a:t>Problem</a:t>
            </a:r>
            <a:endParaRPr lang="he-IL" sz="4000" dirty="0">
              <a:solidFill>
                <a:schemeClr val="bg2">
                  <a:lumMod val="2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l" rtl="0"/>
            <a:r>
              <a:rPr lang="en-US" dirty="0" smtClean="0">
                <a:latin typeface="Times New Roman" pitchFamily="18" charset="0"/>
                <a:cs typeface="Times New Roman" pitchFamily="18" charset="0"/>
              </a:rPr>
              <a:t>The existing network in </a:t>
            </a:r>
            <a:r>
              <a:rPr lang="en-US" dirty="0" err="1" smtClean="0">
                <a:latin typeface="Times New Roman" pitchFamily="18" charset="0"/>
                <a:cs typeface="Times New Roman" pitchFamily="18" charset="0"/>
              </a:rPr>
              <a:t>Zawata</a:t>
            </a:r>
            <a:r>
              <a:rPr lang="en-US" dirty="0" smtClean="0">
                <a:latin typeface="Times New Roman" pitchFamily="18" charset="0"/>
                <a:cs typeface="Times New Roman" pitchFamily="18" charset="0"/>
              </a:rPr>
              <a:t> is new but not serves all the village.</a:t>
            </a:r>
          </a:p>
          <a:p>
            <a:pPr algn="l" rtl="0"/>
            <a:r>
              <a:rPr lang="en-US" dirty="0" smtClean="0">
                <a:latin typeface="Times New Roman" pitchFamily="18" charset="0"/>
                <a:cs typeface="Times New Roman" pitchFamily="18" charset="0"/>
              </a:rPr>
              <a:t>sewer system serve 75% of population, while 25% depends on the cesspits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857232"/>
            <a:ext cx="8229600" cy="796086"/>
          </a:xfrm>
        </p:spPr>
        <p:txBody>
          <a:bodyPr>
            <a:normAutofit/>
          </a:bodyPr>
          <a:lstStyle/>
          <a:p>
            <a:pPr rtl="0"/>
            <a:r>
              <a:rPr lang="en-US" sz="4000" b="1" dirty="0" smtClean="0">
                <a:solidFill>
                  <a:schemeClr val="tx2">
                    <a:lumMod val="75000"/>
                  </a:schemeClr>
                </a:solidFill>
                <a:latin typeface="Times New Roman" pitchFamily="18" charset="0"/>
                <a:cs typeface="Times New Roman" pitchFamily="18" charset="0"/>
              </a:rPr>
              <a:t>Methodology</a:t>
            </a:r>
            <a:endParaRPr lang="he-IL" sz="4000"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l" rtl="0">
              <a:buNone/>
            </a:pPr>
            <a:r>
              <a:rPr lang="en-US" dirty="0" smtClean="0">
                <a:latin typeface="Times New Roman" pitchFamily="18" charset="0"/>
                <a:cs typeface="Times New Roman" pitchFamily="18" charset="0"/>
              </a:rPr>
              <a:t>1. Drawing network using AutoCAD</a:t>
            </a:r>
          </a:p>
          <a:p>
            <a:pPr algn="l" rtl="0"/>
            <a:r>
              <a:rPr lang="en-US" dirty="0" smtClean="0">
                <a:latin typeface="Times New Roman" pitchFamily="18" charset="0"/>
                <a:cs typeface="Times New Roman" pitchFamily="18" charset="0"/>
              </a:rPr>
              <a:t>Manholes</a:t>
            </a:r>
          </a:p>
          <a:p>
            <a:pPr algn="l" rtl="0"/>
            <a:r>
              <a:rPr lang="en-US" dirty="0" smtClean="0">
                <a:latin typeface="Times New Roman" pitchFamily="18" charset="0"/>
                <a:cs typeface="Times New Roman" pitchFamily="18" charset="0"/>
              </a:rPr>
              <a:t>Line </a:t>
            </a:r>
          </a:p>
          <a:p>
            <a:pPr algn="l" rtl="0"/>
            <a:r>
              <a:rPr lang="en-US" dirty="0" smtClean="0">
                <a:latin typeface="Times New Roman" pitchFamily="18" charset="0"/>
                <a:cs typeface="Times New Roman" pitchFamily="18" charset="0"/>
              </a:rPr>
              <a:t>polygon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714380"/>
          </a:xfrm>
        </p:spPr>
        <p:txBody>
          <a:bodyPr>
            <a:normAutofit/>
          </a:bodyPr>
          <a:lstStyle/>
          <a:p>
            <a:r>
              <a:rPr lang="en-US" sz="4000" b="1" dirty="0" smtClean="0">
                <a:latin typeface="Times New Roman" pitchFamily="18" charset="0"/>
                <a:cs typeface="Times New Roman" pitchFamily="18" charset="0"/>
              </a:rPr>
              <a:t>Network layout</a:t>
            </a:r>
            <a:endParaRPr lang="he-IL" sz="4000" b="1" dirty="0">
              <a:latin typeface="Times New Roman" pitchFamily="18" charset="0"/>
              <a:cs typeface="Times New Roman" pitchFamily="18" charset="0"/>
            </a:endParaRPr>
          </a:p>
        </p:txBody>
      </p:sp>
      <p:pic>
        <p:nvPicPr>
          <p:cNvPr id="4" name="Content Placeholder 3"/>
          <p:cNvPicPr>
            <a:picLocks noGrp="1"/>
          </p:cNvPicPr>
          <p:nvPr>
            <p:ph idx="1"/>
          </p:nvPr>
        </p:nvPicPr>
        <p:blipFill>
          <a:blip r:embed="rId2" cstate="print"/>
          <a:srcRect/>
          <a:stretch>
            <a:fillRect/>
          </a:stretch>
        </p:blipFill>
        <p:spPr bwMode="auto">
          <a:xfrm>
            <a:off x="457200" y="1984834"/>
            <a:ext cx="8229600" cy="42900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pPr algn="l" rtl="0">
              <a:buNone/>
            </a:pPr>
            <a:r>
              <a:rPr lang="en-US" dirty="0" smtClean="0">
                <a:latin typeface="Times New Roman" pitchFamily="18" charset="0"/>
                <a:cs typeface="Times New Roman" pitchFamily="18" charset="0"/>
              </a:rPr>
              <a:t>2. taking some information from the map in AutoCAD </a:t>
            </a:r>
          </a:p>
          <a:p>
            <a:pPr algn="l" rtl="0">
              <a:buNone/>
            </a:pPr>
            <a:endParaRPr lang="en-US" dirty="0" smtClean="0"/>
          </a:p>
          <a:p>
            <a:pPr algn="l" rtl="0"/>
            <a:r>
              <a:rPr lang="en-US" dirty="0" smtClean="0">
                <a:latin typeface="Times New Roman" pitchFamily="18" charset="0"/>
                <a:cs typeface="Times New Roman" pitchFamily="18" charset="0"/>
              </a:rPr>
              <a:t> Number of person in each polygon.</a:t>
            </a:r>
          </a:p>
          <a:p>
            <a:pPr algn="l" rtl="0"/>
            <a:r>
              <a:rPr lang="en-US" dirty="0" smtClean="0">
                <a:latin typeface="Times New Roman" pitchFamily="18" charset="0"/>
                <a:cs typeface="Times New Roman" pitchFamily="18" charset="0"/>
              </a:rPr>
              <a:t> Length of the pipe.</a:t>
            </a:r>
          </a:p>
          <a:p>
            <a:pPr algn="l" rtl="0"/>
            <a:r>
              <a:rPr lang="en-US" dirty="0" smtClean="0">
                <a:latin typeface="Times New Roman" pitchFamily="18" charset="0"/>
                <a:cs typeface="Times New Roman" pitchFamily="18" charset="0"/>
              </a:rPr>
              <a:t> Elevation of each manholes.</a:t>
            </a:r>
          </a:p>
          <a:p>
            <a:pPr algn="l" rtl="0"/>
            <a:endParaRPr lang="en-US" dirty="0" smtClean="0">
              <a:latin typeface="Times New Roman" pitchFamily="18" charset="0"/>
              <a:cs typeface="Times New Roman" pitchFamily="18" charset="0"/>
            </a:endParaRPr>
          </a:p>
          <a:p>
            <a:pPr algn="l" rtl="0">
              <a:buNone/>
            </a:pPr>
            <a:r>
              <a:rPr lang="en-US" dirty="0" smtClean="0">
                <a:latin typeface="Times New Roman" pitchFamily="18" charset="0"/>
                <a:cs typeface="Times New Roman" pitchFamily="18" charset="0"/>
              </a:rPr>
              <a:t>3. Using Excel sheet to design</a:t>
            </a:r>
          </a:p>
          <a:p>
            <a:pPr algn="l" rtl="0"/>
            <a:r>
              <a:rPr lang="en-US" dirty="0" smtClean="0">
                <a:latin typeface="Times New Roman" pitchFamily="18" charset="0"/>
                <a:cs typeface="Times New Roman" pitchFamily="18" charset="0"/>
              </a:rPr>
              <a:t>Calculate maximum hourly flow</a:t>
            </a:r>
          </a:p>
          <a:p>
            <a:pPr algn="l" rtl="0"/>
            <a:r>
              <a:rPr lang="en-US" dirty="0" smtClean="0">
                <a:latin typeface="Times New Roman" pitchFamily="18" charset="0"/>
                <a:cs typeface="Times New Roman" pitchFamily="18" charset="0"/>
              </a:rPr>
              <a:t>Slope</a:t>
            </a:r>
          </a:p>
          <a:p>
            <a:pPr algn="l" rtl="0"/>
            <a:r>
              <a:rPr lang="en-US" dirty="0" smtClean="0">
                <a:latin typeface="Times New Roman" pitchFamily="18" charset="0"/>
                <a:cs typeface="Times New Roman" pitchFamily="18" charset="0"/>
              </a:rPr>
              <a:t>Velocity(use manning) </a:t>
            </a:r>
          </a:p>
          <a:p>
            <a:pPr algn="l" rtl="0"/>
            <a:endParaRPr lang="en-US" dirty="0" smtClean="0">
              <a:latin typeface="Times New Roman" pitchFamily="18" charset="0"/>
              <a:cs typeface="Times New Roman" pitchFamily="18" charset="0"/>
            </a:endParaRPr>
          </a:p>
          <a:p>
            <a:pPr algn="l" rtl="0">
              <a:buNone/>
            </a:pPr>
            <a:endParaRPr lang="he-I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918418"/>
          </a:xfrm>
        </p:spPr>
        <p:txBody>
          <a:bodyPr>
            <a:normAutofit/>
          </a:bodyPr>
          <a:lstStyle/>
          <a:p>
            <a:r>
              <a:rPr lang="en-US" sz="4000" b="1" dirty="0" smtClean="0">
                <a:latin typeface="Times New Roman" pitchFamily="18" charset="0"/>
                <a:cs typeface="Times New Roman" pitchFamily="18" charset="0"/>
              </a:rPr>
              <a:t>Layout of the design network</a:t>
            </a:r>
            <a:endParaRPr lang="he-IL" sz="4000" dirty="0"/>
          </a:p>
        </p:txBody>
      </p:sp>
      <p:pic>
        <p:nvPicPr>
          <p:cNvPr id="4" name="Content Placeholder 3"/>
          <p:cNvPicPr>
            <a:picLocks noGrp="1"/>
          </p:cNvPicPr>
          <p:nvPr>
            <p:ph idx="1"/>
          </p:nvPr>
        </p:nvPicPr>
        <p:blipFill>
          <a:blip r:embed="rId2" cstate="print"/>
          <a:srcRect/>
          <a:stretch>
            <a:fillRect/>
          </a:stretch>
        </p:blipFill>
        <p:spPr bwMode="auto">
          <a:xfrm>
            <a:off x="457200" y="1928802"/>
            <a:ext cx="8229600" cy="41571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0" y="571480"/>
            <a:ext cx="7162800" cy="3124200"/>
          </a:xfrm>
          <a:prstGeom prst="wedgeEllipseCallout">
            <a:avLst>
              <a:gd name="adj1" fmla="val 36165"/>
              <a:gd name="adj2" fmla="val 48896"/>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sz="40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THE END</a:t>
            </a:r>
          </a:p>
          <a:p>
            <a:pPr algn="ctr" rtl="0" fontAlgn="auto">
              <a:spcBef>
                <a:spcPts val="0"/>
              </a:spcBef>
              <a:spcAft>
                <a:spcPts val="0"/>
              </a:spcAft>
              <a:defRPr/>
            </a:pPr>
            <a:r>
              <a:rPr lang="en-US" sz="40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THANKS FOR YOUR ATTENTION</a:t>
            </a:r>
            <a:endParaRPr lang="en-US" sz="4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pic>
        <p:nvPicPr>
          <p:cNvPr id="5" name="Picture 8" descr="aug-cartoon.jpg"/>
          <p:cNvPicPr>
            <a:picLocks noGrp="1" noChangeAspect="1"/>
          </p:cNvPicPr>
          <p:nvPr>
            <p:ph idx="1"/>
          </p:nvPr>
        </p:nvPicPr>
        <p:blipFill>
          <a:blip r:embed="rId2"/>
          <a:srcRect/>
          <a:stretch>
            <a:fillRect/>
          </a:stretch>
        </p:blipFill>
        <p:spPr bwMode="auto">
          <a:xfrm>
            <a:off x="6162675" y="3581400"/>
            <a:ext cx="2981325"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704104"/>
          </a:xfrm>
        </p:spPr>
        <p:txBody>
          <a:bodyPr>
            <a:normAutofit/>
          </a:bodyPr>
          <a:lstStyle/>
          <a:p>
            <a:r>
              <a:rPr lang="en-US" sz="4000" b="1" dirty="0" smtClean="0">
                <a:latin typeface="Times New Roman" pitchFamily="18" charset="0"/>
                <a:cs typeface="Times New Roman" pitchFamily="18" charset="0"/>
              </a:rPr>
              <a:t>Objectives</a:t>
            </a:r>
            <a:endParaRPr lang="he-IL"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43050"/>
            <a:ext cx="8229600" cy="4681550"/>
          </a:xfrm>
        </p:spPr>
        <p:txBody>
          <a:bodyPr/>
          <a:lstStyle/>
          <a:p>
            <a:pPr algn="l" rtl="0">
              <a:defRPr/>
            </a:pPr>
            <a:endParaRPr lang="en-US" sz="2400" dirty="0" smtClean="0">
              <a:latin typeface="Times New Roman" pitchFamily="18" charset="0"/>
              <a:cs typeface="Times New Roman" pitchFamily="18" charset="0"/>
            </a:endParaRPr>
          </a:p>
          <a:p>
            <a:pPr algn="l" rtl="0">
              <a:defRPr/>
            </a:pPr>
            <a:endParaRPr lang="en-US" sz="2400" dirty="0" smtClean="0">
              <a:latin typeface="Times New Roman" pitchFamily="18" charset="0"/>
              <a:cs typeface="Times New Roman" pitchFamily="18" charset="0"/>
            </a:endParaRPr>
          </a:p>
          <a:p>
            <a:pPr algn="l" rtl="0">
              <a:defRPr/>
            </a:pPr>
            <a:r>
              <a:rPr lang="en-US" dirty="0" smtClean="0">
                <a:latin typeface="Times New Roman" pitchFamily="18" charset="0"/>
                <a:cs typeface="Times New Roman" pitchFamily="18" charset="0"/>
              </a:rPr>
              <a:t>Analyze and study the existing network. </a:t>
            </a:r>
          </a:p>
          <a:p>
            <a:pPr algn="l" rtl="0">
              <a:defRPr/>
            </a:pPr>
            <a:r>
              <a:rPr lang="en-US" dirty="0" smtClean="0">
                <a:latin typeface="Times New Roman" pitchFamily="18" charset="0"/>
                <a:cs typeface="Times New Roman" pitchFamily="18" charset="0"/>
              </a:rPr>
              <a:t>Redesign the existing network by using EPANET. </a:t>
            </a:r>
          </a:p>
          <a:p>
            <a:pPr algn="l" rtl="0">
              <a:defRPr/>
            </a:pPr>
            <a:r>
              <a:rPr lang="en-US" dirty="0" smtClean="0">
                <a:latin typeface="Times New Roman" pitchFamily="18" charset="0"/>
                <a:cs typeface="Times New Roman" pitchFamily="18" charset="0"/>
              </a:rPr>
              <a:t>Design sewer network.</a:t>
            </a:r>
          </a:p>
          <a:p>
            <a:pPr algn="l" rtl="0">
              <a:buNone/>
            </a:pPr>
            <a:endParaRPr lang="he-I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775542"/>
          </a:xfrm>
        </p:spPr>
        <p:txBody>
          <a:bodyPr>
            <a:normAutofit/>
          </a:bodyPr>
          <a:lstStyle/>
          <a:p>
            <a:pPr rtl="0"/>
            <a:r>
              <a:rPr lang="en-US" sz="4000" b="1" dirty="0" smtClean="0">
                <a:latin typeface="Times New Roman" pitchFamily="18" charset="0"/>
                <a:cs typeface="Times New Roman" pitchFamily="18" charset="0"/>
              </a:rPr>
              <a:t>Study area</a:t>
            </a:r>
            <a:endParaRPr lang="he-IL"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43050"/>
            <a:ext cx="8229600" cy="4681550"/>
          </a:xfrm>
        </p:spPr>
        <p:txBody>
          <a:bodyPr>
            <a:noAutofit/>
          </a:bodyPr>
          <a:lstStyle/>
          <a:p>
            <a:pPr algn="l" rtl="0"/>
            <a:r>
              <a:rPr lang="en-US" sz="2400" dirty="0" err="1" smtClean="0">
                <a:latin typeface="Times New Roman" pitchFamily="18" charset="0"/>
                <a:cs typeface="Times New Roman" pitchFamily="18" charset="0"/>
              </a:rPr>
              <a:t>Zawata</a:t>
            </a:r>
            <a:r>
              <a:rPr lang="en-US" sz="2400" dirty="0" smtClean="0">
                <a:latin typeface="Times New Roman" pitchFamily="18" charset="0"/>
                <a:cs typeface="Times New Roman" pitchFamily="18" charset="0"/>
              </a:rPr>
              <a:t> is a Palestinian village from west bank villages followed to</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Nablus city. Its name derived from </a:t>
            </a:r>
            <a:r>
              <a:rPr lang="en-US" sz="2400" dirty="0" err="1" smtClean="0">
                <a:latin typeface="Times New Roman" pitchFamily="18" charset="0"/>
                <a:cs typeface="Times New Roman" pitchFamily="18" charset="0"/>
              </a:rPr>
              <a:t>Zuada</a:t>
            </a:r>
            <a:r>
              <a:rPr lang="en-US" sz="2400" dirty="0" smtClean="0">
                <a:latin typeface="Times New Roman" pitchFamily="18" charset="0"/>
                <a:cs typeface="Times New Roman" pitchFamily="18" charset="0"/>
              </a:rPr>
              <a:t> word that is mean food and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living. It is located to the North West of the Nablus city, about 6 km away, connected through a local road with the main road Nablus – </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Tulkarm</a:t>
            </a:r>
            <a:r>
              <a:rPr lang="en-US" sz="2400" dirty="0" smtClean="0">
                <a:latin typeface="Times New Roman" pitchFamily="18" charset="0"/>
                <a:cs typeface="Times New Roman" pitchFamily="18" charset="0"/>
              </a:rPr>
              <a:t>, local road length is 1.1 km. </a:t>
            </a:r>
            <a:r>
              <a:rPr lang="en-US" sz="2400" dirty="0" err="1" smtClean="0">
                <a:latin typeface="Times New Roman" pitchFamily="18" charset="0"/>
                <a:cs typeface="Times New Roman" pitchFamily="18" charset="0"/>
              </a:rPr>
              <a:t>Zawata</a:t>
            </a:r>
            <a:r>
              <a:rPr lang="en-US" sz="2400" dirty="0" smtClean="0">
                <a:latin typeface="Times New Roman" pitchFamily="18" charset="0"/>
                <a:cs typeface="Times New Roman" pitchFamily="18" charset="0"/>
              </a:rPr>
              <a:t> was built over a hill rising</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from the sea 520 m with a total land area about 3483 </a:t>
            </a:r>
            <a:r>
              <a:rPr lang="en-US" sz="2400" dirty="0" err="1" smtClean="0">
                <a:latin typeface="Times New Roman" pitchFamily="18" charset="0"/>
                <a:cs typeface="Times New Roman" pitchFamily="18" charset="0"/>
              </a:rPr>
              <a:t>donum</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Surrounding </a:t>
            </a:r>
            <a:r>
              <a:rPr lang="en-US" sz="2400" dirty="0" err="1" smtClean="0">
                <a:latin typeface="Times New Roman" pitchFamily="18" charset="0"/>
                <a:cs typeface="Times New Roman" pitchFamily="18" charset="0"/>
              </a:rPr>
              <a:t>zawata</a:t>
            </a:r>
            <a:r>
              <a:rPr lang="en-US" sz="2400" dirty="0" smtClean="0">
                <a:latin typeface="Times New Roman" pitchFamily="18" charset="0"/>
                <a:cs typeface="Times New Roman" pitchFamily="18" charset="0"/>
              </a:rPr>
              <a:t> lands the villages of </a:t>
            </a:r>
            <a:r>
              <a:rPr lang="en-US" sz="2400" dirty="0" err="1" smtClean="0">
                <a:latin typeface="Times New Roman" pitchFamily="18" charset="0"/>
                <a:cs typeface="Times New Roman" pitchFamily="18" charset="0"/>
              </a:rPr>
              <a:t>Beit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wazan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Beit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Iba</a:t>
            </a:r>
            <a:r>
              <a:rPr lang="en-US" sz="2400" dirty="0" smtClean="0">
                <a:latin typeface="Times New Roman" pitchFamily="18" charset="0"/>
                <a:cs typeface="Times New Roman" pitchFamily="18" charset="0"/>
              </a:rPr>
              <a:t>, northern </a:t>
            </a:r>
            <a:r>
              <a:rPr lang="en-US" sz="2400" dirty="0" err="1" smtClean="0">
                <a:latin typeface="Times New Roman" pitchFamily="18" charset="0"/>
                <a:cs typeface="Times New Roman" pitchFamily="18" charset="0"/>
              </a:rPr>
              <a:t>Assira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Naqou</a:t>
            </a:r>
            <a:endParaRPr lang="he-IL"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775542"/>
          </a:xfrm>
        </p:spPr>
        <p:txBody>
          <a:bodyPr>
            <a:normAutofit/>
          </a:bodyPr>
          <a:lstStyle/>
          <a:p>
            <a:pPr rtl="0"/>
            <a:r>
              <a:rPr lang="en-US" sz="4000" b="1" dirty="0" smtClean="0">
                <a:latin typeface="Times New Roman" pitchFamily="18" charset="0"/>
                <a:cs typeface="Times New Roman" pitchFamily="18" charset="0"/>
              </a:rPr>
              <a:t>Study motivations</a:t>
            </a:r>
            <a:endParaRPr lang="he-IL"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14488"/>
            <a:ext cx="8229600" cy="4610112"/>
          </a:xfrm>
        </p:spPr>
        <p:txBody>
          <a:bodyPr>
            <a:normAutofit/>
          </a:bodyPr>
          <a:lstStyle/>
          <a:p>
            <a:pPr algn="l" rtl="0">
              <a:lnSpc>
                <a:spcPct val="90000"/>
              </a:lnSpc>
              <a:defRPr/>
            </a:pPr>
            <a:r>
              <a:rPr lang="en-US" dirty="0" err="1" smtClean="0">
                <a:latin typeface="Times New Roman" pitchFamily="18" charset="0"/>
                <a:cs typeface="Times New Roman" pitchFamily="18" charset="0"/>
              </a:rPr>
              <a:t>Zawata</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village is suffering from many problems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as the following:-</a:t>
            </a:r>
          </a:p>
          <a:p>
            <a:pPr algn="l" rtl="0">
              <a:lnSpc>
                <a:spcPct val="90000"/>
              </a:lnSpc>
              <a:defRPr/>
            </a:pPr>
            <a:r>
              <a:rPr lang="en-US" dirty="0" smtClean="0">
                <a:latin typeface="Times New Roman" pitchFamily="18" charset="0"/>
                <a:cs typeface="Times New Roman" pitchFamily="18" charset="0"/>
              </a:rPr>
              <a:t>The water network is old established in 1982, made of iron, rusty and corroded.</a:t>
            </a:r>
          </a:p>
          <a:p>
            <a:pPr algn="l" rtl="0">
              <a:lnSpc>
                <a:spcPct val="90000"/>
              </a:lnSpc>
              <a:defRPr/>
            </a:pPr>
            <a:r>
              <a:rPr lang="en-US" dirty="0" smtClean="0">
                <a:latin typeface="Times New Roman" pitchFamily="18" charset="0"/>
                <a:cs typeface="Times New Roman" pitchFamily="18" charset="0"/>
              </a:rPr>
              <a:t>The water network not covers all the village.</a:t>
            </a:r>
          </a:p>
          <a:p>
            <a:pPr algn="l" rtl="0">
              <a:lnSpc>
                <a:spcPct val="90000"/>
              </a:lnSpc>
              <a:defRPr/>
            </a:pPr>
            <a:r>
              <a:rPr lang="en-US" dirty="0" smtClean="0">
                <a:latin typeface="Times New Roman" pitchFamily="18" charset="0"/>
                <a:cs typeface="Times New Roman" pitchFamily="18" charset="0"/>
              </a:rPr>
              <a:t>The loser percent of water network is high.</a:t>
            </a:r>
          </a:p>
          <a:p>
            <a:pPr algn="l" rtl="0">
              <a:lnSpc>
                <a:spcPct val="90000"/>
              </a:lnSpc>
              <a:defRPr/>
            </a:pPr>
            <a:r>
              <a:rPr lang="en-US" dirty="0" smtClean="0">
                <a:latin typeface="Times New Roman" pitchFamily="18" charset="0"/>
                <a:cs typeface="Times New Roman" pitchFamily="18" charset="0"/>
              </a:rPr>
              <a:t>Water demand and consumption are increasing rapidly. This is due to the increase in the population growth, rising of living standard.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p:spPr>
        <p:txBody>
          <a:bodyPr/>
          <a:lstStyle/>
          <a:p>
            <a:pPr algn="l" rtl="0"/>
            <a:r>
              <a:rPr lang="en-US" sz="2800" dirty="0" smtClean="0">
                <a:latin typeface="Times New Roman" pitchFamily="18" charset="0"/>
                <a:cs typeface="Times New Roman" pitchFamily="18" charset="0"/>
              </a:rPr>
              <a:t>* Not actively exploitation of water spring in winter despite the abundance of water in it.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Open irrigation channels feed from water spring have a loser percent of water.</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The sewer system not covers all the village.</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The village has a reservoir not used since the   construction of it; it is old and steel reinforcement exposure to the air.</a:t>
            </a:r>
            <a:endParaRPr lang="he-I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785950"/>
          </a:xfrm>
        </p:spPr>
        <p:txBody>
          <a:bodyPr>
            <a:normAutofit fontScale="90000"/>
          </a:bodyPr>
          <a:lstStyle/>
          <a:p>
            <a:pPr rtl="0"/>
            <a:r>
              <a:rPr lang="en-US" sz="4400" b="1" dirty="0" smtClean="0">
                <a:solidFill>
                  <a:srgbClr val="548DD4"/>
                </a:solidFill>
                <a:latin typeface="Times New Roman" pitchFamily="18" charset="0"/>
                <a:ea typeface="Calibri" pitchFamily="34" charset="0"/>
                <a:cs typeface="Times New Roman" pitchFamily="18" charset="0"/>
              </a:rPr>
              <a:t/>
            </a:r>
            <a:br>
              <a:rPr lang="en-US" sz="4400" b="1" dirty="0" smtClean="0">
                <a:solidFill>
                  <a:srgbClr val="548DD4"/>
                </a:solidFill>
                <a:latin typeface="Times New Roman" pitchFamily="18" charset="0"/>
                <a:ea typeface="Calibri" pitchFamily="34" charset="0"/>
                <a:cs typeface="Times New Roman" pitchFamily="18" charset="0"/>
              </a:rPr>
            </a:br>
            <a:r>
              <a:rPr lang="en-US" sz="4400" b="1" dirty="0" smtClean="0">
                <a:solidFill>
                  <a:srgbClr val="548DD4"/>
                </a:solidFill>
                <a:latin typeface="Times New Roman" pitchFamily="18" charset="0"/>
                <a:ea typeface="Calibri" pitchFamily="34" charset="0"/>
                <a:cs typeface="Times New Roman" pitchFamily="18" charset="0"/>
              </a:rPr>
              <a:t/>
            </a:r>
            <a:br>
              <a:rPr lang="en-US" sz="4400" b="1" dirty="0" smtClean="0">
                <a:solidFill>
                  <a:srgbClr val="548DD4"/>
                </a:solidFill>
                <a:latin typeface="Times New Roman" pitchFamily="18" charset="0"/>
                <a:ea typeface="Calibri" pitchFamily="34" charset="0"/>
                <a:cs typeface="Times New Roman" pitchFamily="18" charset="0"/>
              </a:rPr>
            </a:br>
            <a:r>
              <a:rPr lang="en-US" sz="4400" b="1" dirty="0" smtClean="0">
                <a:solidFill>
                  <a:schemeClr val="accent2">
                    <a:lumMod val="50000"/>
                  </a:schemeClr>
                </a:solidFill>
                <a:latin typeface="Times New Roman" pitchFamily="18" charset="0"/>
                <a:ea typeface="Calibri" pitchFamily="34" charset="0"/>
                <a:cs typeface="Times New Roman" pitchFamily="18" charset="0"/>
              </a:rPr>
              <a:t>Analysis of the existing water supply network  using EPA </a:t>
            </a:r>
            <a:r>
              <a:rPr lang="en-US" sz="4400" b="1" dirty="0" smtClean="0">
                <a:solidFill>
                  <a:schemeClr val="accent2">
                    <a:lumMod val="50000"/>
                  </a:schemeClr>
                </a:solidFill>
                <a:latin typeface="Times New Roman" pitchFamily="18" charset="0"/>
                <a:cs typeface="Times New Roman" pitchFamily="18" charset="0"/>
              </a:rPr>
              <a:t>NET program</a:t>
            </a:r>
            <a:r>
              <a:rPr lang="en-US" sz="5400" b="1" u="sng" dirty="0" smtClean="0">
                <a:solidFill>
                  <a:srgbClr val="548DD4"/>
                </a:solidFill>
                <a:latin typeface="Times New Roman" pitchFamily="18" charset="0"/>
                <a:cs typeface="Times New Roman" pitchFamily="18" charset="0"/>
              </a:rPr>
              <a:t/>
            </a:r>
            <a:br>
              <a:rPr lang="en-US" sz="5400" b="1" u="sng" dirty="0" smtClean="0">
                <a:solidFill>
                  <a:srgbClr val="548DD4"/>
                </a:solidFill>
                <a:latin typeface="Times New Roman" pitchFamily="18" charset="0"/>
                <a:cs typeface="Times New Roman" pitchFamily="18" charset="0"/>
              </a:rPr>
            </a:br>
            <a:endParaRPr lang="he-IL" dirty="0"/>
          </a:p>
        </p:txBody>
      </p:sp>
      <p:sp>
        <p:nvSpPr>
          <p:cNvPr id="3" name="Content Placeholder 2"/>
          <p:cNvSpPr>
            <a:spLocks noGrp="1"/>
          </p:cNvSpPr>
          <p:nvPr>
            <p:ph idx="1"/>
          </p:nvPr>
        </p:nvSpPr>
        <p:spPr/>
        <p:txBody>
          <a:bodyPr>
            <a:normAutofit lnSpcReduction="10000"/>
          </a:bodyPr>
          <a:lstStyle/>
          <a:p>
            <a:pPr algn="l" rtl="0"/>
            <a:r>
              <a:rPr lang="en-US" b="1" u="sng" dirty="0" smtClean="0">
                <a:solidFill>
                  <a:schemeClr val="accent2">
                    <a:lumMod val="50000"/>
                  </a:schemeClr>
                </a:solidFill>
                <a:latin typeface="Times New Roman" pitchFamily="18" charset="0"/>
                <a:cs typeface="Times New Roman" pitchFamily="18" charset="0"/>
              </a:rPr>
              <a:t>EPANET program</a:t>
            </a:r>
          </a:p>
          <a:p>
            <a:pPr marL="285750" lvl="0" indent="-285750" algn="l" rtl="0">
              <a:lnSpc>
                <a:spcPct val="150000"/>
              </a:lnSpc>
              <a:buFont typeface="Arial" pitchFamily="34" charset="0"/>
              <a:buChar char="•"/>
            </a:pPr>
            <a:r>
              <a:rPr lang="en-US" dirty="0" smtClean="0">
                <a:latin typeface="Times New Roman" pitchFamily="18" charset="0"/>
                <a:cs typeface="Times New Roman" pitchFamily="18" charset="0"/>
              </a:rPr>
              <a:t>Running hydraulic and water quality simulations.</a:t>
            </a:r>
          </a:p>
          <a:p>
            <a:pPr marL="285750" lvl="0" indent="-285750" algn="l" rtl="0">
              <a:lnSpc>
                <a:spcPct val="150000"/>
              </a:lnSpc>
              <a:buFont typeface="Arial" pitchFamily="34" charset="0"/>
              <a:buChar char="•"/>
            </a:pPr>
            <a:r>
              <a:rPr lang="en-US" dirty="0" smtClean="0">
                <a:latin typeface="Times New Roman" pitchFamily="18" charset="0"/>
                <a:cs typeface="Times New Roman" pitchFamily="18" charset="0"/>
              </a:rPr>
              <a:t>Viewing the results in variety of formats which include color-coded network maps, data tables, time series .</a:t>
            </a:r>
          </a:p>
          <a:p>
            <a:pPr marL="285750" lvl="0" indent="-285750" algn="l" rtl="0">
              <a:lnSpc>
                <a:spcPct val="150000"/>
              </a:lnSpc>
              <a:buFont typeface="Arial" pitchFamily="34" charset="0"/>
              <a:buChar char="•"/>
            </a:pPr>
            <a:r>
              <a:rPr lang="en-US" dirty="0" smtClean="0">
                <a:latin typeface="Times New Roman" pitchFamily="18" charset="0"/>
                <a:cs typeface="Times New Roman" pitchFamily="18" charset="0"/>
              </a:rPr>
              <a:t>Input data :</a:t>
            </a:r>
          </a:p>
          <a:p>
            <a:pPr marL="285750" lvl="0" indent="-285750" algn="l" rtl="0">
              <a:lnSpc>
                <a:spcPct val="150000"/>
              </a:lnSpc>
              <a:buFont typeface="Arial" pitchFamily="34" charset="0"/>
              <a:buChar char="•"/>
            </a:pPr>
            <a:r>
              <a:rPr lang="en-US" dirty="0" err="1" smtClean="0">
                <a:latin typeface="Times New Roman" pitchFamily="18" charset="0"/>
                <a:cs typeface="Times New Roman" pitchFamily="18" charset="0"/>
              </a:rPr>
              <a:t>pipes→ID</a:t>
            </a:r>
            <a:r>
              <a:rPr lang="en-US" dirty="0" smtClean="0">
                <a:latin typeface="Times New Roman" pitchFamily="18" charset="0"/>
                <a:cs typeface="Times New Roman" pitchFamily="18" charset="0"/>
              </a:rPr>
              <a:t> , Diameter ,length ,roughness.</a:t>
            </a:r>
          </a:p>
          <a:p>
            <a:pPr marL="285750" lvl="0" indent="-285750" algn="l" rtl="0">
              <a:lnSpc>
                <a:spcPct val="150000"/>
              </a:lnSpc>
              <a:buFont typeface="Arial" pitchFamily="34" charset="0"/>
              <a:buChar char="•"/>
            </a:pPr>
            <a:r>
              <a:rPr lang="en-US" dirty="0" err="1" smtClean="0">
                <a:latin typeface="Times New Roman" pitchFamily="18" charset="0"/>
                <a:cs typeface="Times New Roman" pitchFamily="18" charset="0"/>
              </a:rPr>
              <a:t>Nodes→ID</a:t>
            </a:r>
            <a:r>
              <a:rPr lang="en-US" dirty="0" smtClean="0">
                <a:latin typeface="Times New Roman" pitchFamily="18" charset="0"/>
                <a:cs typeface="Times New Roman" pitchFamily="18" charset="0"/>
              </a:rPr>
              <a:t>, Elevation , Demand .</a:t>
            </a:r>
          </a:p>
          <a:p>
            <a:pPr algn="l" rtl="0"/>
            <a:endParaRPr lang="en-US" sz="2400" u="sng" dirty="0">
              <a:solidFill>
                <a:schemeClr val="accent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lvl="0" algn="l" rtl="0"/>
            <a:r>
              <a:rPr lang="en-US" dirty="0" smtClean="0">
                <a:latin typeface="Times New Roman" pitchFamily="18" charset="0"/>
                <a:ea typeface="Calibri" pitchFamily="34" charset="0"/>
                <a:cs typeface="Times New Roman" pitchFamily="18" charset="0"/>
              </a:rPr>
              <a:t>water distribution system had been designed since 1982 with diameter ranging between (2 – 4) inches pipeline materials are steel</a:t>
            </a:r>
            <a:r>
              <a:rPr lang="en-US" baseline="-30000" dirty="0" smtClean="0">
                <a:solidFill>
                  <a:srgbClr val="E36C0A"/>
                </a:solidFill>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The main water sources supplying is Nablus municipality.</a:t>
            </a:r>
          </a:p>
          <a:p>
            <a:pPr lvl="0" algn="l" rtl="0"/>
            <a:endParaRPr lang="en-US" dirty="0" smtClean="0">
              <a:latin typeface="Times New Roman" pitchFamily="18" charset="0"/>
              <a:cs typeface="Times New Roman" pitchFamily="18" charset="0"/>
            </a:endParaRPr>
          </a:p>
          <a:p>
            <a:pPr lvl="0" algn="l" rtl="0">
              <a:buNone/>
            </a:pPr>
            <a:endParaRPr lang="en-US" dirty="0" smtClean="0">
              <a:latin typeface="Times New Roman" pitchFamily="18" charset="0"/>
              <a:cs typeface="Times New Roman" pitchFamily="18" charset="0"/>
            </a:endParaRPr>
          </a:p>
          <a:p>
            <a:pPr algn="l" rtl="0"/>
            <a:endParaRPr lang="he-IL" dirty="0"/>
          </a:p>
        </p:txBody>
      </p:sp>
      <p:pic>
        <p:nvPicPr>
          <p:cNvPr id="4" name="Picture 2"/>
          <p:cNvPicPr>
            <a:picLocks noChangeAspect="1" noChangeArrowheads="1"/>
          </p:cNvPicPr>
          <p:nvPr/>
        </p:nvPicPr>
        <p:blipFill>
          <a:blip r:embed="rId2"/>
          <a:srcRect/>
          <a:stretch>
            <a:fillRect/>
          </a:stretch>
        </p:blipFill>
        <p:spPr bwMode="auto">
          <a:xfrm>
            <a:off x="1071538" y="2643182"/>
            <a:ext cx="6572296" cy="34813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714380"/>
          </a:xfrm>
        </p:spPr>
        <p:txBody>
          <a:bodyPr>
            <a:normAutofit fontScale="90000"/>
          </a:bodyPr>
          <a:lstStyle/>
          <a:p>
            <a:r>
              <a:rPr lang="en-US" sz="4400" b="1" dirty="0" smtClean="0">
                <a:solidFill>
                  <a:schemeClr val="accent2">
                    <a:lumMod val="50000"/>
                  </a:schemeClr>
                </a:solidFill>
                <a:latin typeface="Times New Roman" pitchFamily="18" charset="0"/>
                <a:cs typeface="Times New Roman" pitchFamily="18" charset="0"/>
              </a:rPr>
              <a:t>Preparing data</a:t>
            </a:r>
            <a:r>
              <a:rPr lang="en-US" sz="5400" b="1" u="sng" dirty="0" smtClean="0">
                <a:solidFill>
                  <a:schemeClr val="accent1"/>
                </a:solidFill>
              </a:rPr>
              <a:t/>
            </a:r>
            <a:br>
              <a:rPr lang="en-US" sz="5400" b="1" u="sng" dirty="0" smtClean="0">
                <a:solidFill>
                  <a:schemeClr val="accent1"/>
                </a:solidFill>
              </a:rPr>
            </a:br>
            <a:endParaRPr lang="he-IL" dirty="0"/>
          </a:p>
        </p:txBody>
      </p:sp>
      <p:sp>
        <p:nvSpPr>
          <p:cNvPr id="3" name="Content Placeholder 2"/>
          <p:cNvSpPr>
            <a:spLocks noGrp="1"/>
          </p:cNvSpPr>
          <p:nvPr>
            <p:ph idx="1"/>
          </p:nvPr>
        </p:nvSpPr>
        <p:spPr>
          <a:xfrm>
            <a:off x="285720" y="857232"/>
            <a:ext cx="8229600" cy="5429288"/>
          </a:xfrm>
        </p:spPr>
        <p:txBody>
          <a:bodyPr/>
          <a:lstStyle/>
          <a:p>
            <a:pPr algn="l" rtl="0"/>
            <a:r>
              <a:rPr lang="en-US" sz="2400" b="1" dirty="0" smtClean="0">
                <a:latin typeface="Times New Roman" pitchFamily="18" charset="0"/>
                <a:cs typeface="Times New Roman" pitchFamily="18" charset="0"/>
              </a:rPr>
              <a:t>Junction :</a:t>
            </a:r>
            <a:endParaRPr lang="en-US" sz="2400" dirty="0" smtClean="0">
              <a:latin typeface="Times New Roman" pitchFamily="18" charset="0"/>
              <a:cs typeface="Times New Roman" pitchFamily="18" charset="0"/>
            </a:endParaRPr>
          </a:p>
          <a:p>
            <a:pPr algn="l" rtl="0"/>
            <a:r>
              <a:rPr lang="en-US" sz="2400" dirty="0" smtClean="0">
                <a:latin typeface="Times New Roman" pitchFamily="18" charset="0"/>
                <a:cs typeface="Times New Roman" pitchFamily="18" charset="0"/>
              </a:rPr>
              <a:t>1-Elevation → contour maps </a:t>
            </a:r>
          </a:p>
          <a:p>
            <a:pPr algn="l" rtl="0"/>
            <a:r>
              <a:rPr lang="en-US" sz="2400" dirty="0" smtClean="0">
                <a:latin typeface="Times New Roman" pitchFamily="18" charset="0"/>
                <a:cs typeface="Times New Roman" pitchFamily="18" charset="0"/>
              </a:rPr>
              <a:t>2- Base demand=consumption/1-losses </a:t>
            </a:r>
          </a:p>
          <a:p>
            <a:pPr algn="l" rtl="0"/>
            <a:r>
              <a:rPr lang="en-US" sz="2400" dirty="0" smtClean="0">
                <a:latin typeface="Times New Roman" pitchFamily="18" charset="0"/>
                <a:cs typeface="Times New Roman" pitchFamily="18" charset="0"/>
              </a:rPr>
              <a:t>consumption=68.5 L/C/d</a:t>
            </a:r>
          </a:p>
          <a:p>
            <a:pPr algn="l" rtl="0"/>
            <a:r>
              <a:rPr lang="en-US" sz="2400" dirty="0" smtClean="0">
                <a:latin typeface="Times New Roman" pitchFamily="18" charset="0"/>
                <a:cs typeface="Times New Roman" pitchFamily="18" charset="0"/>
              </a:rPr>
              <a:t>Losses=30%             Demand=98L/c/d</a:t>
            </a:r>
          </a:p>
          <a:p>
            <a:pPr algn="l" rtl="0"/>
            <a:r>
              <a:rPr lang="en-US" sz="2400" dirty="0" smtClean="0">
                <a:latin typeface="Times New Roman" pitchFamily="18" charset="0"/>
                <a:cs typeface="Times New Roman" pitchFamily="18" charset="0"/>
              </a:rPr>
              <a:t>Demand for each node=density*area *base demand</a:t>
            </a:r>
          </a:p>
          <a:p>
            <a:pPr algn="l" rtl="0"/>
            <a:r>
              <a:rPr lang="en-US" sz="2400" dirty="0" smtClean="0">
                <a:latin typeface="Times New Roman" pitchFamily="18" charset="0"/>
                <a:cs typeface="Times New Roman" pitchFamily="18" charset="0"/>
              </a:rPr>
              <a:t>Density=# of population /total area =.054 person /m²</a:t>
            </a:r>
          </a:p>
        </p:txBody>
      </p:sp>
      <p:pic>
        <p:nvPicPr>
          <p:cNvPr id="4" name="Picture 3"/>
          <p:cNvPicPr>
            <a:picLocks noChangeAspect="1" noChangeArrowheads="1"/>
          </p:cNvPicPr>
          <p:nvPr/>
        </p:nvPicPr>
        <p:blipFill>
          <a:blip r:embed="rId2"/>
          <a:srcRect/>
          <a:stretch>
            <a:fillRect/>
          </a:stretch>
        </p:blipFill>
        <p:spPr bwMode="auto">
          <a:xfrm>
            <a:off x="928662" y="3929066"/>
            <a:ext cx="7162800"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406</TotalTime>
  <Words>950</Words>
  <Application>Microsoft Office PowerPoint</Application>
  <PresentationFormat>On-screen Show (4:3)</PresentationFormat>
  <Paragraphs>130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                           An-Najah National University Faculty of Engineering Civil Engineering Department    Graduation Project  Hydraulic Study and Water Distribution Network and Sewer Design for Zawata Village  </vt:lpstr>
      <vt:lpstr>Introduction</vt:lpstr>
      <vt:lpstr>Objectives</vt:lpstr>
      <vt:lpstr>Study area</vt:lpstr>
      <vt:lpstr>Study motivations</vt:lpstr>
      <vt:lpstr>Slide 6</vt:lpstr>
      <vt:lpstr>  Analysis of the existing water supply network  using EPA NET program </vt:lpstr>
      <vt:lpstr>Slide 8</vt:lpstr>
      <vt:lpstr>Preparing data </vt:lpstr>
      <vt:lpstr>Existing steady state . </vt:lpstr>
      <vt:lpstr>Slide 11</vt:lpstr>
      <vt:lpstr>Transient state in the existing condition</vt:lpstr>
      <vt:lpstr>Slide 13</vt:lpstr>
      <vt:lpstr>Network design</vt:lpstr>
      <vt:lpstr>Network layout</vt:lpstr>
      <vt:lpstr>EPANET input data requirements</vt:lpstr>
      <vt:lpstr>Future population</vt:lpstr>
      <vt:lpstr>Future demand for nodes (l/s)</vt:lpstr>
      <vt:lpstr>Conclusion</vt:lpstr>
      <vt:lpstr>Recommendation</vt:lpstr>
      <vt:lpstr>Problem</vt:lpstr>
      <vt:lpstr>Methodology</vt:lpstr>
      <vt:lpstr>Network layout</vt:lpstr>
      <vt:lpstr>Slide 24</vt:lpstr>
      <vt:lpstr>Layout of the design network</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An-Najah National University Faculty of Engineering Civil Engineering Department    Graduation Project  Hydraulic Study and Water Distribution Network  Design for Zawata Village</dc:title>
  <dc:creator>Palestine</dc:creator>
  <cp:lastModifiedBy>Palestine</cp:lastModifiedBy>
  <cp:revision>41</cp:revision>
  <dcterms:created xsi:type="dcterms:W3CDTF">2011-05-25T07:57:49Z</dcterms:created>
  <dcterms:modified xsi:type="dcterms:W3CDTF">2011-05-26T09:13:16Z</dcterms:modified>
</cp:coreProperties>
</file>